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4"/>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307" r:id="rId28"/>
    <p:sldId id="282" r:id="rId29"/>
    <p:sldId id="283" r:id="rId30"/>
    <p:sldId id="284" r:id="rId31"/>
    <p:sldId id="285" r:id="rId32"/>
    <p:sldId id="288" r:id="rId33"/>
    <p:sldId id="289" r:id="rId34"/>
    <p:sldId id="290" r:id="rId35"/>
    <p:sldId id="291" r:id="rId36"/>
    <p:sldId id="292" r:id="rId37"/>
    <p:sldId id="308" r:id="rId38"/>
    <p:sldId id="309" r:id="rId39"/>
    <p:sldId id="310"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413782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71403BB-92A8-4EA5-ABE4-98C492677CAE}"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F9EFC99-5BC1-44AC-AA4E-285886EF3063}"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EC6477A-40C2-4060-91A4-37CDFA1051CA}"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DA48A0-2A92-497E-91A8-6CE3C1D01147}"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8475F68-B663-48A3-994D-F70226339840}"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D836CE9-1372-4851-84A7-7B826110B785}"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3DF3760-1FDD-45DA-B92D-40D7BAD3E073}"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FD74ECE-EC96-49A0-9C25-E78D9E97B28B}"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BB4692D-4F9F-4714-8CD9-7F4D411DDBAE}" type="datetimeFigureOut">
              <a:rPr lang="zh-CN" altLang="en-US"/>
              <a:t>2017/7/24</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B98B02-014C-4311-A8CC-C7801531CD9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BABE76B1-8B75-4E09-9DA1-2E0A157BD0A2}" type="datetimeFigureOut">
              <a:rPr lang="zh-CN" altLang="en-US"/>
              <a:t>2017/7/24</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C50013-A0DA-48BA-8EBF-A994B7BD6F7E}"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DBF0B8-0DBF-4CE1-BFED-D7B9B575729D}" type="datetimeFigureOut">
              <a:rPr lang="zh-CN" altLang="en-US"/>
              <a:t>2017/7/24</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78ECA6E-0AB1-43CD-9D70-30195410842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6CA537-7AFF-458D-B21C-EE8DCD0EEE64}"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540528A-90EC-4FB9-8AFC-391A6C7CE267}"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EF2FE16-442D-4FAF-B5AF-BEFDEEC2B04D}"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35BBAD6-6E34-431D-9509-5C17C76DBB95}"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E304F96-D599-4277-9068-FD707730C01C}"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208EA25-5B45-4DCF-AE64-7E523EB9AEE6}"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1D5BC81-0728-4DF4-A1BC-5FCD1440A869}"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95EC3F3-079E-42C8-8FF7-F31ADA3DF3E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1748536" y="2420888"/>
            <a:ext cx="2967480" cy="923330"/>
          </a:xfrm>
          <a:prstGeom prst="rect">
            <a:avLst/>
          </a:prstGeom>
          <a:noFill/>
        </p:spPr>
        <p:txBody>
          <a:bodyPr wrap="none" lIns="91440" tIns="45720" rIns="91440" bIns="45720">
            <a:spAutoFit/>
          </a:bodyPr>
          <a:lstStyle/>
          <a:p>
            <a:pPr algn="ctr"/>
            <a:r>
              <a:rPr lang="zh-CN" alt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软件渲染</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1" name="矩形 10"/>
          <p:cNvSpPr/>
          <p:nvPr/>
        </p:nvSpPr>
        <p:spPr>
          <a:xfrm>
            <a:off x="2380119" y="3501008"/>
            <a:ext cx="1704313" cy="707886"/>
          </a:xfrm>
          <a:prstGeom prst="rect">
            <a:avLst/>
          </a:prstGeom>
          <a:noFill/>
        </p:spPr>
        <p:txBody>
          <a:bodyPr wrap="none" lIns="91440" tIns="45720" rIns="91440" bIns="45720">
            <a:spAutoFit/>
          </a:bodyPr>
          <a:lstStyle/>
          <a:p>
            <a:pPr algn="ctr"/>
            <a:r>
              <a:rPr lang="en-US" altLang="zh-CN"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2017/7</a:t>
            </a:r>
            <a:endParaRPr lang="zh-CN" alt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lnSpcReduction="10000"/>
          </a:bodyPr>
          <a:lstStyle/>
          <a:p>
            <a:r>
              <a:rPr lang="zh-CN" altLang="en-US" dirty="0" smtClean="0"/>
              <a:t>在内存中绘制一个三角形</a:t>
            </a:r>
            <a:endParaRPr lang="en-US" altLang="zh-CN" dirty="0" smtClean="0"/>
          </a:p>
          <a:p>
            <a:pPr>
              <a:buNone/>
            </a:pPr>
            <a:endParaRPr lang="en-US" altLang="zh-CN" dirty="0"/>
          </a:p>
          <a:p>
            <a:pPr lvl="1">
              <a:buNone/>
            </a:pPr>
            <a:r>
              <a:rPr lang="en-US" altLang="zh-CN" sz="1600" dirty="0" err="1" smtClean="0"/>
              <a:t>rate</a:t>
            </a:r>
            <a:r>
              <a:rPr lang="en-US" altLang="zh-CN" sz="1600" baseline="-25000" dirty="0" err="1" smtClean="0"/>
              <a:t>L</a:t>
            </a:r>
            <a:r>
              <a:rPr lang="en-US" altLang="zh-CN" sz="1600" dirty="0" smtClean="0"/>
              <a:t> = </a:t>
            </a:r>
            <a:r>
              <a:rPr lang="en-US" altLang="zh-CN" sz="1600" dirty="0" err="1" smtClean="0"/>
              <a:t>dx</a:t>
            </a:r>
            <a:r>
              <a:rPr lang="en-US" altLang="zh-CN" sz="1600" baseline="-25000" dirty="0" err="1"/>
              <a:t>L</a:t>
            </a:r>
            <a:r>
              <a:rPr lang="en-US" altLang="zh-CN" sz="1600" dirty="0" smtClean="0"/>
              <a:t> / </a:t>
            </a:r>
            <a:r>
              <a:rPr lang="en-US" altLang="zh-CN" sz="1600" dirty="0" err="1" smtClean="0"/>
              <a:t>dy</a:t>
            </a:r>
            <a:r>
              <a:rPr lang="en-US" altLang="zh-CN" sz="1600" baseline="-25000" dirty="0" err="1" smtClean="0"/>
              <a:t>L</a:t>
            </a:r>
            <a:r>
              <a:rPr lang="en-US" altLang="zh-CN" sz="1600" baseline="-25000" dirty="0" smtClean="0"/>
              <a:t>;</a:t>
            </a:r>
            <a:r>
              <a:rPr lang="en-US" altLang="zh-CN" sz="1600" dirty="0" smtClean="0"/>
              <a:t>  </a:t>
            </a:r>
          </a:p>
          <a:p>
            <a:pPr lvl="1">
              <a:buNone/>
            </a:pPr>
            <a:r>
              <a:rPr lang="en-US" altLang="zh-CN" sz="1600" dirty="0" err="1" smtClean="0"/>
              <a:t>rate</a:t>
            </a:r>
            <a:r>
              <a:rPr lang="en-US" altLang="zh-CN" sz="1600" baseline="-25000" dirty="0" err="1" smtClean="0"/>
              <a:t>R</a:t>
            </a:r>
            <a:r>
              <a:rPr lang="en-US" altLang="zh-CN" sz="1600" baseline="-25000" dirty="0" smtClean="0"/>
              <a:t> </a:t>
            </a:r>
            <a:r>
              <a:rPr lang="en-US" altLang="zh-CN" sz="1600" dirty="0" smtClean="0"/>
              <a:t>= </a:t>
            </a:r>
            <a:r>
              <a:rPr lang="en-US" altLang="zh-CN" sz="1600" dirty="0" err="1" smtClean="0"/>
              <a:t>dx</a:t>
            </a:r>
            <a:r>
              <a:rPr lang="en-US" altLang="zh-CN" sz="1600" baseline="-25000" dirty="0" err="1" smtClean="0"/>
              <a:t>R</a:t>
            </a:r>
            <a:r>
              <a:rPr lang="en-US" altLang="zh-CN" sz="1600" dirty="0" smtClean="0"/>
              <a:t> / </a:t>
            </a:r>
            <a:r>
              <a:rPr lang="en-US" altLang="zh-CN" sz="1600" dirty="0" err="1" smtClean="0"/>
              <a:t>dy</a:t>
            </a:r>
            <a:r>
              <a:rPr lang="en-US" altLang="zh-CN" sz="1600" baseline="-25000" dirty="0" err="1" smtClean="0"/>
              <a:t>R</a:t>
            </a:r>
            <a:r>
              <a:rPr lang="en-US" altLang="zh-CN" sz="1600" dirty="0" smtClean="0"/>
              <a:t>;</a:t>
            </a:r>
          </a:p>
          <a:p>
            <a:pPr lvl="1">
              <a:buNone/>
            </a:pP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v</a:t>
            </a:r>
            <a:r>
              <a:rPr lang="en-US" altLang="zh-CN" sz="1600" baseline="-25000" dirty="0" err="1" smtClean="0"/>
              <a:t>R</a:t>
            </a:r>
            <a:r>
              <a:rPr lang="en-US" altLang="zh-CN" sz="1600" dirty="0" err="1" smtClean="0"/>
              <a:t>.x</a:t>
            </a:r>
            <a:r>
              <a:rPr lang="en-US" altLang="zh-CN" sz="1600" dirty="0" smtClean="0"/>
              <a:t> = v</a:t>
            </a:r>
            <a:r>
              <a:rPr lang="en-US" altLang="zh-CN" sz="1600" baseline="-25000" dirty="0" smtClean="0"/>
              <a:t>1</a:t>
            </a:r>
            <a:r>
              <a:rPr lang="en-US" altLang="zh-CN" sz="1600" dirty="0" smtClean="0"/>
              <a:t>.x;</a:t>
            </a:r>
          </a:p>
          <a:p>
            <a:pPr lvl="1">
              <a:buNone/>
            </a:pPr>
            <a:r>
              <a:rPr lang="en-US" altLang="zh-CN" sz="1600" dirty="0" smtClean="0"/>
              <a:t>for v</a:t>
            </a:r>
            <a:r>
              <a:rPr lang="en-US" altLang="zh-CN" sz="1600" baseline="-25000" dirty="0" smtClean="0"/>
              <a:t>1</a:t>
            </a:r>
            <a:r>
              <a:rPr lang="en-US" altLang="zh-CN" sz="1600" dirty="0" smtClean="0"/>
              <a:t>.y, v</a:t>
            </a:r>
            <a:r>
              <a:rPr lang="en-US" altLang="zh-CN" sz="1600" baseline="-25000" dirty="0" smtClean="0"/>
              <a:t>2</a:t>
            </a:r>
            <a:r>
              <a:rPr lang="en-US" altLang="zh-CN" sz="1600" dirty="0" smtClean="0"/>
              <a:t>.y do</a:t>
            </a:r>
          </a:p>
          <a:p>
            <a:pPr lvl="1">
              <a:buNone/>
            </a:pPr>
            <a:r>
              <a:rPr lang="en-US" altLang="zh-CN" sz="1600" dirty="0" smtClean="0"/>
              <a:t>	</a:t>
            </a:r>
            <a:r>
              <a:rPr lang="en-US" altLang="zh-CN" sz="1600" dirty="0" err="1" smtClean="0"/>
              <a:t>DrawLine</a:t>
            </a:r>
            <a:r>
              <a:rPr lang="en-US" altLang="zh-CN" sz="1600" dirty="0" smtClean="0"/>
              <a:t>(</a:t>
            </a:r>
            <a:r>
              <a:rPr lang="en-US" altLang="zh-CN" sz="1600" dirty="0" err="1" smtClean="0"/>
              <a:t>v</a:t>
            </a:r>
            <a:r>
              <a:rPr lang="en-US" altLang="zh-CN" sz="1600" baseline="-25000" dirty="0" err="1" smtClean="0"/>
              <a:t>L</a:t>
            </a:r>
            <a:r>
              <a:rPr lang="en-US" altLang="zh-CN" sz="1600" dirty="0" smtClean="0"/>
              <a:t>, </a:t>
            </a:r>
            <a:r>
              <a:rPr lang="en-US" altLang="zh-CN" sz="1600" dirty="0" err="1" smtClean="0"/>
              <a:t>v</a:t>
            </a:r>
            <a:r>
              <a:rPr lang="en-US" altLang="zh-CN" sz="1600" baseline="-25000" dirty="0" err="1" smtClean="0"/>
              <a:t>R</a:t>
            </a:r>
            <a:r>
              <a:rPr lang="en-US" altLang="zh-CN" sz="1600" dirty="0" smtClean="0"/>
              <a:t>, color);</a:t>
            </a:r>
          </a:p>
          <a:p>
            <a:pPr lvl="1">
              <a:buNone/>
            </a:pPr>
            <a:r>
              <a:rPr lang="en-US" altLang="zh-CN" sz="1600" dirty="0"/>
              <a:t>	</a:t>
            </a: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L</a:t>
            </a:r>
            <a:r>
              <a:rPr lang="en-US" altLang="zh-CN" sz="1600" dirty="0" smtClean="0"/>
              <a:t>;</a:t>
            </a:r>
          </a:p>
          <a:p>
            <a:pPr lvl="1">
              <a:buNone/>
            </a:pPr>
            <a:r>
              <a:rPr lang="en-US" altLang="zh-CN" sz="1600" dirty="0"/>
              <a:t>	</a:t>
            </a:r>
            <a:r>
              <a:rPr lang="en-US" altLang="zh-CN" sz="1600" dirty="0" err="1" smtClean="0"/>
              <a:t>v</a:t>
            </a:r>
            <a:r>
              <a:rPr lang="en-US" altLang="zh-CN" sz="1600" baseline="-25000" dirty="0" err="1" smtClean="0"/>
              <a:t>R</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R</a:t>
            </a:r>
            <a:r>
              <a:rPr lang="en-US" altLang="zh-CN" sz="1600" dirty="0"/>
              <a:t>;</a:t>
            </a:r>
          </a:p>
          <a:p>
            <a:pPr lvl="1">
              <a:buNone/>
            </a:pPr>
            <a:r>
              <a:rPr lang="en-US" altLang="zh-CN" sz="1600" dirty="0" smtClean="0"/>
              <a:t>end </a:t>
            </a:r>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en-US" altLang="zh-CN" dirty="0" smtClean="0"/>
              <a:t> </a:t>
            </a:r>
            <a:r>
              <a:rPr lang="zh-CN" altLang="en-US" dirty="0" smtClean="0"/>
              <a:t>旋转变换：</a:t>
            </a:r>
            <a:endParaRPr lang="en-US" altLang="zh-CN" dirty="0" smtClean="0"/>
          </a:p>
          <a:p>
            <a:pPr lvl="1">
              <a:buNone/>
            </a:pPr>
            <a:r>
              <a:rPr lang="zh-CN" altLang="en-US" sz="2000" dirty="0" smtClean="0"/>
              <a:t>在</a:t>
            </a:r>
            <a:r>
              <a:rPr lang="en-US" altLang="zh-CN" sz="2000" dirty="0" smtClean="0"/>
              <a:t>x-y</a:t>
            </a:r>
            <a:r>
              <a:rPr lang="zh-CN" altLang="en-US" sz="2000" dirty="0" smtClean="0"/>
              <a:t>平面中的一个二</a:t>
            </a:r>
            <a:r>
              <a:rPr lang="zh-CN" altLang="en-US" sz="2000" dirty="0" smtClean="0"/>
              <a:t>维单位向量</a:t>
            </a:r>
            <a:r>
              <a:rPr lang="en-US" altLang="zh-CN" sz="2000" dirty="0" smtClean="0"/>
              <a:t>P</a:t>
            </a:r>
            <a:r>
              <a:rPr lang="zh-CN" altLang="en-US" sz="2000" dirty="0" smtClean="0"/>
              <a:t>将</a:t>
            </a:r>
            <a:r>
              <a:rPr lang="zh-CN" altLang="en-US" sz="2000" dirty="0" smtClean="0"/>
              <a:t>其</a:t>
            </a:r>
            <a:r>
              <a:rPr lang="en-US" altLang="zh-CN" sz="2000" dirty="0" smtClean="0"/>
              <a:t>x</a:t>
            </a:r>
            <a:r>
              <a:rPr lang="zh-CN" altLang="en-US" sz="2000" dirty="0" smtClean="0"/>
              <a:t>和</a:t>
            </a:r>
            <a:r>
              <a:rPr lang="en-US" altLang="zh-CN" sz="2000" dirty="0" smtClean="0"/>
              <a:t>y</a:t>
            </a:r>
            <a:r>
              <a:rPr lang="zh-CN" altLang="en-US" sz="2000" dirty="0" smtClean="0"/>
              <a:t>坐标变换，并将变换后的</a:t>
            </a:r>
            <a:r>
              <a:rPr lang="en-US" altLang="zh-CN" sz="2000" dirty="0" smtClean="0"/>
              <a:t>x</a:t>
            </a:r>
            <a:r>
              <a:rPr lang="zh-CN" altLang="en-US" sz="2000" dirty="0" smtClean="0"/>
              <a:t>坐标</a:t>
            </a:r>
            <a:r>
              <a:rPr lang="zh-CN" altLang="en-US" sz="2000" dirty="0" smtClean="0"/>
              <a:t>取反，即实现向量</a:t>
            </a:r>
            <a:r>
              <a:rPr lang="en-US" altLang="zh-CN" sz="2000" dirty="0" smtClean="0"/>
              <a:t>P</a:t>
            </a:r>
            <a:r>
              <a:rPr lang="zh-CN" altLang="en-US" sz="2000" dirty="0" smtClean="0"/>
              <a:t>的</a:t>
            </a:r>
            <a:r>
              <a:rPr lang="en-US" altLang="zh-CN" sz="2000" dirty="0" smtClean="0"/>
              <a:t>90</a:t>
            </a:r>
            <a:r>
              <a:rPr lang="zh-CN" altLang="en-US" sz="2000" dirty="0" smtClean="0"/>
              <a:t>度逆时针旋转，旋转后</a:t>
            </a:r>
            <a:r>
              <a:rPr lang="zh-CN" altLang="en-US" sz="2000" dirty="0" smtClean="0"/>
              <a:t>的向量</a:t>
            </a:r>
            <a:r>
              <a:rPr lang="zh-CN" altLang="en-US" sz="2000" dirty="0" smtClean="0"/>
              <a:t>为</a:t>
            </a:r>
            <a:r>
              <a:rPr lang="en-US" altLang="zh-CN" sz="2000" dirty="0" smtClean="0"/>
              <a:t>Q=&lt;-</a:t>
            </a:r>
            <a:r>
              <a:rPr lang="en-US" altLang="zh-CN" sz="2000" dirty="0" err="1" smtClean="0"/>
              <a:t>Py</a:t>
            </a:r>
            <a:r>
              <a:rPr lang="en-US" altLang="zh-CN" sz="2000" dirty="0" smtClean="0"/>
              <a:t>, </a:t>
            </a:r>
            <a:r>
              <a:rPr lang="en-US" altLang="zh-CN" sz="2000" dirty="0" err="1" smtClean="0"/>
              <a:t>Px</a:t>
            </a:r>
            <a:r>
              <a:rPr lang="en-US" altLang="zh-CN" sz="2000" dirty="0" smtClean="0"/>
              <a:t>&gt;</a:t>
            </a:r>
            <a:r>
              <a:rPr lang="zh-CN" altLang="en-US" sz="2000" dirty="0" smtClean="0"/>
              <a:t>，</a:t>
            </a:r>
            <a:r>
              <a:rPr lang="en-US" altLang="zh-CN" sz="2000" dirty="0" smtClean="0"/>
              <a:t>P</a:t>
            </a:r>
            <a:r>
              <a:rPr lang="zh-CN" altLang="en-US" sz="2000" dirty="0" smtClean="0"/>
              <a:t>和</a:t>
            </a:r>
            <a:r>
              <a:rPr lang="en-US" altLang="zh-CN" sz="2000" dirty="0" smtClean="0"/>
              <a:t>Q</a:t>
            </a:r>
            <a:r>
              <a:rPr lang="zh-CN" altLang="en-US" sz="2000" dirty="0" smtClean="0"/>
              <a:t>组成</a:t>
            </a:r>
            <a:r>
              <a:rPr lang="en-US" altLang="zh-CN" sz="2000" dirty="0" smtClean="0"/>
              <a:t>x-y</a:t>
            </a:r>
            <a:r>
              <a:rPr lang="zh-CN" altLang="en-US" sz="2000" dirty="0" smtClean="0"/>
              <a:t>平面的一个正交基。</a:t>
            </a:r>
            <a:r>
              <a:rPr lang="en-US" altLang="zh-CN" sz="2000" dirty="0" smtClean="0"/>
              <a:t>X-y</a:t>
            </a:r>
            <a:r>
              <a:rPr lang="zh-CN" altLang="en-US" sz="2000" dirty="0" smtClean="0"/>
              <a:t>平面中的任何向量都可表示成两</a:t>
            </a:r>
            <a:r>
              <a:rPr lang="zh-CN" altLang="en-US" sz="2000" dirty="0" smtClean="0"/>
              <a:t>个向量</a:t>
            </a:r>
            <a:r>
              <a:rPr lang="zh-CN" altLang="en-US" sz="2000" dirty="0" smtClean="0"/>
              <a:t>的线性组合。向量</a:t>
            </a:r>
            <a:r>
              <a:rPr lang="en-US" altLang="zh-CN" sz="2000" dirty="0" smtClean="0"/>
              <a:t>P</a:t>
            </a:r>
            <a:r>
              <a:rPr lang="zh-CN" altLang="en-US" sz="2000" dirty="0" smtClean="0"/>
              <a:t>旋转</a:t>
            </a:r>
            <a:r>
              <a:rPr lang="en-US" altLang="zh-CN" sz="2000" dirty="0" smtClean="0"/>
              <a:t>θ</a:t>
            </a:r>
            <a:r>
              <a:rPr lang="zh-CN" altLang="en-US" sz="2000" dirty="0" smtClean="0"/>
              <a:t>角后得到</a:t>
            </a:r>
            <a:r>
              <a:rPr lang="en-US" altLang="zh-CN" sz="2000" dirty="0" smtClean="0"/>
              <a:t>P’, </a:t>
            </a:r>
            <a:r>
              <a:rPr lang="zh-CN" altLang="en-US" sz="2000" dirty="0" smtClean="0"/>
              <a:t>该微量可由分别与向量</a:t>
            </a:r>
            <a:r>
              <a:rPr lang="en-US" altLang="zh-CN" sz="2000" dirty="0" smtClean="0"/>
              <a:t>P</a:t>
            </a:r>
            <a:r>
              <a:rPr lang="zh-CN" altLang="en-US" sz="2000" dirty="0" smtClean="0"/>
              <a:t>和</a:t>
            </a:r>
            <a:r>
              <a:rPr lang="en-US" altLang="zh-CN" sz="2000" dirty="0" smtClean="0"/>
              <a:t>Q</a:t>
            </a:r>
            <a:r>
              <a:rPr lang="zh-CN" altLang="en-US" sz="2000" dirty="0" smtClean="0"/>
              <a:t>的</a:t>
            </a:r>
            <a:r>
              <a:rPr lang="zh-CN" altLang="en-US" sz="2000" dirty="0" smtClean="0"/>
              <a:t>平行的</a:t>
            </a:r>
            <a:r>
              <a:rPr lang="zh-CN" altLang="en-US" sz="2000" dirty="0" smtClean="0"/>
              <a:t>两个分量组成，即</a:t>
            </a:r>
            <a:endParaRPr lang="en-US" altLang="zh-CN" sz="2000" dirty="0" smtClean="0"/>
          </a:p>
          <a:p>
            <a:pPr lvl="1">
              <a:buNone/>
            </a:pPr>
            <a:r>
              <a:rPr lang="en-US" altLang="zh-CN" sz="2000" dirty="0" smtClean="0"/>
              <a:t>			P’ = </a:t>
            </a:r>
            <a:r>
              <a:rPr lang="en-US" altLang="zh-CN" sz="2000" dirty="0" err="1" smtClean="0"/>
              <a:t>Pcosθ</a:t>
            </a:r>
            <a:r>
              <a:rPr lang="en-US" altLang="zh-CN" sz="2000" dirty="0" smtClean="0"/>
              <a:t> + </a:t>
            </a:r>
            <a:r>
              <a:rPr lang="en-US" altLang="zh-CN" sz="2000" dirty="0" err="1" smtClean="0"/>
              <a:t>Qsinθ</a:t>
            </a:r>
            <a:endParaRPr lang="en-US" altLang="zh-CN" sz="2000" dirty="0" smtClean="0"/>
          </a:p>
          <a:p>
            <a:pPr lvl="1">
              <a:buNone/>
            </a:pPr>
            <a:r>
              <a:rPr lang="zh-CN" altLang="en-US" sz="2000" dirty="0" smtClean="0"/>
              <a:t>向量</a:t>
            </a:r>
            <a:r>
              <a:rPr lang="en-US" altLang="zh-CN" sz="2000" dirty="0" smtClean="0"/>
              <a:t>P’</a:t>
            </a:r>
            <a:r>
              <a:rPr lang="zh-CN" altLang="en-US" sz="2000" dirty="0" smtClean="0"/>
              <a:t>的两个分量可以表示为</a:t>
            </a:r>
            <a:endParaRPr lang="en-US" altLang="zh-CN" sz="2000" dirty="0" smtClean="0"/>
          </a:p>
          <a:p>
            <a:pPr lvl="1">
              <a:buNone/>
            </a:pPr>
            <a:r>
              <a:rPr lang="en-US" altLang="zh-CN" sz="2000" dirty="0" smtClean="0"/>
              <a:t>			</a:t>
            </a:r>
            <a:r>
              <a:rPr lang="en-US" altLang="zh-CN" sz="2000" dirty="0" err="1" smtClean="0"/>
              <a:t>P’x</a:t>
            </a:r>
            <a:r>
              <a:rPr lang="en-US" altLang="zh-CN" sz="2000" dirty="0" smtClean="0"/>
              <a:t> = </a:t>
            </a:r>
            <a:r>
              <a:rPr lang="en-US" altLang="zh-CN" sz="2000" dirty="0" err="1" smtClean="0"/>
              <a:t>Pxcosθ</a:t>
            </a:r>
            <a:r>
              <a:rPr lang="en-US" altLang="zh-CN" sz="2000" dirty="0" smtClean="0"/>
              <a:t> – </a:t>
            </a:r>
            <a:r>
              <a:rPr lang="en-US" altLang="zh-CN" sz="2000" dirty="0" err="1" smtClean="0"/>
              <a:t>Pysinθ</a:t>
            </a:r>
            <a:endParaRPr lang="en-US" altLang="zh-CN" sz="2000" dirty="0" smtClean="0"/>
          </a:p>
          <a:p>
            <a:pPr lvl="1">
              <a:buNone/>
            </a:pPr>
            <a:r>
              <a:rPr lang="en-US" altLang="zh-CN" sz="2000" dirty="0" smtClean="0"/>
              <a:t>			</a:t>
            </a:r>
            <a:r>
              <a:rPr lang="en-US" altLang="zh-CN" sz="2000" dirty="0" err="1" smtClean="0"/>
              <a:t>P’y</a:t>
            </a:r>
            <a:r>
              <a:rPr lang="en-US" altLang="zh-CN" sz="2000" dirty="0" smtClean="0"/>
              <a:t> = </a:t>
            </a:r>
            <a:r>
              <a:rPr lang="en-US" altLang="zh-CN" sz="2000" dirty="0" err="1" smtClean="0"/>
              <a:t>Pysinθ</a:t>
            </a:r>
            <a:r>
              <a:rPr lang="en-US" altLang="zh-CN" sz="2000" dirty="0" smtClean="0"/>
              <a:t> + </a:t>
            </a:r>
            <a:r>
              <a:rPr lang="en-US" altLang="zh-CN" sz="2000" dirty="0" err="1" smtClean="0"/>
              <a:t>Pxcosθ</a:t>
            </a:r>
            <a:r>
              <a:rPr lang="en-US" altLang="zh-CN" sz="2000" dirty="0" smtClean="0"/>
              <a:t> </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17032"/>
            <a:ext cx="2520280" cy="197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1600" dirty="0" smtClean="0"/>
              <a:t>向量</a:t>
            </a:r>
            <a:r>
              <a:rPr lang="en-US" altLang="zh-CN" sz="1600" dirty="0" smtClean="0"/>
              <a:t>P</a:t>
            </a:r>
            <a:r>
              <a:rPr lang="zh-CN" altLang="en-US" sz="1600" dirty="0" smtClean="0"/>
              <a:t>绕任意轴旋转</a:t>
            </a:r>
            <a:r>
              <a:rPr lang="en-US" altLang="zh-CN" sz="1600" dirty="0" smtClean="0"/>
              <a:t>θ</a:t>
            </a:r>
            <a:r>
              <a:rPr lang="zh-CN" altLang="en-US" sz="1600" dirty="0" smtClean="0"/>
              <a:t>角，旋转轴为单位向量</a:t>
            </a:r>
            <a:r>
              <a:rPr lang="en-US" altLang="zh-CN" sz="1600" dirty="0" smtClean="0"/>
              <a:t>A</a:t>
            </a:r>
            <a:r>
              <a:rPr lang="zh-CN" altLang="en-US" sz="1600" dirty="0" smtClean="0"/>
              <a:t>，</a:t>
            </a:r>
            <a:endParaRPr lang="en-US" altLang="zh-CN" sz="1600" dirty="0" smtClean="0"/>
          </a:p>
          <a:p>
            <a:pPr>
              <a:buNone/>
            </a:pPr>
            <a:r>
              <a:rPr lang="en-US" altLang="zh-CN" sz="1600" dirty="0"/>
              <a:t>	</a:t>
            </a:r>
            <a:r>
              <a:rPr lang="zh-CN" altLang="en-US" sz="1600" dirty="0" smtClean="0"/>
              <a:t>则向量</a:t>
            </a:r>
            <a:r>
              <a:rPr lang="en-US" altLang="zh-CN" sz="1600" dirty="0" smtClean="0"/>
              <a:t>P</a:t>
            </a:r>
            <a:r>
              <a:rPr lang="zh-CN" altLang="en-US" sz="1600" dirty="0" smtClean="0"/>
              <a:t>可分解为分别与向量</a:t>
            </a:r>
            <a:r>
              <a:rPr lang="en-US" altLang="zh-CN" sz="1600" dirty="0" smtClean="0"/>
              <a:t>A</a:t>
            </a:r>
            <a:r>
              <a:rPr lang="zh-CN" altLang="en-US" sz="1600" dirty="0" smtClean="0"/>
              <a:t>平行和垂直的</a:t>
            </a:r>
            <a:endParaRPr lang="en-US" altLang="zh-CN" sz="1600" dirty="0" smtClean="0"/>
          </a:p>
          <a:p>
            <a:pPr>
              <a:buNone/>
            </a:pPr>
            <a:r>
              <a:rPr lang="en-US" altLang="zh-CN" sz="1600" dirty="0"/>
              <a:t>	</a:t>
            </a:r>
            <a:r>
              <a:rPr lang="zh-CN" altLang="en-US" sz="1600" dirty="0" smtClean="0"/>
              <a:t>分量，与向量</a:t>
            </a:r>
            <a:r>
              <a:rPr lang="en-US" altLang="zh-CN" sz="1600" dirty="0" smtClean="0"/>
              <a:t>A</a:t>
            </a:r>
            <a:r>
              <a:rPr lang="zh-CN" altLang="en-US" sz="1600" dirty="0" smtClean="0"/>
              <a:t>平行的分量在旋转过程中不变，</a:t>
            </a:r>
            <a:endParaRPr lang="en-US" altLang="zh-CN" sz="1600" dirty="0" smtClean="0"/>
          </a:p>
          <a:p>
            <a:pPr>
              <a:buNone/>
            </a:pPr>
            <a:r>
              <a:rPr lang="en-US" altLang="zh-CN" sz="1600" dirty="0"/>
              <a:t>	</a:t>
            </a:r>
            <a:r>
              <a:rPr lang="zh-CN" altLang="en-US" sz="1600" dirty="0" smtClean="0"/>
              <a:t>因此问题简化为向量</a:t>
            </a:r>
            <a:r>
              <a:rPr lang="en-US" altLang="zh-CN" sz="1600" dirty="0" smtClean="0"/>
              <a:t>P</a:t>
            </a:r>
            <a:r>
              <a:rPr lang="zh-CN" altLang="en-US" sz="1600" dirty="0" smtClean="0"/>
              <a:t>中与向量</a:t>
            </a:r>
            <a:r>
              <a:rPr lang="en-US" altLang="zh-CN" sz="1600" dirty="0" smtClean="0"/>
              <a:t>A</a:t>
            </a:r>
            <a:r>
              <a:rPr lang="zh-CN" altLang="en-US" sz="1600" dirty="0" smtClean="0"/>
              <a:t>垂直分量的</a:t>
            </a:r>
            <a:endParaRPr lang="en-US" altLang="zh-CN" sz="1600" dirty="0" smtClean="0"/>
          </a:p>
          <a:p>
            <a:pPr>
              <a:buNone/>
            </a:pPr>
            <a:r>
              <a:rPr lang="en-US" altLang="zh-CN" sz="1600" dirty="0"/>
              <a:t>	</a:t>
            </a:r>
            <a:r>
              <a:rPr lang="zh-CN" altLang="en-US" sz="1600" dirty="0" smtClean="0"/>
              <a:t>旋转问题</a:t>
            </a:r>
            <a:r>
              <a:rPr lang="zh-CN" altLang="en-US" sz="1600" dirty="0" smtClean="0"/>
              <a:t>。</a:t>
            </a:r>
            <a:endParaRPr lang="en-US" altLang="zh-CN" sz="1600" dirty="0" smtClean="0"/>
          </a:p>
          <a:p>
            <a:pPr>
              <a:buNone/>
            </a:pPr>
            <a:r>
              <a:rPr lang="en-US" altLang="zh-CN" sz="1600" dirty="0" smtClean="0"/>
              <a:t>	</a:t>
            </a:r>
            <a:r>
              <a:rPr lang="zh-CN" altLang="en-US" sz="1600" dirty="0" smtClean="0"/>
              <a:t>由于</a:t>
            </a:r>
            <a:r>
              <a:rPr lang="en-US" altLang="zh-CN" sz="1600" dirty="0" smtClean="0"/>
              <a:t>|</a:t>
            </a:r>
            <a:r>
              <a:rPr lang="en-US" altLang="zh-CN" sz="1600" dirty="0" err="1" smtClean="0"/>
              <a:t>AxP</a:t>
            </a:r>
            <a:r>
              <a:rPr lang="en-US" altLang="zh-CN" sz="1600" dirty="0" smtClean="0"/>
              <a:t>|= </a:t>
            </a:r>
            <a:r>
              <a:rPr lang="en-US" altLang="zh-CN" sz="1600" dirty="0"/>
              <a:t>|A||</a:t>
            </a:r>
            <a:r>
              <a:rPr lang="en-US" altLang="zh-CN" sz="1600" dirty="0" err="1"/>
              <a:t>P|sin</a:t>
            </a:r>
            <a:r>
              <a:rPr lang="en-US" altLang="zh-CN" sz="1600" dirty="0"/>
              <a:t>α = |P|sinα</a:t>
            </a:r>
            <a:r>
              <a:rPr lang="zh-CN" altLang="en-US" sz="1600" dirty="0" smtClean="0"/>
              <a:t>，</a:t>
            </a:r>
            <a:r>
              <a:rPr lang="en-US" altLang="zh-CN" sz="1600" dirty="0" err="1" smtClean="0"/>
              <a:t>AxP</a:t>
            </a:r>
            <a:r>
              <a:rPr lang="zh-CN" altLang="en-US" sz="1600" dirty="0" smtClean="0"/>
              <a:t>与</a:t>
            </a:r>
            <a:endParaRPr lang="en-US" altLang="zh-CN" sz="1600" dirty="0" smtClean="0"/>
          </a:p>
          <a:p>
            <a:pPr>
              <a:buNone/>
            </a:pPr>
            <a:r>
              <a:rPr lang="en-US" altLang="zh-CN" sz="1600" dirty="0"/>
              <a:t>	</a:t>
            </a:r>
            <a:r>
              <a:rPr lang="en-US" altLang="zh-CN" sz="1600" dirty="0" smtClean="0"/>
              <a:t>P-</a:t>
            </a:r>
            <a:r>
              <a:rPr lang="en-US" altLang="zh-CN" sz="1600" dirty="0"/>
              <a:t>(AP)A</a:t>
            </a:r>
            <a:r>
              <a:rPr lang="zh-CN" altLang="en-US" sz="1600" dirty="0"/>
              <a:t>方向垂直，长度相同，所以可</a:t>
            </a:r>
            <a:r>
              <a:rPr lang="zh-CN" altLang="en-US" sz="1600" dirty="0" smtClean="0"/>
              <a:t>通过此</a:t>
            </a:r>
            <a:endParaRPr lang="en-US" altLang="zh-CN" sz="1600" dirty="0" smtClean="0"/>
          </a:p>
          <a:p>
            <a:pPr>
              <a:buNone/>
            </a:pPr>
            <a:r>
              <a:rPr lang="en-US" altLang="zh-CN" sz="1600" dirty="0"/>
              <a:t>	</a:t>
            </a:r>
            <a:r>
              <a:rPr lang="zh-CN" altLang="en-US" sz="1600" dirty="0" smtClean="0"/>
              <a:t>正交</a:t>
            </a:r>
            <a:r>
              <a:rPr lang="zh-CN" altLang="en-US" sz="1600" dirty="0"/>
              <a:t>基表示旋转后的向量</a:t>
            </a:r>
            <a:endParaRPr lang="en-US" altLang="zh-CN" sz="1600" dirty="0"/>
          </a:p>
          <a:p>
            <a:pPr>
              <a:buNone/>
            </a:pPr>
            <a:r>
              <a:rPr lang="en-US" altLang="zh-CN" sz="1600" dirty="0"/>
              <a:t>		[p – (AP)A]</a:t>
            </a:r>
            <a:r>
              <a:rPr lang="en-US" altLang="zh-CN" sz="1600" dirty="0" err="1"/>
              <a:t>cosθ</a:t>
            </a:r>
            <a:r>
              <a:rPr lang="en-US" altLang="zh-CN" sz="1600" dirty="0"/>
              <a:t> + (</a:t>
            </a:r>
            <a:r>
              <a:rPr lang="en-US" altLang="zh-CN" sz="1600" dirty="0" err="1"/>
              <a:t>AxP</a:t>
            </a:r>
            <a:r>
              <a:rPr lang="en-US" altLang="zh-CN" sz="1600" dirty="0"/>
              <a:t>)</a:t>
            </a:r>
            <a:r>
              <a:rPr lang="en-US" altLang="zh-CN" sz="1600" dirty="0" err="1"/>
              <a:t>sinθ</a:t>
            </a:r>
            <a:endParaRPr lang="en-US" altLang="zh-CN" sz="1600" dirty="0"/>
          </a:p>
          <a:p>
            <a:pPr>
              <a:buNone/>
            </a:pPr>
            <a:r>
              <a:rPr lang="en-US" altLang="zh-CN" sz="1600" dirty="0"/>
              <a:t>	</a:t>
            </a:r>
            <a:r>
              <a:rPr lang="zh-CN" altLang="en-US" sz="1600" dirty="0"/>
              <a:t>加上</a:t>
            </a:r>
            <a:r>
              <a:rPr lang="en-US" altLang="zh-CN" sz="1600" dirty="0"/>
              <a:t>P</a:t>
            </a:r>
            <a:r>
              <a:rPr lang="zh-CN" altLang="en-US" sz="1600" dirty="0"/>
              <a:t>在</a:t>
            </a:r>
            <a:r>
              <a:rPr lang="en-US" altLang="zh-CN" sz="1600" dirty="0"/>
              <a:t>A</a:t>
            </a:r>
            <a:r>
              <a:rPr lang="zh-CN" altLang="en-US" sz="1600" dirty="0"/>
              <a:t>方向上的投影，得到</a:t>
            </a:r>
            <a:endParaRPr lang="en-US" altLang="zh-CN" sz="1600" dirty="0"/>
          </a:p>
          <a:p>
            <a:pPr>
              <a:buNone/>
            </a:pPr>
            <a:r>
              <a:rPr lang="en-US" altLang="zh-CN" sz="1600" dirty="0"/>
              <a:t>		P’ = </a:t>
            </a:r>
            <a:r>
              <a:rPr lang="en-US" altLang="zh-CN" sz="1600" dirty="0" err="1"/>
              <a:t>Pcosθ</a:t>
            </a:r>
            <a:r>
              <a:rPr lang="en-US" altLang="zh-CN" sz="1600" dirty="0"/>
              <a:t> + (</a:t>
            </a:r>
            <a:r>
              <a:rPr lang="en-US" altLang="zh-CN" sz="1600" dirty="0" err="1"/>
              <a:t>AxP</a:t>
            </a:r>
            <a:r>
              <a:rPr lang="en-US" altLang="zh-CN" sz="1600" dirty="0"/>
              <a:t>)</a:t>
            </a:r>
            <a:r>
              <a:rPr lang="en-US" altLang="zh-CN" sz="1600" dirty="0" err="1"/>
              <a:t>sinθ</a:t>
            </a:r>
            <a:r>
              <a:rPr lang="en-US" altLang="zh-CN" sz="1600" dirty="0"/>
              <a:t> + A(AP)(1 – </a:t>
            </a:r>
            <a:r>
              <a:rPr lang="en-US" altLang="zh-CN" sz="1600" dirty="0" err="1" smtClean="0"/>
              <a:t>cosθ</a:t>
            </a:r>
            <a:r>
              <a:rPr lang="en-US" altLang="zh-CN" sz="1600" dirty="0" smtClean="0"/>
              <a:t>)</a:t>
            </a:r>
            <a:endParaRPr lang="zh-CN" altLang="en-US" sz="1600" dirty="0"/>
          </a:p>
        </p:txBody>
      </p:sp>
      <p:pic>
        <p:nvPicPr>
          <p:cNvPr id="12" name="Picture 2"/>
          <p:cNvPicPr>
            <a:picLocks noChangeAspect="1" noChangeArrowheads="1"/>
          </p:cNvPicPr>
          <p:nvPr/>
        </p:nvPicPr>
        <p:blipFill>
          <a:blip r:embed="rId2" cstate="print"/>
          <a:srcRect/>
          <a:stretch>
            <a:fillRect/>
          </a:stretch>
        </p:blipFill>
        <p:spPr bwMode="auto">
          <a:xfrm>
            <a:off x="5580112" y="1844824"/>
            <a:ext cx="2609219" cy="350100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令</a:t>
            </a:r>
            <a:r>
              <a:rPr lang="en-US" altLang="zh-CN" dirty="0" smtClean="0"/>
              <a:t>c=</a:t>
            </a:r>
            <a:r>
              <a:rPr lang="en-US" altLang="zh-CN" dirty="0" err="1" smtClean="0"/>
              <a:t>cosθ</a:t>
            </a:r>
            <a:r>
              <a:rPr lang="zh-CN" altLang="en-US" dirty="0" smtClean="0"/>
              <a:t>，</a:t>
            </a:r>
            <a:r>
              <a:rPr lang="en-US" altLang="zh-CN" dirty="0" smtClean="0"/>
              <a:t>s=</a:t>
            </a:r>
            <a:r>
              <a:rPr lang="en-US" altLang="zh-CN" dirty="0" err="1" smtClean="0"/>
              <a:t>sin</a:t>
            </a:r>
            <a:r>
              <a:rPr lang="en-US" altLang="zh-CN" dirty="0" err="1"/>
              <a:t>θ</a:t>
            </a:r>
            <a:r>
              <a:rPr lang="zh-CN" altLang="en-US" dirty="0" smtClean="0"/>
              <a:t>整理</a:t>
            </a:r>
            <a:r>
              <a:rPr lang="zh-CN" altLang="en-US" dirty="0" smtClean="0"/>
              <a:t>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顶点属性</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smtClean="0"/>
              <a:t>OpenGL</a:t>
            </a:r>
            <a:r>
              <a:rPr lang="zh-CN" altLang="en-US" sz="2400" dirty="0" smtClean="0"/>
              <a:t>中</a:t>
            </a:r>
            <a:r>
              <a:rPr lang="en-US" altLang="zh-CN" sz="2400" dirty="0" smtClean="0"/>
              <a:t>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3" y="2664201"/>
            <a:ext cx="3314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101" y="2708920"/>
            <a:ext cx="2781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101" y="5157192"/>
            <a:ext cx="1695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zh-CN" altLang="en-US" sz="2000" dirty="0" smtClean="0"/>
              <a:t>所以，</a:t>
            </a:r>
            <a:endParaRPr lang="en-US" altLang="zh-CN" sz="2000" dirty="0" smtClean="0"/>
          </a:p>
          <a:p>
            <a:pPr>
              <a:buNone/>
            </a:pPr>
            <a:endParaRPr lang="en-US" altLang="zh-CN" sz="2000" dirty="0"/>
          </a:p>
          <a:p>
            <a:pPr>
              <a:buNone/>
            </a:pPr>
            <a:endParaRPr lang="en-US" altLang="zh-CN" sz="2000" dirty="0"/>
          </a:p>
          <a:p>
            <a:pPr>
              <a:buNone/>
            </a:pP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 z’’</a:t>
            </a:r>
            <a:r>
              <a:rPr lang="zh-CN" altLang="en-US" sz="2000" dirty="0" smtClean="0"/>
              <a:t>中都有除以</a:t>
            </a:r>
            <a:r>
              <a:rPr lang="en-US" altLang="zh-CN" sz="2000" dirty="0" smtClean="0"/>
              <a:t>-</a:t>
            </a:r>
            <a:r>
              <a:rPr lang="en-US" altLang="zh-CN" sz="2000" dirty="0" err="1" smtClean="0"/>
              <a:t>Pz</a:t>
            </a:r>
            <a:r>
              <a:rPr lang="zh-CN" altLang="en-US" sz="2000" dirty="0" smtClean="0"/>
              <a:t>，最后的坐标转化为齐次坐标形式为：</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68960"/>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endParaRPr lang="en-US" altLang="zh-CN" sz="2000" dirty="0" smtClean="0"/>
          </a:p>
          <a:p>
            <a:pPr>
              <a:buNone/>
            </a:pPr>
            <a:endParaRPr lang="en-US" altLang="zh-CN" sz="2000" dirty="0"/>
          </a:p>
          <a:p>
            <a:pPr>
              <a:buNone/>
            </a:pPr>
            <a:r>
              <a:rPr lang="zh-CN" altLang="en-US" sz="2000" dirty="0" smtClean="0"/>
              <a:t>将</a:t>
            </a:r>
            <a:r>
              <a:rPr lang="en-US" altLang="zh-CN" sz="2000" dirty="0"/>
              <a:t>x’’, y’’, z’’</a:t>
            </a:r>
            <a:r>
              <a:rPr lang="zh-CN" altLang="en-US" sz="2000" dirty="0"/>
              <a:t>代入到</a:t>
            </a:r>
            <a:r>
              <a:rPr lang="en-US" altLang="zh-CN" sz="2000" dirty="0"/>
              <a:t>MP=P’’</a:t>
            </a:r>
            <a:r>
              <a:rPr lang="zh-CN" altLang="en-US" sz="2000" dirty="0" smtClean="0"/>
              <a:t>，求</a:t>
            </a:r>
            <a:endParaRPr lang="en-US" altLang="zh-CN" sz="2000" dirty="0" smtClean="0"/>
          </a:p>
          <a:p>
            <a:pPr>
              <a:buNone/>
            </a:pPr>
            <a:r>
              <a:rPr lang="zh-CN" altLang="en-US" sz="2000" dirty="0" smtClean="0"/>
              <a:t>得</a:t>
            </a:r>
            <a:r>
              <a:rPr lang="zh-CN" altLang="en-US" sz="2000" dirty="0"/>
              <a:t>最后的矩阵（列</a:t>
            </a:r>
            <a:r>
              <a:rPr lang="zh-CN" altLang="en-US" sz="2000" dirty="0" smtClean="0"/>
              <a:t>优先</a:t>
            </a:r>
            <a:r>
              <a:rPr lang="zh-CN" altLang="en-US" sz="2000" dirty="0"/>
              <a:t>）为：</a:t>
            </a:r>
            <a:endParaRPr lang="en-US" altLang="zh-CN" sz="2000"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04864"/>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sz="2000" dirty="0" smtClean="0"/>
              <a:t>在透视投影下，这里的插值其实是要做透视校</a:t>
            </a:r>
            <a:endParaRPr lang="en-US" altLang="zh-CN" sz="2000" dirty="0" smtClean="0"/>
          </a:p>
          <a:p>
            <a:pPr marL="0" indent="0">
              <a:buNone/>
            </a:pPr>
            <a:r>
              <a:rPr lang="zh-CN" altLang="en-US" sz="2000" dirty="0" smtClean="0"/>
              <a:t>正的，后面讲到。</a:t>
            </a:r>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645024"/>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9" y="2276872"/>
            <a:ext cx="6640512" cy="94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9" y="3645024"/>
            <a:ext cx="5488384" cy="142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a:t>
            </a:r>
            <a:r>
              <a:rPr lang="en-US" altLang="zh-CN" sz="1600" dirty="0"/>
              <a:t>&gt;</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then //</a:t>
            </a:r>
            <a:r>
              <a:rPr lang="zh-CN" altLang="en-US" sz="1600" dirty="0" smtClean="0"/>
              <a:t>在右手坐标系下，</a:t>
            </a:r>
            <a:r>
              <a:rPr lang="en-US" altLang="zh-CN" sz="1600" dirty="0" smtClean="0"/>
              <a:t>z</a:t>
            </a:r>
            <a:r>
              <a:rPr lang="zh-CN" altLang="en-US" sz="1600" dirty="0" smtClean="0"/>
              <a:t>越大，离摄像机越近</a:t>
            </a:r>
            <a:endParaRPr lang="en-US" altLang="zh-CN" sz="1600" dirty="0" smtClean="0"/>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a:t>
            </a:r>
            <a:r>
              <a:rPr lang="zh-CN" altLang="en-US" dirty="0" smtClean="0"/>
              <a:t>校正</a:t>
            </a:r>
            <a:endParaRPr lang="en-US" altLang="zh-CN" dirty="0" smtClean="0"/>
          </a:p>
          <a:p>
            <a:pPr marL="0" indent="0">
              <a:buNone/>
            </a:pPr>
            <a:r>
              <a:rPr lang="zh-CN" altLang="en-US" sz="2000" dirty="0" smtClean="0"/>
              <a:t>线段可表示：</a:t>
            </a:r>
            <a:r>
              <a:rPr lang="en-US" altLang="zh-CN" sz="2000" dirty="0" smtClean="0"/>
              <a:t> </a:t>
            </a:r>
            <a:r>
              <a:rPr lang="zh-CN" altLang="en-US" sz="2000" dirty="0" smtClean="0"/>
              <a:t>（</a:t>
            </a:r>
            <a:r>
              <a:rPr lang="en-US" altLang="zh-CN" sz="2000" dirty="0" smtClean="0"/>
              <a:t>c != 0</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代入到线段方程：</a:t>
            </a:r>
            <a:endParaRPr lang="en-US" altLang="zh-CN" sz="2000" dirty="0" smtClean="0"/>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52" y="2729657"/>
            <a:ext cx="10287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142" y="3757127"/>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552" y="5260252"/>
            <a:ext cx="129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用</a:t>
            </a:r>
            <a:r>
              <a:rPr lang="en-US" altLang="zh-CN" sz="2000" dirty="0"/>
              <a:t>1/z</a:t>
            </a:r>
            <a:r>
              <a:rPr lang="zh-CN" altLang="en-US" sz="2000" dirty="0"/>
              <a:t>表示：</a:t>
            </a: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投影平面</a:t>
            </a:r>
            <a:r>
              <a:rPr lang="zh-CN" altLang="en-US" sz="2000" dirty="0"/>
              <a:t>上</a:t>
            </a:r>
            <a:r>
              <a:rPr lang="en-US" altLang="zh-CN" sz="2000" dirty="0"/>
              <a:t>p</a:t>
            </a:r>
            <a:r>
              <a:rPr lang="zh-CN" altLang="en-US" sz="2000" dirty="0"/>
              <a:t>的线性插入表示为</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smtClean="0"/>
              <a:t>则</a:t>
            </a:r>
            <a:endParaRPr lang="en-US" altLang="zh-CN" sz="2000" dirty="0"/>
          </a:p>
          <a:p>
            <a:pPr marL="0" indent="0">
              <a:buNone/>
            </a:pPr>
            <a:r>
              <a:rPr lang="en-US" altLang="zh-CN" sz="2000" dirty="0"/>
              <a:t>	</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46362"/>
            <a:ext cx="1152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3789040"/>
            <a:ext cx="2847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140968"/>
            <a:ext cx="1371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r>
              <a:rPr lang="zh-CN" altLang="en-US" sz="2000" dirty="0" smtClean="0"/>
              <a:t>通常每个顶点携带了如颜色、纹理坐标等信息，对一条线段进行光栅化时，每个顶点属性都要进行插值计算。线段两端的深度值是</a:t>
            </a:r>
            <a:r>
              <a:rPr lang="en-US" altLang="zh-CN" sz="2000" dirty="0" smtClean="0"/>
              <a:t>z1</a:t>
            </a:r>
            <a:r>
              <a:rPr lang="zh-CN" altLang="en-US" sz="2000" dirty="0"/>
              <a:t>和</a:t>
            </a:r>
            <a:r>
              <a:rPr lang="en-US" altLang="zh-CN" sz="2000" dirty="0" smtClean="0"/>
              <a:t>z2</a:t>
            </a:r>
            <a:r>
              <a:rPr lang="zh-CN" altLang="en-US" sz="2000" dirty="0" smtClean="0"/>
              <a:t>，属性值</a:t>
            </a:r>
            <a:r>
              <a:rPr lang="en-US" altLang="zh-CN" sz="2000" dirty="0" smtClean="0"/>
              <a:t>b1</a:t>
            </a:r>
            <a:r>
              <a:rPr lang="zh-CN" altLang="en-US" sz="2000" dirty="0" smtClean="0"/>
              <a:t>，</a:t>
            </a:r>
            <a:r>
              <a:rPr lang="en-US" altLang="zh-CN" sz="2000" dirty="0" smtClean="0"/>
              <a:t>b2</a:t>
            </a:r>
            <a:r>
              <a:rPr lang="zh-CN" altLang="en-US" sz="2000" dirty="0" smtClean="0"/>
              <a:t>，插值点的深度为</a:t>
            </a:r>
            <a:r>
              <a:rPr lang="en-US" altLang="zh-CN" sz="2000" dirty="0" smtClean="0"/>
              <a:t>z3</a:t>
            </a:r>
            <a:r>
              <a:rPr lang="zh-CN" altLang="en-US" sz="2000" dirty="0" smtClean="0"/>
              <a:t>，属性值</a:t>
            </a:r>
            <a:r>
              <a:rPr lang="en-US" altLang="zh-CN" sz="2000" dirty="0" smtClean="0"/>
              <a:t>b3</a:t>
            </a:r>
            <a:r>
              <a:rPr lang="zh-CN" altLang="en-US" sz="2000" dirty="0" smtClean="0"/>
              <a:t>，则满足</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r>
              <a:rPr lang="zh-CN" altLang="en-US" sz="2000" dirty="0" smtClean="0"/>
              <a:t>带入下面</a:t>
            </a:r>
            <a:r>
              <a:rPr lang="en-US" altLang="zh-CN" sz="2000" dirty="0" smtClean="0"/>
              <a:t>z3</a:t>
            </a:r>
            <a:r>
              <a:rPr lang="zh-CN" altLang="en-US" sz="2000" dirty="0" smtClean="0"/>
              <a:t>的值：</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得到：</a:t>
            </a:r>
            <a:endParaRPr lang="en-US" altLang="zh-C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9292"/>
            <a:ext cx="1609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89040"/>
            <a:ext cx="1828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229200"/>
            <a:ext cx="2095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pPr marL="0" indent="0">
              <a:buNone/>
            </a:pPr>
            <a:r>
              <a:rPr lang="zh-CN" altLang="en-US" sz="2000" dirty="0" smtClean="0"/>
              <a:t>分子分母同时除以</a:t>
            </a:r>
            <a:r>
              <a:rPr lang="en-US" altLang="zh-CN" sz="2000" dirty="0" smtClean="0"/>
              <a:t>z1z2</a:t>
            </a:r>
            <a:r>
              <a:rPr lang="zh-CN" altLang="en-US" sz="2000" dirty="0" smtClean="0"/>
              <a:t>得：</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这表明，任意顶点属性除以</a:t>
            </a:r>
            <a:r>
              <a:rPr lang="en-US" altLang="zh-CN" sz="2000" dirty="0" smtClean="0"/>
              <a:t>z</a:t>
            </a:r>
            <a:r>
              <a:rPr lang="zh-CN" altLang="en-US" sz="2000" dirty="0" smtClean="0"/>
              <a:t>值可以进行线性插值计算。</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0848"/>
            <a:ext cx="22479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（豪言壮语）！</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en-US" altLang="zh-CN" dirty="0" smtClean="0"/>
          </a:p>
          <a:p>
            <a:r>
              <a:rPr lang="zh-CN" altLang="en-US" dirty="0" smtClean="0"/>
              <a:t>立方体映射</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1255"/>
            <a:ext cx="3409157"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01256"/>
            <a:ext cx="3409156"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a:t>https://github.com/SeventhMage/MagicX.git/trunk/SoftEngine</a:t>
            </a:r>
            <a:endParaRPr lang="en-US" altLang="zh-CN"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400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a:t>
            </a:r>
            <a:r>
              <a:rPr lang="en-US" altLang="zh-CN" dirty="0" err="1"/>
              <a:t>int</a:t>
            </a:r>
            <a:r>
              <a:rPr lang="en-US" altLang="zh-CN" dirty="0"/>
              <a:t> </a:t>
            </a:r>
            <a:r>
              <a:rPr lang="en-US" altLang="zh-CN" dirty="0" err="1"/>
              <a:t>StretchDIBits</a:t>
            </a:r>
            <a:r>
              <a:rPr lang="en-US" altLang="zh-CN" dirty="0"/>
              <a:t>(HDC </a:t>
            </a:r>
            <a:r>
              <a:rPr lang="en-US" altLang="zh-CN" dirty="0" err="1"/>
              <a:t>hdc</a:t>
            </a:r>
            <a:r>
              <a:rPr lang="en-US" altLang="zh-CN" dirty="0"/>
              <a:t>, </a:t>
            </a:r>
            <a:r>
              <a:rPr lang="en-US" altLang="zh-CN" dirty="0" smtClean="0"/>
              <a:t> </a:t>
            </a:r>
            <a:r>
              <a:rPr lang="en-US" altLang="zh-CN" dirty="0" err="1" smtClean="0"/>
              <a:t>int</a:t>
            </a:r>
            <a:r>
              <a:rPr lang="en-US" altLang="zh-CN" dirty="0" smtClean="0"/>
              <a:t> </a:t>
            </a:r>
            <a:r>
              <a:rPr lang="en-US" altLang="zh-CN" dirty="0" err="1"/>
              <a:t>XDest</a:t>
            </a:r>
            <a:r>
              <a:rPr lang="en-US" altLang="zh-CN" dirty="0"/>
              <a:t> , </a:t>
            </a:r>
            <a:r>
              <a:rPr lang="en-US" altLang="zh-CN" dirty="0" smtClean="0"/>
              <a:t> </a:t>
            </a:r>
            <a:r>
              <a:rPr lang="en-US" altLang="zh-CN" dirty="0" err="1" smtClean="0"/>
              <a:t>int</a:t>
            </a:r>
            <a:r>
              <a:rPr lang="en-US" altLang="zh-CN" dirty="0" smtClean="0"/>
              <a:t> </a:t>
            </a:r>
            <a:r>
              <a:rPr lang="en-US" altLang="zh-CN" dirty="0" err="1"/>
              <a:t>YDest</a:t>
            </a:r>
            <a:r>
              <a:rPr lang="en-US" altLang="zh-CN" dirty="0"/>
              <a:t> , </a:t>
            </a:r>
            <a:r>
              <a:rPr lang="en-US" altLang="zh-CN" dirty="0" smtClean="0"/>
              <a:t> </a:t>
            </a:r>
            <a:r>
              <a:rPr lang="en-US" altLang="zh-CN" dirty="0" err="1" smtClean="0"/>
              <a:t>int</a:t>
            </a:r>
            <a:r>
              <a:rPr lang="en-US" altLang="zh-CN" dirty="0" smtClean="0"/>
              <a:t> </a:t>
            </a:r>
            <a:r>
              <a:rPr lang="en-US" altLang="zh-CN" dirty="0" err="1"/>
              <a:t>nDestWidth</a:t>
            </a:r>
            <a:r>
              <a:rPr lang="en-US" altLang="zh-CN" dirty="0"/>
              <a:t>, </a:t>
            </a:r>
            <a:endParaRPr lang="en-US" altLang="zh-CN" dirty="0" smtClean="0"/>
          </a:p>
          <a:p>
            <a:pPr>
              <a:buNone/>
            </a:pPr>
            <a:r>
              <a:rPr lang="en-US" altLang="zh-CN" dirty="0"/>
              <a:t>	</a:t>
            </a:r>
            <a:r>
              <a:rPr lang="en-US" altLang="zh-CN" dirty="0" smtClean="0"/>
              <a:t>	</a:t>
            </a:r>
            <a:r>
              <a:rPr lang="en-US" altLang="zh-CN" dirty="0" err="1" smtClean="0"/>
              <a:t>int</a:t>
            </a:r>
            <a:r>
              <a:rPr lang="en-US" altLang="zh-CN" dirty="0" smtClean="0"/>
              <a:t> </a:t>
            </a:r>
            <a:r>
              <a:rPr lang="en-US" altLang="zh-CN" dirty="0" err="1"/>
              <a:t>nDestHeight</a:t>
            </a:r>
            <a:r>
              <a:rPr lang="en-US" altLang="zh-CN" dirty="0"/>
              <a:t>, </a:t>
            </a:r>
            <a:r>
              <a:rPr lang="en-US" altLang="zh-CN" dirty="0" smtClean="0"/>
              <a:t> </a:t>
            </a:r>
            <a:r>
              <a:rPr lang="en-US" altLang="zh-CN" dirty="0" err="1" smtClean="0"/>
              <a:t>int</a:t>
            </a:r>
            <a:r>
              <a:rPr lang="en-US" altLang="zh-CN" dirty="0" smtClean="0"/>
              <a:t> </a:t>
            </a:r>
            <a:r>
              <a:rPr lang="en-US" altLang="zh-CN" dirty="0" err="1"/>
              <a:t>XSrc</a:t>
            </a:r>
            <a:r>
              <a:rPr lang="en-US" altLang="zh-CN" dirty="0"/>
              <a:t>, </a:t>
            </a:r>
            <a:r>
              <a:rPr lang="en-US" altLang="zh-CN" dirty="0" smtClean="0"/>
              <a:t> </a:t>
            </a:r>
            <a:r>
              <a:rPr lang="en-US" altLang="zh-CN" dirty="0" err="1" smtClean="0"/>
              <a:t>int</a:t>
            </a:r>
            <a:r>
              <a:rPr lang="en-US" altLang="zh-CN" dirty="0" smtClean="0"/>
              <a:t> </a:t>
            </a:r>
            <a:r>
              <a:rPr lang="en-US" altLang="zh-CN" dirty="0" err="1"/>
              <a:t>Ysrc</a:t>
            </a:r>
            <a:r>
              <a:rPr lang="en-US" altLang="zh-CN" dirty="0"/>
              <a:t>, </a:t>
            </a:r>
            <a:r>
              <a:rPr lang="en-US" altLang="zh-CN" dirty="0" smtClean="0"/>
              <a:t> </a:t>
            </a:r>
            <a:r>
              <a:rPr lang="en-US" altLang="zh-CN" dirty="0" err="1" smtClean="0"/>
              <a:t>int</a:t>
            </a:r>
            <a:r>
              <a:rPr lang="en-US" altLang="zh-CN" dirty="0" smtClean="0"/>
              <a:t> </a:t>
            </a:r>
            <a:r>
              <a:rPr lang="en-US" altLang="zh-CN" dirty="0" err="1"/>
              <a:t>nSrcWidth</a:t>
            </a:r>
            <a:r>
              <a:rPr lang="en-US" altLang="zh-CN" dirty="0"/>
              <a:t>, </a:t>
            </a:r>
            <a:r>
              <a:rPr lang="en-US" altLang="zh-CN" dirty="0" smtClean="0"/>
              <a:t> </a:t>
            </a:r>
            <a:r>
              <a:rPr lang="en-US" altLang="zh-CN" dirty="0" err="1" smtClean="0"/>
              <a:t>int</a:t>
            </a:r>
            <a:r>
              <a:rPr lang="en-US" altLang="zh-CN" dirty="0" smtClean="0"/>
              <a:t> </a:t>
            </a:r>
            <a:r>
              <a:rPr lang="en-US" altLang="zh-CN" dirty="0" err="1"/>
              <a:t>nSrcHeight</a:t>
            </a:r>
            <a:r>
              <a:rPr lang="en-US" altLang="zh-CN" dirty="0"/>
              <a:t>, </a:t>
            </a:r>
            <a:endParaRPr lang="en-US" altLang="zh-CN" dirty="0" smtClean="0"/>
          </a:p>
          <a:p>
            <a:pPr>
              <a:buNone/>
            </a:pPr>
            <a:r>
              <a:rPr lang="en-US" altLang="zh-CN" dirty="0"/>
              <a:t>	</a:t>
            </a:r>
            <a:r>
              <a:rPr lang="en-US" altLang="zh-CN" dirty="0" smtClean="0"/>
              <a:t>	CONST </a:t>
            </a:r>
            <a:r>
              <a:rPr lang="en-US" altLang="zh-CN" dirty="0"/>
              <a:t>VOID *</a:t>
            </a:r>
            <a:r>
              <a:rPr lang="en-US" altLang="zh-CN" dirty="0" err="1"/>
              <a:t>lpBits</a:t>
            </a:r>
            <a:r>
              <a:rPr lang="en-US" altLang="zh-CN" dirty="0"/>
              <a:t>, </a:t>
            </a:r>
            <a:r>
              <a:rPr lang="en-US" altLang="zh-CN" dirty="0" smtClean="0"/>
              <a:t> CONST </a:t>
            </a:r>
            <a:r>
              <a:rPr lang="en-US" altLang="zh-CN" dirty="0"/>
              <a:t>BITMAPINFO * </a:t>
            </a:r>
            <a:r>
              <a:rPr lang="en-US" altLang="zh-CN" dirty="0" err="1"/>
              <a:t>lpBitsInfo</a:t>
            </a:r>
            <a:r>
              <a:rPr lang="en-US" altLang="zh-CN" dirty="0"/>
              <a:t>, </a:t>
            </a:r>
            <a:r>
              <a:rPr lang="en-US" altLang="zh-CN" dirty="0" smtClean="0"/>
              <a:t> UINT </a:t>
            </a:r>
            <a:r>
              <a:rPr lang="en-US" altLang="zh-CN" dirty="0" err="1"/>
              <a:t>iUsage</a:t>
            </a:r>
            <a:r>
              <a:rPr lang="en-US" altLang="zh-CN" dirty="0"/>
              <a:t>, </a:t>
            </a:r>
            <a:endParaRPr lang="en-US" altLang="zh-CN" dirty="0" smtClean="0"/>
          </a:p>
          <a:p>
            <a:pPr>
              <a:buNone/>
            </a:pPr>
            <a:r>
              <a:rPr lang="en-US" altLang="zh-CN" dirty="0"/>
              <a:t>	</a:t>
            </a:r>
            <a:r>
              <a:rPr lang="en-US" altLang="zh-CN" dirty="0" smtClean="0"/>
              <a:t>	DWORD </a:t>
            </a:r>
            <a:r>
              <a:rPr lang="en-US" altLang="zh-CN" dirty="0" err="1"/>
              <a:t>dwRop</a:t>
            </a:r>
            <a:r>
              <a:rPr lang="en-US" altLang="zh-CN" dirty="0"/>
              <a:t>)</a:t>
            </a:r>
            <a:r>
              <a:rPr lang="zh-CN" altLang="en-US" dirty="0"/>
              <a:t>；</a:t>
            </a:r>
            <a:endParaRPr lang="en-US" altLang="zh-CN" dirty="0" smtClean="0"/>
          </a:p>
          <a:p>
            <a:r>
              <a:rPr lang="en-US" altLang="zh-CN" dirty="0" err="1"/>
              <a:t>hdc</a:t>
            </a:r>
            <a:r>
              <a:rPr lang="zh-CN" altLang="en-US" dirty="0"/>
              <a:t>：指向目标设备环境的句柄。</a:t>
            </a:r>
          </a:p>
          <a:p>
            <a:r>
              <a:rPr lang="en-US" altLang="zh-CN" dirty="0" err="1"/>
              <a:t>XDest</a:t>
            </a:r>
            <a:r>
              <a:rPr lang="zh-CN" altLang="en-US" dirty="0"/>
              <a:t>：指定目标矩形左上角位置的</a:t>
            </a:r>
            <a:r>
              <a:rPr lang="en-US" altLang="zh-CN" dirty="0"/>
              <a:t>X</a:t>
            </a:r>
            <a:r>
              <a:rPr lang="zh-CN" altLang="en-US" dirty="0"/>
              <a:t>轴坐标，按逻辑单位来表示坐标。</a:t>
            </a:r>
          </a:p>
          <a:p>
            <a:r>
              <a:rPr lang="en-US" altLang="zh-CN" dirty="0" err="1"/>
              <a:t>YDest</a:t>
            </a:r>
            <a:r>
              <a:rPr lang="zh-CN" altLang="en-US" dirty="0"/>
              <a:t>：指定目标矩形左上角的</a:t>
            </a:r>
            <a:r>
              <a:rPr lang="en-US" altLang="zh-CN" dirty="0"/>
              <a:t>Y</a:t>
            </a:r>
            <a:r>
              <a:rPr lang="zh-CN" altLang="en-US" dirty="0"/>
              <a:t>轴坐标，按逻辑单位表示坐标。</a:t>
            </a:r>
          </a:p>
          <a:p>
            <a:r>
              <a:rPr lang="en-US" altLang="zh-CN" dirty="0" err="1"/>
              <a:t>nDestWidth</a:t>
            </a:r>
            <a:r>
              <a:rPr lang="zh-CN" altLang="en-US" dirty="0"/>
              <a:t>：指定目标矩形的宽度。</a:t>
            </a:r>
          </a:p>
          <a:p>
            <a:r>
              <a:rPr lang="en-US" altLang="zh-CN" dirty="0" err="1"/>
              <a:t>nDestHeight</a:t>
            </a:r>
            <a:r>
              <a:rPr lang="zh-CN" altLang="en-US" dirty="0"/>
              <a:t>：指定目标矩形的高度。</a:t>
            </a:r>
          </a:p>
          <a:p>
            <a:r>
              <a:rPr lang="en-US" altLang="zh-CN" dirty="0" err="1"/>
              <a:t>XSrc</a:t>
            </a:r>
            <a:r>
              <a:rPr lang="zh-CN" altLang="en-US" dirty="0"/>
              <a:t>：指定</a:t>
            </a:r>
            <a:r>
              <a:rPr lang="en-US" altLang="zh-CN" dirty="0"/>
              <a:t>DIB</a:t>
            </a:r>
            <a:r>
              <a:rPr lang="zh-CN" altLang="en-US" dirty="0"/>
              <a:t>中源矩形（左上角）的</a:t>
            </a:r>
            <a:r>
              <a:rPr lang="en-US" altLang="zh-CN" dirty="0"/>
              <a:t>X</a:t>
            </a:r>
            <a:r>
              <a:rPr lang="zh-CN" altLang="en-US" dirty="0"/>
              <a:t>轴坐标，坐标以像素点表示。</a:t>
            </a:r>
          </a:p>
          <a:p>
            <a:r>
              <a:rPr lang="en-US" altLang="zh-CN" dirty="0" err="1"/>
              <a:t>YSrc</a:t>
            </a:r>
            <a:r>
              <a:rPr lang="zh-CN" altLang="en-US" dirty="0"/>
              <a:t>：指定</a:t>
            </a:r>
            <a:r>
              <a:rPr lang="en-US" altLang="zh-CN" dirty="0"/>
              <a:t>DIB</a:t>
            </a:r>
            <a:r>
              <a:rPr lang="zh-CN" altLang="en-US" dirty="0"/>
              <a:t>中源矩形（左上角）的</a:t>
            </a:r>
            <a:r>
              <a:rPr lang="en-US" altLang="zh-CN" dirty="0"/>
              <a:t>Y</a:t>
            </a:r>
            <a:r>
              <a:rPr lang="zh-CN" altLang="en-US" dirty="0"/>
              <a:t>轴坐标，坐标以像素点表示。</a:t>
            </a:r>
          </a:p>
          <a:p>
            <a:r>
              <a:rPr lang="en-US" altLang="zh-CN" dirty="0" err="1"/>
              <a:t>nSrcWidth</a:t>
            </a:r>
            <a:r>
              <a:rPr lang="zh-CN" altLang="en-US" dirty="0"/>
              <a:t>：按像素点指定</a:t>
            </a:r>
            <a:r>
              <a:rPr lang="en-US" altLang="zh-CN" dirty="0"/>
              <a:t>DIB</a:t>
            </a:r>
            <a:r>
              <a:rPr lang="zh-CN" altLang="en-US" dirty="0"/>
              <a:t>中源矩形的宽度。</a:t>
            </a:r>
          </a:p>
          <a:p>
            <a:r>
              <a:rPr lang="en-US" altLang="zh-CN" dirty="0" err="1"/>
              <a:t>nSrcHeight</a:t>
            </a:r>
            <a:r>
              <a:rPr lang="zh-CN" altLang="en-US" dirty="0"/>
              <a:t>：按像素点指定</a:t>
            </a:r>
            <a:r>
              <a:rPr lang="en-US" altLang="zh-CN" dirty="0"/>
              <a:t>DIB</a:t>
            </a:r>
            <a:r>
              <a:rPr lang="zh-CN" altLang="en-US" dirty="0"/>
              <a:t>中源矩形的高度。</a:t>
            </a:r>
          </a:p>
          <a:p>
            <a:r>
              <a:rPr lang="en-US" altLang="zh-CN" dirty="0" err="1"/>
              <a:t>lpBits</a:t>
            </a:r>
            <a:r>
              <a:rPr lang="zh-CN" altLang="en-US" dirty="0"/>
              <a:t>：指向</a:t>
            </a:r>
            <a:r>
              <a:rPr lang="en-US" altLang="zh-CN" dirty="0"/>
              <a:t>DIB</a:t>
            </a:r>
            <a:r>
              <a:rPr lang="zh-CN" altLang="en-US" dirty="0"/>
              <a:t>位的指针，这些位的值按字节类型数组</a:t>
            </a:r>
            <a:r>
              <a:rPr lang="zh-CN" altLang="en-US" dirty="0" smtClean="0"/>
              <a:t>存储</a:t>
            </a:r>
            <a:endParaRPr lang="zh-CN" altLang="en-US" dirty="0"/>
          </a:p>
          <a:p>
            <a:r>
              <a:rPr lang="en-US" altLang="zh-CN" dirty="0" err="1"/>
              <a:t>lpBitsInfo</a:t>
            </a:r>
            <a:r>
              <a:rPr lang="zh-CN" altLang="en-US" dirty="0"/>
              <a:t>：指向</a:t>
            </a:r>
            <a:r>
              <a:rPr lang="en-US" altLang="zh-CN" dirty="0"/>
              <a:t>BITMAPINFO</a:t>
            </a:r>
            <a:r>
              <a:rPr lang="zh-CN" altLang="en-US" dirty="0"/>
              <a:t>结构的指针，该结构包含有关</a:t>
            </a:r>
            <a:r>
              <a:rPr lang="en-US" altLang="zh-CN" dirty="0"/>
              <a:t>DIB</a:t>
            </a:r>
            <a:r>
              <a:rPr lang="zh-CN" altLang="en-US" dirty="0"/>
              <a:t>方面的信息。</a:t>
            </a:r>
          </a:p>
          <a:p>
            <a:r>
              <a:rPr lang="en-US" altLang="zh-CN" dirty="0" err="1"/>
              <a:t>iUsage</a:t>
            </a:r>
            <a:r>
              <a:rPr lang="zh-CN" altLang="en-US" dirty="0"/>
              <a:t>：表示是否提供了</a:t>
            </a:r>
            <a:r>
              <a:rPr lang="en-US" altLang="zh-CN" dirty="0"/>
              <a:t>BITMAPINFO</a:t>
            </a:r>
            <a:r>
              <a:rPr lang="zh-CN" altLang="en-US" dirty="0"/>
              <a:t>结构中的成员</a:t>
            </a:r>
            <a:r>
              <a:rPr lang="en-US" altLang="zh-CN" dirty="0" err="1"/>
              <a:t>bmiColors</a:t>
            </a:r>
            <a:r>
              <a:rPr lang="zh-CN" altLang="en-US" dirty="0"/>
              <a:t>，如果提供了，那么该</a:t>
            </a:r>
            <a:r>
              <a:rPr lang="en-US" altLang="zh-CN" dirty="0" err="1"/>
              <a:t>bmiColors</a:t>
            </a:r>
            <a:r>
              <a:rPr lang="zh-CN" altLang="en-US" dirty="0"/>
              <a:t>是否包含了明确的</a:t>
            </a:r>
            <a:r>
              <a:rPr lang="en-US" altLang="zh-CN" dirty="0"/>
              <a:t>RGB</a:t>
            </a:r>
            <a:r>
              <a:rPr lang="zh-CN" altLang="en-US" dirty="0"/>
              <a:t>值或</a:t>
            </a:r>
            <a:r>
              <a:rPr lang="zh-CN" altLang="en-US" dirty="0" smtClean="0"/>
              <a:t>索引。</a:t>
            </a:r>
            <a:endParaRPr lang="en-US" altLang="zh-CN" dirty="0" smtClean="0"/>
          </a:p>
          <a:p>
            <a:r>
              <a:rPr lang="en-US" altLang="zh-CN" dirty="0" err="1"/>
              <a:t>dwRop</a:t>
            </a:r>
            <a:r>
              <a:rPr lang="zh-CN" altLang="en-US" dirty="0"/>
              <a:t>：指定源像素点、目标设备环境的当前刷子和目标像素点是如何组合形成新的图像。</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sz="1400" dirty="0" smtClean="0"/>
              <a:t>HDC </a:t>
            </a:r>
            <a:r>
              <a:rPr lang="en-US" altLang="zh-CN" sz="1400" dirty="0" err="1"/>
              <a:t>hdc</a:t>
            </a:r>
            <a:r>
              <a:rPr lang="en-US" altLang="zh-CN" sz="1400" dirty="0"/>
              <a:t> = </a:t>
            </a:r>
            <a:r>
              <a:rPr lang="en-US" altLang="zh-CN" sz="1400" dirty="0" err="1"/>
              <a:t>GetDC</a:t>
            </a:r>
            <a:r>
              <a:rPr lang="en-US" altLang="zh-CN" sz="1400" dirty="0"/>
              <a:t>(</a:t>
            </a:r>
            <a:r>
              <a:rPr lang="en-US" altLang="zh-CN" sz="1400" dirty="0" err="1"/>
              <a:t>m_hWnd</a:t>
            </a:r>
            <a:r>
              <a:rPr lang="en-US" altLang="zh-CN" sz="1400" dirty="0"/>
              <a:t>);				</a:t>
            </a:r>
          </a:p>
          <a:p>
            <a:pPr>
              <a:buNone/>
            </a:pPr>
            <a:r>
              <a:rPr lang="en-US" altLang="zh-CN" sz="1400" dirty="0"/>
              <a:t>BITMAPINFO </a:t>
            </a:r>
            <a:r>
              <a:rPr lang="en-US" altLang="zh-CN" sz="1400" dirty="0" err="1"/>
              <a:t>bmpInfo</a:t>
            </a:r>
            <a:r>
              <a:rPr lang="en-US" altLang="zh-CN" sz="1400" dirty="0"/>
              <a:t>; //</a:t>
            </a:r>
            <a:r>
              <a:rPr lang="zh-CN" altLang="en-US" sz="1400" dirty="0"/>
              <a:t>创建位图 </a:t>
            </a:r>
          </a:p>
          <a:p>
            <a:pPr>
              <a:buNone/>
            </a:pPr>
            <a:r>
              <a:rPr lang="en-US" altLang="zh-CN" sz="1400" dirty="0" err="1"/>
              <a:t>memset</a:t>
            </a:r>
            <a:r>
              <a:rPr lang="en-US" altLang="zh-CN" sz="1400" dirty="0"/>
              <a:t>(&amp;</a:t>
            </a:r>
            <a:r>
              <a:rPr lang="en-US" altLang="zh-CN" sz="1400" dirty="0" err="1"/>
              <a:t>bmpInfo</a:t>
            </a:r>
            <a:r>
              <a:rPr lang="en-US" altLang="zh-CN" sz="1400" dirty="0"/>
              <a:t>, 0, </a:t>
            </a:r>
            <a:r>
              <a:rPr lang="en-US" altLang="zh-CN" sz="1400" dirty="0" err="1"/>
              <a:t>sizeof</a:t>
            </a:r>
            <a:r>
              <a:rPr lang="en-US" altLang="zh-CN" sz="1400" dirty="0"/>
              <a:t>(BITMAPINFO));</a:t>
            </a:r>
          </a:p>
          <a:p>
            <a:pPr>
              <a:buNone/>
            </a:pPr>
            <a:r>
              <a:rPr lang="en-US" altLang="zh-CN" sz="1400" dirty="0" err="1"/>
              <a:t>bmpInfo.bmiHeader.biSize</a:t>
            </a:r>
            <a:r>
              <a:rPr lang="en-US" altLang="zh-CN" sz="1400" dirty="0"/>
              <a:t> = </a:t>
            </a:r>
            <a:r>
              <a:rPr lang="en-US" altLang="zh-CN" sz="1400" dirty="0" err="1"/>
              <a:t>sizeof</a:t>
            </a:r>
            <a:r>
              <a:rPr lang="en-US" altLang="zh-CN" sz="1400" dirty="0"/>
              <a:t>(BITMAPINFOHEADER);</a:t>
            </a:r>
          </a:p>
          <a:p>
            <a:pPr>
              <a:buNone/>
            </a:pPr>
            <a:r>
              <a:rPr lang="en-US" altLang="zh-CN" sz="1400" dirty="0" err="1"/>
              <a:t>bmpInfo.bmiHeader.biWidth</a:t>
            </a:r>
            <a:r>
              <a:rPr lang="en-US" altLang="zh-CN" sz="1400" dirty="0"/>
              <a:t> = </a:t>
            </a:r>
            <a:r>
              <a:rPr lang="en-US" altLang="zh-CN" sz="1400" dirty="0" err="1"/>
              <a:t>m_iWidth</a:t>
            </a:r>
            <a:r>
              <a:rPr lang="en-US" altLang="zh-CN" sz="1400" dirty="0"/>
              <a:t>;//</a:t>
            </a:r>
            <a:r>
              <a:rPr lang="zh-CN" altLang="en-US" sz="1400" dirty="0"/>
              <a:t>宽度</a:t>
            </a:r>
          </a:p>
          <a:p>
            <a:pPr>
              <a:buNone/>
            </a:pPr>
            <a:r>
              <a:rPr lang="en-US" altLang="zh-CN" sz="1400" dirty="0" err="1"/>
              <a:t>bmpInfo.bmiHeader.biHeight</a:t>
            </a:r>
            <a:r>
              <a:rPr lang="en-US" altLang="zh-CN" sz="1400" dirty="0"/>
              <a:t> = </a:t>
            </a:r>
            <a:r>
              <a:rPr lang="en-US" altLang="zh-CN" sz="1400" dirty="0" err="1"/>
              <a:t>m_iHeight</a:t>
            </a:r>
            <a:r>
              <a:rPr lang="en-US" altLang="zh-CN" sz="1400" dirty="0"/>
              <a:t>;//</a:t>
            </a:r>
            <a:r>
              <a:rPr lang="zh-CN" altLang="en-US" sz="1400" dirty="0"/>
              <a:t>高度</a:t>
            </a:r>
          </a:p>
          <a:p>
            <a:pPr>
              <a:buNone/>
            </a:pPr>
            <a:r>
              <a:rPr lang="en-US" altLang="zh-CN" sz="1400" dirty="0" err="1"/>
              <a:t>bmpInfo.bmiHeader.biPlanes</a:t>
            </a:r>
            <a:r>
              <a:rPr lang="en-US" altLang="zh-CN" sz="1400" dirty="0"/>
              <a:t> = 1;</a:t>
            </a:r>
          </a:p>
          <a:p>
            <a:pPr>
              <a:buNone/>
            </a:pPr>
            <a:r>
              <a:rPr lang="en-US" altLang="zh-CN" sz="1400" dirty="0" err="1"/>
              <a:t>bmpInfo.bmiHeader.biBitCount</a:t>
            </a:r>
            <a:r>
              <a:rPr lang="en-US" altLang="zh-CN" sz="1400" dirty="0"/>
              <a:t> = 32;</a:t>
            </a:r>
          </a:p>
          <a:p>
            <a:pPr>
              <a:buNone/>
            </a:pPr>
            <a:r>
              <a:rPr lang="en-US" altLang="zh-CN" sz="1400" dirty="0" err="1"/>
              <a:t>bmpInfo.bmiHeader.biCompression</a:t>
            </a:r>
            <a:r>
              <a:rPr lang="en-US" altLang="zh-CN" sz="1400" dirty="0"/>
              <a:t> = BI_RGB;</a:t>
            </a:r>
          </a:p>
          <a:p>
            <a:pPr>
              <a:buNone/>
            </a:pPr>
            <a:endParaRPr lang="en-US" altLang="zh-CN" sz="1400" dirty="0"/>
          </a:p>
          <a:p>
            <a:pPr>
              <a:buNone/>
            </a:pPr>
            <a:r>
              <a:rPr lang="en-US" altLang="zh-CN" sz="1400" dirty="0" err="1" smtClean="0"/>
              <a:t>StretchDIBits</a:t>
            </a:r>
            <a:r>
              <a:rPr lang="en-US" altLang="zh-CN" sz="1400" dirty="0" smtClean="0"/>
              <a:t>(</a:t>
            </a:r>
            <a:r>
              <a:rPr lang="en-US" altLang="zh-CN" sz="1400" dirty="0" err="1" smtClean="0"/>
              <a:t>hdc</a:t>
            </a:r>
            <a:r>
              <a:rPr lang="en-US" altLang="zh-CN" sz="1400" dirty="0"/>
              <a:t>, 0, 0, </a:t>
            </a:r>
            <a:r>
              <a:rPr lang="en-US" altLang="zh-CN" sz="1400" dirty="0" err="1"/>
              <a:t>m_iWidth</a:t>
            </a:r>
            <a:r>
              <a:rPr lang="en-US" altLang="zh-CN" sz="1400" dirty="0"/>
              <a:t>, </a:t>
            </a:r>
            <a:r>
              <a:rPr lang="en-US" altLang="zh-CN" sz="1400" dirty="0" err="1"/>
              <a:t>m_iHeight</a:t>
            </a:r>
            <a:r>
              <a:rPr lang="en-US" altLang="zh-CN" sz="1400" dirty="0"/>
              <a:t>, 0, </a:t>
            </a:r>
            <a:r>
              <a:rPr lang="en-US" altLang="zh-CN" sz="1400" dirty="0" err="1"/>
              <a:t>m_iHeight</a:t>
            </a:r>
            <a:r>
              <a:rPr lang="en-US" altLang="zh-CN" sz="1400" dirty="0"/>
              <a:t>, </a:t>
            </a:r>
            <a:r>
              <a:rPr lang="en-US" altLang="zh-CN" sz="1400" dirty="0" err="1"/>
              <a:t>m_iWidth</a:t>
            </a:r>
            <a:r>
              <a:rPr lang="en-US" altLang="zh-CN" sz="1400" dirty="0"/>
              <a:t>, -</a:t>
            </a:r>
            <a:r>
              <a:rPr lang="en-US" altLang="zh-CN" sz="1400" dirty="0" err="1"/>
              <a:t>m_iHeight</a:t>
            </a:r>
            <a:r>
              <a:rPr lang="en-US" altLang="zh-CN" sz="1400" dirty="0"/>
              <a:t>, buffer, &amp;</a:t>
            </a:r>
            <a:r>
              <a:rPr lang="en-US" altLang="zh-CN" sz="1400" dirty="0" err="1"/>
              <a:t>bmpInfo</a:t>
            </a:r>
            <a:r>
              <a:rPr lang="en-US" altLang="zh-CN" sz="1400" dirty="0"/>
              <a:t>, DIB_RGB_COLORS, SRCCOPY);</a:t>
            </a:r>
          </a:p>
          <a:p>
            <a:pPr>
              <a:buNone/>
            </a:pPr>
            <a:r>
              <a:rPr lang="en-US" altLang="zh-CN" sz="1400" dirty="0"/>
              <a:t>			</a:t>
            </a:r>
          </a:p>
          <a:p>
            <a:pPr>
              <a:buNone/>
            </a:pPr>
            <a:r>
              <a:rPr lang="en-US" altLang="zh-CN" sz="1400" dirty="0"/>
              <a:t>::</a:t>
            </a:r>
            <a:r>
              <a:rPr lang="en-US" altLang="zh-CN" sz="1400" dirty="0" err="1"/>
              <a:t>SwapBuffers</a:t>
            </a:r>
            <a:r>
              <a:rPr lang="en-US" altLang="zh-CN" sz="1400" dirty="0"/>
              <a:t>(</a:t>
            </a:r>
            <a:r>
              <a:rPr lang="en-US" altLang="zh-CN" sz="1400" dirty="0" err="1"/>
              <a:t>hdc</a:t>
            </a:r>
            <a:r>
              <a:rPr lang="en-US" altLang="zh-CN" sz="1400" dirty="0"/>
              <a:t>);</a:t>
            </a:r>
          </a:p>
          <a:p>
            <a:pPr>
              <a:buNone/>
            </a:pPr>
            <a:r>
              <a:rPr lang="en-US" altLang="zh-CN" sz="1400" dirty="0" err="1" smtClean="0"/>
              <a:t>ReleaseDC</a:t>
            </a:r>
            <a:r>
              <a:rPr lang="en-US" altLang="zh-CN" sz="1400" dirty="0" smtClean="0"/>
              <a:t>(</a:t>
            </a:r>
            <a:r>
              <a:rPr lang="en-US" altLang="zh-CN" sz="1400" dirty="0" err="1" smtClean="0"/>
              <a:t>m_hWnd</a:t>
            </a:r>
            <a:r>
              <a:rPr lang="en-US" altLang="zh-CN" sz="1400" dirty="0"/>
              <a:t>, </a:t>
            </a:r>
            <a:r>
              <a:rPr lang="en-US" altLang="zh-CN" sz="1400" dirty="0" err="1"/>
              <a:t>hdc</a:t>
            </a:r>
            <a:r>
              <a:rPr lang="en-US" altLang="zh-CN" sz="1400" dirty="0"/>
              <a:t>);	</a:t>
            </a:r>
            <a:endParaRPr lang="zh-CN" altLang="en-US" sz="1400" dirty="0"/>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PPT模板001</Template>
  <TotalTime>459</TotalTime>
  <Words>1773</Words>
  <Application>Microsoft Office PowerPoint</Application>
  <PresentationFormat>全屏显示(4:3)</PresentationFormat>
  <Paragraphs>379</Paragraphs>
  <Slides>51</Slides>
  <Notes>0</Notes>
  <HiddenSlides>0</HiddenSlides>
  <MMClips>0</MMClips>
  <ScaleCrop>false</ScaleCrop>
  <HeadingPairs>
    <vt:vector size="4" baseType="variant">
      <vt:variant>
        <vt:lpstr>主题</vt:lpstr>
      </vt:variant>
      <vt:variant>
        <vt:i4>2</vt:i4>
      </vt:variant>
      <vt:variant>
        <vt:lpstr>幻灯片标题</vt:lpstr>
      </vt:variant>
      <vt:variant>
        <vt:i4>51</vt:i4>
      </vt:variant>
    </vt:vector>
  </HeadingPairs>
  <TitlesOfParts>
    <vt:vector size="53" baseType="lpstr">
      <vt:lpstr>1_自定义设计方案</vt:lpstr>
      <vt:lpstr>2_自定义设计方案</vt:lpstr>
      <vt:lpstr>PowerPoint 演示文稿</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光栅化操作</vt:lpstr>
      <vt:lpstr>光栅化操作</vt:lpstr>
      <vt:lpstr>深度缓存</vt:lpstr>
      <vt:lpstr>深度缓存</vt:lpstr>
      <vt:lpstr>深度缓存</vt:lpstr>
      <vt:lpstr>深度缓存</vt:lpstr>
      <vt:lpstr>顶点属性</vt:lpstr>
      <vt:lpstr>顶点属性</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241</cp:revision>
  <dcterms:created xsi:type="dcterms:W3CDTF">2014-12-11T03:09:00Z</dcterms:created>
  <dcterms:modified xsi:type="dcterms:W3CDTF">2017-07-24T12:46:35Z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