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94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codecademy.com/learn/learn-html" TargetMode="External"/><Relationship Id="rId4" Type="http://schemas.openxmlformats.org/officeDocument/2006/relationships/hyperlink" Target="https://developer.mozilla.org/en-US/docs/Web/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33199" y="2456855"/>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HTML Basics: Basics You Need to Know</a:t>
            </a:r>
            <a:endParaRPr lang="en-US" sz="5249" dirty="0"/>
          </a:p>
        </p:txBody>
      </p:sp>
      <p:sp>
        <p:nvSpPr>
          <p:cNvPr id="5" name="Text 3"/>
          <p:cNvSpPr/>
          <p:nvPr/>
        </p:nvSpPr>
        <p:spPr>
          <a:xfrm>
            <a:off x="833199" y="4456509"/>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Welcome to our beginner's guide to HTML! In this presentation, you'll learn the fundamentals of HTML and how it all works. </a:t>
            </a:r>
            <a:endParaRPr lang="en-US" sz="1750" dirty="0"/>
          </a:p>
        </p:txBody>
      </p:sp>
      <p:sp>
        <p:nvSpPr>
          <p:cNvPr id="6" name="Text 4"/>
          <p:cNvSpPr/>
          <p:nvPr/>
        </p:nvSpPr>
        <p:spPr>
          <a:xfrm>
            <a:off x="833199" y="5417225"/>
            <a:ext cx="7477601"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214914"/>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What is HTML?</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The Internet</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HTML is the backbone of the internet, the standard markup language used to create web pages.</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240030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Markup Language</a:t>
            </a:r>
            <a:endParaRPr lang="en-US" sz="2187" dirty="0"/>
          </a:p>
        </p:txBody>
      </p:sp>
      <p:sp>
        <p:nvSpPr>
          <p:cNvPr id="10" name="Text 6"/>
          <p:cNvSpPr/>
          <p:nvPr/>
        </p:nvSpPr>
        <p:spPr>
          <a:xfrm>
            <a:off x="5667137" y="5237678"/>
            <a:ext cx="3296007"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HTML uses a set of markup tags to describe the content within a webpage.</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323088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Programming Language</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HTML isn't a programming language, rather a language for organizing and formatting content for display on the web.</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258848"/>
            <a:ext cx="500622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The Importance of Learning HTML</a:t>
            </a:r>
            <a:endParaRPr lang="en-US" sz="4374" dirty="0"/>
          </a:p>
        </p:txBody>
      </p:sp>
      <p:pic>
        <p:nvPicPr>
          <p:cNvPr id="5" name="Image 0" descr="preencoded.png"/>
          <p:cNvPicPr>
            <a:picLocks noChangeAspect="1"/>
          </p:cNvPicPr>
          <p:nvPr/>
        </p:nvPicPr>
        <p:blipFill>
          <a:blip r:embed="rId3"/>
          <a:stretch>
            <a:fillRect/>
          </a:stretch>
        </p:blipFill>
        <p:spPr>
          <a:xfrm>
            <a:off x="7662863" y="1247537"/>
            <a:ext cx="4738568" cy="2666286"/>
          </a:xfrm>
          <a:prstGeom prst="rect">
            <a:avLst/>
          </a:prstGeom>
        </p:spPr>
      </p:pic>
      <p:sp>
        <p:nvSpPr>
          <p:cNvPr id="6" name="Shape 3"/>
          <p:cNvSpPr/>
          <p:nvPr/>
        </p:nvSpPr>
        <p:spPr>
          <a:xfrm>
            <a:off x="2037993" y="4374594"/>
            <a:ext cx="3370064" cy="2818328"/>
          </a:xfrm>
          <a:prstGeom prst="roundRect">
            <a:avLst>
              <a:gd name="adj" fmla="val 3548"/>
            </a:avLst>
          </a:prstGeom>
          <a:solidFill>
            <a:srgbClr val="283157"/>
          </a:solidFill>
          <a:ln w="13811">
            <a:solidFill>
              <a:srgbClr val="303B69"/>
            </a:solidFill>
            <a:prstDash val="solid"/>
          </a:ln>
        </p:spPr>
        <p:txBody>
          <a:bodyPr/>
          <a:lstStyle/>
          <a:p>
            <a:endParaRPr lang="en-IN"/>
          </a:p>
        </p:txBody>
      </p:sp>
      <p:sp>
        <p:nvSpPr>
          <p:cNvPr id="7" name="Text 4"/>
          <p:cNvSpPr/>
          <p:nvPr/>
        </p:nvSpPr>
        <p:spPr>
          <a:xfrm>
            <a:off x="2273975" y="4610576"/>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In-Demand Skill</a:t>
            </a:r>
            <a:endParaRPr lang="en-US" sz="2187" dirty="0"/>
          </a:p>
        </p:txBody>
      </p:sp>
      <p:sp>
        <p:nvSpPr>
          <p:cNvPr id="8" name="Text 5"/>
          <p:cNvSpPr/>
          <p:nvPr/>
        </p:nvSpPr>
        <p:spPr>
          <a:xfrm>
            <a:off x="2273975" y="5179933"/>
            <a:ext cx="2898100"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As technology continues to grow, so does the need for web developers with HTML knowledge.</a:t>
            </a:r>
            <a:endParaRPr lang="en-US" sz="1750" dirty="0"/>
          </a:p>
        </p:txBody>
      </p:sp>
      <p:sp>
        <p:nvSpPr>
          <p:cNvPr id="9" name="Shape 6"/>
          <p:cNvSpPr/>
          <p:nvPr/>
        </p:nvSpPr>
        <p:spPr>
          <a:xfrm>
            <a:off x="5630228" y="4374594"/>
            <a:ext cx="3370064" cy="2818328"/>
          </a:xfrm>
          <a:prstGeom prst="roundRect">
            <a:avLst>
              <a:gd name="adj" fmla="val 3548"/>
            </a:avLst>
          </a:prstGeom>
          <a:solidFill>
            <a:srgbClr val="283157"/>
          </a:solidFill>
          <a:ln w="13811">
            <a:solidFill>
              <a:srgbClr val="303B69"/>
            </a:solidFill>
            <a:prstDash val="solid"/>
          </a:ln>
        </p:spPr>
        <p:txBody>
          <a:bodyPr/>
          <a:lstStyle/>
          <a:p>
            <a:endParaRPr lang="en-IN"/>
          </a:p>
        </p:txBody>
      </p:sp>
      <p:sp>
        <p:nvSpPr>
          <p:cNvPr id="10" name="Text 7"/>
          <p:cNvSpPr/>
          <p:nvPr/>
        </p:nvSpPr>
        <p:spPr>
          <a:xfrm>
            <a:off x="5866209" y="4610576"/>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Easy and Quick</a:t>
            </a:r>
            <a:endParaRPr lang="en-US" sz="2187" dirty="0"/>
          </a:p>
        </p:txBody>
      </p:sp>
      <p:sp>
        <p:nvSpPr>
          <p:cNvPr id="11" name="Text 8"/>
          <p:cNvSpPr/>
          <p:nvPr/>
        </p:nvSpPr>
        <p:spPr>
          <a:xfrm>
            <a:off x="5866209" y="5179933"/>
            <a:ext cx="2898100"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HTML is quick to pick up and easy to use, and it's the foundation of all web-related languages and technologies.</a:t>
            </a:r>
            <a:endParaRPr lang="en-US" sz="1750" dirty="0"/>
          </a:p>
        </p:txBody>
      </p:sp>
      <p:sp>
        <p:nvSpPr>
          <p:cNvPr id="12" name="Shape 9"/>
          <p:cNvSpPr/>
          <p:nvPr/>
        </p:nvSpPr>
        <p:spPr>
          <a:xfrm>
            <a:off x="9222462" y="4374594"/>
            <a:ext cx="3370064" cy="2818328"/>
          </a:xfrm>
          <a:prstGeom prst="roundRect">
            <a:avLst>
              <a:gd name="adj" fmla="val 3548"/>
            </a:avLst>
          </a:prstGeom>
          <a:solidFill>
            <a:srgbClr val="283157"/>
          </a:solidFill>
          <a:ln w="13811">
            <a:solidFill>
              <a:srgbClr val="303B69"/>
            </a:solidFill>
            <a:prstDash val="solid"/>
          </a:ln>
        </p:spPr>
        <p:txBody>
          <a:bodyPr/>
          <a:lstStyle/>
          <a:p>
            <a:endParaRPr lang="en-IN"/>
          </a:p>
        </p:txBody>
      </p:sp>
      <p:sp>
        <p:nvSpPr>
          <p:cNvPr id="13" name="Text 10"/>
          <p:cNvSpPr/>
          <p:nvPr/>
        </p:nvSpPr>
        <p:spPr>
          <a:xfrm>
            <a:off x="9458444" y="4610576"/>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Customization</a:t>
            </a:r>
            <a:endParaRPr lang="en-US" sz="2187" dirty="0"/>
          </a:p>
        </p:txBody>
      </p:sp>
      <p:sp>
        <p:nvSpPr>
          <p:cNvPr id="14" name="Text 11"/>
          <p:cNvSpPr/>
          <p:nvPr/>
        </p:nvSpPr>
        <p:spPr>
          <a:xfrm>
            <a:off x="9458444" y="5179933"/>
            <a:ext cx="2898100"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HTML is an essential tool in customizing, designing, and integrating web pages with other tools and technologies.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6319599" y="1574006"/>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HTML Tags</a:t>
            </a:r>
            <a:endParaRPr lang="en-US" sz="4374" dirty="0"/>
          </a:p>
        </p:txBody>
      </p:sp>
      <p:sp>
        <p:nvSpPr>
          <p:cNvPr id="5" name="Text 3"/>
          <p:cNvSpPr/>
          <p:nvPr/>
        </p:nvSpPr>
        <p:spPr>
          <a:xfrm>
            <a:off x="6319599" y="2601635"/>
            <a:ext cx="7477601"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HTML tags are the building blocks of a webpage. They define the structure and content of different elements on the page. From headings and paragraphs to links and images, HTML tags provide the necessary structure and meaning to your content. Understanding the different HTML tags is essential for creating well-structured and accessible webpages.</a:t>
            </a:r>
            <a:endParaRPr lang="en-US" sz="1750" dirty="0"/>
          </a:p>
        </p:txBody>
      </p:sp>
      <p:sp>
        <p:nvSpPr>
          <p:cNvPr id="6" name="Text 4"/>
          <p:cNvSpPr/>
          <p:nvPr/>
        </p:nvSpPr>
        <p:spPr>
          <a:xfrm>
            <a:off x="6319599" y="4983956"/>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Mostly the tags contain both the opening and closing tags like &lt;head&gt;..&lt;/head&gt;.</a:t>
            </a:r>
            <a:endParaRPr lang="en-US" sz="1750" dirty="0"/>
          </a:p>
        </p:txBody>
      </p:sp>
      <p:sp>
        <p:nvSpPr>
          <p:cNvPr id="7" name="Text 5"/>
          <p:cNvSpPr/>
          <p:nvPr/>
        </p:nvSpPr>
        <p:spPr>
          <a:xfrm>
            <a:off x="6319599" y="5944672"/>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But there are tags that does not contain a closing tag &lt;br&gt;,&lt;img&gt; etc. </a:t>
            </a:r>
            <a:endParaRPr lang="en-US" sz="1750" dirty="0"/>
          </a:p>
        </p:txBody>
      </p:sp>
      <p:pic>
        <p:nvPicPr>
          <p:cNvPr id="8"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60" y="58341"/>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176695"/>
            <a:ext cx="72466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HTML Document Structure</a:t>
            </a:r>
            <a:endParaRPr lang="en-US" sz="4374" dirty="0"/>
          </a:p>
        </p:txBody>
      </p:sp>
      <p:sp>
        <p:nvSpPr>
          <p:cNvPr id="5" name="Shape 3"/>
          <p:cNvSpPr/>
          <p:nvPr/>
        </p:nvSpPr>
        <p:spPr>
          <a:xfrm>
            <a:off x="7293054" y="2315408"/>
            <a:ext cx="44410" cy="4737378"/>
          </a:xfrm>
          <a:prstGeom prst="rect">
            <a:avLst/>
          </a:prstGeom>
          <a:solidFill>
            <a:srgbClr val="303B69"/>
          </a:solidFill>
          <a:ln/>
        </p:spPr>
        <p:txBody>
          <a:bodyPr/>
          <a:lstStyle/>
          <a:p>
            <a:endParaRPr lang="en-IN"/>
          </a:p>
        </p:txBody>
      </p:sp>
      <p:sp>
        <p:nvSpPr>
          <p:cNvPr id="6" name="Shape 4"/>
          <p:cNvSpPr/>
          <p:nvPr/>
        </p:nvSpPr>
        <p:spPr>
          <a:xfrm>
            <a:off x="7565172" y="2716709"/>
            <a:ext cx="0" cy="44410"/>
          </a:xfrm>
          <a:prstGeom prst="rect">
            <a:avLst/>
          </a:prstGeom>
          <a:solidFill>
            <a:srgbClr val="303B69"/>
          </a:solidFill>
          <a:ln/>
        </p:spPr>
        <p:txBody>
          <a:bodyPr/>
          <a:lstStyle/>
          <a:p>
            <a:endParaRPr lang="en-IN"/>
          </a:p>
        </p:txBody>
      </p:sp>
      <p:sp>
        <p:nvSpPr>
          <p:cNvPr id="7" name="Shape 5"/>
          <p:cNvSpPr/>
          <p:nvPr/>
        </p:nvSpPr>
        <p:spPr>
          <a:xfrm>
            <a:off x="7065228" y="2489002"/>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8" name="Text 6"/>
          <p:cNvSpPr/>
          <p:nvPr/>
        </p:nvSpPr>
        <p:spPr>
          <a:xfrm>
            <a:off x="7238940" y="2530673"/>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7759541" y="2537579"/>
            <a:ext cx="398526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Head Section &lt;Head&gt; &lt;/Head&gt;</a:t>
            </a:r>
            <a:endParaRPr lang="en-US" sz="2187" dirty="0"/>
          </a:p>
        </p:txBody>
      </p:sp>
      <p:sp>
        <p:nvSpPr>
          <p:cNvPr id="10" name="Text 8"/>
          <p:cNvSpPr/>
          <p:nvPr/>
        </p:nvSpPr>
        <p:spPr>
          <a:xfrm>
            <a:off x="7759541" y="3106936"/>
            <a:ext cx="4832866"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This section contains metadata about the page, such as the title and other important information.</a:t>
            </a:r>
            <a:endParaRPr lang="en-US" sz="1750" dirty="0"/>
          </a:p>
        </p:txBody>
      </p:sp>
      <p:sp>
        <p:nvSpPr>
          <p:cNvPr id="11" name="Shape 9"/>
          <p:cNvSpPr/>
          <p:nvPr/>
        </p:nvSpPr>
        <p:spPr>
          <a:xfrm>
            <a:off x="7065228" y="3827562"/>
            <a:ext cx="0" cy="44410"/>
          </a:xfrm>
          <a:prstGeom prst="rect">
            <a:avLst/>
          </a:prstGeom>
          <a:solidFill>
            <a:srgbClr val="303B69"/>
          </a:solidFill>
          <a:ln/>
        </p:spPr>
        <p:txBody>
          <a:bodyPr/>
          <a:lstStyle/>
          <a:p>
            <a:endParaRPr lang="en-IN"/>
          </a:p>
        </p:txBody>
      </p:sp>
      <p:sp>
        <p:nvSpPr>
          <p:cNvPr id="12" name="Shape 10"/>
          <p:cNvSpPr/>
          <p:nvPr/>
        </p:nvSpPr>
        <p:spPr>
          <a:xfrm>
            <a:off x="7065228" y="3599855"/>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7212270" y="3641527"/>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2977039" y="3648432"/>
            <a:ext cx="3893820"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Body Section &lt;Body&gt; &lt;/Body&gt;</a:t>
            </a:r>
            <a:endParaRPr lang="en-US" sz="2187" dirty="0"/>
          </a:p>
        </p:txBody>
      </p:sp>
      <p:sp>
        <p:nvSpPr>
          <p:cNvPr id="15" name="Text 13"/>
          <p:cNvSpPr/>
          <p:nvPr/>
        </p:nvSpPr>
        <p:spPr>
          <a:xfrm>
            <a:off x="2037993" y="4217789"/>
            <a:ext cx="4832866" cy="710803"/>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This is where all the content, images, and text of the website are placed.</a:t>
            </a:r>
            <a:endParaRPr lang="en-US" sz="1750" dirty="0"/>
          </a:p>
        </p:txBody>
      </p:sp>
      <p:sp>
        <p:nvSpPr>
          <p:cNvPr id="16" name="Shape 14"/>
          <p:cNvSpPr/>
          <p:nvPr/>
        </p:nvSpPr>
        <p:spPr>
          <a:xfrm>
            <a:off x="7565172" y="5018782"/>
            <a:ext cx="0" cy="44410"/>
          </a:xfrm>
          <a:prstGeom prst="rect">
            <a:avLst/>
          </a:prstGeom>
          <a:solidFill>
            <a:srgbClr val="303B69"/>
          </a:solidFill>
          <a:ln/>
        </p:spPr>
        <p:txBody>
          <a:bodyPr/>
          <a:lstStyle/>
          <a:p>
            <a:endParaRPr lang="en-IN"/>
          </a:p>
        </p:txBody>
      </p:sp>
      <p:sp>
        <p:nvSpPr>
          <p:cNvPr id="17" name="Shape 15"/>
          <p:cNvSpPr/>
          <p:nvPr/>
        </p:nvSpPr>
        <p:spPr>
          <a:xfrm>
            <a:off x="7065228" y="4791075"/>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8" name="Text 16"/>
          <p:cNvSpPr/>
          <p:nvPr/>
        </p:nvSpPr>
        <p:spPr>
          <a:xfrm>
            <a:off x="7223700" y="4832747"/>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7759541" y="4839653"/>
            <a:ext cx="319278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Title Tag &lt;Title&gt; &lt;/Title&gt;</a:t>
            </a:r>
            <a:endParaRPr lang="en-US" sz="2187" dirty="0"/>
          </a:p>
        </p:txBody>
      </p:sp>
      <p:sp>
        <p:nvSpPr>
          <p:cNvPr id="20" name="Text 18"/>
          <p:cNvSpPr/>
          <p:nvPr/>
        </p:nvSpPr>
        <p:spPr>
          <a:xfrm>
            <a:off x="7759541" y="5409009"/>
            <a:ext cx="4832866"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The title tag appears in the browser's tab, and it defines the title of the document. It should be concise and relevant to the content.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910114"/>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HTML Elements</a:t>
            </a:r>
            <a:endParaRPr lang="en-US" sz="4374" dirty="0"/>
          </a:p>
        </p:txBody>
      </p:sp>
      <p:sp>
        <p:nvSpPr>
          <p:cNvPr id="5" name="Shape 3"/>
          <p:cNvSpPr/>
          <p:nvPr/>
        </p:nvSpPr>
        <p:spPr>
          <a:xfrm>
            <a:off x="7293054" y="2048827"/>
            <a:ext cx="44410" cy="5270540"/>
          </a:xfrm>
          <a:prstGeom prst="rect">
            <a:avLst/>
          </a:prstGeom>
          <a:solidFill>
            <a:srgbClr val="303B69"/>
          </a:solidFill>
          <a:ln/>
        </p:spPr>
        <p:txBody>
          <a:bodyPr/>
          <a:lstStyle/>
          <a:p>
            <a:endParaRPr lang="en-IN"/>
          </a:p>
        </p:txBody>
      </p:sp>
      <p:sp>
        <p:nvSpPr>
          <p:cNvPr id="6" name="Shape 4"/>
          <p:cNvSpPr/>
          <p:nvPr/>
        </p:nvSpPr>
        <p:spPr>
          <a:xfrm>
            <a:off x="7565172" y="2450128"/>
            <a:ext cx="777597" cy="44410"/>
          </a:xfrm>
          <a:prstGeom prst="rect">
            <a:avLst/>
          </a:prstGeom>
          <a:solidFill>
            <a:srgbClr val="303B69"/>
          </a:solidFill>
          <a:ln/>
        </p:spPr>
        <p:txBody>
          <a:bodyPr/>
          <a:lstStyle/>
          <a:p>
            <a:endParaRPr lang="en-IN"/>
          </a:p>
        </p:txBody>
      </p:sp>
      <p:sp>
        <p:nvSpPr>
          <p:cNvPr id="7" name="Shape 5"/>
          <p:cNvSpPr/>
          <p:nvPr/>
        </p:nvSpPr>
        <p:spPr>
          <a:xfrm>
            <a:off x="7065228" y="2222421"/>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8" name="Text 6"/>
          <p:cNvSpPr/>
          <p:nvPr/>
        </p:nvSpPr>
        <p:spPr>
          <a:xfrm>
            <a:off x="7238940" y="2264093"/>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8537258" y="2270998"/>
            <a:ext cx="2221944"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Text Formatting</a:t>
            </a:r>
            <a:endParaRPr lang="en-US" sz="2187" dirty="0"/>
          </a:p>
        </p:txBody>
      </p:sp>
      <p:sp>
        <p:nvSpPr>
          <p:cNvPr id="10" name="Text 8"/>
          <p:cNvSpPr/>
          <p:nvPr/>
        </p:nvSpPr>
        <p:spPr>
          <a:xfrm>
            <a:off x="8537258" y="2840355"/>
            <a:ext cx="4055150"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HTML allows for easy text formatting using tags like </a:t>
            </a:r>
            <a:r>
              <a:rPr lang="en-US" sz="1750" b="1" i="1" dirty="0">
                <a:solidFill>
                  <a:srgbClr val="EBECEF"/>
                </a:solidFill>
                <a:latin typeface="Epilogue" pitchFamily="34" charset="0"/>
                <a:ea typeface="Epilogue" pitchFamily="34" charset="-122"/>
                <a:cs typeface="Epilogue" pitchFamily="34" charset="-120"/>
              </a:rPr>
              <a:t>&lt;h1&gt;&lt;/h1&gt;</a:t>
            </a:r>
            <a:r>
              <a:rPr lang="en-US" sz="1750" dirty="0">
                <a:solidFill>
                  <a:srgbClr val="EBECEF"/>
                </a:solidFill>
                <a:latin typeface="Epilogue" pitchFamily="34" charset="0"/>
                <a:ea typeface="Epilogue" pitchFamily="34" charset="-122"/>
                <a:cs typeface="Epilogue" pitchFamily="34" charset="-120"/>
              </a:rPr>
              <a:t> for headers and </a:t>
            </a:r>
            <a:r>
              <a:rPr lang="en-US" sz="1750" b="1" i="1" dirty="0">
                <a:solidFill>
                  <a:srgbClr val="EBECEF"/>
                </a:solidFill>
                <a:latin typeface="Epilogue" pitchFamily="34" charset="0"/>
                <a:ea typeface="Epilogue" pitchFamily="34" charset="-122"/>
                <a:cs typeface="Epilogue" pitchFamily="34" charset="-120"/>
              </a:rPr>
              <a:t>&lt;p&gt; &lt;/p&gt;</a:t>
            </a:r>
            <a:r>
              <a:rPr lang="en-US" sz="1750" dirty="0">
                <a:solidFill>
                  <a:srgbClr val="EBECEF"/>
                </a:solidFill>
                <a:latin typeface="Epilogue" pitchFamily="34" charset="0"/>
                <a:ea typeface="Epilogue" pitchFamily="34" charset="-122"/>
                <a:cs typeface="Epilogue" pitchFamily="34" charset="-120"/>
              </a:rPr>
              <a:t> for paragraphs.</a:t>
            </a:r>
            <a:endParaRPr lang="en-US" sz="1750" dirty="0"/>
          </a:p>
        </p:txBody>
      </p:sp>
      <p:sp>
        <p:nvSpPr>
          <p:cNvPr id="11" name="Shape 9"/>
          <p:cNvSpPr/>
          <p:nvPr/>
        </p:nvSpPr>
        <p:spPr>
          <a:xfrm>
            <a:off x="6287631" y="3560981"/>
            <a:ext cx="777597" cy="44410"/>
          </a:xfrm>
          <a:prstGeom prst="rect">
            <a:avLst/>
          </a:prstGeom>
          <a:solidFill>
            <a:srgbClr val="303B69"/>
          </a:solidFill>
          <a:ln/>
        </p:spPr>
        <p:txBody>
          <a:bodyPr/>
          <a:lstStyle/>
          <a:p>
            <a:endParaRPr lang="en-IN"/>
          </a:p>
        </p:txBody>
      </p:sp>
      <p:sp>
        <p:nvSpPr>
          <p:cNvPr id="12" name="Shape 10"/>
          <p:cNvSpPr/>
          <p:nvPr/>
        </p:nvSpPr>
        <p:spPr>
          <a:xfrm>
            <a:off x="7065228" y="3333274"/>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7212270" y="3374946"/>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3871198" y="3381851"/>
            <a:ext cx="2221944"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Hyperlinks </a:t>
            </a:r>
            <a:endParaRPr lang="en-US" sz="2187" dirty="0"/>
          </a:p>
        </p:txBody>
      </p:sp>
      <p:sp>
        <p:nvSpPr>
          <p:cNvPr id="15" name="Text 13"/>
          <p:cNvSpPr/>
          <p:nvPr/>
        </p:nvSpPr>
        <p:spPr>
          <a:xfrm>
            <a:off x="2037993" y="3951208"/>
            <a:ext cx="4055150" cy="1777008"/>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HTML makes it easy to add links to your webpage, allowing users to navigate your site and find other resources online. We use an anchor tag </a:t>
            </a:r>
            <a:r>
              <a:rPr lang="en-US" sz="1750" b="1" i="1" dirty="0">
                <a:solidFill>
                  <a:srgbClr val="EBECEF"/>
                </a:solidFill>
                <a:latin typeface="Epilogue" pitchFamily="34" charset="0"/>
                <a:ea typeface="Epilogue" pitchFamily="34" charset="-122"/>
                <a:cs typeface="Epilogue" pitchFamily="34" charset="-120"/>
              </a:rPr>
              <a:t>&lt;a&gt; &lt;/a&gt;</a:t>
            </a:r>
            <a:r>
              <a:rPr lang="en-US" sz="1750" dirty="0">
                <a:solidFill>
                  <a:srgbClr val="EBECEF"/>
                </a:solidFill>
                <a:latin typeface="Epilogue" pitchFamily="34" charset="0"/>
                <a:ea typeface="Epilogue" pitchFamily="34" charset="-122"/>
                <a:cs typeface="Epilogue" pitchFamily="34" charset="-120"/>
              </a:rPr>
              <a:t> .</a:t>
            </a:r>
            <a:endParaRPr lang="en-US" sz="1750" dirty="0"/>
          </a:p>
        </p:txBody>
      </p:sp>
      <p:sp>
        <p:nvSpPr>
          <p:cNvPr id="16" name="Shape 14"/>
          <p:cNvSpPr/>
          <p:nvPr/>
        </p:nvSpPr>
        <p:spPr>
          <a:xfrm>
            <a:off x="7565172" y="5107603"/>
            <a:ext cx="777597" cy="44410"/>
          </a:xfrm>
          <a:prstGeom prst="rect">
            <a:avLst/>
          </a:prstGeom>
          <a:solidFill>
            <a:srgbClr val="303B69"/>
          </a:solidFill>
          <a:ln/>
        </p:spPr>
        <p:txBody>
          <a:bodyPr/>
          <a:lstStyle/>
          <a:p>
            <a:endParaRPr lang="en-IN"/>
          </a:p>
        </p:txBody>
      </p:sp>
      <p:sp>
        <p:nvSpPr>
          <p:cNvPr id="17" name="Shape 15"/>
          <p:cNvSpPr/>
          <p:nvPr/>
        </p:nvSpPr>
        <p:spPr>
          <a:xfrm>
            <a:off x="7065228" y="4879896"/>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8" name="Text 16"/>
          <p:cNvSpPr/>
          <p:nvPr/>
        </p:nvSpPr>
        <p:spPr>
          <a:xfrm>
            <a:off x="7223700" y="4921568"/>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537258" y="4928473"/>
            <a:ext cx="2221944"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Images</a:t>
            </a:r>
            <a:endParaRPr lang="en-US" sz="2187" dirty="0"/>
          </a:p>
        </p:txBody>
      </p:sp>
      <p:sp>
        <p:nvSpPr>
          <p:cNvPr id="20" name="Text 18"/>
          <p:cNvSpPr/>
          <p:nvPr/>
        </p:nvSpPr>
        <p:spPr>
          <a:xfrm>
            <a:off x="8537258" y="5497830"/>
            <a:ext cx="4055150"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Adding images to your webpage is made easy with HTML, just add the </a:t>
            </a:r>
            <a:r>
              <a:rPr lang="en-US" sz="1750" b="1" i="1" dirty="0">
                <a:solidFill>
                  <a:srgbClr val="EBECEF"/>
                </a:solidFill>
                <a:latin typeface="Epilogue" pitchFamily="34" charset="0"/>
                <a:ea typeface="Epilogue" pitchFamily="34" charset="-122"/>
                <a:cs typeface="Epilogue" pitchFamily="34" charset="-120"/>
              </a:rPr>
              <a:t>&lt;img&gt;</a:t>
            </a:r>
            <a:r>
              <a:rPr lang="en-US" sz="1750" dirty="0">
                <a:solidFill>
                  <a:srgbClr val="EBECEF"/>
                </a:solidFill>
                <a:latin typeface="Epilogue" pitchFamily="34" charset="0"/>
                <a:ea typeface="Epilogue" pitchFamily="34" charset="-122"/>
                <a:cs typeface="Epilogue" pitchFamily="34" charset="-120"/>
              </a:rPr>
              <a:t> tag and choose the image file to upload.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912858"/>
            <a:ext cx="697230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 and Resources</a:t>
            </a:r>
            <a:endParaRPr lang="en-US" sz="4374" dirty="0"/>
          </a:p>
        </p:txBody>
      </p:sp>
      <p:sp>
        <p:nvSpPr>
          <p:cNvPr id="5" name="Text 3"/>
          <p:cNvSpPr/>
          <p:nvPr/>
        </p:nvSpPr>
        <p:spPr>
          <a:xfrm>
            <a:off x="2037993" y="3162657"/>
            <a:ext cx="3185160" cy="416481"/>
          </a:xfrm>
          <a:prstGeom prst="rect">
            <a:avLst/>
          </a:prstGeom>
          <a:noFill/>
          <a:ln/>
        </p:spPr>
        <p:txBody>
          <a:bodyPr wrap="non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Recap of Key Points</a:t>
            </a:r>
            <a:endParaRPr lang="en-US" sz="2624" dirty="0"/>
          </a:p>
        </p:txBody>
      </p:sp>
      <p:sp>
        <p:nvSpPr>
          <p:cNvPr id="6" name="Text 4"/>
          <p:cNvSpPr/>
          <p:nvPr/>
        </p:nvSpPr>
        <p:spPr>
          <a:xfrm>
            <a:off x="2393394" y="3829050"/>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BECEF"/>
                </a:solidFill>
                <a:latin typeface="Epilogue" pitchFamily="34" charset="0"/>
                <a:ea typeface="Epilogue" pitchFamily="34" charset="-122"/>
                <a:cs typeface="Epilogue" pitchFamily="34" charset="-120"/>
              </a:rPr>
              <a:t>HTML is the backbone of every web page.</a:t>
            </a:r>
            <a:endParaRPr lang="en-US" sz="1750" dirty="0"/>
          </a:p>
        </p:txBody>
      </p:sp>
      <p:sp>
        <p:nvSpPr>
          <p:cNvPr id="7" name="Text 5"/>
          <p:cNvSpPr/>
          <p:nvPr/>
        </p:nvSpPr>
        <p:spPr>
          <a:xfrm>
            <a:off x="2393394" y="427327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BECEF"/>
                </a:solidFill>
                <a:latin typeface="Epilogue" pitchFamily="34" charset="0"/>
                <a:ea typeface="Epilogue" pitchFamily="34" charset="-122"/>
                <a:cs typeface="Epilogue" pitchFamily="34" charset="-120"/>
              </a:rPr>
              <a:t>HTML is easy to learn and use.</a:t>
            </a:r>
            <a:endParaRPr lang="en-US" sz="1750" dirty="0"/>
          </a:p>
        </p:txBody>
      </p:sp>
      <p:sp>
        <p:nvSpPr>
          <p:cNvPr id="8" name="Text 6"/>
          <p:cNvSpPr/>
          <p:nvPr/>
        </p:nvSpPr>
        <p:spPr>
          <a:xfrm>
            <a:off x="2393394" y="4717494"/>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BECEF"/>
                </a:solidFill>
                <a:latin typeface="Epilogue" pitchFamily="34" charset="0"/>
                <a:ea typeface="Epilogue" pitchFamily="34" charset="-122"/>
                <a:cs typeface="Epilogue" pitchFamily="34" charset="-120"/>
              </a:rPr>
              <a:t>HTML is essential for customization and design.</a:t>
            </a:r>
            <a:endParaRPr lang="en-US" sz="1750" dirty="0"/>
          </a:p>
        </p:txBody>
      </p:sp>
      <p:sp>
        <p:nvSpPr>
          <p:cNvPr id="9" name="Text 7"/>
          <p:cNvSpPr/>
          <p:nvPr/>
        </p:nvSpPr>
        <p:spPr>
          <a:xfrm>
            <a:off x="2393394" y="5517118"/>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BECEF"/>
                </a:solidFill>
                <a:latin typeface="Epilogue" pitchFamily="34" charset="0"/>
                <a:ea typeface="Epilogue" pitchFamily="34" charset="-122"/>
                <a:cs typeface="Epilogue" pitchFamily="34" charset="-120"/>
              </a:rPr>
              <a:t>HTML offers many ways to organize and format your content.</a:t>
            </a:r>
            <a:endParaRPr lang="en-US" sz="1750" dirty="0"/>
          </a:p>
        </p:txBody>
      </p:sp>
      <p:sp>
        <p:nvSpPr>
          <p:cNvPr id="10" name="Text 8"/>
          <p:cNvSpPr/>
          <p:nvPr/>
        </p:nvSpPr>
        <p:spPr>
          <a:xfrm>
            <a:off x="7593806" y="3162657"/>
            <a:ext cx="5006221" cy="832961"/>
          </a:xfrm>
          <a:prstGeom prst="rect">
            <a:avLst/>
          </a:prstGeom>
          <a:noFill/>
          <a:ln/>
        </p:spPr>
        <p:txBody>
          <a:bodyPr wrap="squar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Additional Resources for Learning HTML</a:t>
            </a:r>
            <a:endParaRPr lang="en-US" sz="2624" dirty="0"/>
          </a:p>
        </p:txBody>
      </p:sp>
      <p:sp>
        <p:nvSpPr>
          <p:cNvPr id="11" name="Text 9"/>
          <p:cNvSpPr/>
          <p:nvPr/>
        </p:nvSpPr>
        <p:spPr>
          <a:xfrm>
            <a:off x="7949208" y="4245531"/>
            <a:ext cx="4650819"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8C98CA"/>
                </a:solidFill>
                <a:latin typeface="Epilogue" pitchFamily="34" charset="0"/>
                <a:ea typeface="Epilogue" pitchFamily="34" charset="-122"/>
                <a:cs typeface="Epilogue" pitchFamily="34" charset="-120"/>
                <a:hlinkClick r:id="rId3">
                  <a:extLst>
                    <a:ext uri="{A12FA001-AC4F-418D-AE19-62706E023703}">
                      <ahyp:hlinkClr xmlns:ahyp="http://schemas.microsoft.com/office/drawing/2018/hyperlinkcolor" val="tx"/>
                    </a:ext>
                  </a:extLst>
                </a:hlinkClick>
              </a:rPr>
              <a:t>W3Schools</a:t>
            </a:r>
            <a:endParaRPr lang="en-US" sz="1750" dirty="0"/>
          </a:p>
        </p:txBody>
      </p:sp>
      <p:sp>
        <p:nvSpPr>
          <p:cNvPr id="12" name="Text 10"/>
          <p:cNvSpPr/>
          <p:nvPr/>
        </p:nvSpPr>
        <p:spPr>
          <a:xfrm>
            <a:off x="7949208" y="4689753"/>
            <a:ext cx="4650819"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8C98CA"/>
                </a:solidFill>
                <a:latin typeface="Epilogue" pitchFamily="34" charset="0"/>
                <a:ea typeface="Epilogue" pitchFamily="34" charset="-122"/>
                <a:cs typeface="Epilogue" pitchFamily="34" charset="-120"/>
                <a:hlinkClick r:id="rId4">
                  <a:extLst>
                    <a:ext uri="{A12FA001-AC4F-418D-AE19-62706E023703}">
                      <ahyp:hlinkClr xmlns:ahyp="http://schemas.microsoft.com/office/drawing/2018/hyperlinkcolor" val="tx"/>
                    </a:ext>
                  </a:extLst>
                </a:hlinkClick>
              </a:rPr>
              <a:t>MDN Web Docs</a:t>
            </a:r>
            <a:endParaRPr lang="en-US" sz="1750" dirty="0"/>
          </a:p>
        </p:txBody>
      </p:sp>
      <p:sp>
        <p:nvSpPr>
          <p:cNvPr id="13" name="Text 11"/>
          <p:cNvSpPr/>
          <p:nvPr/>
        </p:nvSpPr>
        <p:spPr>
          <a:xfrm>
            <a:off x="7949208" y="5133975"/>
            <a:ext cx="4650819"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8C98CA"/>
                </a:solidFill>
                <a:latin typeface="Epilogue" pitchFamily="34" charset="0"/>
                <a:ea typeface="Epilogue" pitchFamily="34" charset="-122"/>
                <a:cs typeface="Epilogue" pitchFamily="34" charset="-120"/>
                <a:hlinkClick r:id="rId5">
                  <a:extLst>
                    <a:ext uri="{A12FA001-AC4F-418D-AE19-62706E023703}">
                      <ahyp:hlinkClr xmlns:ahyp="http://schemas.microsoft.com/office/drawing/2018/hyperlinkcolor" val="tx"/>
                    </a:ext>
                  </a:extLst>
                </a:hlinkClick>
              </a:rPr>
              <a:t>Codecademy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507</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Singh</cp:lastModifiedBy>
  <cp:revision>3</cp:revision>
  <dcterms:created xsi:type="dcterms:W3CDTF">2023-09-21T07:21:01Z</dcterms:created>
  <dcterms:modified xsi:type="dcterms:W3CDTF">2023-09-21T11:35:40Z</dcterms:modified>
</cp:coreProperties>
</file>