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30676-F320-7EC1-1AD1-5423D8130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A36554-8B84-5B57-2F05-278C53037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57C52-E9D7-EFFD-6A22-8C62FDD5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9DCB3-C35D-3DCC-D86A-912EC567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72ED4-0164-CC55-7FFF-3F1875C9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7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F696F-E8A8-380F-1BDD-B385D03E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585DC-90C2-B5AE-3475-8C057707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F5BD6-2513-23FE-1957-9582CC3D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8EB50-81F5-A943-2053-08BD1CC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2F47B-882E-5CA3-3131-677A36D2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4DDCE3-B395-5B75-8409-525F4B3A5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727A30-9FAD-5108-2122-B63B168BC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D686F-98CE-59D5-E186-5661197F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2C6B7-F1E0-3C93-A1B3-0287A6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C011-25F7-F398-9FD1-8E81AD5B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7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97C81-B9B2-FE36-26E1-81FCDDD7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715BD-DC6B-B000-3AE2-38084D6C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12A292-9238-1595-8163-5FD3FEEF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CDCBE-352D-4D13-9B4F-27EB405F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784CA-9538-FB20-B146-4C0000D4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A35E7-3268-172E-0EE1-0D9CE534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995111-A95F-50B8-7943-095DC3EB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66764-DECF-E13F-D0A2-50B4DE6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0ABB3F-C1E2-85C7-C9AE-64B27531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02F0A-8378-93BF-0BCA-6D92E76A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08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AE77E-F201-D9FC-CC1F-AA7F15A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A39C1-64D3-2F04-BF4C-CC326312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936471-0E82-19AB-2911-1819360E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5E057-DBFE-5A68-8540-BEEB1069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CF315-6A99-5F2C-7599-547B9B1C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32859-DB6E-33E7-1225-6952C85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1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5EB59-2709-C80E-BC82-3EB46325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934802-45F2-3FE9-F1FA-5C52E0504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3DB160-42A2-BACD-6C28-6F61E6030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C23379-5E34-B4D5-B641-18101DA0E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C4BD00-FB74-9BED-ECCA-1D6B9317C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F4FA55-DF8C-217B-870D-1377B979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C2B215-7929-7AFB-C663-6A9D974B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4B34DA-38B9-B22D-16B4-04A90DC6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2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9D2DD-A388-EB24-3EEF-8CFFD4D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6F7001-C86F-29EC-1364-9286B599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4B6A96-CB61-216E-BF54-B6505783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AE8548-A89B-BE29-7640-A941F694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0CBE22-9CED-CB7E-E4C6-D866FE0E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DC4697-024F-87EF-991E-EEBF230B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7F5C36-D7AA-8770-AE5B-EB2CBBCC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3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22B78-D980-2EF2-98B7-11321B0D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02486-8295-8B7D-9392-F5F16E78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57AD6F-D137-E1C9-9D97-9951D58F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892955-E2CC-D457-D35C-C118D47F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FC023-B0A6-0F1E-B43F-9E78A06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FDA34-8BF8-CBCD-E6D7-9C32B48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08D9E-2D90-B52C-FE43-EF496F05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3A1BBA-07CC-78C5-511D-271BF61C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DB791-6133-FB60-9586-327F0BD09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5E6DF-F68B-D8E5-789A-60823AA9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604657-A4BA-01DB-5B56-41468999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E9B775-6001-B655-3B22-BE66F302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9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002FB0-D2EB-6073-3F1A-2876AC92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5465A-33FB-C262-1798-BD595BB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64584-403E-800C-2836-355F74972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C59A-5E89-48F9-98E2-BAB524CF4CB3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DE4D2-D32F-1350-1CC6-4E1134AF3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98F8-93A8-798B-162C-F9A8472EC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A5C7D-54F1-4C35-BB93-18BF43378D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7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E177D14-1E2C-FEF4-E46B-CBCE1E5296C1}"/>
              </a:ext>
            </a:extLst>
          </p:cNvPr>
          <p:cNvSpPr/>
          <p:nvPr/>
        </p:nvSpPr>
        <p:spPr>
          <a:xfrm>
            <a:off x="1943404" y="385119"/>
            <a:ext cx="2043054" cy="64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docker-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compose.yaml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Dockerfile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Dockerfile_MLFlow</a:t>
            </a:r>
            <a:endParaRPr lang="fr-FR" sz="1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89DE7-7B65-6481-F3EE-79EF57862DF5}"/>
              </a:ext>
            </a:extLst>
          </p:cNvPr>
          <p:cNvSpPr/>
          <p:nvPr/>
        </p:nvSpPr>
        <p:spPr>
          <a:xfrm>
            <a:off x="441960" y="1087120"/>
            <a:ext cx="11308080" cy="54006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05DC62-DD6A-3D78-1EAE-E185ABA3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930"/>
          <a:stretch>
            <a:fillRect/>
          </a:stretch>
        </p:blipFill>
        <p:spPr>
          <a:xfrm>
            <a:off x="575670" y="132614"/>
            <a:ext cx="1471910" cy="12860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0520A6-EDA5-2DA3-020C-00CABF3AE5BE}"/>
              </a:ext>
            </a:extLst>
          </p:cNvPr>
          <p:cNvSpPr/>
          <p:nvPr/>
        </p:nvSpPr>
        <p:spPr>
          <a:xfrm>
            <a:off x="1137920" y="1503680"/>
            <a:ext cx="2184400" cy="42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B62E71-E29C-1D17-3DE0-A06D3D30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15" y="2017813"/>
            <a:ext cx="777473" cy="8500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884B12-BB14-A8ED-9647-032E5588AACE}"/>
              </a:ext>
            </a:extLst>
          </p:cNvPr>
          <p:cNvSpPr/>
          <p:nvPr/>
        </p:nvSpPr>
        <p:spPr>
          <a:xfrm>
            <a:off x="1283257" y="2830071"/>
            <a:ext cx="1336587" cy="342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fraudTest.csv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6B0AA8-091E-FB41-4F3B-D3E28F8DE92D}"/>
              </a:ext>
            </a:extLst>
          </p:cNvPr>
          <p:cNvCxnSpPr/>
          <p:nvPr/>
        </p:nvCxnSpPr>
        <p:spPr>
          <a:xfrm>
            <a:off x="1963882" y="3172509"/>
            <a:ext cx="0" cy="505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FF0930-97E0-C521-D017-1FC668995169}"/>
              </a:ext>
            </a:extLst>
          </p:cNvPr>
          <p:cNvGrpSpPr/>
          <p:nvPr/>
        </p:nvGrpSpPr>
        <p:grpSpPr>
          <a:xfrm>
            <a:off x="1461618" y="3685492"/>
            <a:ext cx="1004528" cy="1259599"/>
            <a:chOff x="2019434" y="1646158"/>
            <a:chExt cx="1336587" cy="18590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4FD545-74D7-06CF-A8A6-C9C90EDAB2C9}"/>
                </a:ext>
              </a:extLst>
            </p:cNvPr>
            <p:cNvSpPr/>
            <p:nvPr/>
          </p:nvSpPr>
          <p:spPr>
            <a:xfrm>
              <a:off x="2019434" y="1646158"/>
              <a:ext cx="1336587" cy="185904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9304252-BF1E-2DB2-5103-B62C2FD5F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4645" y="2070011"/>
              <a:ext cx="1021479" cy="55091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70C4EA4-988F-A8B2-67BC-744143B8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4115" y="2590970"/>
              <a:ext cx="431270" cy="484079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7D58C38-04B2-BCDF-11E0-E9F42B74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0120" y="2846120"/>
              <a:ext cx="544890" cy="14092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5594E-A39F-D104-55B8-2490F771183D}"/>
              </a:ext>
            </a:extLst>
          </p:cNvPr>
          <p:cNvSpPr/>
          <p:nvPr/>
        </p:nvSpPr>
        <p:spPr>
          <a:xfrm>
            <a:off x="1240723" y="4966499"/>
            <a:ext cx="1640697" cy="34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Machine Learning</a:t>
            </a:r>
            <a:br>
              <a:rPr lang="fr-FR" sz="1200" dirty="0"/>
            </a:br>
            <a:r>
              <a:rPr lang="fr-FR" sz="1200" b="1" dirty="0"/>
              <a:t>train-model_prod.py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AAF64-B4C6-8262-79F0-16C4B422F2C5}"/>
              </a:ext>
            </a:extLst>
          </p:cNvPr>
          <p:cNvSpPr/>
          <p:nvPr/>
        </p:nvSpPr>
        <p:spPr>
          <a:xfrm>
            <a:off x="1666239" y="3236044"/>
            <a:ext cx="1640697" cy="34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accent6"/>
                </a:solidFill>
              </a:rPr>
              <a:t>Modelisation</a:t>
            </a:r>
            <a:endParaRPr lang="fr-FR" sz="1200" b="1" dirty="0">
              <a:solidFill>
                <a:schemeClr val="accent6"/>
              </a:solidFill>
            </a:endParaRPr>
          </a:p>
          <a:p>
            <a:pPr algn="ctr"/>
            <a:r>
              <a:rPr lang="fr-FR" sz="1200" b="1" dirty="0">
                <a:solidFill>
                  <a:schemeClr val="accent6"/>
                </a:solidFill>
              </a:rPr>
              <a:t>entrainement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8C411C4-3828-3EEB-4989-E3C236166F5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105"/>
          <a:stretch>
            <a:fillRect/>
          </a:stretch>
        </p:blipFill>
        <p:spPr>
          <a:xfrm>
            <a:off x="4317544" y="1503680"/>
            <a:ext cx="2257233" cy="4267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5604512-CC25-FF6B-8595-EBF10D6B0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342" y="2395004"/>
            <a:ext cx="1233452" cy="157767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DE1102F-94D2-CD57-AEFF-F030D790E6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6463"/>
          <a:stretch>
            <a:fillRect/>
          </a:stretch>
        </p:blipFill>
        <p:spPr>
          <a:xfrm>
            <a:off x="4317544" y="1517747"/>
            <a:ext cx="2257233" cy="82314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3838CC-DF47-026A-8B89-6B6ED9D823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872" y="4103024"/>
            <a:ext cx="1648228" cy="41408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7B4AD06-F6CA-373E-73E6-D8BBA25E3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872" y="4530947"/>
            <a:ext cx="1648228" cy="1305107"/>
          </a:xfrm>
          <a:prstGeom prst="rect">
            <a:avLst/>
          </a:prstGeom>
        </p:spPr>
      </p:pic>
      <p:sp>
        <p:nvSpPr>
          <p:cNvPr id="29" name="Flèche : courbe vers la gauche 28">
            <a:extLst>
              <a:ext uri="{FF2B5EF4-FFF2-40B4-BE49-F238E27FC236}">
                <a16:creationId xmlns:a16="http://schemas.microsoft.com/office/drawing/2014/main" id="{66AF4362-2956-C727-642B-33ED5CBF65EE}"/>
              </a:ext>
            </a:extLst>
          </p:cNvPr>
          <p:cNvSpPr/>
          <p:nvPr/>
        </p:nvSpPr>
        <p:spPr>
          <a:xfrm>
            <a:off x="5616794" y="3172509"/>
            <a:ext cx="479206" cy="1027351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067202-BFC6-282D-8B57-0012D203E5E6}"/>
              </a:ext>
            </a:extLst>
          </p:cNvPr>
          <p:cNvSpPr/>
          <p:nvPr/>
        </p:nvSpPr>
        <p:spPr>
          <a:xfrm>
            <a:off x="5768457" y="3857422"/>
            <a:ext cx="1161616" cy="34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Deploy.py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111FB02-D1FB-D12D-C646-3AD687FA39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8092" y="1373950"/>
            <a:ext cx="1086002" cy="743054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AAA462D-E104-FC73-10B4-2E61F9A87A02}"/>
              </a:ext>
            </a:extLst>
          </p:cNvPr>
          <p:cNvCxnSpPr>
            <a:cxnSpLocks/>
          </p:cNvCxnSpPr>
          <p:nvPr/>
        </p:nvCxnSpPr>
        <p:spPr>
          <a:xfrm>
            <a:off x="6298100" y="4465773"/>
            <a:ext cx="658299" cy="519999"/>
          </a:xfrm>
          <a:prstGeom prst="straightConnector1">
            <a:avLst/>
          </a:prstGeom>
          <a:ln w="76200"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F8355B3F-9856-EDE0-1935-C25CC7492E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2600" y="4796448"/>
            <a:ext cx="738883" cy="93473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BA7EE97-FD2A-4B8C-5798-E1EFFFB4D5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6756" y="5674081"/>
            <a:ext cx="773027" cy="230552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C78086-2B22-F71B-8EE3-8EC62A7D62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0639" y="2148478"/>
            <a:ext cx="820908" cy="861149"/>
          </a:xfrm>
          <a:prstGeom prst="rect">
            <a:avLst/>
          </a:prstGeom>
        </p:spPr>
      </p:pic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FE771DE-7514-0C1B-4FD6-99E98D3F7EDF}"/>
              </a:ext>
            </a:extLst>
          </p:cNvPr>
          <p:cNvCxnSpPr>
            <a:cxnSpLocks/>
          </p:cNvCxnSpPr>
          <p:nvPr/>
        </p:nvCxnSpPr>
        <p:spPr>
          <a:xfrm flipV="1">
            <a:off x="5856397" y="2442851"/>
            <a:ext cx="834242" cy="2355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FCF83ED8-652B-CC26-3273-672FB0ADF5D8}"/>
              </a:ext>
            </a:extLst>
          </p:cNvPr>
          <p:cNvSpPr/>
          <p:nvPr/>
        </p:nvSpPr>
        <p:spPr>
          <a:xfrm rot="20510201">
            <a:off x="2518532" y="3576079"/>
            <a:ext cx="1787635" cy="19216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C66B195-1D1C-84B9-3D16-676F2AC00C7E}"/>
              </a:ext>
            </a:extLst>
          </p:cNvPr>
          <p:cNvGrpSpPr/>
          <p:nvPr/>
        </p:nvGrpSpPr>
        <p:grpSpPr>
          <a:xfrm>
            <a:off x="7702955" y="-7513"/>
            <a:ext cx="2164466" cy="1029910"/>
            <a:chOff x="-70065" y="3730971"/>
            <a:chExt cx="2950371" cy="1525803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0E1524E5-CC82-EE03-8040-8328B89F3FA2}"/>
                </a:ext>
              </a:extLst>
            </p:cNvPr>
            <p:cNvSpPr/>
            <p:nvPr/>
          </p:nvSpPr>
          <p:spPr>
            <a:xfrm>
              <a:off x="-70065" y="4702541"/>
              <a:ext cx="2950371" cy="55423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real-time-</a:t>
              </a:r>
              <a:r>
                <a:rPr lang="fr-FR" sz="1400" b="1" dirty="0" err="1"/>
                <a:t>payments</a:t>
              </a:r>
              <a:r>
                <a:rPr lang="fr-FR" sz="1400" b="1" dirty="0"/>
                <a:t>-api</a:t>
              </a:r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1A5EA6EC-851E-948F-6E3F-3AF05FFF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1890" y="3730971"/>
              <a:ext cx="1220492" cy="1057312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24E62980-438C-1896-6116-2E795E65A2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2589" y="2486197"/>
            <a:ext cx="1497078" cy="154244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7BED23-F5C3-8231-1876-46FA119DA870}"/>
              </a:ext>
            </a:extLst>
          </p:cNvPr>
          <p:cNvSpPr/>
          <p:nvPr/>
        </p:nvSpPr>
        <p:spPr>
          <a:xfrm>
            <a:off x="7771483" y="4028641"/>
            <a:ext cx="2113741" cy="42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RealTimePrédiction.py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E560F88-8193-3999-F427-7D737509B1ED}"/>
              </a:ext>
            </a:extLst>
          </p:cNvPr>
          <p:cNvCxnSpPr>
            <a:cxnSpLocks/>
          </p:cNvCxnSpPr>
          <p:nvPr/>
        </p:nvCxnSpPr>
        <p:spPr>
          <a:xfrm>
            <a:off x="8676425" y="1063970"/>
            <a:ext cx="37241" cy="1323307"/>
          </a:xfrm>
          <a:prstGeom prst="straightConnector1">
            <a:avLst/>
          </a:prstGeom>
          <a:ln w="76200">
            <a:solidFill>
              <a:srgbClr val="92D05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262D90C-CAC0-7120-5839-0F7B1588E05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402042" y="3326878"/>
            <a:ext cx="557579" cy="1469570"/>
          </a:xfrm>
          <a:prstGeom prst="straightConnector1">
            <a:avLst/>
          </a:prstGeom>
          <a:ln w="76200">
            <a:solidFill>
              <a:srgbClr val="92D05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629C516B-24E1-EDAA-47F8-F31F85BAED3C}"/>
              </a:ext>
            </a:extLst>
          </p:cNvPr>
          <p:cNvCxnSpPr>
            <a:cxnSpLocks/>
          </p:cNvCxnSpPr>
          <p:nvPr/>
        </p:nvCxnSpPr>
        <p:spPr>
          <a:xfrm flipH="1">
            <a:off x="5557238" y="3051279"/>
            <a:ext cx="2410663" cy="20231"/>
          </a:xfrm>
          <a:prstGeom prst="straightConnector1">
            <a:avLst/>
          </a:prstGeom>
          <a:ln w="76200">
            <a:solidFill>
              <a:srgbClr val="92D050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>
            <a:extLst>
              <a:ext uri="{FF2B5EF4-FFF2-40B4-BE49-F238E27FC236}">
                <a16:creationId xmlns:a16="http://schemas.microsoft.com/office/drawing/2014/main" id="{7AE094AF-83B9-87B6-712F-44ED65D736B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13924" t="22383"/>
          <a:stretch>
            <a:fillRect/>
          </a:stretch>
        </p:blipFill>
        <p:spPr>
          <a:xfrm>
            <a:off x="8577048" y="4754384"/>
            <a:ext cx="1336588" cy="1109106"/>
          </a:xfrm>
          <a:prstGeom prst="rect">
            <a:avLst/>
          </a:prstGeom>
        </p:spPr>
      </p:pic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E71C81C-DCE6-4731-0E9A-F972E2C5CEB2}"/>
              </a:ext>
            </a:extLst>
          </p:cNvPr>
          <p:cNvCxnSpPr>
            <a:cxnSpLocks/>
          </p:cNvCxnSpPr>
          <p:nvPr/>
        </p:nvCxnSpPr>
        <p:spPr>
          <a:xfrm>
            <a:off x="7879959" y="5254797"/>
            <a:ext cx="675389" cy="0"/>
          </a:xfrm>
          <a:prstGeom prst="straightConnector1">
            <a:avLst/>
          </a:prstGeom>
          <a:ln w="76200">
            <a:solidFill>
              <a:srgbClr val="F9EA27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5E77AD93-5EFB-321F-F17C-7A1AB46DA99C}"/>
              </a:ext>
            </a:extLst>
          </p:cNvPr>
          <p:cNvSpPr txBox="1"/>
          <p:nvPr/>
        </p:nvSpPr>
        <p:spPr>
          <a:xfrm>
            <a:off x="8397434" y="5791771"/>
            <a:ext cx="174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DAG Daily_report.py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68871324-3E25-9063-82C5-F3B566D0D4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10254665" y="4129611"/>
            <a:ext cx="1400672" cy="672323"/>
          </a:xfrm>
          <a:prstGeom prst="rect">
            <a:avLst/>
          </a:prstGeom>
        </p:spPr>
      </p:pic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2F4CC780-B87E-74BA-E9A3-264FFE38B1B5}"/>
              </a:ext>
            </a:extLst>
          </p:cNvPr>
          <p:cNvCxnSpPr>
            <a:cxnSpLocks/>
          </p:cNvCxnSpPr>
          <p:nvPr/>
        </p:nvCxnSpPr>
        <p:spPr>
          <a:xfrm>
            <a:off x="9494355" y="3326878"/>
            <a:ext cx="1236027" cy="802733"/>
          </a:xfrm>
          <a:prstGeom prst="straightConnector1">
            <a:avLst/>
          </a:prstGeom>
          <a:ln w="76200"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64A0EAE-C8D4-B318-0FE9-519E035AE7A1}"/>
              </a:ext>
            </a:extLst>
          </p:cNvPr>
          <p:cNvCxnSpPr>
            <a:cxnSpLocks/>
          </p:cNvCxnSpPr>
          <p:nvPr/>
        </p:nvCxnSpPr>
        <p:spPr>
          <a:xfrm flipV="1">
            <a:off x="9990069" y="4860548"/>
            <a:ext cx="976619" cy="518282"/>
          </a:xfrm>
          <a:prstGeom prst="straightConnector1">
            <a:avLst/>
          </a:prstGeom>
          <a:ln w="76200"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EDF310E3-8B42-4E8A-E035-5A57FCDB6B60}"/>
              </a:ext>
            </a:extLst>
          </p:cNvPr>
          <p:cNvSpPr txBox="1"/>
          <p:nvPr/>
        </p:nvSpPr>
        <p:spPr>
          <a:xfrm>
            <a:off x="9673163" y="2980648"/>
            <a:ext cx="1293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Notification fraude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9BE2821-7AFD-1C2B-B97E-972500F4BF72}"/>
              </a:ext>
            </a:extLst>
          </p:cNvPr>
          <p:cNvSpPr txBox="1"/>
          <p:nvPr/>
        </p:nvSpPr>
        <p:spPr>
          <a:xfrm>
            <a:off x="10233948" y="5319398"/>
            <a:ext cx="12935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Rapport fraude de la veille</a:t>
            </a:r>
          </a:p>
        </p:txBody>
      </p:sp>
    </p:spTree>
    <p:extLst>
      <p:ext uri="{BB962C8B-B14F-4D97-AF65-F5344CB8AC3E}">
        <p14:creationId xmlns:p14="http://schemas.microsoft.com/office/powerpoint/2010/main" val="240557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30C5BD-A09B-7484-6669-859C5812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434" y="84629"/>
            <a:ext cx="10175631" cy="9570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altLang="fr-FR" sz="3600" b="1" dirty="0"/>
              <a:t>Architecture de </a:t>
            </a:r>
            <a:r>
              <a:rPr lang="en-US" altLang="fr-FR" sz="3600" b="1" dirty="0" err="1"/>
              <a:t>l'infrastructure</a:t>
            </a:r>
            <a:br>
              <a:rPr lang="en-US" altLang="fr-FR" sz="3600" dirty="0"/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F4C52-CA82-C153-A60D-E8806B39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447"/>
            <a:ext cx="10175630" cy="767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fr-FR" sz="1600" dirty="0">
                <a:sym typeface="Wingdings" panose="05000000000000000000" pitchFamily="2" charset="2"/>
              </a:rPr>
              <a:t> </a:t>
            </a:r>
            <a:r>
              <a:rPr lang="en-US" altLang="fr-FR" sz="1600" dirty="0"/>
              <a:t> D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escription des </a:t>
            </a:r>
            <a:r>
              <a:rPr kumimoji="0" lang="en-US" altLang="fr-FR" sz="1600" i="0" u="none" strike="noStrike" cap="none" normalizeH="0" baseline="0" dirty="0" err="1">
                <a:ln>
                  <a:noFill/>
                </a:ln>
                <a:effectLst/>
              </a:rPr>
              <a:t>composants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 et de </a:t>
            </a:r>
            <a:r>
              <a:rPr kumimoji="0" lang="en-US" altLang="fr-FR" sz="1600" i="0" u="none" strike="noStrike" cap="none" normalizeH="0" baseline="0" dirty="0" err="1">
                <a:ln>
                  <a:noFill/>
                </a:ln>
                <a:effectLst/>
              </a:rPr>
              <a:t>leurs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i="0" u="none" strike="noStrike" cap="none" normalizeH="0" baseline="0" dirty="0" err="1">
                <a:ln>
                  <a:noFill/>
                </a:ln>
                <a:effectLst/>
              </a:rPr>
              <a:t>rôles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, qui </a:t>
            </a:r>
            <a:r>
              <a:rPr kumimoji="0" lang="en-US" altLang="fr-FR" sz="1600" i="0" u="none" strike="noStrike" cap="none" normalizeH="0" baseline="0" dirty="0" err="1">
                <a:ln>
                  <a:noFill/>
                </a:ln>
                <a:effectLst/>
              </a:rPr>
              <a:t>constitue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 la base de du </a:t>
            </a:r>
            <a:r>
              <a:rPr kumimoji="0" lang="en-US" altLang="fr-FR" sz="1600" i="0" u="none" strike="noStrike" cap="none" normalizeH="0" baseline="0" dirty="0" err="1">
                <a:ln>
                  <a:noFill/>
                </a:ln>
                <a:effectLst/>
              </a:rPr>
              <a:t>schéma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i="0" u="none" strike="noStrike" cap="none" normalizeH="0" baseline="0" dirty="0" err="1">
                <a:ln>
                  <a:noFill/>
                </a:ln>
                <a:effectLst/>
              </a:rPr>
              <a:t>d'infrastructure</a:t>
            </a:r>
            <a:r>
              <a:rPr kumimoji="0" lang="en-US" altLang="fr-FR" sz="1600" i="0" u="none" strike="noStrike" cap="none" normalizeH="0" baseline="0" dirty="0">
                <a:ln>
                  <a:noFill/>
                </a:ln>
                <a:effectLst/>
              </a:rPr>
              <a:t> 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0FE7C3-6358-79EE-094F-CAE75CC5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15597"/>
              </p:ext>
            </p:extLst>
          </p:nvPr>
        </p:nvGraphicFramePr>
        <p:xfrm>
          <a:off x="753550" y="847704"/>
          <a:ext cx="10851017" cy="601029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599771">
                  <a:extLst>
                    <a:ext uri="{9D8B030D-6E8A-4147-A177-3AD203B41FA5}">
                      <a16:colId xmlns:a16="http://schemas.microsoft.com/office/drawing/2014/main" val="267672480"/>
                    </a:ext>
                  </a:extLst>
                </a:gridCol>
                <a:gridCol w="2978853">
                  <a:extLst>
                    <a:ext uri="{9D8B030D-6E8A-4147-A177-3AD203B41FA5}">
                      <a16:colId xmlns:a16="http://schemas.microsoft.com/office/drawing/2014/main" val="2346426918"/>
                    </a:ext>
                  </a:extLst>
                </a:gridCol>
                <a:gridCol w="5272393">
                  <a:extLst>
                    <a:ext uri="{9D8B030D-6E8A-4147-A177-3AD203B41FA5}">
                      <a16:colId xmlns:a16="http://schemas.microsoft.com/office/drawing/2014/main" val="2609998722"/>
                    </a:ext>
                  </a:extLst>
                </a:gridCol>
              </a:tblGrid>
              <a:tr h="358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0" kern="100" cap="all" spc="150" dirty="0">
                          <a:solidFill>
                            <a:schemeClr val="lt1"/>
                          </a:solidFill>
                          <a:effectLst/>
                        </a:rPr>
                        <a:t>Composant</a:t>
                      </a:r>
                      <a:endParaRPr lang="fr-FR" sz="1200" b="0" kern="100" cap="all" spc="150" dirty="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0" kern="100" cap="all" spc="150" dirty="0">
                          <a:solidFill>
                            <a:schemeClr val="lt1"/>
                          </a:solidFill>
                          <a:effectLst/>
                        </a:rPr>
                        <a:t>Fichiers</a:t>
                      </a:r>
                      <a:endParaRPr lang="fr-FR" sz="1200" b="0" kern="100" cap="all" spc="150" dirty="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0" kern="100" cap="all" spc="150" dirty="0">
                          <a:solidFill>
                            <a:schemeClr val="lt1"/>
                          </a:solidFill>
                          <a:effectLst/>
                        </a:rPr>
                        <a:t>Description et rôle dans le projet</a:t>
                      </a:r>
                      <a:endParaRPr lang="fr-FR" sz="1200" b="0" kern="100" cap="all" spc="150" dirty="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81479"/>
                  </a:ext>
                </a:extLst>
              </a:tr>
              <a:tr h="6113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Couche de données</a:t>
                      </a:r>
                      <a:endParaRPr lang="fr-FR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docker-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compose.yaml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insert_data-db.py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Une base de données PostgreSQL sert de source globale de donnée.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Elle est utilisée comme backend pour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MLflow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pour le suivi des expérimentations et stocke toutes les transactions frauduleuses détectées. Cela centralise les données de la formation à la production.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485337"/>
                  </a:ext>
                </a:extLst>
              </a:tr>
              <a:tr h="7532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Gestion des modèles</a:t>
                      </a:r>
                      <a:endParaRPr lang="fr-FR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Dockerfile_MLFlow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train_model_prod.py, deploy_model.py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MLflow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est essentiel pour la gestion du cycle de vie des modèles. Le script train_model_prod.py entraîne le modèle, enregistre les métriques et les artefacts dans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MLflow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Deploy_model.py promeut la meilleure version du modèle au statut "Production", garantissant que le service en temps réel utilise toujours le meilleur modèle validé.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97653"/>
                  </a:ext>
                </a:extLst>
              </a:tr>
              <a:tr h="6113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Prédiction en temps réel</a:t>
                      </a:r>
                      <a:endParaRPr lang="fr-FR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realtime_prediction_service.py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Ce service Python interroge une API externe, charge le modèle depuis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MLflow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et enregistre les transactions frauduleuses dans la base de données.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Ce service répond directement à l'objectif de détecter la fraude "dès qu'une fraude est détectée".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743636"/>
                  </a:ext>
                </a:extLst>
              </a:tr>
              <a:tr h="6113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Orchestration des workflows</a:t>
                      </a:r>
                      <a:endParaRPr lang="fr-FR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Daily_report.py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Airflow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est l'orchestrateur. Il exécute un DAG qui automatise le rapport quotidien.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Ce DAG se connecte à la base de données, récupère les fraudes de la veille, génère un rapport, et l'envoie par e-mail, remplissant ainsi le deuxième objectif du projet.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57258"/>
                  </a:ext>
                </a:extLst>
              </a:tr>
              <a:tr h="6113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Conteneurisation</a:t>
                      </a:r>
                      <a:endParaRPr lang="fr-FR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docker-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compose.yaml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Dockerfile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Dockerfile_MLFlow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Docker permet d'isoler chaque service (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Airflow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MLflow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fr-FR" sz="12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Postgres</a:t>
                      </a: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, etc.) dans un conteneur.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Cela assure la portabilité et la reproductibilité de votre projet sur n'importe quel environnement, ce qui est crucial en production.</a:t>
                      </a:r>
                      <a:endParaRPr lang="fr-FR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441" marR="85441" marT="85441" marB="854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9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31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374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Thème Office</vt:lpstr>
      <vt:lpstr>Présentation PowerPoint</vt:lpstr>
      <vt:lpstr>Architecture de l'infrastructure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Severine Leca</dc:creator>
  <cp:lastModifiedBy>Severine Leca</cp:lastModifiedBy>
  <cp:revision>17</cp:revision>
  <dcterms:created xsi:type="dcterms:W3CDTF">2025-09-17T05:12:29Z</dcterms:created>
  <dcterms:modified xsi:type="dcterms:W3CDTF">2025-09-23T16:14:14Z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2025-09-17T05:13:32Z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dd97a4c5-aae8-405c-9b93-f3970a892c48</vt:lpwstr>
  </property>
  <property fmtid="{D5CDD505-2E9C-101B-9397-08002B2CF9AE}" pid="7" name="MSIP_Label_defa4170-0d19-0005-0004-bc88714345d2_ActionId">
    <vt:lpwstr>429a1a0c-32b3-492c-a1e0-14b4546d8e4b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