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2"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7A0533-D0F2-4F37-9419-2D111DB7DB96}">
          <p14:sldIdLst>
            <p14:sldId id="256"/>
            <p14:sldId id="257"/>
            <p14:sldId id="258"/>
            <p14:sldId id="259"/>
            <p14:sldId id="260"/>
            <p14:sldId id="267"/>
            <p14:sldId id="261"/>
            <p14:sldId id="262"/>
            <p14:sldId id="264"/>
            <p14:sldId id="265"/>
            <p14:sldId id="266"/>
          </p14:sldIdLst>
        </p14:section>
        <p14:section name="Untitled Section" id="{B6AACA64-3E29-4A2D-BE0D-2AD0779FD20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221C03-BAD9-4160-B04B-0368AB83909D}"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48F0F-8029-4AA7-9E65-DCBD72CFD598}" type="slidenum">
              <a:rPr lang="en-US" smtClean="0"/>
              <a:t>‹#›</a:t>
            </a:fld>
            <a:endParaRPr lang="en-US"/>
          </a:p>
        </p:txBody>
      </p:sp>
    </p:spTree>
    <p:extLst>
      <p:ext uri="{BB962C8B-B14F-4D97-AF65-F5344CB8AC3E}">
        <p14:creationId xmlns:p14="http://schemas.microsoft.com/office/powerpoint/2010/main" val="3858141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221C03-BAD9-4160-B04B-0368AB83909D}"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48F0F-8029-4AA7-9E65-DCBD72CFD598}" type="slidenum">
              <a:rPr lang="en-US" smtClean="0"/>
              <a:t>‹#›</a:t>
            </a:fld>
            <a:endParaRPr lang="en-US"/>
          </a:p>
        </p:txBody>
      </p:sp>
    </p:spTree>
    <p:extLst>
      <p:ext uri="{BB962C8B-B14F-4D97-AF65-F5344CB8AC3E}">
        <p14:creationId xmlns:p14="http://schemas.microsoft.com/office/powerpoint/2010/main" val="10159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221C03-BAD9-4160-B04B-0368AB83909D}"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48F0F-8029-4AA7-9E65-DCBD72CFD598}" type="slidenum">
              <a:rPr lang="en-US" smtClean="0"/>
              <a:t>‹#›</a:t>
            </a:fld>
            <a:endParaRPr lang="en-US"/>
          </a:p>
        </p:txBody>
      </p:sp>
    </p:spTree>
    <p:extLst>
      <p:ext uri="{BB962C8B-B14F-4D97-AF65-F5344CB8AC3E}">
        <p14:creationId xmlns:p14="http://schemas.microsoft.com/office/powerpoint/2010/main" val="162498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221C03-BAD9-4160-B04B-0368AB83909D}"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48F0F-8029-4AA7-9E65-DCBD72CFD598}" type="slidenum">
              <a:rPr lang="en-US" smtClean="0"/>
              <a:t>‹#›</a:t>
            </a:fld>
            <a:endParaRPr lang="en-US"/>
          </a:p>
        </p:txBody>
      </p:sp>
    </p:spTree>
    <p:extLst>
      <p:ext uri="{BB962C8B-B14F-4D97-AF65-F5344CB8AC3E}">
        <p14:creationId xmlns:p14="http://schemas.microsoft.com/office/powerpoint/2010/main" val="54148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221C03-BAD9-4160-B04B-0368AB83909D}"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48F0F-8029-4AA7-9E65-DCBD72CFD598}" type="slidenum">
              <a:rPr lang="en-US" smtClean="0"/>
              <a:t>‹#›</a:t>
            </a:fld>
            <a:endParaRPr lang="en-US"/>
          </a:p>
        </p:txBody>
      </p:sp>
    </p:spTree>
    <p:extLst>
      <p:ext uri="{BB962C8B-B14F-4D97-AF65-F5344CB8AC3E}">
        <p14:creationId xmlns:p14="http://schemas.microsoft.com/office/powerpoint/2010/main" val="116905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221C03-BAD9-4160-B04B-0368AB83909D}"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48F0F-8029-4AA7-9E65-DCBD72CFD598}" type="slidenum">
              <a:rPr lang="en-US" smtClean="0"/>
              <a:t>‹#›</a:t>
            </a:fld>
            <a:endParaRPr lang="en-US"/>
          </a:p>
        </p:txBody>
      </p:sp>
    </p:spTree>
    <p:extLst>
      <p:ext uri="{BB962C8B-B14F-4D97-AF65-F5344CB8AC3E}">
        <p14:creationId xmlns:p14="http://schemas.microsoft.com/office/powerpoint/2010/main" val="381496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221C03-BAD9-4160-B04B-0368AB83909D}"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48F0F-8029-4AA7-9E65-DCBD72CFD598}" type="slidenum">
              <a:rPr lang="en-US" smtClean="0"/>
              <a:t>‹#›</a:t>
            </a:fld>
            <a:endParaRPr lang="en-US"/>
          </a:p>
        </p:txBody>
      </p:sp>
    </p:spTree>
    <p:extLst>
      <p:ext uri="{BB962C8B-B14F-4D97-AF65-F5344CB8AC3E}">
        <p14:creationId xmlns:p14="http://schemas.microsoft.com/office/powerpoint/2010/main" val="3647297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221C03-BAD9-4160-B04B-0368AB83909D}"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48F0F-8029-4AA7-9E65-DCBD72CFD598}" type="slidenum">
              <a:rPr lang="en-US" smtClean="0"/>
              <a:t>‹#›</a:t>
            </a:fld>
            <a:endParaRPr lang="en-US"/>
          </a:p>
        </p:txBody>
      </p:sp>
    </p:spTree>
    <p:extLst>
      <p:ext uri="{BB962C8B-B14F-4D97-AF65-F5344CB8AC3E}">
        <p14:creationId xmlns:p14="http://schemas.microsoft.com/office/powerpoint/2010/main" val="365880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21C03-BAD9-4160-B04B-0368AB83909D}"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48F0F-8029-4AA7-9E65-DCBD72CFD598}" type="slidenum">
              <a:rPr lang="en-US" smtClean="0"/>
              <a:t>‹#›</a:t>
            </a:fld>
            <a:endParaRPr lang="en-US"/>
          </a:p>
        </p:txBody>
      </p:sp>
    </p:spTree>
    <p:extLst>
      <p:ext uri="{BB962C8B-B14F-4D97-AF65-F5344CB8AC3E}">
        <p14:creationId xmlns:p14="http://schemas.microsoft.com/office/powerpoint/2010/main" val="252489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221C03-BAD9-4160-B04B-0368AB83909D}"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48F0F-8029-4AA7-9E65-DCBD72CFD598}" type="slidenum">
              <a:rPr lang="en-US" smtClean="0"/>
              <a:t>‹#›</a:t>
            </a:fld>
            <a:endParaRPr lang="en-US"/>
          </a:p>
        </p:txBody>
      </p:sp>
    </p:spTree>
    <p:extLst>
      <p:ext uri="{BB962C8B-B14F-4D97-AF65-F5344CB8AC3E}">
        <p14:creationId xmlns:p14="http://schemas.microsoft.com/office/powerpoint/2010/main" val="256618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221C03-BAD9-4160-B04B-0368AB83909D}"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48F0F-8029-4AA7-9E65-DCBD72CFD598}" type="slidenum">
              <a:rPr lang="en-US" smtClean="0"/>
              <a:t>‹#›</a:t>
            </a:fld>
            <a:endParaRPr lang="en-US"/>
          </a:p>
        </p:txBody>
      </p:sp>
    </p:spTree>
    <p:extLst>
      <p:ext uri="{BB962C8B-B14F-4D97-AF65-F5344CB8AC3E}">
        <p14:creationId xmlns:p14="http://schemas.microsoft.com/office/powerpoint/2010/main" val="694246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21C03-BAD9-4160-B04B-0368AB83909D}" type="datetimeFigureOut">
              <a:rPr lang="en-US" smtClean="0"/>
              <a:t>11/21/2024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48F0F-8029-4AA7-9E65-DCBD72CFD598}" type="slidenum">
              <a:rPr lang="en-US" smtClean="0"/>
              <a:t>‹#›</a:t>
            </a:fld>
            <a:endParaRPr lang="en-US"/>
          </a:p>
        </p:txBody>
      </p:sp>
    </p:spTree>
    <p:extLst>
      <p:ext uri="{BB962C8B-B14F-4D97-AF65-F5344CB8AC3E}">
        <p14:creationId xmlns:p14="http://schemas.microsoft.com/office/powerpoint/2010/main" val="1390131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2400" dirty="0" smtClean="0"/>
              <a:t>ANALYSIS OF AIRCRAFTS FOR COMMERCIAL AND PRIVATE ENTERPRISES </a:t>
            </a:r>
            <a:br>
              <a:rPr lang="en-US" sz="2400" dirty="0" smtClean="0"/>
            </a:br>
            <a:r>
              <a:rPr lang="en-US" sz="2400" dirty="0" smtClean="0"/>
              <a:t>By Patience </a:t>
            </a:r>
            <a:r>
              <a:rPr lang="en-US" sz="2400" dirty="0" err="1" smtClean="0"/>
              <a:t>Severino</a:t>
            </a:r>
            <a:r>
              <a:rPr lang="en-US" sz="2400" dirty="0" smtClean="0"/>
              <a:t/>
            </a:r>
            <a:br>
              <a:rPr lang="en-US" sz="2400" dirty="0" smtClean="0"/>
            </a:br>
            <a:endParaRPr lang="en-US" sz="2400" dirty="0"/>
          </a:p>
        </p:txBody>
      </p:sp>
      <p:sp>
        <p:nvSpPr>
          <p:cNvPr id="6" name="Subtitle 5"/>
          <p:cNvSpPr>
            <a:spLocks noGrp="1"/>
          </p:cNvSpPr>
          <p:nvPr>
            <p:ph type="subTitle" idx="1"/>
          </p:nvPr>
        </p:nvSpPr>
        <p:spPr/>
        <p:txBody>
          <a:bodyPr>
            <a:normAutofit/>
          </a:bodyPr>
          <a:lstStyle/>
          <a:p>
            <a:r>
              <a:rPr lang="en-US" sz="1600" dirty="0" smtClean="0">
                <a:solidFill>
                  <a:schemeClr val="tx1"/>
                </a:solidFill>
              </a:rPr>
              <a:t>Summary</a:t>
            </a:r>
          </a:p>
          <a:p>
            <a:pPr algn="l"/>
            <a:r>
              <a:rPr lang="en-US" sz="1600" dirty="0" smtClean="0">
                <a:solidFill>
                  <a:schemeClr val="tx1"/>
                </a:solidFill>
              </a:rPr>
              <a:t>Analysis of The National Transportation Safety Board that includes accidents from 1962 to 2023 that would be useful in purchasing and operation of both private and commercial aircrafts.</a:t>
            </a:r>
          </a:p>
        </p:txBody>
      </p:sp>
    </p:spTree>
    <p:extLst>
      <p:ext uri="{BB962C8B-B14F-4D97-AF65-F5344CB8AC3E}">
        <p14:creationId xmlns:p14="http://schemas.microsoft.com/office/powerpoint/2010/main" val="4293811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Purchasing aircraft models with a solid safety record and consistently low damage rates is a wise investment</a:t>
            </a:r>
          </a:p>
          <a:p>
            <a:r>
              <a:rPr lang="en-US" dirty="0" smtClean="0"/>
              <a:t>Multi-engine aircraft have a reduced incidence of accidents and generally have superior safety features</a:t>
            </a:r>
          </a:p>
          <a:p>
            <a:r>
              <a:rPr lang="en-US" dirty="0" smtClean="0"/>
              <a:t>Compiling information on aircraft performance on a regular basis</a:t>
            </a:r>
            <a:endParaRPr lang="en-US" dirty="0"/>
          </a:p>
        </p:txBody>
      </p:sp>
    </p:spTree>
    <p:extLst>
      <p:ext uri="{BB962C8B-B14F-4D97-AF65-F5344CB8AC3E}">
        <p14:creationId xmlns:p14="http://schemas.microsoft.com/office/powerpoint/2010/main" val="2206419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438400"/>
            <a:ext cx="8229600" cy="1143000"/>
          </a:xfrm>
        </p:spPr>
        <p:txBody>
          <a:bodyPr>
            <a:normAutofit fontScale="90000"/>
          </a:bodyPr>
          <a:lstStyle/>
          <a:p>
            <a:r>
              <a:rPr lang="en-US" dirty="0" smtClean="0"/>
              <a:t>Thank you!</a:t>
            </a:r>
            <a:br>
              <a:rPr lang="en-US" dirty="0" smtClean="0"/>
            </a:br>
            <a:r>
              <a:rPr lang="en-US" dirty="0" smtClean="0"/>
              <a:t>Email:patienceseverino36@gmail.com</a:t>
            </a:r>
            <a:endParaRPr lang="en-US" dirty="0"/>
          </a:p>
        </p:txBody>
      </p:sp>
    </p:spTree>
    <p:extLst>
      <p:ext uri="{BB962C8B-B14F-4D97-AF65-F5344CB8AC3E}">
        <p14:creationId xmlns:p14="http://schemas.microsoft.com/office/powerpoint/2010/main" val="29903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Business understanding</a:t>
            </a:r>
          </a:p>
          <a:p>
            <a:r>
              <a:rPr lang="en-US" dirty="0" smtClean="0"/>
              <a:t>Data Understanding</a:t>
            </a:r>
          </a:p>
          <a:p>
            <a:r>
              <a:rPr lang="en-US" dirty="0" smtClean="0"/>
              <a:t>Results</a:t>
            </a:r>
          </a:p>
          <a:p>
            <a:r>
              <a:rPr lang="en-US" dirty="0" smtClean="0"/>
              <a:t>Conclusion</a:t>
            </a:r>
            <a:endParaRPr lang="en-US" dirty="0"/>
          </a:p>
        </p:txBody>
      </p:sp>
    </p:spTree>
    <p:extLst>
      <p:ext uri="{BB962C8B-B14F-4D97-AF65-F5344CB8AC3E}">
        <p14:creationId xmlns:p14="http://schemas.microsoft.com/office/powerpoint/2010/main" val="219926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Understanding</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u="sng" dirty="0" smtClean="0"/>
              <a:t>Problem statement</a:t>
            </a:r>
          </a:p>
          <a:p>
            <a:pPr marL="0" indent="0">
              <a:buNone/>
            </a:pPr>
            <a:r>
              <a:rPr lang="en-US" sz="3000" dirty="0" smtClean="0"/>
              <a:t>Since we want to diversify our business, we are interested in buying and running aircraft for both private and commercial companies, but we are unaware of the possible hazards associated with them. To begin this new business venture, we need to identifying which planes pose the least risk to the organization. Through our analysis of the data we will be able to come to a conclusion on the best aircraft models that we will settle on for our business.</a:t>
            </a:r>
            <a:endParaRPr lang="en-US" sz="3000" dirty="0"/>
          </a:p>
        </p:txBody>
      </p:sp>
    </p:spTree>
    <p:extLst>
      <p:ext uri="{BB962C8B-B14F-4D97-AF65-F5344CB8AC3E}">
        <p14:creationId xmlns:p14="http://schemas.microsoft.com/office/powerpoint/2010/main" val="201687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Our main objectives include:</a:t>
            </a:r>
          </a:p>
          <a:p>
            <a:endParaRPr lang="en-US" dirty="0" smtClean="0"/>
          </a:p>
          <a:p>
            <a:r>
              <a:rPr lang="en-US" dirty="0" smtClean="0"/>
              <a:t>Determine aircrafts models that got involved in accidents.</a:t>
            </a:r>
          </a:p>
          <a:p>
            <a:r>
              <a:rPr lang="en-US" dirty="0" smtClean="0"/>
              <a:t>Determine aircrafts that have low </a:t>
            </a:r>
            <a:r>
              <a:rPr lang="en-US" dirty="0" err="1" smtClean="0"/>
              <a:t>casuality</a:t>
            </a:r>
            <a:r>
              <a:rPr lang="en-US" dirty="0" smtClean="0"/>
              <a:t> levels.</a:t>
            </a:r>
          </a:p>
          <a:p>
            <a:r>
              <a:rPr lang="en-US" dirty="0" smtClean="0"/>
              <a:t>Determine aircrafts that are low risk to the business.</a:t>
            </a:r>
          </a:p>
          <a:p>
            <a:r>
              <a:rPr lang="en-US" dirty="0" smtClean="0"/>
              <a:t>Figuring out which engines are less likely to be involved in accidents.</a:t>
            </a:r>
            <a:endParaRPr lang="en-US" dirty="0"/>
          </a:p>
        </p:txBody>
      </p:sp>
    </p:spTree>
    <p:extLst>
      <p:ext uri="{BB962C8B-B14F-4D97-AF65-F5344CB8AC3E}">
        <p14:creationId xmlns:p14="http://schemas.microsoft.com/office/powerpoint/2010/main" val="91256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Research questions</a:t>
            </a:r>
            <a:endParaRPr lang="en-US" sz="4000"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What is the most preferred aircraft model?</a:t>
            </a:r>
          </a:p>
          <a:p>
            <a:pPr marL="514350" indent="-514350">
              <a:buFont typeface="+mj-lt"/>
              <a:buAutoNum type="arabicPeriod"/>
            </a:pPr>
            <a:r>
              <a:rPr lang="en-US" dirty="0" smtClean="0"/>
              <a:t>Which aircraft model has minimal casualties in case of accidents?</a:t>
            </a:r>
          </a:p>
          <a:p>
            <a:pPr marL="514350" indent="-514350">
              <a:buFont typeface="+mj-lt"/>
              <a:buAutoNum type="arabicPeriod"/>
            </a:pPr>
            <a:r>
              <a:rPr lang="en-US" dirty="0" smtClean="0"/>
              <a:t>Which engine types are less likely to be involved in accidents?</a:t>
            </a:r>
            <a:endParaRPr lang="en-US" dirty="0"/>
          </a:p>
        </p:txBody>
      </p:sp>
    </p:spTree>
    <p:extLst>
      <p:ext uri="{BB962C8B-B14F-4D97-AF65-F5344CB8AC3E}">
        <p14:creationId xmlns:p14="http://schemas.microsoft.com/office/powerpoint/2010/main" val="396828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Finding aircrafts that pose low risks</a:t>
            </a:r>
          </a:p>
          <a:p>
            <a:pPr marL="514350" indent="-514350">
              <a:buFont typeface="+mj-lt"/>
              <a:buAutoNum type="arabicPeriod"/>
            </a:pPr>
            <a:r>
              <a:rPr lang="en-US" dirty="0" smtClean="0"/>
              <a:t>Finding aircrafts that would be a perfect fit for the company.</a:t>
            </a:r>
            <a:endParaRPr lang="en-US" dirty="0"/>
          </a:p>
        </p:txBody>
      </p:sp>
    </p:spTree>
    <p:extLst>
      <p:ext uri="{BB962C8B-B14F-4D97-AF65-F5344CB8AC3E}">
        <p14:creationId xmlns:p14="http://schemas.microsoft.com/office/powerpoint/2010/main" val="448300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Visualizations</a:t>
            </a:r>
            <a:br>
              <a:rPr lang="en-US" dirty="0" smtClean="0"/>
            </a:br>
            <a:r>
              <a:rPr lang="en-US" sz="1800" dirty="0" smtClean="0"/>
              <a:t>The graph below shows the total injuries incurred by different aircraft models</a:t>
            </a:r>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9271" y="1600200"/>
            <a:ext cx="756545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730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400" dirty="0" smtClean="0"/>
              <a:t>The graph below shows the number of accidents that occurred against the aircraft models and engines</a:t>
            </a:r>
            <a:endParaRPr lang="en-US" sz="2400" dirty="0"/>
          </a:p>
        </p:txBody>
      </p:sp>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209" y="1600200"/>
            <a:ext cx="819158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15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a:bodyPr>
          <a:lstStyle/>
          <a:p>
            <a:r>
              <a:rPr lang="en-US" dirty="0"/>
              <a:t>C</a:t>
            </a:r>
            <a:r>
              <a:rPr lang="en-US" dirty="0" smtClean="0"/>
              <a:t>ertain aircraft models are involved in a much larger number of accidents than others.</a:t>
            </a:r>
          </a:p>
          <a:p>
            <a:r>
              <a:rPr lang="en-US" dirty="0" smtClean="0"/>
              <a:t>Some aircraft models are more vulnerable to particular types of damage, such as structural damage, engine failure, or landing gear problems, according to the examination of aircraft damage types</a:t>
            </a:r>
          </a:p>
          <a:p>
            <a:r>
              <a:rPr lang="en-US" dirty="0" smtClean="0"/>
              <a:t>Selecting models with superior safety features can lower the chance of damage and accidents</a:t>
            </a:r>
            <a:endParaRPr lang="en-US" dirty="0"/>
          </a:p>
        </p:txBody>
      </p:sp>
    </p:spTree>
    <p:extLst>
      <p:ext uri="{BB962C8B-B14F-4D97-AF65-F5344CB8AC3E}">
        <p14:creationId xmlns:p14="http://schemas.microsoft.com/office/powerpoint/2010/main" val="2800635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2937</TotalTime>
  <Words>357</Words>
  <Application>Microsoft Office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ANALYSIS OF AIRCRAFTS FOR COMMERCIAL AND PRIVATE ENTERPRISES  By Patience Severino </vt:lpstr>
      <vt:lpstr>Outline</vt:lpstr>
      <vt:lpstr>Business Understanding</vt:lpstr>
      <vt:lpstr>Objectives</vt:lpstr>
      <vt:lpstr>Research questions</vt:lpstr>
      <vt:lpstr>Success criteria</vt:lpstr>
      <vt:lpstr>Visualizations The graph below shows the total injuries incurred by different aircraft models</vt:lpstr>
      <vt:lpstr>The graph below shows the number of accidents that occurred against the aircraft models and engines</vt:lpstr>
      <vt:lpstr>Conclusions</vt:lpstr>
      <vt:lpstr>Recommendations</vt:lpstr>
      <vt:lpstr>Thank you! Email:patienceseverino36@gmail.com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AIRCRAFTS FOR COMMERCIAL AND PRIVATE ENTERPRISES</dc:title>
  <dc:creator>user</dc:creator>
  <cp:lastModifiedBy>user</cp:lastModifiedBy>
  <cp:revision>6</cp:revision>
  <dcterms:created xsi:type="dcterms:W3CDTF">2024-11-21T11:15:13Z</dcterms:created>
  <dcterms:modified xsi:type="dcterms:W3CDTF">2024-11-23T12:12:48Z</dcterms:modified>
</cp:coreProperties>
</file>