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256" r:id="rId2"/>
    <p:sldId id="257" r:id="rId3"/>
    <p:sldId id="258" r:id="rId4"/>
    <p:sldId id="259" r:id="rId5"/>
    <p:sldId id="260" r:id="rId6"/>
    <p:sldId id="297" r:id="rId7"/>
    <p:sldId id="266" r:id="rId8"/>
    <p:sldId id="298" r:id="rId9"/>
    <p:sldId id="267"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3" r:id="rId24"/>
    <p:sldId id="314" r:id="rId25"/>
    <p:sldId id="312" r:id="rId26"/>
    <p:sldId id="315" r:id="rId27"/>
    <p:sldId id="316" r:id="rId28"/>
    <p:sldId id="317" r:id="rId29"/>
    <p:sldId id="318" r:id="rId30"/>
    <p:sldId id="319" r:id="rId31"/>
    <p:sldId id="320" r:id="rId32"/>
    <p:sldId id="321" r:id="rId33"/>
    <p:sldId id="322" r:id="rId34"/>
    <p:sldId id="323" r:id="rId35"/>
  </p:sldIdLst>
  <p:sldSz cx="9144000" cy="5143500" type="screen16x9"/>
  <p:notesSz cx="6858000" cy="9144000"/>
  <p:embeddedFontLst>
    <p:embeddedFont>
      <p:font typeface="Epilogue" panose="020B0604020202020204" charset="0"/>
      <p:regular r:id="rId37"/>
      <p:bold r:id="rId38"/>
      <p:italic r:id="rId39"/>
      <p:boldItalic r:id="rId40"/>
    </p:embeddedFont>
    <p:embeddedFont>
      <p:font typeface="Epilogue SemiBold" panose="020B0604020202020204" charset="0"/>
      <p:regular r:id="rId41"/>
      <p:bold r:id="rId42"/>
      <p:italic r:id="rId43"/>
      <p:boldItalic r:id="rId44"/>
    </p:embeddedFont>
    <p:embeddedFont>
      <p:font typeface="Libre Baskerville" panose="02000000000000000000" pitchFamily="2" charset="0"/>
      <p:regular r:id="rId45"/>
      <p:bold r:id="rId46"/>
      <p:italic r:id="rId47"/>
    </p:embeddedFont>
    <p:embeddedFont>
      <p:font typeface="Open Sans" panose="020B0606030504020204" pitchFamily="34" charset="0"/>
      <p:regular r:id="rId48"/>
      <p:bold r:id="rId49"/>
      <p:italic r:id="rId50"/>
      <p:boldItalic r:id="rId51"/>
    </p:embeddedFont>
    <p:embeddedFont>
      <p:font typeface="Raleway" pitchFamily="2" charset="0"/>
      <p:regular r:id="rId52"/>
      <p:bold r:id="rId53"/>
      <p:italic r:id="rId54"/>
      <p:boldItalic r:id="rId55"/>
    </p:embeddedFont>
    <p:embeddedFont>
      <p:font typeface="Trebuchet MS" panose="020B0603020202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40AEE2-58E1-4DC0-9B7B-59BE4225A128}">
  <a:tblStyle styleId="{8140AEE2-58E1-4DC0-9B7B-59BE4225A1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263901-FFE2-4246-BDC9-BB4492394E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9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002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118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399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8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94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23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24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20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0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72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979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35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82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426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850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861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48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42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59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3cb6c5bd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3cb6c5bd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298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08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78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96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84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10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79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75800"/>
            <a:ext cx="5049900" cy="24222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06025" y="3860600"/>
            <a:ext cx="2783100" cy="6732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rgbClr val="43434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12" name="Google Shape;12;p2"/>
          <p:cNvSpPr/>
          <p:nvPr/>
        </p:nvSpPr>
        <p:spPr>
          <a:xfrm>
            <a:off x="8365600" y="18985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13" name="Google Shape;13;p2"/>
          <p:cNvGrpSpPr/>
          <p:nvPr/>
        </p:nvGrpSpPr>
        <p:grpSpPr>
          <a:xfrm>
            <a:off x="231625" y="4257500"/>
            <a:ext cx="712075" cy="685050"/>
            <a:chOff x="231625" y="4257500"/>
            <a:chExt cx="712075" cy="685050"/>
          </a:xfrm>
        </p:grpSpPr>
        <p:sp>
          <p:nvSpPr>
            <p:cNvPr id="14" name="Google Shape;14;p2"/>
            <p:cNvSpPr/>
            <p:nvPr/>
          </p:nvSpPr>
          <p:spPr>
            <a:xfrm>
              <a:off x="715100" y="4713950"/>
              <a:ext cx="228600" cy="228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15" name="Google Shape;15;p2"/>
            <p:cNvSpPr/>
            <p:nvPr/>
          </p:nvSpPr>
          <p:spPr>
            <a:xfrm>
              <a:off x="231625" y="425750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6"/>
        <p:cNvGrpSpPr/>
        <p:nvPr/>
      </p:nvGrpSpPr>
      <p:grpSpPr>
        <a:xfrm>
          <a:off x="0" y="0"/>
          <a:ext cx="0" cy="0"/>
          <a:chOff x="0" y="0"/>
          <a:chExt cx="0" cy="0"/>
        </a:xfrm>
      </p:grpSpPr>
      <p:sp>
        <p:nvSpPr>
          <p:cNvPr id="87" name="Google Shape;87;p13"/>
          <p:cNvSpPr/>
          <p:nvPr/>
        </p:nvSpPr>
        <p:spPr>
          <a:xfrm>
            <a:off x="0" y="4245975"/>
            <a:ext cx="9144000" cy="89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8" name="Google Shape;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89" name="Google Shape;89;p13"/>
          <p:cNvSpPr txBox="1">
            <a:spLocks noGrp="1"/>
          </p:cNvSpPr>
          <p:nvPr>
            <p:ph type="title" idx="2" hasCustomPrompt="1"/>
          </p:nvPr>
        </p:nvSpPr>
        <p:spPr>
          <a:xfrm>
            <a:off x="1505400" y="1483950"/>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3" hasCustomPrompt="1"/>
          </p:nvPr>
        </p:nvSpPr>
        <p:spPr>
          <a:xfrm>
            <a:off x="4204675" y="1483950"/>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4" hasCustomPrompt="1"/>
          </p:nvPr>
        </p:nvSpPr>
        <p:spPr>
          <a:xfrm>
            <a:off x="6903950" y="1483950"/>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720000" y="210660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3" name="Google Shape;93;p13"/>
          <p:cNvSpPr txBox="1">
            <a:spLocks noGrp="1"/>
          </p:cNvSpPr>
          <p:nvPr>
            <p:ph type="subTitle" idx="5"/>
          </p:nvPr>
        </p:nvSpPr>
        <p:spPr>
          <a:xfrm>
            <a:off x="3419275" y="210660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4" name="Google Shape;94;p13"/>
          <p:cNvSpPr txBox="1">
            <a:spLocks noGrp="1"/>
          </p:cNvSpPr>
          <p:nvPr>
            <p:ph type="subTitle" idx="6"/>
          </p:nvPr>
        </p:nvSpPr>
        <p:spPr>
          <a:xfrm>
            <a:off x="6118550" y="210660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5" name="Google Shape;95;p13"/>
          <p:cNvSpPr txBox="1">
            <a:spLocks noGrp="1"/>
          </p:cNvSpPr>
          <p:nvPr>
            <p:ph type="title" idx="7" hasCustomPrompt="1"/>
          </p:nvPr>
        </p:nvSpPr>
        <p:spPr>
          <a:xfrm>
            <a:off x="1505400" y="2883825"/>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8" hasCustomPrompt="1"/>
          </p:nvPr>
        </p:nvSpPr>
        <p:spPr>
          <a:xfrm>
            <a:off x="4204675" y="2883825"/>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9" hasCustomPrompt="1"/>
          </p:nvPr>
        </p:nvSpPr>
        <p:spPr>
          <a:xfrm>
            <a:off x="6903950" y="2883825"/>
            <a:ext cx="734700" cy="5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3"/>
          </p:nvPr>
        </p:nvSpPr>
        <p:spPr>
          <a:xfrm>
            <a:off x="720000" y="3506475"/>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9" name="Google Shape;99;p13"/>
          <p:cNvSpPr txBox="1">
            <a:spLocks noGrp="1"/>
          </p:cNvSpPr>
          <p:nvPr>
            <p:ph type="subTitle" idx="14"/>
          </p:nvPr>
        </p:nvSpPr>
        <p:spPr>
          <a:xfrm>
            <a:off x="3419275" y="3506475"/>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0" name="Google Shape;100;p13"/>
          <p:cNvSpPr txBox="1">
            <a:spLocks noGrp="1"/>
          </p:cNvSpPr>
          <p:nvPr>
            <p:ph type="subTitle" idx="15"/>
          </p:nvPr>
        </p:nvSpPr>
        <p:spPr>
          <a:xfrm>
            <a:off x="6118550" y="3506475"/>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700">
                <a:solidFill>
                  <a:schemeClr val="lt2"/>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cxnSp>
        <p:nvCxnSpPr>
          <p:cNvPr id="101" name="Google Shape;101;p13"/>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grpSp>
        <p:nvGrpSpPr>
          <p:cNvPr id="102" name="Google Shape;102;p13"/>
          <p:cNvGrpSpPr/>
          <p:nvPr/>
        </p:nvGrpSpPr>
        <p:grpSpPr>
          <a:xfrm>
            <a:off x="374675" y="4470350"/>
            <a:ext cx="690500" cy="552600"/>
            <a:chOff x="374675" y="4470350"/>
            <a:chExt cx="690500" cy="552600"/>
          </a:xfrm>
        </p:grpSpPr>
        <p:sp>
          <p:nvSpPr>
            <p:cNvPr id="103" name="Google Shape;103;p13"/>
            <p:cNvSpPr/>
            <p:nvPr/>
          </p:nvSpPr>
          <p:spPr>
            <a:xfrm>
              <a:off x="374675" y="44703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104" name="Google Shape;104;p13"/>
            <p:cNvSpPr/>
            <p:nvPr/>
          </p:nvSpPr>
          <p:spPr>
            <a:xfrm>
              <a:off x="788875" y="4746650"/>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
        <p:nvSpPr>
          <p:cNvPr id="105" name="Google Shape;105;p13"/>
          <p:cNvSpPr/>
          <p:nvPr/>
        </p:nvSpPr>
        <p:spPr>
          <a:xfrm>
            <a:off x="212875" y="50048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1157250" y="1484338"/>
            <a:ext cx="3756000" cy="11244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46" name="Google Shape;146;p17"/>
          <p:cNvSpPr txBox="1">
            <a:spLocks noGrp="1"/>
          </p:cNvSpPr>
          <p:nvPr>
            <p:ph type="subTitle" idx="1"/>
          </p:nvPr>
        </p:nvSpPr>
        <p:spPr>
          <a:xfrm>
            <a:off x="1157250" y="2664363"/>
            <a:ext cx="3756000" cy="9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7"/>
          <p:cNvSpPr>
            <a:spLocks noGrp="1"/>
          </p:cNvSpPr>
          <p:nvPr>
            <p:ph type="pic" idx="2"/>
          </p:nvPr>
        </p:nvSpPr>
        <p:spPr>
          <a:xfrm>
            <a:off x="5778000" y="0"/>
            <a:ext cx="3366000" cy="4073400"/>
          </a:xfrm>
          <a:prstGeom prst="rect">
            <a:avLst/>
          </a:prstGeom>
          <a:noFill/>
          <a:ln>
            <a:noFill/>
          </a:ln>
        </p:spPr>
      </p:sp>
      <p:cxnSp>
        <p:nvCxnSpPr>
          <p:cNvPr id="148" name="Google Shape;148;p17"/>
          <p:cNvCxnSpPr/>
          <p:nvPr/>
        </p:nvCxnSpPr>
        <p:spPr>
          <a:xfrm>
            <a:off x="276175" y="-21925"/>
            <a:ext cx="0" cy="5165400"/>
          </a:xfrm>
          <a:prstGeom prst="straightConnector1">
            <a:avLst/>
          </a:prstGeom>
          <a:noFill/>
          <a:ln w="9525" cap="flat" cmpd="sng">
            <a:solidFill>
              <a:schemeClr val="lt2"/>
            </a:solidFill>
            <a:prstDash val="solid"/>
            <a:round/>
            <a:headEnd type="none" w="med" len="med"/>
            <a:tailEnd type="none" w="med" len="med"/>
          </a:ln>
        </p:spPr>
      </p:cxnSp>
      <p:sp>
        <p:nvSpPr>
          <p:cNvPr id="149" name="Google Shape;149;p17"/>
          <p:cNvSpPr/>
          <p:nvPr/>
        </p:nvSpPr>
        <p:spPr>
          <a:xfrm>
            <a:off x="212875" y="475798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150" name="Google Shape;150;p17"/>
          <p:cNvSpPr/>
          <p:nvPr/>
        </p:nvSpPr>
        <p:spPr>
          <a:xfrm>
            <a:off x="7657375" y="4608500"/>
            <a:ext cx="228600" cy="228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5"/>
        <p:cNvGrpSpPr/>
        <p:nvPr/>
      </p:nvGrpSpPr>
      <p:grpSpPr>
        <a:xfrm>
          <a:off x="0" y="0"/>
          <a:ext cx="0" cy="0"/>
          <a:chOff x="0" y="0"/>
          <a:chExt cx="0" cy="0"/>
        </a:xfrm>
      </p:grpSpPr>
      <p:sp>
        <p:nvSpPr>
          <p:cNvPr id="246" name="Google Shape;246;p25"/>
          <p:cNvSpPr/>
          <p:nvPr/>
        </p:nvSpPr>
        <p:spPr>
          <a:xfrm>
            <a:off x="8435507" y="-3475"/>
            <a:ext cx="720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247" name="Google Shape;247;p25"/>
          <p:cNvCxnSpPr/>
          <p:nvPr/>
        </p:nvCxnSpPr>
        <p:spPr>
          <a:xfrm>
            <a:off x="276175" y="-46025"/>
            <a:ext cx="0" cy="5189700"/>
          </a:xfrm>
          <a:prstGeom prst="straightConnector1">
            <a:avLst/>
          </a:prstGeom>
          <a:noFill/>
          <a:ln w="9525" cap="flat" cmpd="sng">
            <a:solidFill>
              <a:schemeClr val="lt2"/>
            </a:solidFill>
            <a:prstDash val="solid"/>
            <a:round/>
            <a:headEnd type="none" w="med" len="med"/>
            <a:tailEnd type="none" w="med" len="med"/>
          </a:ln>
        </p:spPr>
      </p:cxnSp>
      <p:sp>
        <p:nvSpPr>
          <p:cNvPr id="248" name="Google Shape;248;p25"/>
          <p:cNvSpPr/>
          <p:nvPr/>
        </p:nvSpPr>
        <p:spPr>
          <a:xfrm>
            <a:off x="212875" y="356128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249" name="Google Shape;249;p25"/>
          <p:cNvGrpSpPr/>
          <p:nvPr/>
        </p:nvGrpSpPr>
        <p:grpSpPr>
          <a:xfrm>
            <a:off x="8314600" y="179200"/>
            <a:ext cx="665850" cy="688875"/>
            <a:chOff x="8314600" y="179200"/>
            <a:chExt cx="665850" cy="688875"/>
          </a:xfrm>
        </p:grpSpPr>
        <p:sp>
          <p:nvSpPr>
            <p:cNvPr id="250" name="Google Shape;250;p25"/>
            <p:cNvSpPr/>
            <p:nvPr/>
          </p:nvSpPr>
          <p:spPr>
            <a:xfrm>
              <a:off x="8751850" y="179200"/>
              <a:ext cx="228600" cy="228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251" name="Google Shape;251;p25"/>
            <p:cNvSpPr/>
            <p:nvPr/>
          </p:nvSpPr>
          <p:spPr>
            <a:xfrm>
              <a:off x="8314600" y="639475"/>
              <a:ext cx="228600" cy="2286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2"/>
        <p:cNvGrpSpPr/>
        <p:nvPr/>
      </p:nvGrpSpPr>
      <p:grpSpPr>
        <a:xfrm>
          <a:off x="0" y="0"/>
          <a:ext cx="0" cy="0"/>
          <a:chOff x="0" y="0"/>
          <a:chExt cx="0" cy="0"/>
        </a:xfrm>
      </p:grpSpPr>
      <p:grpSp>
        <p:nvGrpSpPr>
          <p:cNvPr id="253" name="Google Shape;253;p26"/>
          <p:cNvGrpSpPr/>
          <p:nvPr/>
        </p:nvGrpSpPr>
        <p:grpSpPr>
          <a:xfrm>
            <a:off x="-10983" y="3257175"/>
            <a:ext cx="9165950" cy="1882800"/>
            <a:chOff x="-10983" y="3257175"/>
            <a:chExt cx="9165950" cy="1882800"/>
          </a:xfrm>
        </p:grpSpPr>
        <p:sp>
          <p:nvSpPr>
            <p:cNvPr id="254" name="Google Shape;254;p26"/>
            <p:cNvSpPr/>
            <p:nvPr/>
          </p:nvSpPr>
          <p:spPr>
            <a:xfrm>
              <a:off x="8762567" y="3257175"/>
              <a:ext cx="392400" cy="1882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6"/>
            <p:cNvSpPr/>
            <p:nvPr/>
          </p:nvSpPr>
          <p:spPr>
            <a:xfrm>
              <a:off x="-10983" y="3257175"/>
              <a:ext cx="392400" cy="1882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56" name="Google Shape;256;p26"/>
          <p:cNvGrpSpPr/>
          <p:nvPr/>
        </p:nvGrpSpPr>
        <p:grpSpPr>
          <a:xfrm>
            <a:off x="-11495" y="0"/>
            <a:ext cx="9170700" cy="5143500"/>
            <a:chOff x="-11495" y="0"/>
            <a:chExt cx="9170700" cy="5143500"/>
          </a:xfrm>
        </p:grpSpPr>
        <p:cxnSp>
          <p:nvCxnSpPr>
            <p:cNvPr id="257" name="Google Shape;257;p26"/>
            <p:cNvCxnSpPr/>
            <p:nvPr/>
          </p:nvCxnSpPr>
          <p:spPr>
            <a:xfrm>
              <a:off x="-11495" y="4878832"/>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258" name="Google Shape;258;p26"/>
            <p:cNvCxnSpPr/>
            <p:nvPr/>
          </p:nvCxnSpPr>
          <p:spPr>
            <a:xfrm>
              <a:off x="276175" y="0"/>
              <a:ext cx="0" cy="5143500"/>
            </a:xfrm>
            <a:prstGeom prst="straightConnector1">
              <a:avLst/>
            </a:prstGeom>
            <a:noFill/>
            <a:ln w="9525" cap="flat" cmpd="sng">
              <a:solidFill>
                <a:schemeClr val="lt2"/>
              </a:solidFill>
              <a:prstDash val="solid"/>
              <a:round/>
              <a:headEnd type="none" w="med" len="med"/>
              <a:tailEnd type="none" w="med" len="med"/>
            </a:ln>
          </p:spPr>
        </p:cxnSp>
      </p:grpSp>
      <p:sp>
        <p:nvSpPr>
          <p:cNvPr id="259" name="Google Shape;259;p26"/>
          <p:cNvSpPr/>
          <p:nvPr/>
        </p:nvSpPr>
        <p:spPr>
          <a:xfrm>
            <a:off x="8050625" y="481553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369350" y="2638375"/>
            <a:ext cx="3420600" cy="963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369350" y="1541838"/>
            <a:ext cx="1117500" cy="1029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cxnSp>
        <p:nvCxnSpPr>
          <p:cNvPr id="19" name="Google Shape;19;p3"/>
          <p:cNvCxnSpPr/>
          <p:nvPr/>
        </p:nvCxnSpPr>
        <p:spPr>
          <a:xfrm>
            <a:off x="8867700" y="0"/>
            <a:ext cx="0" cy="4689000"/>
          </a:xfrm>
          <a:prstGeom prst="straightConnector1">
            <a:avLst/>
          </a:prstGeom>
          <a:noFill/>
          <a:ln w="9525" cap="flat" cmpd="sng">
            <a:solidFill>
              <a:schemeClr val="lt2"/>
            </a:solidFill>
            <a:prstDash val="solid"/>
            <a:round/>
            <a:headEnd type="none" w="med" len="med"/>
            <a:tailEnd type="none" w="med" len="med"/>
          </a:ln>
        </p:spPr>
      </p:cxnSp>
      <p:grpSp>
        <p:nvGrpSpPr>
          <p:cNvPr id="20" name="Google Shape;20;p3"/>
          <p:cNvGrpSpPr/>
          <p:nvPr/>
        </p:nvGrpSpPr>
        <p:grpSpPr>
          <a:xfrm>
            <a:off x="8804400" y="4459125"/>
            <a:ext cx="126600" cy="356475"/>
            <a:chOff x="8804400" y="4459125"/>
            <a:chExt cx="126600" cy="356475"/>
          </a:xfrm>
        </p:grpSpPr>
        <p:sp>
          <p:nvSpPr>
            <p:cNvPr id="21" name="Google Shape;21;p3"/>
            <p:cNvSpPr/>
            <p:nvPr/>
          </p:nvSpPr>
          <p:spPr>
            <a:xfrm>
              <a:off x="8804400" y="468900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22" name="Google Shape;22;p3"/>
            <p:cNvSpPr/>
            <p:nvPr/>
          </p:nvSpPr>
          <p:spPr>
            <a:xfrm>
              <a:off x="8804400" y="445912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grpSp>
        <p:nvGrpSpPr>
          <p:cNvPr id="24" name="Google Shape;24;p4"/>
          <p:cNvGrpSpPr/>
          <p:nvPr/>
        </p:nvGrpSpPr>
        <p:grpSpPr>
          <a:xfrm>
            <a:off x="0" y="0"/>
            <a:ext cx="9144000" cy="5143625"/>
            <a:chOff x="0" y="0"/>
            <a:chExt cx="9144000" cy="5143625"/>
          </a:xfrm>
        </p:grpSpPr>
        <p:sp>
          <p:nvSpPr>
            <p:cNvPr id="25" name="Google Shape;25;p4"/>
            <p:cNvSpPr/>
            <p:nvPr/>
          </p:nvSpPr>
          <p:spPr>
            <a:xfrm>
              <a:off x="0" y="4122425"/>
              <a:ext cx="720000" cy="1021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26;p4"/>
            <p:cNvSpPr/>
            <p:nvPr/>
          </p:nvSpPr>
          <p:spPr>
            <a:xfrm>
              <a:off x="8424000" y="0"/>
              <a:ext cx="720000" cy="1021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28" name="Google Shape;28;p4"/>
          <p:cNvSpPr txBox="1">
            <a:spLocks noGrp="1"/>
          </p:cNvSpPr>
          <p:nvPr>
            <p:ph type="body" idx="1"/>
          </p:nvPr>
        </p:nvSpPr>
        <p:spPr>
          <a:xfrm>
            <a:off x="720000" y="1017725"/>
            <a:ext cx="7704000" cy="33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cxnSp>
        <p:nvCxnSpPr>
          <p:cNvPr id="29" name="Google Shape;29;p4"/>
          <p:cNvCxnSpPr/>
          <p:nvPr/>
        </p:nvCxnSpPr>
        <p:spPr>
          <a:xfrm>
            <a:off x="-11495" y="4878832"/>
            <a:ext cx="9170700" cy="0"/>
          </a:xfrm>
          <a:prstGeom prst="straightConnector1">
            <a:avLst/>
          </a:prstGeom>
          <a:noFill/>
          <a:ln w="9525" cap="flat" cmpd="sng">
            <a:solidFill>
              <a:schemeClr val="lt2"/>
            </a:solidFill>
            <a:prstDash val="solid"/>
            <a:round/>
            <a:headEnd type="none" w="med" len="med"/>
            <a:tailEnd type="none" w="med" len="med"/>
          </a:ln>
        </p:spPr>
      </p:cxnSp>
      <p:grpSp>
        <p:nvGrpSpPr>
          <p:cNvPr id="30" name="Google Shape;30;p4"/>
          <p:cNvGrpSpPr/>
          <p:nvPr/>
        </p:nvGrpSpPr>
        <p:grpSpPr>
          <a:xfrm>
            <a:off x="231625" y="396850"/>
            <a:ext cx="8756750" cy="4136950"/>
            <a:chOff x="231625" y="396850"/>
            <a:chExt cx="8756750" cy="4136950"/>
          </a:xfrm>
        </p:grpSpPr>
        <p:sp>
          <p:nvSpPr>
            <p:cNvPr id="31" name="Google Shape;31;p4"/>
            <p:cNvSpPr/>
            <p:nvPr/>
          </p:nvSpPr>
          <p:spPr>
            <a:xfrm>
              <a:off x="231625" y="4257500"/>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2" name="Google Shape;32;p4"/>
            <p:cNvSpPr/>
            <p:nvPr/>
          </p:nvSpPr>
          <p:spPr>
            <a:xfrm>
              <a:off x="8712075" y="396850"/>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3" name="Google Shape;33;p4"/>
            <p:cNvSpPr/>
            <p:nvPr/>
          </p:nvSpPr>
          <p:spPr>
            <a:xfrm>
              <a:off x="8543900" y="83410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p:nvPr/>
        </p:nvSpPr>
        <p:spPr>
          <a:xfrm>
            <a:off x="0" y="-11507"/>
            <a:ext cx="483300" cy="1021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7" name="Google Shape;57;p7"/>
          <p:cNvSpPr txBox="1">
            <a:spLocks noGrp="1"/>
          </p:cNvSpPr>
          <p:nvPr>
            <p:ph type="title"/>
          </p:nvPr>
        </p:nvSpPr>
        <p:spPr>
          <a:xfrm>
            <a:off x="720000" y="1279220"/>
            <a:ext cx="4365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8" name="Google Shape;58;p7"/>
          <p:cNvSpPr txBox="1">
            <a:spLocks noGrp="1"/>
          </p:cNvSpPr>
          <p:nvPr>
            <p:ph type="body" idx="1"/>
          </p:nvPr>
        </p:nvSpPr>
        <p:spPr>
          <a:xfrm>
            <a:off x="720000" y="1882180"/>
            <a:ext cx="4365900" cy="1982100"/>
          </a:xfrm>
          <a:prstGeom prst="rect">
            <a:avLst/>
          </a:prstGeom>
        </p:spPr>
        <p:txBody>
          <a:bodyPr spcFirstLastPara="1" wrap="square" lIns="91425" tIns="91425" rIns="91425" bIns="91425" anchor="t" anchorCtr="0">
            <a:noAutofit/>
          </a:bodyPr>
          <a:lstStyle>
            <a:lvl1pPr marL="457200" lvl="0" indent="-317500" algn="l" rtl="0">
              <a:spcBef>
                <a:spcPts val="0"/>
              </a:spcBef>
              <a:spcAft>
                <a:spcPts val="0"/>
              </a:spcAft>
              <a:buClr>
                <a:schemeClr val="lt2"/>
              </a:buClr>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9" name="Google Shape;59;p7"/>
          <p:cNvSpPr>
            <a:spLocks noGrp="1"/>
          </p:cNvSpPr>
          <p:nvPr>
            <p:ph type="pic" idx="2"/>
          </p:nvPr>
        </p:nvSpPr>
        <p:spPr>
          <a:xfrm>
            <a:off x="5741849" y="0"/>
            <a:ext cx="3425100" cy="4608600"/>
          </a:xfrm>
          <a:prstGeom prst="rect">
            <a:avLst/>
          </a:prstGeom>
          <a:noFill/>
          <a:ln>
            <a:noFill/>
          </a:ln>
        </p:spPr>
      </p:sp>
      <p:cxnSp>
        <p:nvCxnSpPr>
          <p:cNvPr id="60" name="Google Shape;60;p7"/>
          <p:cNvCxnSpPr/>
          <p:nvPr/>
        </p:nvCxnSpPr>
        <p:spPr>
          <a:xfrm>
            <a:off x="-11495" y="4878832"/>
            <a:ext cx="9170700" cy="0"/>
          </a:xfrm>
          <a:prstGeom prst="straightConnector1">
            <a:avLst/>
          </a:prstGeom>
          <a:noFill/>
          <a:ln w="9525" cap="flat" cmpd="sng">
            <a:solidFill>
              <a:schemeClr val="lt2"/>
            </a:solidFill>
            <a:prstDash val="solid"/>
            <a:round/>
            <a:headEnd type="none" w="med" len="med"/>
            <a:tailEnd type="none" w="med" len="med"/>
          </a:ln>
        </p:spPr>
      </p:cxnSp>
      <p:sp>
        <p:nvSpPr>
          <p:cNvPr id="61" name="Google Shape;61;p7"/>
          <p:cNvSpPr/>
          <p:nvPr/>
        </p:nvSpPr>
        <p:spPr>
          <a:xfrm>
            <a:off x="426475" y="481552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62" name="Google Shape;62;p7"/>
          <p:cNvSpPr/>
          <p:nvPr/>
        </p:nvSpPr>
        <p:spPr>
          <a:xfrm>
            <a:off x="351625" y="1168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5" name="Google Shape;65;p8"/>
          <p:cNvSpPr/>
          <p:nvPr/>
        </p:nvSpPr>
        <p:spPr>
          <a:xfrm>
            <a:off x="0" y="4608500"/>
            <a:ext cx="91440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66" name="Google Shape;66;p8"/>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67" name="Google Shape;67;p8"/>
          <p:cNvSpPr/>
          <p:nvPr/>
        </p:nvSpPr>
        <p:spPr>
          <a:xfrm>
            <a:off x="651800" y="18985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 name="Google Shape;70;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1" name="Google Shape;71;p9"/>
          <p:cNvGrpSpPr/>
          <p:nvPr/>
        </p:nvGrpSpPr>
        <p:grpSpPr>
          <a:xfrm>
            <a:off x="0" y="-11507"/>
            <a:ext cx="9155507" cy="1021200"/>
            <a:chOff x="0" y="-11507"/>
            <a:chExt cx="9155507" cy="1021200"/>
          </a:xfrm>
        </p:grpSpPr>
        <p:sp>
          <p:nvSpPr>
            <p:cNvPr id="72" name="Google Shape;72;p9"/>
            <p:cNvSpPr/>
            <p:nvPr/>
          </p:nvSpPr>
          <p:spPr>
            <a:xfrm>
              <a:off x="0" y="-11507"/>
              <a:ext cx="483300" cy="1021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3" name="Google Shape;73;p9"/>
            <p:cNvSpPr/>
            <p:nvPr/>
          </p:nvSpPr>
          <p:spPr>
            <a:xfrm>
              <a:off x="8672207" y="-11507"/>
              <a:ext cx="483300" cy="1021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cxnSp>
        <p:nvCxnSpPr>
          <p:cNvPr id="74" name="Google Shape;74;p9"/>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75" name="Google Shape;75;p9"/>
          <p:cNvSpPr/>
          <p:nvPr/>
        </p:nvSpPr>
        <p:spPr>
          <a:xfrm>
            <a:off x="8200200" y="189850"/>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0"/>
          <p:cNvSpPr>
            <a:spLocks noGrp="1"/>
          </p:cNvSpPr>
          <p:nvPr>
            <p:ph type="pic" idx="2"/>
          </p:nvPr>
        </p:nvSpPr>
        <p:spPr>
          <a:xfrm>
            <a:off x="-6875" y="0"/>
            <a:ext cx="9144000" cy="5157300"/>
          </a:xfrm>
          <a:prstGeom prst="rect">
            <a:avLst/>
          </a:prstGeom>
          <a:noFill/>
          <a:ln>
            <a:noFill/>
          </a:ln>
        </p:spPr>
      </p:sp>
      <p:sp>
        <p:nvSpPr>
          <p:cNvPr id="78" name="Google Shape;78;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700"/>
              <a:buNone/>
              <a:defRPr/>
            </a:lvl2pPr>
            <a:lvl3pPr lvl="2" algn="ctr" rtl="0">
              <a:spcBef>
                <a:spcPts val="0"/>
              </a:spcBef>
              <a:spcAft>
                <a:spcPts val="0"/>
              </a:spcAft>
              <a:buSzPts val="2700"/>
              <a:buNone/>
              <a:defRPr/>
            </a:lvl3pPr>
            <a:lvl4pPr lvl="3" algn="ctr" rtl="0">
              <a:spcBef>
                <a:spcPts val="0"/>
              </a:spcBef>
              <a:spcAft>
                <a:spcPts val="0"/>
              </a:spcAft>
              <a:buSzPts val="2700"/>
              <a:buNone/>
              <a:defRPr/>
            </a:lvl4pPr>
            <a:lvl5pPr lvl="4" algn="ctr" rtl="0">
              <a:spcBef>
                <a:spcPts val="0"/>
              </a:spcBef>
              <a:spcAft>
                <a:spcPts val="0"/>
              </a:spcAft>
              <a:buSzPts val="2700"/>
              <a:buNone/>
              <a:defRPr/>
            </a:lvl5pPr>
            <a:lvl6pPr lvl="5" algn="ctr" rtl="0">
              <a:spcBef>
                <a:spcPts val="0"/>
              </a:spcBef>
              <a:spcAft>
                <a:spcPts val="0"/>
              </a:spcAft>
              <a:buSzPts val="2700"/>
              <a:buNone/>
              <a:defRPr/>
            </a:lvl6pPr>
            <a:lvl7pPr lvl="6" algn="ctr" rtl="0">
              <a:spcBef>
                <a:spcPts val="0"/>
              </a:spcBef>
              <a:spcAft>
                <a:spcPts val="0"/>
              </a:spcAft>
              <a:buSzPts val="2700"/>
              <a:buNone/>
              <a:defRPr/>
            </a:lvl7pPr>
            <a:lvl8pPr lvl="7" algn="ctr" rtl="0">
              <a:spcBef>
                <a:spcPts val="0"/>
              </a:spcBef>
              <a:spcAft>
                <a:spcPts val="0"/>
              </a:spcAft>
              <a:buSzPts val="2700"/>
              <a:buNone/>
              <a:defRPr/>
            </a:lvl8pPr>
            <a:lvl9pPr lvl="8" algn="ctr" rtl="0">
              <a:spcBef>
                <a:spcPts val="0"/>
              </a:spcBef>
              <a:spcAft>
                <a:spcPts val="0"/>
              </a:spcAft>
              <a:buSzPts val="27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txBox="1">
            <a:spLocks noGrp="1"/>
          </p:cNvSpPr>
          <p:nvPr>
            <p:ph type="title" hasCustomPrompt="1"/>
          </p:nvPr>
        </p:nvSpPr>
        <p:spPr>
          <a:xfrm>
            <a:off x="3096400" y="1490125"/>
            <a:ext cx="5332500" cy="11064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3096400" y="2658275"/>
            <a:ext cx="5332500" cy="9951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2" name="Google Shape;82;p11"/>
          <p:cNvGrpSpPr/>
          <p:nvPr/>
        </p:nvGrpSpPr>
        <p:grpSpPr>
          <a:xfrm>
            <a:off x="8314600" y="535000"/>
            <a:ext cx="639225" cy="504900"/>
            <a:chOff x="8314600" y="535000"/>
            <a:chExt cx="639225" cy="504900"/>
          </a:xfrm>
        </p:grpSpPr>
        <p:sp>
          <p:nvSpPr>
            <p:cNvPr id="83" name="Google Shape;83;p11"/>
            <p:cNvSpPr/>
            <p:nvPr/>
          </p:nvSpPr>
          <p:spPr>
            <a:xfrm>
              <a:off x="8314600" y="535000"/>
              <a:ext cx="228600" cy="228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84" name="Google Shape;84;p11"/>
            <p:cNvSpPr/>
            <p:nvPr/>
          </p:nvSpPr>
          <p:spPr>
            <a:xfrm>
              <a:off x="8677525" y="76360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1pPr>
            <a:lvl2pPr lvl="1"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2pPr>
            <a:lvl3pPr lvl="2"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3pPr>
            <a:lvl4pPr lvl="3"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4pPr>
            <a:lvl5pPr lvl="4"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5pPr>
            <a:lvl6pPr lvl="5"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6pPr>
            <a:lvl7pPr lvl="6"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7pPr>
            <a:lvl8pPr lvl="7"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8pPr>
            <a:lvl9pPr lvl="8" algn="ctr" rtl="0">
              <a:spcBef>
                <a:spcPts val="0"/>
              </a:spcBef>
              <a:spcAft>
                <a:spcPts val="0"/>
              </a:spcAft>
              <a:buClr>
                <a:schemeClr val="lt2"/>
              </a:buClr>
              <a:buSzPts val="2700"/>
              <a:buFont typeface="Libre Baskerville"/>
              <a:buNone/>
              <a:defRPr sz="2700">
                <a:solidFill>
                  <a:schemeClr val="lt2"/>
                </a:solidFill>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1pPr>
            <a:lvl2pPr marL="914400" lvl="1"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2pPr>
            <a:lvl3pPr marL="1371600" lvl="2"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3pPr>
            <a:lvl4pPr marL="1828800" lvl="3"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4pPr>
            <a:lvl5pPr marL="2286000" lvl="4"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5pPr>
            <a:lvl6pPr marL="2743200" lvl="5"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6pPr>
            <a:lvl7pPr marL="3200400" lvl="6"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7pPr>
            <a:lvl8pPr marL="3657600" lvl="7"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8pPr>
            <a:lvl9pPr marL="4114800" lvl="8" indent="-304800" algn="ctr">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3"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p:nvPr/>
        </p:nvSpPr>
        <p:spPr>
          <a:xfrm>
            <a:off x="7314300" y="0"/>
            <a:ext cx="182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1" name="Google Shape;271;p30"/>
          <p:cNvSpPr txBox="1">
            <a:spLocks noGrp="1"/>
          </p:cNvSpPr>
          <p:nvPr>
            <p:ph type="ctrTitle"/>
          </p:nvPr>
        </p:nvSpPr>
        <p:spPr>
          <a:xfrm>
            <a:off x="715100" y="400051"/>
            <a:ext cx="6599200" cy="4164805"/>
          </a:xfrm>
          <a:prstGeom prst="rect">
            <a:avLst/>
          </a:prstGeom>
        </p:spPr>
        <p:txBody>
          <a:bodyPr spcFirstLastPara="1" wrap="square" lIns="91425" tIns="91425" rIns="91425" bIns="91425" anchor="b" anchorCtr="0">
            <a:noAutofit/>
          </a:bodyPr>
          <a:lstStyle/>
          <a:p>
            <a:pPr rtl="0">
              <a:spcBef>
                <a:spcPts val="0"/>
              </a:spcBef>
              <a:spcAft>
                <a:spcPts val="160"/>
              </a:spcAft>
            </a:pPr>
            <a:br>
              <a:rPr lang="en-ID" sz="4000" b="1" i="1" u="none" strike="noStrike">
                <a:solidFill>
                  <a:srgbClr val="000000"/>
                </a:solidFill>
                <a:effectLst/>
                <a:latin typeface="Times New Roman" panose="02020603050405020304" pitchFamily="18" charset="0"/>
              </a:rPr>
            </a:br>
            <a:br>
              <a:rPr lang="en-ID" sz="4000" b="1" i="1" u="none" strike="noStrike">
                <a:solidFill>
                  <a:srgbClr val="000000"/>
                </a:solidFill>
                <a:effectLst/>
                <a:latin typeface="Times New Roman" panose="02020603050405020304" pitchFamily="18" charset="0"/>
              </a:rPr>
            </a:br>
            <a:br>
              <a:rPr lang="en-ID" sz="4000" b="1" i="1" u="none" strike="noStrike">
                <a:solidFill>
                  <a:srgbClr val="000000"/>
                </a:solidFill>
                <a:effectLst/>
                <a:latin typeface="Times New Roman" panose="02020603050405020304" pitchFamily="18" charset="0"/>
              </a:rPr>
            </a:br>
            <a:r>
              <a:rPr lang="en-ID" sz="4000" b="1" i="1" u="none" strike="noStrike">
                <a:solidFill>
                  <a:srgbClr val="000000"/>
                </a:solidFill>
                <a:effectLst/>
                <a:latin typeface="Times New Roman" panose="02020603050405020304" pitchFamily="18" charset="0"/>
              </a:rPr>
              <a:t>Classification Status Kepesertaan pada Data BPJS Kesehatan Tahun 2015-2021 using Random Forest </a:t>
            </a:r>
            <a:br>
              <a:rPr lang="en-ID" sz="4000">
                <a:effectLst/>
              </a:rPr>
            </a:br>
            <a:br>
              <a:rPr lang="en-US" sz="4000">
                <a:latin typeface="Trebuchet MS"/>
                <a:cs typeface="Trebuchet MS"/>
              </a:rPr>
            </a:br>
            <a:endParaRPr sz="4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subTitle" idx="1"/>
          </p:nvPr>
        </p:nvSpPr>
        <p:spPr>
          <a:xfrm>
            <a:off x="2478600" y="1251907"/>
            <a:ext cx="6680605" cy="2930743"/>
          </a:xfrm>
          <a:prstGeom prst="rect">
            <a:avLst/>
          </a:prstGeom>
        </p:spPr>
        <p:txBody>
          <a:bodyPr spcFirstLastPara="1" wrap="square" lIns="91425" tIns="91425" rIns="91425" bIns="91425" anchor="t" anchorCtr="0">
            <a:noAutofit/>
          </a:bodyPr>
          <a:lstStyle/>
          <a:p>
            <a:pPr marL="0" indent="0" algn="just"/>
            <a:r>
              <a:rPr lang="en-ID" sz="1800" b="0" i="0" u="none" strike="noStrike">
                <a:solidFill>
                  <a:srgbClr val="000000"/>
                </a:solidFill>
                <a:effectLst/>
                <a:latin typeface="Times New Roman" panose="02020603050405020304" pitchFamily="18" charset="0"/>
              </a:rPr>
              <a:t>Pada tahap ini dilakukan validasi terhadap data yang akan digunakan data yang akan digunakan dengan memeriksa kelengkapan data untuk menghindari terjadinya </a:t>
            </a:r>
            <a:r>
              <a:rPr lang="en-ID" sz="1800" b="0" i="1" u="none" strike="noStrike">
                <a:solidFill>
                  <a:srgbClr val="000000"/>
                </a:solidFill>
                <a:effectLst/>
                <a:latin typeface="Times New Roman" panose="02020603050405020304" pitchFamily="18" charset="0"/>
              </a:rPr>
              <a:t>error </a:t>
            </a:r>
            <a:r>
              <a:rPr lang="en-ID" sz="1800" b="0" i="0" u="none" strike="noStrike">
                <a:solidFill>
                  <a:srgbClr val="000000"/>
                </a:solidFill>
                <a:effectLst/>
                <a:latin typeface="Times New Roman" panose="02020603050405020304" pitchFamily="18" charset="0"/>
              </a:rPr>
              <a:t>ataupun masalah </a:t>
            </a:r>
            <a:r>
              <a:rPr lang="en-ID" sz="1800" b="0" i="1" u="none" strike="noStrike">
                <a:solidFill>
                  <a:srgbClr val="000000"/>
                </a:solidFill>
                <a:effectLst/>
                <a:latin typeface="Times New Roman" panose="02020603050405020304" pitchFamily="18" charset="0"/>
              </a:rPr>
              <a:t>input data </a:t>
            </a:r>
            <a:r>
              <a:rPr lang="en-ID" sz="1800" b="0" i="0" u="none" strike="noStrike">
                <a:solidFill>
                  <a:srgbClr val="000000"/>
                </a:solidFill>
                <a:effectLst/>
                <a:latin typeface="Times New Roman" panose="02020603050405020304" pitchFamily="18" charset="0"/>
              </a:rPr>
              <a:t>yang terjadi </a:t>
            </a:r>
            <a:r>
              <a:rPr lang="en-ID" sz="1800" b="0" i="1" u="none" strike="noStrike">
                <a:solidFill>
                  <a:srgbClr val="000000"/>
                </a:solidFill>
                <a:effectLst/>
                <a:latin typeface="Times New Roman" panose="02020603050405020304" pitchFamily="18" charset="0"/>
              </a:rPr>
              <a:t>missing value. </a:t>
            </a:r>
            <a:r>
              <a:rPr lang="en-ID" sz="1800" b="0" i="0" u="none" strike="noStrike">
                <a:solidFill>
                  <a:srgbClr val="000000"/>
                </a:solidFill>
                <a:effectLst/>
                <a:latin typeface="Times New Roman" panose="02020603050405020304" pitchFamily="18" charset="0"/>
              </a:rPr>
              <a:t>Maka dari informasi ini, kita dapat melihat nama kolom, tipe data, jumlah non-null entries, dan penggunaan memori DataFrame. Hal ini berguna untuk memahami struktur dan ukuran data, serta mengevaluasi apakah ada nilai yang hilang atau tipe data yang perlu diubah sesuai kebutuhan analisis data atau proses machine learning.</a:t>
            </a:r>
            <a:endParaRPr lang="en-ID" sz="2400">
              <a:effectLst/>
            </a:endParaRPr>
          </a:p>
          <a:p>
            <a:pPr marL="0" lvl="0" indent="0" algn="just" rtl="0">
              <a:spcBef>
                <a:spcPts val="0"/>
              </a:spcBef>
              <a:spcAft>
                <a:spcPts val="0"/>
              </a:spcAft>
              <a:buNone/>
            </a:pPr>
            <a:endParaRPr lang="en-US" sz="2000">
              <a:latin typeface="Times New Roman" panose="02020603050405020304" pitchFamily="18" charset="0"/>
              <a:cs typeface="Times New Roman" panose="02020603050405020304" pitchFamily="18" charset="0"/>
            </a:endParaRPr>
          </a:p>
        </p:txBody>
      </p:sp>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289250" y="253151"/>
            <a:ext cx="5194160" cy="851700"/>
          </a:xfrm>
        </p:spPr>
        <p:txBody>
          <a:bodyPr/>
          <a:lstStyle/>
          <a:p>
            <a:r>
              <a:rPr lang="en-US"/>
              <a:t>Validation Data</a:t>
            </a:r>
            <a:endParaRPr lang="en-ID"/>
          </a:p>
        </p:txBody>
      </p:sp>
    </p:spTree>
    <p:extLst>
      <p:ext uri="{BB962C8B-B14F-4D97-AF65-F5344CB8AC3E}">
        <p14:creationId xmlns:p14="http://schemas.microsoft.com/office/powerpoint/2010/main" val="115184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004475" y="2732089"/>
            <a:ext cx="4640538" cy="12214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Data Preparation</a:t>
            </a:r>
            <a:endParaRPr/>
          </a:p>
        </p:txBody>
      </p:sp>
      <p:sp>
        <p:nvSpPr>
          <p:cNvPr id="304" name="Google Shape;304;p33"/>
          <p:cNvSpPr txBox="1">
            <a:spLocks noGrp="1"/>
          </p:cNvSpPr>
          <p:nvPr>
            <p:ph type="title" idx="2"/>
          </p:nvPr>
        </p:nvSpPr>
        <p:spPr>
          <a:xfrm>
            <a:off x="4369350" y="1541838"/>
            <a:ext cx="11175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305" name="Google Shape;305;p33"/>
          <p:cNvSpPr/>
          <p:nvPr/>
        </p:nvSpPr>
        <p:spPr>
          <a:xfrm>
            <a:off x="0" y="0"/>
            <a:ext cx="3590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06" name="Google Shape;306;p33"/>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33"/>
          <p:cNvSpPr/>
          <p:nvPr/>
        </p:nvSpPr>
        <p:spPr>
          <a:xfrm>
            <a:off x="3152775" y="1630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308" name="Google Shape;308;p33"/>
          <p:cNvGrpSpPr/>
          <p:nvPr/>
        </p:nvGrpSpPr>
        <p:grpSpPr>
          <a:xfrm>
            <a:off x="271100" y="4182825"/>
            <a:ext cx="840125" cy="707625"/>
            <a:chOff x="271100" y="4182825"/>
            <a:chExt cx="840125" cy="707625"/>
          </a:xfrm>
        </p:grpSpPr>
        <p:sp>
          <p:nvSpPr>
            <p:cNvPr id="309" name="Google Shape;309;p33"/>
            <p:cNvSpPr/>
            <p:nvPr/>
          </p:nvSpPr>
          <p:spPr>
            <a:xfrm>
              <a:off x="271100" y="4182825"/>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10" name="Google Shape;310;p33"/>
            <p:cNvSpPr/>
            <p:nvPr/>
          </p:nvSpPr>
          <p:spPr>
            <a:xfrm>
              <a:off x="834925" y="46141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extLst>
      <p:ext uri="{BB962C8B-B14F-4D97-AF65-F5344CB8AC3E}">
        <p14:creationId xmlns:p14="http://schemas.microsoft.com/office/powerpoint/2010/main" val="193305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subTitle" idx="1"/>
          </p:nvPr>
        </p:nvSpPr>
        <p:spPr>
          <a:xfrm>
            <a:off x="2490095" y="1174736"/>
            <a:ext cx="6511325" cy="3782438"/>
          </a:xfrm>
          <a:prstGeom prst="rect">
            <a:avLst/>
          </a:prstGeom>
        </p:spPr>
        <p:txBody>
          <a:bodyPr spcFirstLastPara="1" wrap="square" lIns="91425" tIns="91425" rIns="91425" bIns="91425" anchor="t" anchorCtr="0">
            <a:noAutofit/>
          </a:bodyPr>
          <a:lstStyle/>
          <a:p>
            <a:pPr marL="0" indent="0" algn="just"/>
            <a:r>
              <a:rPr lang="en-ID" sz="1800" b="0" i="0" u="none" strike="noStrike">
                <a:solidFill>
                  <a:srgbClr val="000000"/>
                </a:solidFill>
                <a:effectLst/>
                <a:latin typeface="Times New Roman" panose="02020603050405020304" pitchFamily="18" charset="0"/>
              </a:rPr>
              <a:t>Dalam proses memilih data adalah memegang peranan penting dalam penyelesaian kasus  data BPJS Kesehatan tahun 2015-2021 demi keperluan dalam proses pengklasifikasian menggunakan</a:t>
            </a:r>
            <a:r>
              <a:rPr lang="en-ID" sz="1800" b="0" i="1" u="none" strike="noStrike">
                <a:solidFill>
                  <a:srgbClr val="000000"/>
                </a:solidFill>
                <a:effectLst/>
                <a:latin typeface="Times New Roman" panose="02020603050405020304" pitchFamily="18" charset="0"/>
              </a:rPr>
              <a:t> Random Forest. </a:t>
            </a:r>
            <a:r>
              <a:rPr lang="en-ID" sz="1800" b="0" i="0" u="none" strike="noStrike">
                <a:solidFill>
                  <a:srgbClr val="000000"/>
                </a:solidFill>
                <a:effectLst/>
                <a:latin typeface="Times New Roman" panose="02020603050405020304" pitchFamily="18" charset="0"/>
              </a:rPr>
              <a:t>Memilih data menjadi bagian pelatihan dan pengujian dengan memberikan dasar untuk melatih dan menguji model secara terpisah. Pentingnya pemilahan data terlihat saat menguji model pada sebagian kecil data yang tidak digunakan selama pelatihan. Ini memberikan pemahaman yang lebih objektif tentang sejauh mana model dapat memprediksi kepemilikan. Keseluruhan, pemilahan data bukan hanya langkah persiapan, melainkan fondasi utama untuk membangun model klasifikasi yang handal dan akurat pada </a:t>
            </a:r>
            <a:r>
              <a:rPr lang="en-ID" sz="1800" b="0" i="1" u="none" strike="noStrike">
                <a:solidFill>
                  <a:srgbClr val="000000"/>
                </a:solidFill>
                <a:effectLst/>
                <a:latin typeface="Times New Roman" panose="02020603050405020304" pitchFamily="18" charset="0"/>
              </a:rPr>
              <a:t>Classification </a:t>
            </a:r>
            <a:r>
              <a:rPr lang="en-ID" sz="1800" b="0" i="0" u="none" strike="noStrike">
                <a:solidFill>
                  <a:srgbClr val="000000"/>
                </a:solidFill>
                <a:effectLst/>
                <a:latin typeface="Times New Roman" panose="02020603050405020304" pitchFamily="18" charset="0"/>
              </a:rPr>
              <a:t>Kepesertaan dalam Data BPJS Kesehatan Tahun 2015-2021 menggunakan Random Forest.</a:t>
            </a:r>
            <a:endParaRPr lang="en-ID" sz="2400">
              <a:effectLst/>
            </a:endParaRPr>
          </a:p>
          <a:p>
            <a:pPr marL="0" lvl="0" indent="0" algn="just" rtl="0">
              <a:spcBef>
                <a:spcPts val="0"/>
              </a:spcBef>
              <a:spcAft>
                <a:spcPts val="0"/>
              </a:spcAft>
              <a:buNone/>
            </a:pPr>
            <a:endParaRPr lang="en-US" sz="2000">
              <a:latin typeface="Times New Roman" panose="02020603050405020304" pitchFamily="18" charset="0"/>
              <a:cs typeface="Times New Roman" panose="02020603050405020304" pitchFamily="18" charset="0"/>
            </a:endParaRPr>
          </a:p>
        </p:txBody>
      </p:sp>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Selection</a:t>
            </a:r>
            <a:endParaRPr lang="en-ID"/>
          </a:p>
        </p:txBody>
      </p:sp>
    </p:spTree>
    <p:extLst>
      <p:ext uri="{BB962C8B-B14F-4D97-AF65-F5344CB8AC3E}">
        <p14:creationId xmlns:p14="http://schemas.microsoft.com/office/powerpoint/2010/main" val="261201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Selection</a:t>
            </a:r>
            <a:endParaRPr lang="en-ID"/>
          </a:p>
        </p:txBody>
      </p:sp>
      <p:pic>
        <p:nvPicPr>
          <p:cNvPr id="1026" name="Picture 2">
            <a:extLst>
              <a:ext uri="{FF2B5EF4-FFF2-40B4-BE49-F238E27FC236}">
                <a16:creationId xmlns:a16="http://schemas.microsoft.com/office/drawing/2014/main" id="{D3185A9B-EF08-D86E-0B54-E14BF757D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93" y="1113225"/>
            <a:ext cx="5299809" cy="9043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D429D6-BC97-12BA-2B16-A772CFB51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950" y="2209480"/>
            <a:ext cx="7628519" cy="283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1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subTitle" idx="1"/>
          </p:nvPr>
        </p:nvSpPr>
        <p:spPr>
          <a:xfrm>
            <a:off x="2490095" y="1491728"/>
            <a:ext cx="6511325" cy="2897390"/>
          </a:xfrm>
          <a:prstGeom prst="rect">
            <a:avLst/>
          </a:prstGeom>
        </p:spPr>
        <p:txBody>
          <a:bodyPr spcFirstLastPara="1" wrap="square" lIns="91425" tIns="91425" rIns="91425" bIns="91425" anchor="t" anchorCtr="0">
            <a:noAutofit/>
          </a:bodyPr>
          <a:lstStyle/>
          <a:p>
            <a:pPr marL="0" indent="0" algn="just"/>
            <a:r>
              <a:rPr lang="en-ID" sz="1800" b="0" i="0" u="none" strike="noStrike">
                <a:solidFill>
                  <a:srgbClr val="000000"/>
                </a:solidFill>
                <a:effectLst/>
                <a:latin typeface="Times New Roman" panose="02020603050405020304" pitchFamily="18" charset="0"/>
              </a:rPr>
              <a:t>Data cleaning adalah proses mengidentifikasi dan memperbaiki (atau menghapus) kesalahan, inkonsistensi, dan ketidaksesuaian dalam set data. Tujuan utama dari data cleaning adalah untuk meningkatkan kualitas data, sehingga data tersebut dapat diandalkan dan digunakan untuk analisis atau pengambilan keputusan yang akurat. Proses ini penting karena data yang kotor atau tidak sesuai dapat menghasilkan hasil yang tidak akurat. Kita dapat membersihkan data dengan menghapus missing value yang ada pada data. Selain itu dapat di cek duplicate value yang ada pada data.</a:t>
            </a:r>
            <a:endParaRPr lang="en-ID" sz="2400">
              <a:effectLst/>
            </a:endParaRPr>
          </a:p>
          <a:p>
            <a:pPr marL="0" lvl="0" indent="0" algn="just" rtl="0">
              <a:spcBef>
                <a:spcPts val="0"/>
              </a:spcBef>
              <a:spcAft>
                <a:spcPts val="0"/>
              </a:spcAft>
              <a:buNone/>
            </a:pPr>
            <a:endParaRPr lang="en-US" sz="2000">
              <a:latin typeface="Times New Roman" panose="02020603050405020304" pitchFamily="18" charset="0"/>
              <a:cs typeface="Times New Roman" panose="02020603050405020304" pitchFamily="18" charset="0"/>
            </a:endParaRPr>
          </a:p>
        </p:txBody>
      </p:sp>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Cleaning</a:t>
            </a:r>
            <a:endParaRPr lang="en-ID"/>
          </a:p>
        </p:txBody>
      </p:sp>
    </p:spTree>
    <p:extLst>
      <p:ext uri="{BB962C8B-B14F-4D97-AF65-F5344CB8AC3E}">
        <p14:creationId xmlns:p14="http://schemas.microsoft.com/office/powerpoint/2010/main" val="125582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ID">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95625" y="447096"/>
            <a:ext cx="4718300" cy="496550"/>
          </a:xfrm>
        </p:spPr>
        <p:txBody>
          <a:bodyPr/>
          <a:lstStyle/>
          <a:p>
            <a:r>
              <a:rPr lang="en-US"/>
              <a:t>Data Cleaning</a:t>
            </a:r>
            <a:endParaRPr lang="en-ID"/>
          </a:p>
        </p:txBody>
      </p:sp>
      <p:pic>
        <p:nvPicPr>
          <p:cNvPr id="2050" name="Picture 2">
            <a:extLst>
              <a:ext uri="{FF2B5EF4-FFF2-40B4-BE49-F238E27FC236}">
                <a16:creationId xmlns:a16="http://schemas.microsoft.com/office/drawing/2014/main" id="{9C7355CB-D4EC-EB84-B15E-97EA56B3A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1" y="1243145"/>
            <a:ext cx="2907505" cy="3791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F8E0982F-9CF3-3E6D-B0CD-D6AF8AD383F8}"/>
              </a:ext>
            </a:extLst>
          </p:cNvPr>
          <p:cNvSpPr txBox="1">
            <a:spLocks/>
          </p:cNvSpPr>
          <p:nvPr/>
        </p:nvSpPr>
        <p:spPr>
          <a:xfrm>
            <a:off x="800711" y="1107108"/>
            <a:ext cx="3004799" cy="6429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9600"/>
              <a:buFont typeface="Libre Baskerville"/>
              <a:buNone/>
              <a:defRPr sz="6000" b="0" i="0" u="none" strike="noStrike" cap="none">
                <a:solidFill>
                  <a:schemeClr val="dk1"/>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2pPr>
            <a:lvl3pPr marR="0" lvl="2"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3pPr>
            <a:lvl4pPr marR="0" lvl="3"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4pPr>
            <a:lvl5pPr marR="0" lvl="4"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5pPr>
            <a:lvl6pPr marR="0" lvl="5"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6pPr>
            <a:lvl7pPr marR="0" lvl="6"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7pPr>
            <a:lvl8pPr marR="0" lvl="7"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8pPr>
            <a:lvl9pPr marR="0" lvl="8" algn="ctr" rtl="0">
              <a:lnSpc>
                <a:spcPct val="100000"/>
              </a:lnSpc>
              <a:spcBef>
                <a:spcPts val="0"/>
              </a:spcBef>
              <a:spcAft>
                <a:spcPts val="0"/>
              </a:spcAft>
              <a:buClr>
                <a:schemeClr val="lt2"/>
              </a:buClr>
              <a:buSzPts val="9600"/>
              <a:buFont typeface="Libre Baskerville"/>
              <a:buNone/>
              <a:defRPr sz="9600" b="0" i="0" u="none" strike="noStrike" cap="none">
                <a:solidFill>
                  <a:schemeClr val="lt2"/>
                </a:solidFill>
                <a:latin typeface="Libre Baskerville"/>
                <a:ea typeface="Libre Baskerville"/>
                <a:cs typeface="Libre Baskerville"/>
                <a:sym typeface="Libre Baskerville"/>
              </a:defRPr>
            </a:lvl9pPr>
          </a:lstStyle>
          <a:p>
            <a:r>
              <a:rPr lang="en-US" sz="1600"/>
              <a:t>Berikut Code untuk data cleaning</a:t>
            </a:r>
          </a:p>
          <a:p>
            <a:endParaRPr lang="en-ID" sz="1600"/>
          </a:p>
        </p:txBody>
      </p:sp>
    </p:spTree>
    <p:extLst>
      <p:ext uri="{BB962C8B-B14F-4D97-AF65-F5344CB8AC3E}">
        <p14:creationId xmlns:p14="http://schemas.microsoft.com/office/powerpoint/2010/main" val="241833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Cleaning</a:t>
            </a:r>
            <a:endParaRPr lang="en-ID"/>
          </a:p>
        </p:txBody>
      </p:sp>
      <p:sp>
        <p:nvSpPr>
          <p:cNvPr id="6" name="TextBox 5">
            <a:extLst>
              <a:ext uri="{FF2B5EF4-FFF2-40B4-BE49-F238E27FC236}">
                <a16:creationId xmlns:a16="http://schemas.microsoft.com/office/drawing/2014/main" id="{D8B3FD4C-5671-4AC0-0B8B-DBA68E01BC6E}"/>
              </a:ext>
            </a:extLst>
          </p:cNvPr>
          <p:cNvSpPr txBox="1"/>
          <p:nvPr/>
        </p:nvSpPr>
        <p:spPr>
          <a:xfrm>
            <a:off x="289249" y="1098737"/>
            <a:ext cx="8708445" cy="830997"/>
          </a:xfrm>
          <a:prstGeom prst="rect">
            <a:avLst/>
          </a:prstGeom>
          <a:noFill/>
        </p:spPr>
        <p:txBody>
          <a:bodyPr wrap="square">
            <a:spAutoFit/>
          </a:bodyPr>
          <a:lstStyle/>
          <a:p>
            <a:pPr algn="just" rtl="0">
              <a:spcBef>
                <a:spcPts val="0"/>
              </a:spcBef>
              <a:spcAft>
                <a:spcPts val="0"/>
              </a:spcAft>
            </a:pPr>
            <a:r>
              <a:rPr lang="en-ID" sz="1600" b="0" i="0" u="none" strike="noStrike">
                <a:solidFill>
                  <a:srgbClr val="000000"/>
                </a:solidFill>
                <a:effectLst/>
                <a:latin typeface="Times New Roman" panose="02020603050405020304" pitchFamily="18" charset="0"/>
              </a:rPr>
              <a:t>Gambar diatas merupakan hasil (output ) dari pengecekan </a:t>
            </a:r>
            <a:r>
              <a:rPr lang="en-ID" sz="1600" b="0" i="1" u="none" strike="noStrike">
                <a:solidFill>
                  <a:srgbClr val="000000"/>
                </a:solidFill>
                <a:effectLst/>
                <a:latin typeface="Times New Roman" panose="02020603050405020304" pitchFamily="18" charset="0"/>
              </a:rPr>
              <a:t>missing value</a:t>
            </a:r>
            <a:r>
              <a:rPr lang="en-ID" sz="1600" b="0" i="0" u="none" strike="noStrike">
                <a:solidFill>
                  <a:srgbClr val="000000"/>
                </a:solidFill>
                <a:effectLst/>
                <a:latin typeface="Times New Roman" panose="02020603050405020304" pitchFamily="18" charset="0"/>
              </a:rPr>
              <a:t> yang terdapat pada data. Berdasarkan output missing value di atas, kolom PSTV18 memiliki nilai yang cenderung kosong. Maka akan dilakukan drop terhadap kolom sebagai solusinya.</a:t>
            </a:r>
            <a:endParaRPr lang="en-ID" sz="1600">
              <a:effectLst/>
            </a:endParaRPr>
          </a:p>
        </p:txBody>
      </p:sp>
      <p:pic>
        <p:nvPicPr>
          <p:cNvPr id="3076" name="Picture 4">
            <a:extLst>
              <a:ext uri="{FF2B5EF4-FFF2-40B4-BE49-F238E27FC236}">
                <a16:creationId xmlns:a16="http://schemas.microsoft.com/office/drawing/2014/main" id="{E55B868F-8677-6362-15E2-7E40476B2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74" y="1958810"/>
            <a:ext cx="7195181" cy="63958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BD77949-A540-C8DB-EE2E-AB953A1C6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1" y="2697475"/>
            <a:ext cx="8097295" cy="211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7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Cleaning</a:t>
            </a:r>
            <a:endParaRPr lang="en-ID"/>
          </a:p>
        </p:txBody>
      </p:sp>
      <p:pic>
        <p:nvPicPr>
          <p:cNvPr id="4098" name="Picture 2">
            <a:extLst>
              <a:ext uri="{FF2B5EF4-FFF2-40B4-BE49-F238E27FC236}">
                <a16:creationId xmlns:a16="http://schemas.microsoft.com/office/drawing/2014/main" id="{BAD22598-EEFF-6507-54DB-D76E06079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 y="1150737"/>
            <a:ext cx="1428750" cy="361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9386F5-C993-72A2-AA39-21F92F421879}"/>
              </a:ext>
            </a:extLst>
          </p:cNvPr>
          <p:cNvSpPr txBox="1"/>
          <p:nvPr/>
        </p:nvSpPr>
        <p:spPr>
          <a:xfrm>
            <a:off x="289249" y="1676866"/>
            <a:ext cx="5111793" cy="307777"/>
          </a:xfrm>
          <a:prstGeom prst="rect">
            <a:avLst/>
          </a:prstGeom>
          <a:noFill/>
        </p:spPr>
        <p:txBody>
          <a:bodyPr wrap="square">
            <a:spAutoFit/>
          </a:bodyPr>
          <a:lstStyle/>
          <a:p>
            <a:pPr algn="just" rtl="0">
              <a:spcBef>
                <a:spcPts val="0"/>
              </a:spcBef>
              <a:spcAft>
                <a:spcPts val="0"/>
              </a:spcAft>
            </a:pPr>
            <a:r>
              <a:rPr lang="en-ID" sz="1400" b="0" i="0" u="none" strike="noStrike">
                <a:solidFill>
                  <a:srgbClr val="000000"/>
                </a:solidFill>
                <a:effectLst/>
                <a:latin typeface="Times New Roman" panose="02020603050405020304" pitchFamily="18" charset="0"/>
              </a:rPr>
              <a:t>Selanjutnya code diatas dilakukan pengecekan data yang duplikat. </a:t>
            </a:r>
            <a:endParaRPr lang="en-ID">
              <a:effectLst/>
            </a:endParaRPr>
          </a:p>
        </p:txBody>
      </p:sp>
      <p:pic>
        <p:nvPicPr>
          <p:cNvPr id="4100" name="Picture 4">
            <a:extLst>
              <a:ext uri="{FF2B5EF4-FFF2-40B4-BE49-F238E27FC236}">
                <a16:creationId xmlns:a16="http://schemas.microsoft.com/office/drawing/2014/main" id="{358A2DBD-7F05-D79F-F622-3DCD919D3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26" y="2359495"/>
            <a:ext cx="4497483" cy="1056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0B5348-1877-EE22-7D4E-F43BFE6F5F64}"/>
              </a:ext>
            </a:extLst>
          </p:cNvPr>
          <p:cNvSpPr txBox="1"/>
          <p:nvPr/>
        </p:nvSpPr>
        <p:spPr>
          <a:xfrm>
            <a:off x="1369200" y="3284027"/>
            <a:ext cx="7498625" cy="1384995"/>
          </a:xfrm>
          <a:prstGeom prst="rect">
            <a:avLst/>
          </a:prstGeom>
          <a:noFill/>
        </p:spPr>
        <p:txBody>
          <a:bodyPr wrap="square">
            <a:spAutoFit/>
          </a:bodyPr>
          <a:lstStyle/>
          <a:p>
            <a:pPr algn="just" rtl="0">
              <a:spcBef>
                <a:spcPts val="0"/>
              </a:spcBef>
              <a:spcAft>
                <a:spcPts val="0"/>
              </a:spcAft>
            </a:pPr>
            <a:br>
              <a:rPr lang="en-ID" sz="1400" b="0" i="0" u="none" strike="noStrike">
                <a:solidFill>
                  <a:srgbClr val="000000"/>
                </a:solidFill>
                <a:effectLst/>
                <a:latin typeface="Times New Roman" panose="02020603050405020304" pitchFamily="18" charset="0"/>
              </a:rPr>
            </a:br>
            <a:r>
              <a:rPr lang="en-ID" sz="1400" b="0" i="0" u="none" strike="noStrike">
                <a:solidFill>
                  <a:srgbClr val="000000"/>
                </a:solidFill>
                <a:effectLst/>
                <a:latin typeface="Times New Roman" panose="02020603050405020304" pitchFamily="18" charset="0"/>
              </a:rPr>
              <a:t>Kode </a:t>
            </a:r>
            <a:r>
              <a:rPr lang="en-ID">
                <a:latin typeface="Times New Roman" panose="02020603050405020304" pitchFamily="18" charset="0"/>
              </a:rPr>
              <a:t>diatas</a:t>
            </a:r>
            <a:r>
              <a:rPr lang="en-ID" sz="1400" b="0" i="0" u="none" strike="noStrike">
                <a:solidFill>
                  <a:srgbClr val="000000"/>
                </a:solidFill>
                <a:effectLst/>
                <a:latin typeface="Times New Roman" panose="02020603050405020304" pitchFamily="18" charset="0"/>
              </a:rPr>
              <a:t> digunakan untuk menghitung jumlah baris yang merupakan duplikat dalam DataFrame merge_df. Jika hasilnya adalah 0, itu berarti tidak ada baris yang duplikat. Jika hasilnya lebih dari 0, itu menunjukkan bahwa ada baris-baris duplikat dalam DataFrame tersebut. Pengecekan duplikat ini dapat membantu dalam membersihkan dan memastikan kebersihan data sebelum melakukan analisis lebih lanjut.</a:t>
            </a:r>
            <a:endParaRPr lang="en-ID">
              <a:effectLst/>
            </a:endParaRPr>
          </a:p>
        </p:txBody>
      </p:sp>
    </p:spTree>
    <p:extLst>
      <p:ext uri="{BB962C8B-B14F-4D97-AF65-F5344CB8AC3E}">
        <p14:creationId xmlns:p14="http://schemas.microsoft.com/office/powerpoint/2010/main" val="67949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Cleaning</a:t>
            </a:r>
            <a:endParaRPr lang="en-ID"/>
          </a:p>
        </p:txBody>
      </p:sp>
      <p:pic>
        <p:nvPicPr>
          <p:cNvPr id="5122" name="Picture 2">
            <a:extLst>
              <a:ext uri="{FF2B5EF4-FFF2-40B4-BE49-F238E27FC236}">
                <a16:creationId xmlns:a16="http://schemas.microsoft.com/office/drawing/2014/main" id="{7C1F6C0C-B331-81EC-F517-1FA189F06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50" y="1392576"/>
            <a:ext cx="6113051" cy="903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8D2146-452E-17B6-EDD6-2AC19633D6E4}"/>
              </a:ext>
            </a:extLst>
          </p:cNvPr>
          <p:cNvSpPr txBox="1"/>
          <p:nvPr/>
        </p:nvSpPr>
        <p:spPr>
          <a:xfrm>
            <a:off x="963168" y="2595693"/>
            <a:ext cx="6400800" cy="954107"/>
          </a:xfrm>
          <a:prstGeom prst="rect">
            <a:avLst/>
          </a:prstGeom>
          <a:noFill/>
        </p:spPr>
        <p:txBody>
          <a:bodyPr wrap="square">
            <a:spAutoFit/>
          </a:bodyPr>
          <a:lstStyle/>
          <a:p>
            <a:pPr algn="just" rtl="0">
              <a:spcBef>
                <a:spcPts val="0"/>
              </a:spcBef>
              <a:spcAft>
                <a:spcPts val="0"/>
              </a:spcAft>
            </a:pPr>
            <a:r>
              <a:rPr lang="en-ID" sz="1400" b="0" i="0" u="none" strike="noStrike">
                <a:solidFill>
                  <a:srgbClr val="000000"/>
                </a:solidFill>
                <a:effectLst/>
                <a:latin typeface="Times New Roman" panose="02020603050405020304" pitchFamily="18" charset="0"/>
              </a:rPr>
              <a:t>Kode ini berfungsi untuk menghapus baris-baris yang merupakan duplikat dari DataFrame merge_df dan mengubahnya secara langsung. Hasilnya adalah DataFrame yang telah dibersihkan dari duplikat, dan perubahan tersebut diterapkan pada variabel merge_df.</a:t>
            </a:r>
            <a:endParaRPr lang="en-ID">
              <a:effectLst/>
            </a:endParaRPr>
          </a:p>
        </p:txBody>
      </p:sp>
    </p:spTree>
    <p:extLst>
      <p:ext uri="{BB962C8B-B14F-4D97-AF65-F5344CB8AC3E}">
        <p14:creationId xmlns:p14="http://schemas.microsoft.com/office/powerpoint/2010/main" val="205994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Construct</a:t>
            </a:r>
            <a:endParaRPr lang="en-ID"/>
          </a:p>
        </p:txBody>
      </p:sp>
      <p:sp>
        <p:nvSpPr>
          <p:cNvPr id="4" name="TextBox 3">
            <a:extLst>
              <a:ext uri="{FF2B5EF4-FFF2-40B4-BE49-F238E27FC236}">
                <a16:creationId xmlns:a16="http://schemas.microsoft.com/office/drawing/2014/main" id="{44C7BA0F-8EF7-7BB5-3811-9D707445DCFD}"/>
              </a:ext>
            </a:extLst>
          </p:cNvPr>
          <p:cNvSpPr txBox="1"/>
          <p:nvPr/>
        </p:nvSpPr>
        <p:spPr>
          <a:xfrm>
            <a:off x="463295" y="1495890"/>
            <a:ext cx="8404525" cy="1754326"/>
          </a:xfrm>
          <a:prstGeom prst="rect">
            <a:avLst/>
          </a:prstGeom>
          <a:noFill/>
        </p:spPr>
        <p:txBody>
          <a:bodyPr wrap="square">
            <a:spAutoFit/>
          </a:bodyPr>
          <a:lstStyle/>
          <a:p>
            <a:pPr algn="just"/>
            <a:r>
              <a:rPr lang="en-ID" sz="1800" b="0" i="0" u="none" strike="noStrike">
                <a:solidFill>
                  <a:srgbClr val="000000"/>
                </a:solidFill>
                <a:effectLst/>
                <a:latin typeface="Times New Roman" panose="02020603050405020304" pitchFamily="18" charset="0"/>
              </a:rPr>
              <a:t>Data construction adalah salah satu tahapan dalam persiapan data (data preparation) yang melibatkan pembuatan atau transformasi variabel-variabel baru berdasarkan data yang sudah ada. Dalam proses ini, tujuan utamanya adalah untuk meningkatkan relevansi atau informativitas data yang akan digunakan dalam analisis lebih lanjut. Data construction dapat mencakup beberapa kegiatan, seperti penggabungan variabel, pembuatan variabel turunan, atau pengelompokan data.</a:t>
            </a:r>
            <a:endParaRPr lang="en-ID" sz="1800"/>
          </a:p>
        </p:txBody>
      </p:sp>
    </p:spTree>
    <p:extLst>
      <p:ext uri="{BB962C8B-B14F-4D97-AF65-F5344CB8AC3E}">
        <p14:creationId xmlns:p14="http://schemas.microsoft.com/office/powerpoint/2010/main" val="31979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3" name="Title 2">
            <a:extLst>
              <a:ext uri="{FF2B5EF4-FFF2-40B4-BE49-F238E27FC236}">
                <a16:creationId xmlns:a16="http://schemas.microsoft.com/office/drawing/2014/main" id="{E326D2FE-9E02-329E-FFB6-06BE8B701062}"/>
              </a:ext>
            </a:extLst>
          </p:cNvPr>
          <p:cNvSpPr>
            <a:spLocks noGrp="1"/>
          </p:cNvSpPr>
          <p:nvPr>
            <p:ph type="title"/>
          </p:nvPr>
        </p:nvSpPr>
        <p:spPr/>
        <p:txBody>
          <a:bodyPr/>
          <a:lstStyle/>
          <a:p>
            <a:r>
              <a:rPr lang="en-US"/>
              <a:t>Kelompok 10</a:t>
            </a:r>
            <a:endParaRPr lang="en-ID"/>
          </a:p>
        </p:txBody>
      </p:sp>
      <p:sp>
        <p:nvSpPr>
          <p:cNvPr id="5" name="Text Placeholder 4">
            <a:extLst>
              <a:ext uri="{FF2B5EF4-FFF2-40B4-BE49-F238E27FC236}">
                <a16:creationId xmlns:a16="http://schemas.microsoft.com/office/drawing/2014/main" id="{D3546551-5CB2-8F06-199E-DD4A1E40D75A}"/>
              </a:ext>
            </a:extLst>
          </p:cNvPr>
          <p:cNvSpPr>
            <a:spLocks noGrp="1"/>
          </p:cNvSpPr>
          <p:nvPr>
            <p:ph type="body" idx="1"/>
          </p:nvPr>
        </p:nvSpPr>
        <p:spPr>
          <a:xfrm>
            <a:off x="720000" y="1331110"/>
            <a:ext cx="5809389" cy="1593058"/>
          </a:xfrm>
        </p:spPr>
        <p:txBody>
          <a:bodyPr/>
          <a:lstStyle/>
          <a:p>
            <a:pPr algn="l" rtl="0">
              <a:spcBef>
                <a:spcPts val="0"/>
              </a:spcBef>
              <a:spcAft>
                <a:spcPts val="160"/>
              </a:spcAft>
            </a:pPr>
            <a:r>
              <a:rPr lang="en-ID" sz="2000" b="1" i="1">
                <a:solidFill>
                  <a:srgbClr val="000000"/>
                </a:solidFill>
                <a:latin typeface="Times New Roman" panose="02020603050405020304" pitchFamily="18" charset="0"/>
              </a:rPr>
              <a:t>12S20019_Kristina Margaret Sitorus</a:t>
            </a:r>
          </a:p>
          <a:p>
            <a:pPr algn="l" rtl="0">
              <a:spcBef>
                <a:spcPts val="0"/>
              </a:spcBef>
              <a:spcAft>
                <a:spcPts val="160"/>
              </a:spcAft>
            </a:pPr>
            <a:r>
              <a:rPr lang="en-ID" sz="2000" b="1" i="1">
                <a:solidFill>
                  <a:srgbClr val="000000"/>
                </a:solidFill>
                <a:effectLst/>
                <a:latin typeface="Times New Roman" panose="02020603050405020304" pitchFamily="18" charset="0"/>
              </a:rPr>
              <a:t>12S20042_Mastawila Febryanti Simanjuntak</a:t>
            </a:r>
          </a:p>
          <a:p>
            <a:pPr algn="l" rtl="0">
              <a:spcBef>
                <a:spcPts val="0"/>
              </a:spcBef>
              <a:spcAft>
                <a:spcPts val="160"/>
              </a:spcAft>
            </a:pPr>
            <a:r>
              <a:rPr lang="en-ID" sz="2000" b="1" i="1">
                <a:solidFill>
                  <a:srgbClr val="000000"/>
                </a:solidFill>
                <a:latin typeface="Times New Roman" panose="02020603050405020304" pitchFamily="18" charset="0"/>
              </a:rPr>
              <a:t>12S20043_Sevia Rajagukguk</a:t>
            </a:r>
          </a:p>
          <a:p>
            <a:pPr algn="l" rtl="0">
              <a:spcBef>
                <a:spcPts val="0"/>
              </a:spcBef>
              <a:spcAft>
                <a:spcPts val="160"/>
              </a:spcAft>
            </a:pPr>
            <a:r>
              <a:rPr lang="en-ID" sz="2000" b="1" i="1">
                <a:solidFill>
                  <a:srgbClr val="000000"/>
                </a:solidFill>
                <a:effectLst/>
                <a:latin typeface="Times New Roman" panose="02020603050405020304" pitchFamily="18" charset="0"/>
              </a:rPr>
              <a:t>12S20052_Eka Rohani Gultom</a:t>
            </a:r>
            <a:endParaRPr lang="en-ID" sz="2000">
              <a:effectLst/>
            </a:endParaRPr>
          </a:p>
          <a:p>
            <a:endParaRPr lang="en-ID"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Data Construct</a:t>
            </a:r>
            <a:endParaRPr lang="en-ID"/>
          </a:p>
        </p:txBody>
      </p:sp>
      <p:pic>
        <p:nvPicPr>
          <p:cNvPr id="6146" name="Picture 2">
            <a:extLst>
              <a:ext uri="{FF2B5EF4-FFF2-40B4-BE49-F238E27FC236}">
                <a16:creationId xmlns:a16="http://schemas.microsoft.com/office/drawing/2014/main" id="{BF1F9CCE-2EED-A835-D549-1DC33DF8D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96" y="1032862"/>
            <a:ext cx="6437827"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8ED6D9-05B1-B8D9-3DF7-32C75D992922}"/>
              </a:ext>
            </a:extLst>
          </p:cNvPr>
          <p:cNvSpPr txBox="1"/>
          <p:nvPr/>
        </p:nvSpPr>
        <p:spPr>
          <a:xfrm>
            <a:off x="1767840" y="3419929"/>
            <a:ext cx="6742176" cy="1169551"/>
          </a:xfrm>
          <a:prstGeom prst="rect">
            <a:avLst/>
          </a:prstGeom>
          <a:noFill/>
        </p:spPr>
        <p:txBody>
          <a:bodyPr wrap="square">
            <a:spAutoFit/>
          </a:bodyPr>
          <a:lstStyle/>
          <a:p>
            <a:pPr algn="just"/>
            <a:r>
              <a:rPr lang="en-ID" sz="1400" b="0" i="0" u="none" strike="noStrike">
                <a:solidFill>
                  <a:srgbClr val="000000"/>
                </a:solidFill>
                <a:effectLst/>
                <a:latin typeface="Times New Roman" panose="02020603050405020304" pitchFamily="18" charset="0"/>
              </a:rPr>
              <a:t>Kode tersebut merupakan implementasi dari suatu fungsi yang disebut `label_encode_columns`. Fungsi ini bertujuan untuk melakukan label encoding pada kolom-kolom tertentu dalam suatu DataFrame. Label encoding adalah proses menggantikan nilai-nilai kategorikal atau teks dengan nilai-nilai numerik. Pertama, dalam fungsi ini, objek `LabelEncoder` dari modul scikit-learn diinisialisasi.</a:t>
            </a:r>
            <a:endParaRPr lang="en-ID"/>
          </a:p>
        </p:txBody>
      </p:sp>
    </p:spTree>
    <p:extLst>
      <p:ext uri="{BB962C8B-B14F-4D97-AF65-F5344CB8AC3E}">
        <p14:creationId xmlns:p14="http://schemas.microsoft.com/office/powerpoint/2010/main" val="62895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Labeling Data</a:t>
            </a:r>
            <a:endParaRPr lang="en-ID"/>
          </a:p>
        </p:txBody>
      </p:sp>
      <p:sp>
        <p:nvSpPr>
          <p:cNvPr id="4" name="TextBox 3">
            <a:extLst>
              <a:ext uri="{FF2B5EF4-FFF2-40B4-BE49-F238E27FC236}">
                <a16:creationId xmlns:a16="http://schemas.microsoft.com/office/drawing/2014/main" id="{002964B6-B89B-29B2-16BC-3C7DB66AF210}"/>
              </a:ext>
            </a:extLst>
          </p:cNvPr>
          <p:cNvSpPr txBox="1"/>
          <p:nvPr/>
        </p:nvSpPr>
        <p:spPr>
          <a:xfrm>
            <a:off x="339475" y="1388168"/>
            <a:ext cx="8646028" cy="2585323"/>
          </a:xfrm>
          <a:prstGeom prst="rect">
            <a:avLst/>
          </a:prstGeom>
          <a:noFill/>
        </p:spPr>
        <p:txBody>
          <a:bodyPr wrap="square">
            <a:spAutoFit/>
          </a:bodyPr>
          <a:lstStyle/>
          <a:p>
            <a:pPr algn="just"/>
            <a:r>
              <a:rPr lang="en-ID" sz="1800" b="0" i="0" u="none" strike="noStrike">
                <a:solidFill>
                  <a:srgbClr val="000000"/>
                </a:solidFill>
                <a:effectLst/>
                <a:latin typeface="Times New Roman" panose="02020603050405020304" pitchFamily="18" charset="0"/>
              </a:rPr>
              <a:t>Labelling data adalah proses memberikan atau menetapkan label atau kategori tertentu pada setiap instance atau entitas dalam kumpulan data. Tujuan utama dari labelling data adalah untuk memberikan identifikasi atau makna pada data, sehingga memungkinkan algoritma pembelajaran mesin atau model statistik untuk belajar dan membuat prediksi dengan lebih baik. Misalnya, dalam masalah klasifikasi, setiap instance dalam data diberi label kelas tertentu yang mencerminkan kategori atau kelompok yang ingin diprediksi oleh model. </a:t>
            </a:r>
          </a:p>
          <a:p>
            <a:pPr algn="just"/>
            <a:r>
              <a:rPr lang="en-ID" sz="1800" b="0" i="0" u="none" strike="noStrike">
                <a:solidFill>
                  <a:srgbClr val="000000"/>
                </a:solidFill>
                <a:effectLst/>
                <a:latin typeface="Times New Roman" panose="02020603050405020304" pitchFamily="18" charset="0"/>
              </a:rPr>
              <a:t>Labelling data sangat penting untuk melatih model dan mengevaluasi kinerjanya, karena model dapat memahami pola atau relasi antara fitur-fitur dan label yang sudah diberikan.</a:t>
            </a:r>
            <a:endParaRPr lang="en-ID" sz="2400">
              <a:effectLst/>
            </a:endParaRPr>
          </a:p>
          <a:p>
            <a:pPr algn="just"/>
            <a:endParaRPr lang="en-ID" sz="1800"/>
          </a:p>
        </p:txBody>
      </p:sp>
    </p:spTree>
    <p:extLst>
      <p:ext uri="{BB962C8B-B14F-4D97-AF65-F5344CB8AC3E}">
        <p14:creationId xmlns:p14="http://schemas.microsoft.com/office/powerpoint/2010/main" val="425314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111795" cy="798564"/>
          </a:xfrm>
        </p:spPr>
        <p:txBody>
          <a:bodyPr/>
          <a:lstStyle/>
          <a:p>
            <a:r>
              <a:rPr lang="en-US"/>
              <a:t>Labeling Data</a:t>
            </a:r>
            <a:endParaRPr lang="en-ID"/>
          </a:p>
        </p:txBody>
      </p:sp>
      <p:pic>
        <p:nvPicPr>
          <p:cNvPr id="7174" name="Picture 6">
            <a:extLst>
              <a:ext uri="{FF2B5EF4-FFF2-40B4-BE49-F238E27FC236}">
                <a16:creationId xmlns:a16="http://schemas.microsoft.com/office/drawing/2014/main" id="{771E0491-8349-4980-F700-E35CE7E44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50" y="1174735"/>
            <a:ext cx="3312513" cy="156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C15B1-4EA2-6F52-C711-D251F5351911}"/>
              </a:ext>
            </a:extLst>
          </p:cNvPr>
          <p:cNvSpPr txBox="1"/>
          <p:nvPr/>
        </p:nvSpPr>
        <p:spPr>
          <a:xfrm>
            <a:off x="1560574" y="2898910"/>
            <a:ext cx="6376417" cy="1477328"/>
          </a:xfrm>
          <a:prstGeom prst="rect">
            <a:avLst/>
          </a:prstGeom>
          <a:noFill/>
        </p:spPr>
        <p:txBody>
          <a:bodyPr wrap="square">
            <a:spAutoFit/>
          </a:bodyPr>
          <a:lstStyle/>
          <a:p>
            <a:pPr algn="just"/>
            <a:r>
              <a:rPr lang="en-ID" sz="1800" b="0" i="0" u="none" strike="noStrike">
                <a:solidFill>
                  <a:srgbClr val="000000"/>
                </a:solidFill>
                <a:effectLst/>
                <a:latin typeface="Times New Roman" panose="02020603050405020304" pitchFamily="18" charset="0"/>
              </a:rPr>
              <a:t>Kode tersebut adalah perintah Python yang menggunakan metode `value_counts()` pada kolom 'PSTV17' dari objek DataFrame yang disebut `merge_encode`. Output yang diberikan menunjukkan distribusi nilai unik dalam kolom 'PSTV17' beserta jumlah kemunculannya. </a:t>
            </a:r>
            <a:endParaRPr lang="en-ID" sz="1800"/>
          </a:p>
        </p:txBody>
      </p:sp>
    </p:spTree>
    <p:extLst>
      <p:ext uri="{BB962C8B-B14F-4D97-AF65-F5344CB8AC3E}">
        <p14:creationId xmlns:p14="http://schemas.microsoft.com/office/powerpoint/2010/main" val="201883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622411" cy="798564"/>
          </a:xfrm>
        </p:spPr>
        <p:txBody>
          <a:bodyPr/>
          <a:lstStyle/>
          <a:p>
            <a:r>
              <a:rPr lang="en-US"/>
              <a:t>Data Integration</a:t>
            </a:r>
            <a:endParaRPr lang="en-ID"/>
          </a:p>
        </p:txBody>
      </p:sp>
      <p:sp>
        <p:nvSpPr>
          <p:cNvPr id="4" name="TextBox 3">
            <a:extLst>
              <a:ext uri="{FF2B5EF4-FFF2-40B4-BE49-F238E27FC236}">
                <a16:creationId xmlns:a16="http://schemas.microsoft.com/office/drawing/2014/main" id="{34DE0B40-CE0B-1692-3C56-788CDACE6837}"/>
              </a:ext>
            </a:extLst>
          </p:cNvPr>
          <p:cNvSpPr txBox="1"/>
          <p:nvPr/>
        </p:nvSpPr>
        <p:spPr>
          <a:xfrm>
            <a:off x="890022" y="1109345"/>
            <a:ext cx="7741904" cy="3139321"/>
          </a:xfrm>
          <a:prstGeom prst="rect">
            <a:avLst/>
          </a:prstGeom>
          <a:noFill/>
        </p:spPr>
        <p:txBody>
          <a:bodyPr wrap="square">
            <a:spAutoFit/>
          </a:bodyPr>
          <a:lstStyle/>
          <a:p>
            <a:pPr algn="just" rtl="0">
              <a:spcBef>
                <a:spcPts val="0"/>
              </a:spcBef>
              <a:spcAft>
                <a:spcPts val="0"/>
              </a:spcAft>
            </a:pPr>
            <a:r>
              <a:rPr lang="en-ID" sz="1800" b="0" i="0" u="none" strike="noStrike">
                <a:solidFill>
                  <a:srgbClr val="000000"/>
                </a:solidFill>
                <a:effectLst/>
                <a:latin typeface="Times New Roman" panose="02020603050405020304" pitchFamily="18" charset="0"/>
              </a:rPr>
              <a:t>Pada tahapan mengintegrasikan data dilakukan dengan tahapan awal adalah membentuk dataset yang lebih lengkap dan siap digunakan dalam pembangunan model klasifikasi. Pada data integration ini kita menggabungkan informasi dari berbagai sumber tahun ke dalam satu dataset yang lebih besar yang bertujuan dapat meningkatkan kemampuan model dalam memahami pola umum dalam data kepesertaan BPJS Kesehatan sepanjang tahun 2015-2021. Dapat dilihat pada tahapan ini data dilakukan </a:t>
            </a:r>
            <a:r>
              <a:rPr lang="en-ID" sz="1800" b="0" i="1" u="none" strike="noStrike">
                <a:solidFill>
                  <a:srgbClr val="000000"/>
                </a:solidFill>
                <a:effectLst/>
                <a:latin typeface="Times New Roman" panose="02020603050405020304" pitchFamily="18" charset="0"/>
              </a:rPr>
              <a:t>merge concatenation. </a:t>
            </a:r>
            <a:r>
              <a:rPr lang="en-ID" sz="1800" b="0" i="0" u="none" strike="noStrike">
                <a:solidFill>
                  <a:srgbClr val="000000"/>
                </a:solidFill>
                <a:effectLst/>
                <a:latin typeface="Times New Roman" panose="02020603050405020304" pitchFamily="18" charset="0"/>
              </a:rPr>
              <a:t>Dimana ini merupakan proses pendekatan untuk membentuk satu dataset dan menyimpan DataFrames terpisah untuk setiap tahun atau kategori kepesertaan guna persiapan untuk proses concatenation yaitu dengan membentuk satu dataset yang lebih besar yang lebih baik yang mencakup data kepesertaan BPJS tahun 2015-2021 dan kategori.</a:t>
            </a:r>
            <a:endParaRPr lang="en-ID" sz="1800">
              <a:effectLst/>
            </a:endParaRPr>
          </a:p>
        </p:txBody>
      </p:sp>
    </p:spTree>
    <p:extLst>
      <p:ext uri="{BB962C8B-B14F-4D97-AF65-F5344CB8AC3E}">
        <p14:creationId xmlns:p14="http://schemas.microsoft.com/office/powerpoint/2010/main" val="149327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622411" cy="798564"/>
          </a:xfrm>
        </p:spPr>
        <p:txBody>
          <a:bodyPr/>
          <a:lstStyle/>
          <a:p>
            <a:r>
              <a:rPr lang="en-US"/>
              <a:t>Data Integration</a:t>
            </a:r>
            <a:endParaRPr lang="en-ID"/>
          </a:p>
        </p:txBody>
      </p:sp>
      <p:pic>
        <p:nvPicPr>
          <p:cNvPr id="8196" name="Picture 4">
            <a:extLst>
              <a:ext uri="{FF2B5EF4-FFF2-40B4-BE49-F238E27FC236}">
                <a16:creationId xmlns:a16="http://schemas.microsoft.com/office/drawing/2014/main" id="{530ECE95-C99B-5064-2977-BC624D735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50" y="1113225"/>
            <a:ext cx="6970113" cy="68311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639E19E6-C079-CCB4-8E9A-235D45A60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49" y="1844882"/>
            <a:ext cx="5734050" cy="495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D30673-5A58-0223-FF68-DFA779D7F8F1}"/>
              </a:ext>
            </a:extLst>
          </p:cNvPr>
          <p:cNvSpPr txBox="1"/>
          <p:nvPr/>
        </p:nvSpPr>
        <p:spPr>
          <a:xfrm>
            <a:off x="440243" y="2377849"/>
            <a:ext cx="8427580" cy="646331"/>
          </a:xfrm>
          <a:prstGeom prst="rect">
            <a:avLst/>
          </a:prstGeom>
          <a:noFill/>
        </p:spPr>
        <p:txBody>
          <a:bodyPr wrap="square">
            <a:spAutoFit/>
          </a:bodyPr>
          <a:lstStyle/>
          <a:p>
            <a:pPr algn="just" rtl="0">
              <a:spcBef>
                <a:spcPts val="0"/>
              </a:spcBef>
              <a:spcAft>
                <a:spcPts val="0"/>
              </a:spcAft>
            </a:pPr>
            <a:r>
              <a:rPr lang="en-ID" sz="1800" b="0" i="0" u="none" strike="noStrike">
                <a:solidFill>
                  <a:srgbClr val="000000"/>
                </a:solidFill>
                <a:effectLst/>
                <a:latin typeface="Times New Roman" panose="02020603050405020304" pitchFamily="18" charset="0"/>
              </a:rPr>
              <a:t>Dari code </a:t>
            </a:r>
            <a:r>
              <a:rPr lang="en-ID" sz="1800" b="0" i="0" u="none" strike="noStrike">
                <a:solidFill>
                  <a:srgbClr val="795E26"/>
                </a:solidFill>
                <a:effectLst/>
                <a:latin typeface="Courier New" panose="02070309020205020404" pitchFamily="49" charset="0"/>
              </a:rPr>
              <a:t>print</a:t>
            </a:r>
            <a:r>
              <a:rPr lang="en-ID" sz="1800" b="0" i="0" u="none" strike="noStrike">
                <a:solidFill>
                  <a:srgbClr val="000000"/>
                </a:solidFill>
                <a:effectLst/>
                <a:latin typeface="Courier New" panose="02070309020205020404" pitchFamily="49" charset="0"/>
              </a:rPr>
              <a:t>(merge_df.shape) </a:t>
            </a:r>
            <a:r>
              <a:rPr lang="en-ID" sz="1800" b="0" i="0" u="none" strike="noStrike">
                <a:solidFill>
                  <a:srgbClr val="000000"/>
                </a:solidFill>
                <a:effectLst/>
                <a:latin typeface="Times New Roman" panose="02020603050405020304" pitchFamily="18" charset="0"/>
              </a:rPr>
              <a:t>bertujuan memastikan bahwa proses concatenation berjalan dengan benar dan mendapatkan informasi terkait ukuran dataset.</a:t>
            </a:r>
            <a:endParaRPr lang="en-ID" sz="1800">
              <a:effectLst/>
            </a:endParaRPr>
          </a:p>
        </p:txBody>
      </p:sp>
      <p:pic>
        <p:nvPicPr>
          <p:cNvPr id="8204" name="Picture 12">
            <a:extLst>
              <a:ext uri="{FF2B5EF4-FFF2-40B4-BE49-F238E27FC236}">
                <a16:creationId xmlns:a16="http://schemas.microsoft.com/office/drawing/2014/main" id="{5FEB9A27-F4B3-5738-D6FA-E93E454D0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26" y="3040737"/>
            <a:ext cx="7759325" cy="178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24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004475" y="2732089"/>
            <a:ext cx="4640538" cy="12214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Modeling</a:t>
            </a:r>
            <a:endParaRPr/>
          </a:p>
        </p:txBody>
      </p:sp>
      <p:sp>
        <p:nvSpPr>
          <p:cNvPr id="304" name="Google Shape;304;p33"/>
          <p:cNvSpPr txBox="1">
            <a:spLocks noGrp="1"/>
          </p:cNvSpPr>
          <p:nvPr>
            <p:ph type="title" idx="2"/>
          </p:nvPr>
        </p:nvSpPr>
        <p:spPr>
          <a:xfrm>
            <a:off x="4369350" y="1541838"/>
            <a:ext cx="11175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305" name="Google Shape;305;p33"/>
          <p:cNvSpPr/>
          <p:nvPr/>
        </p:nvSpPr>
        <p:spPr>
          <a:xfrm>
            <a:off x="0" y="0"/>
            <a:ext cx="3590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06" name="Google Shape;306;p33"/>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33"/>
          <p:cNvSpPr/>
          <p:nvPr/>
        </p:nvSpPr>
        <p:spPr>
          <a:xfrm>
            <a:off x="3152775" y="1630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308" name="Google Shape;308;p33"/>
          <p:cNvGrpSpPr/>
          <p:nvPr/>
        </p:nvGrpSpPr>
        <p:grpSpPr>
          <a:xfrm>
            <a:off x="271100" y="4182825"/>
            <a:ext cx="840125" cy="707625"/>
            <a:chOff x="271100" y="4182825"/>
            <a:chExt cx="840125" cy="707625"/>
          </a:xfrm>
        </p:grpSpPr>
        <p:sp>
          <p:nvSpPr>
            <p:cNvPr id="309" name="Google Shape;309;p33"/>
            <p:cNvSpPr/>
            <p:nvPr/>
          </p:nvSpPr>
          <p:spPr>
            <a:xfrm>
              <a:off x="271100" y="4182825"/>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10" name="Google Shape;310;p33"/>
            <p:cNvSpPr/>
            <p:nvPr/>
          </p:nvSpPr>
          <p:spPr>
            <a:xfrm>
              <a:off x="834925" y="46141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extLst>
      <p:ext uri="{BB962C8B-B14F-4D97-AF65-F5344CB8AC3E}">
        <p14:creationId xmlns:p14="http://schemas.microsoft.com/office/powerpoint/2010/main" val="268016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7" name="TextBox 6">
            <a:extLst>
              <a:ext uri="{FF2B5EF4-FFF2-40B4-BE49-F238E27FC236}">
                <a16:creationId xmlns:a16="http://schemas.microsoft.com/office/drawing/2014/main" id="{4ED1AFE8-05A5-BC24-6131-1924B5CF3AEA}"/>
              </a:ext>
            </a:extLst>
          </p:cNvPr>
          <p:cNvSpPr txBox="1"/>
          <p:nvPr/>
        </p:nvSpPr>
        <p:spPr>
          <a:xfrm>
            <a:off x="715100" y="903401"/>
            <a:ext cx="8152723" cy="3170099"/>
          </a:xfrm>
          <a:prstGeom prst="rect">
            <a:avLst/>
          </a:prstGeom>
          <a:noFill/>
        </p:spPr>
        <p:txBody>
          <a:bodyPr wrap="square">
            <a:spAutoFit/>
          </a:bodyPr>
          <a:lstStyle/>
          <a:p>
            <a:pPr algn="just" rtl="0">
              <a:spcBef>
                <a:spcPts val="0"/>
              </a:spcBef>
              <a:spcAft>
                <a:spcPts val="0"/>
              </a:spcAft>
            </a:pPr>
            <a:r>
              <a:rPr lang="en-ID" sz="2000" b="0" i="0" u="none" strike="noStrike">
                <a:solidFill>
                  <a:srgbClr val="000000"/>
                </a:solidFill>
                <a:effectLst/>
                <a:latin typeface="Times New Roman" panose="02020603050405020304" pitchFamily="18" charset="0"/>
              </a:rPr>
              <a:t>pembangunan model dan pengimplementasian algoritma </a:t>
            </a:r>
            <a:r>
              <a:rPr lang="en-ID" sz="2000" b="0" i="1" u="none" strike="noStrike">
                <a:solidFill>
                  <a:srgbClr val="000000"/>
                </a:solidFill>
                <a:effectLst/>
                <a:latin typeface="Times New Roman" panose="02020603050405020304" pitchFamily="18" charset="0"/>
              </a:rPr>
              <a:t>Random Forest.</a:t>
            </a:r>
            <a:r>
              <a:rPr lang="en-ID" sz="2000" b="0" i="0" u="none" strike="noStrike">
                <a:solidFill>
                  <a:srgbClr val="000000"/>
                </a:solidFill>
                <a:effectLst/>
                <a:latin typeface="Times New Roman" panose="02020603050405020304" pitchFamily="18" charset="0"/>
              </a:rPr>
              <a:t> Pada proyek ini akan dibangun model dalam mengklasifikasikan peserta BPJS tahun 2015 - 2021. Classification merupakan proses pengelompokan data ke dalam kategori atau kelas tertentu berdasarkan atribut atau fitur yang dimiliki. Tujuan pada pengklasifikasian adalah untuk mengidentifikasi pola atau hubungan antara data sehingga dapat ditempatkan ke dalam suatu kategori atau kelas tertentu. Dalam hal ini, pengklasifikasian pada kepesertaan BPJS akan mengelompokan peserta pada kelas peserta aktif dan tidak aktif. Pengklasifikasian memiliki beberapa tahapan pemodelan dari awal hingga proses hingga tahap deployment.</a:t>
            </a:r>
            <a:endParaRPr lang="en-ID" sz="2000">
              <a:effectLst/>
            </a:endParaRPr>
          </a:p>
        </p:txBody>
      </p:sp>
    </p:spTree>
    <p:extLst>
      <p:ext uri="{BB962C8B-B14F-4D97-AF65-F5344CB8AC3E}">
        <p14:creationId xmlns:p14="http://schemas.microsoft.com/office/powerpoint/2010/main" val="3841516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622411" cy="798564"/>
          </a:xfrm>
        </p:spPr>
        <p:txBody>
          <a:bodyPr/>
          <a:lstStyle/>
          <a:p>
            <a:r>
              <a:rPr lang="en-US"/>
              <a:t>Build Model</a:t>
            </a:r>
            <a:endParaRPr lang="en-ID"/>
          </a:p>
        </p:txBody>
      </p:sp>
      <p:sp>
        <p:nvSpPr>
          <p:cNvPr id="4" name="TextBox 3">
            <a:extLst>
              <a:ext uri="{FF2B5EF4-FFF2-40B4-BE49-F238E27FC236}">
                <a16:creationId xmlns:a16="http://schemas.microsoft.com/office/drawing/2014/main" id="{DE45587E-33BE-76B6-66B4-8C3F9BFF5D80}"/>
              </a:ext>
            </a:extLst>
          </p:cNvPr>
          <p:cNvSpPr txBox="1"/>
          <p:nvPr/>
        </p:nvSpPr>
        <p:spPr>
          <a:xfrm>
            <a:off x="552351" y="1172724"/>
            <a:ext cx="8315474" cy="2862322"/>
          </a:xfrm>
          <a:prstGeom prst="rect">
            <a:avLst/>
          </a:prstGeom>
          <a:noFill/>
        </p:spPr>
        <p:txBody>
          <a:bodyPr wrap="square">
            <a:spAutoFit/>
          </a:bodyPr>
          <a:lstStyle/>
          <a:p>
            <a:pPr algn="just" rtl="0">
              <a:spcBef>
                <a:spcPts val="0"/>
              </a:spcBef>
              <a:spcAft>
                <a:spcPts val="1600"/>
              </a:spcAft>
            </a:pPr>
            <a:r>
              <a:rPr lang="en-ID" sz="2000" b="0" i="0" u="none" strike="noStrike">
                <a:solidFill>
                  <a:srgbClr val="000000"/>
                </a:solidFill>
                <a:effectLst/>
                <a:latin typeface="Times New Roman" panose="02020603050405020304" pitchFamily="18" charset="0"/>
              </a:rPr>
              <a:t>Pada tahapan ini merupakan proses membangun model  setelah data melalui proses </a:t>
            </a:r>
            <a:r>
              <a:rPr lang="en-ID" sz="2000" b="0" i="1" u="none" strike="noStrike">
                <a:solidFill>
                  <a:srgbClr val="000000"/>
                </a:solidFill>
                <a:effectLst/>
                <a:latin typeface="Times New Roman" panose="02020603050405020304" pitchFamily="18" charset="0"/>
              </a:rPr>
              <a:t>understanding </a:t>
            </a:r>
            <a:r>
              <a:rPr lang="en-ID" sz="2000" b="0" i="0" u="none" strike="noStrike">
                <a:solidFill>
                  <a:srgbClr val="000000"/>
                </a:solidFill>
                <a:effectLst/>
                <a:latin typeface="Times New Roman" panose="02020603050405020304" pitchFamily="18" charset="0"/>
              </a:rPr>
              <a:t>dengan tahapan </a:t>
            </a:r>
            <a:r>
              <a:rPr lang="en-ID" sz="2000" b="0" i="1" u="none" strike="noStrike">
                <a:solidFill>
                  <a:srgbClr val="000000"/>
                </a:solidFill>
                <a:effectLst/>
                <a:latin typeface="Times New Roman" panose="02020603050405020304" pitchFamily="18" charset="0"/>
              </a:rPr>
              <a:t>collecting data</a:t>
            </a:r>
            <a:r>
              <a:rPr lang="en-ID" sz="2000" b="0" i="0" u="none" strike="noStrike">
                <a:solidFill>
                  <a:srgbClr val="000000"/>
                </a:solidFill>
                <a:effectLst/>
                <a:latin typeface="Times New Roman" panose="02020603050405020304" pitchFamily="18" charset="0"/>
              </a:rPr>
              <a:t> dan </a:t>
            </a:r>
            <a:r>
              <a:rPr lang="en-ID" sz="2000" b="0" i="1" u="none" strike="noStrike">
                <a:solidFill>
                  <a:srgbClr val="000000"/>
                </a:solidFill>
                <a:effectLst/>
                <a:latin typeface="Times New Roman" panose="02020603050405020304" pitchFamily="18" charset="0"/>
              </a:rPr>
              <a:t>validation data</a:t>
            </a:r>
            <a:r>
              <a:rPr lang="en-ID" sz="2000" b="0" i="0" u="none" strike="noStrike">
                <a:solidFill>
                  <a:srgbClr val="000000"/>
                </a:solidFill>
                <a:effectLst/>
                <a:latin typeface="Times New Roman" panose="02020603050405020304" pitchFamily="18" charset="0"/>
              </a:rPr>
              <a:t>. Kemudian melalui proses </a:t>
            </a:r>
            <a:r>
              <a:rPr lang="en-ID" sz="2000" b="0" i="1" u="none" strike="noStrike">
                <a:solidFill>
                  <a:srgbClr val="000000"/>
                </a:solidFill>
                <a:effectLst/>
                <a:latin typeface="Times New Roman" panose="02020603050405020304" pitchFamily="18" charset="0"/>
              </a:rPr>
              <a:t>preparation </a:t>
            </a:r>
            <a:r>
              <a:rPr lang="en-ID" sz="2000" b="0" i="0" u="none" strike="noStrike">
                <a:solidFill>
                  <a:srgbClr val="000000"/>
                </a:solidFill>
                <a:effectLst/>
                <a:latin typeface="Times New Roman" panose="02020603050405020304" pitchFamily="18" charset="0"/>
              </a:rPr>
              <a:t>dengan tahapan </a:t>
            </a:r>
            <a:r>
              <a:rPr lang="en-ID" sz="2000" b="0" i="1" u="none" strike="noStrike">
                <a:solidFill>
                  <a:srgbClr val="000000"/>
                </a:solidFill>
                <a:effectLst/>
                <a:latin typeface="Times New Roman" panose="02020603050405020304" pitchFamily="18" charset="0"/>
              </a:rPr>
              <a:t>data selection</a:t>
            </a:r>
            <a:r>
              <a:rPr lang="en-ID" sz="2000" b="0" i="0" u="none" strike="noStrike">
                <a:solidFill>
                  <a:srgbClr val="000000"/>
                </a:solidFill>
                <a:effectLst/>
                <a:latin typeface="Times New Roman" panose="02020603050405020304" pitchFamily="18" charset="0"/>
              </a:rPr>
              <a:t>, </a:t>
            </a:r>
            <a:r>
              <a:rPr lang="en-ID" sz="2000" b="0" i="1" u="none" strike="noStrike">
                <a:solidFill>
                  <a:srgbClr val="000000"/>
                </a:solidFill>
                <a:effectLst/>
                <a:latin typeface="Times New Roman" panose="02020603050405020304" pitchFamily="18" charset="0"/>
              </a:rPr>
              <a:t>data cleaning</a:t>
            </a:r>
            <a:r>
              <a:rPr lang="en-ID" sz="2000" b="0" i="0" u="none" strike="noStrike">
                <a:solidFill>
                  <a:srgbClr val="000000"/>
                </a:solidFill>
                <a:effectLst/>
                <a:latin typeface="Times New Roman" panose="02020603050405020304" pitchFamily="18" charset="0"/>
              </a:rPr>
              <a:t>, </a:t>
            </a:r>
            <a:r>
              <a:rPr lang="en-ID" sz="2000" b="0" i="1" u="none" strike="noStrike">
                <a:solidFill>
                  <a:srgbClr val="000000"/>
                </a:solidFill>
                <a:effectLst/>
                <a:latin typeface="Times New Roman" panose="02020603050405020304" pitchFamily="18" charset="0"/>
              </a:rPr>
              <a:t>labeling data</a:t>
            </a:r>
            <a:r>
              <a:rPr lang="en-ID" sz="2000" b="0" i="0" u="none" strike="noStrike">
                <a:solidFill>
                  <a:srgbClr val="000000"/>
                </a:solidFill>
                <a:effectLst/>
                <a:latin typeface="Times New Roman" panose="02020603050405020304" pitchFamily="18" charset="0"/>
              </a:rPr>
              <a:t> dan </a:t>
            </a:r>
            <a:r>
              <a:rPr lang="en-ID" sz="2000" b="0" i="1" u="none" strike="noStrike">
                <a:solidFill>
                  <a:srgbClr val="000000"/>
                </a:solidFill>
                <a:effectLst/>
                <a:latin typeface="Times New Roman" panose="02020603050405020304" pitchFamily="18" charset="0"/>
              </a:rPr>
              <a:t>data integration</a:t>
            </a:r>
            <a:r>
              <a:rPr lang="en-ID" sz="2000" b="0" i="0" u="none" strike="noStrike">
                <a:solidFill>
                  <a:srgbClr val="000000"/>
                </a:solidFill>
                <a:effectLst/>
                <a:latin typeface="Times New Roman" panose="02020603050405020304" pitchFamily="18" charset="0"/>
              </a:rPr>
              <a:t> hingga membangun </a:t>
            </a:r>
            <a:r>
              <a:rPr lang="en-ID" sz="2000" b="0" i="1" u="none" strike="noStrike">
                <a:solidFill>
                  <a:srgbClr val="000000"/>
                </a:solidFill>
                <a:effectLst/>
                <a:latin typeface="Times New Roman" panose="02020603050405020304" pitchFamily="18" charset="0"/>
              </a:rPr>
              <a:t> scenario test. </a:t>
            </a:r>
            <a:r>
              <a:rPr lang="en-ID" sz="2000" b="0" i="0" u="none" strike="noStrike">
                <a:solidFill>
                  <a:srgbClr val="000000"/>
                </a:solidFill>
                <a:effectLst/>
                <a:latin typeface="Times New Roman" panose="02020603050405020304" pitchFamily="18" charset="0"/>
              </a:rPr>
              <a:t>Pada tahapan telah dilakukan drop atau menghapus beberapa atribut maupun </a:t>
            </a:r>
            <a:r>
              <a:rPr lang="en-ID" sz="2000" b="0" i="1" u="none" strike="noStrike">
                <a:solidFill>
                  <a:srgbClr val="000000"/>
                </a:solidFill>
                <a:effectLst/>
                <a:latin typeface="Times New Roman" panose="02020603050405020304" pitchFamily="18" charset="0"/>
              </a:rPr>
              <a:t>feature </a:t>
            </a:r>
            <a:r>
              <a:rPr lang="en-ID" sz="2000" b="0" i="0" u="none" strike="noStrike">
                <a:solidFill>
                  <a:srgbClr val="000000"/>
                </a:solidFill>
                <a:effectLst/>
                <a:latin typeface="Times New Roman" panose="02020603050405020304" pitchFamily="18" charset="0"/>
              </a:rPr>
              <a:t>yang tidak relevan dan tidak dibutuhkan diantaranya adalah PSTV01 dan PSTV03 Alasan dilakukan drop PSTV01 dikarenakan index dari pendataan kepesertaan, sementara PSTV03 merupakan tanggal lahir dari peserta, sehingga kurang relevan apabila digunakan sebagai inputan pada model. </a:t>
            </a:r>
            <a:endParaRPr lang="en-ID" sz="2000">
              <a:effectLst/>
            </a:endParaRPr>
          </a:p>
        </p:txBody>
      </p:sp>
    </p:spTree>
    <p:extLst>
      <p:ext uri="{BB962C8B-B14F-4D97-AF65-F5344CB8AC3E}">
        <p14:creationId xmlns:p14="http://schemas.microsoft.com/office/powerpoint/2010/main" val="299334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14661"/>
            <a:ext cx="5622411" cy="798564"/>
          </a:xfrm>
        </p:spPr>
        <p:txBody>
          <a:bodyPr/>
          <a:lstStyle/>
          <a:p>
            <a:r>
              <a:rPr lang="en-US"/>
              <a:t>Build Model</a:t>
            </a:r>
            <a:endParaRPr lang="en-ID"/>
          </a:p>
        </p:txBody>
      </p:sp>
      <p:sp>
        <p:nvSpPr>
          <p:cNvPr id="4" name="TextBox 3">
            <a:extLst>
              <a:ext uri="{FF2B5EF4-FFF2-40B4-BE49-F238E27FC236}">
                <a16:creationId xmlns:a16="http://schemas.microsoft.com/office/drawing/2014/main" id="{DE45587E-33BE-76B6-66B4-8C3F9BFF5D80}"/>
              </a:ext>
            </a:extLst>
          </p:cNvPr>
          <p:cNvSpPr txBox="1"/>
          <p:nvPr/>
        </p:nvSpPr>
        <p:spPr>
          <a:xfrm>
            <a:off x="552351" y="1172724"/>
            <a:ext cx="8315474" cy="646331"/>
          </a:xfrm>
          <a:prstGeom prst="rect">
            <a:avLst/>
          </a:prstGeom>
          <a:noFill/>
        </p:spPr>
        <p:txBody>
          <a:bodyPr wrap="square">
            <a:spAutoFit/>
          </a:bodyPr>
          <a:lstStyle/>
          <a:p>
            <a:pPr algn="just" rtl="0">
              <a:spcBef>
                <a:spcPts val="0"/>
              </a:spcBef>
              <a:spcAft>
                <a:spcPts val="1600"/>
              </a:spcAft>
            </a:pPr>
            <a:r>
              <a:rPr lang="en-ID" sz="1800" b="0" i="1" u="none" strike="noStrike">
                <a:solidFill>
                  <a:srgbClr val="000000"/>
                </a:solidFill>
                <a:effectLst/>
                <a:latin typeface="Times New Roman" panose="02020603050405020304" pitchFamily="18" charset="0"/>
              </a:rPr>
              <a:t>1. Libraries import</a:t>
            </a:r>
            <a:r>
              <a:rPr lang="en-ID" sz="1800" b="0" i="0" u="none" strike="noStrike">
                <a:solidFill>
                  <a:srgbClr val="000000"/>
                </a:solidFill>
                <a:effectLst/>
                <a:latin typeface="Times New Roman" panose="02020603050405020304" pitchFamily="18" charset="0"/>
              </a:rPr>
              <a:t> adalah mengimport </a:t>
            </a:r>
            <a:r>
              <a:rPr lang="en-ID" sz="1800" b="0" i="1" u="none" strike="noStrike">
                <a:solidFill>
                  <a:srgbClr val="000000"/>
                </a:solidFill>
                <a:effectLst/>
                <a:latin typeface="Times New Roman" panose="02020603050405020304" pitchFamily="18" charset="0"/>
              </a:rPr>
              <a:t>library </a:t>
            </a:r>
            <a:r>
              <a:rPr lang="en-ID" sz="1800" b="0" i="0" u="none" strike="noStrike">
                <a:solidFill>
                  <a:srgbClr val="000000"/>
                </a:solidFill>
                <a:effectLst/>
                <a:latin typeface="Times New Roman" panose="02020603050405020304" pitchFamily="18" charset="0"/>
              </a:rPr>
              <a:t>yang dibutuhkan diantaranya adalah pandas, seaborn dan numpy </a:t>
            </a:r>
            <a:endParaRPr lang="en-ID" sz="2000">
              <a:effectLst/>
            </a:endParaRPr>
          </a:p>
        </p:txBody>
      </p:sp>
      <p:pic>
        <p:nvPicPr>
          <p:cNvPr id="9218" name="Picture 2">
            <a:extLst>
              <a:ext uri="{FF2B5EF4-FFF2-40B4-BE49-F238E27FC236}">
                <a16:creationId xmlns:a16="http://schemas.microsoft.com/office/drawing/2014/main" id="{409EF2F4-C59B-E67B-67BC-8AED7563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 y="1923648"/>
            <a:ext cx="7947517" cy="214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83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 name="TextBox 3">
            <a:extLst>
              <a:ext uri="{FF2B5EF4-FFF2-40B4-BE49-F238E27FC236}">
                <a16:creationId xmlns:a16="http://schemas.microsoft.com/office/drawing/2014/main" id="{DE45587E-33BE-76B6-66B4-8C3F9BFF5D80}"/>
              </a:ext>
            </a:extLst>
          </p:cNvPr>
          <p:cNvSpPr txBox="1"/>
          <p:nvPr/>
        </p:nvSpPr>
        <p:spPr>
          <a:xfrm>
            <a:off x="552351" y="630285"/>
            <a:ext cx="8315474" cy="369332"/>
          </a:xfrm>
          <a:prstGeom prst="rect">
            <a:avLst/>
          </a:prstGeom>
          <a:noFill/>
        </p:spPr>
        <p:txBody>
          <a:bodyPr wrap="square">
            <a:spAutoFit/>
          </a:bodyPr>
          <a:lstStyle/>
          <a:p>
            <a:pPr algn="just" rtl="0">
              <a:spcBef>
                <a:spcPts val="0"/>
              </a:spcBef>
              <a:spcAft>
                <a:spcPts val="1600"/>
              </a:spcAft>
            </a:pPr>
            <a:r>
              <a:rPr lang="en-US" sz="1800" i="1">
                <a:latin typeface="Times New Roman" panose="02020603050405020304" pitchFamily="18" charset="0"/>
              </a:rPr>
              <a:t>2</a:t>
            </a:r>
            <a:r>
              <a:rPr lang="en-ID" sz="1800" i="1">
                <a:latin typeface="Times New Roman" panose="02020603050405020304" pitchFamily="18" charset="0"/>
              </a:rPr>
              <a:t>. Import Dataset</a:t>
            </a:r>
            <a:endParaRPr lang="en-ID" sz="2000">
              <a:effectLst/>
            </a:endParaRPr>
          </a:p>
        </p:txBody>
      </p:sp>
      <p:pic>
        <p:nvPicPr>
          <p:cNvPr id="10242" name="Picture 2">
            <a:extLst>
              <a:ext uri="{FF2B5EF4-FFF2-40B4-BE49-F238E27FC236}">
                <a16:creationId xmlns:a16="http://schemas.microsoft.com/office/drawing/2014/main" id="{C1B32726-577D-4B6F-3304-BD7E00BE4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75" y="1419662"/>
            <a:ext cx="7463405" cy="390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A4DD83-B1B4-44A4-FBE9-305E59D0B011}"/>
              </a:ext>
            </a:extLst>
          </p:cNvPr>
          <p:cNvSpPr txBox="1"/>
          <p:nvPr/>
        </p:nvSpPr>
        <p:spPr>
          <a:xfrm>
            <a:off x="914401" y="2122950"/>
            <a:ext cx="7741919" cy="2031325"/>
          </a:xfrm>
          <a:prstGeom prst="rect">
            <a:avLst/>
          </a:prstGeom>
          <a:noFill/>
        </p:spPr>
        <p:txBody>
          <a:bodyPr wrap="square">
            <a:spAutoFit/>
          </a:bodyPr>
          <a:lstStyle/>
          <a:p>
            <a:pPr algn="just" rtl="0">
              <a:spcBef>
                <a:spcPts val="0"/>
              </a:spcBef>
              <a:spcAft>
                <a:spcPts val="0"/>
              </a:spcAft>
            </a:pPr>
            <a:r>
              <a:rPr lang="en-ID" sz="1800" b="0" i="0" u="none" strike="noStrike">
                <a:solidFill>
                  <a:srgbClr val="000000"/>
                </a:solidFill>
                <a:effectLst/>
                <a:latin typeface="Times New Roman" panose="02020603050405020304" pitchFamily="18" charset="0"/>
              </a:rPr>
              <a:t>Pada baris pertama menggunakan fungsi </a:t>
            </a:r>
            <a:r>
              <a:rPr lang="en-ID" sz="1800" b="0" i="1" u="none" strike="noStrike">
                <a:solidFill>
                  <a:srgbClr val="000000"/>
                </a:solidFill>
                <a:effectLst/>
                <a:latin typeface="Times New Roman" panose="02020603050405020304" pitchFamily="18" charset="0"/>
              </a:rPr>
              <a:t>read_stata</a:t>
            </a:r>
            <a:r>
              <a:rPr lang="en-ID" sz="1800" b="0" i="0" u="none" strike="noStrike">
                <a:solidFill>
                  <a:srgbClr val="000000"/>
                </a:solidFill>
                <a:effectLst/>
                <a:latin typeface="Times New Roman" panose="02020603050405020304" pitchFamily="18" charset="0"/>
              </a:rPr>
              <a:t> untuk membaca file data dalam format stata dengan nama file DM2019_kepesertaan.dta. Data akan dibaca dan disimpan dalam sebuah variabel yang dinamakan DM2019_kepesertaan.</a:t>
            </a:r>
            <a:endParaRPr lang="en-ID" sz="1800">
              <a:effectLst/>
            </a:endParaRPr>
          </a:p>
          <a:p>
            <a:pPr algn="just" rtl="0">
              <a:spcBef>
                <a:spcPts val="0"/>
              </a:spcBef>
              <a:spcAft>
                <a:spcPts val="0"/>
              </a:spcAft>
            </a:pPr>
            <a:br>
              <a:rPr lang="en-ID" sz="1800"/>
            </a:br>
            <a:r>
              <a:rPr lang="en-ID" sz="1800" b="0" i="0" u="none" strike="noStrike">
                <a:solidFill>
                  <a:srgbClr val="000000"/>
                </a:solidFill>
                <a:effectLst/>
                <a:latin typeface="Times New Roman" panose="02020603050405020304" pitchFamily="18" charset="0"/>
              </a:rPr>
              <a:t>Pada baris kedua menggunakan fungsi </a:t>
            </a:r>
            <a:r>
              <a:rPr lang="en-ID" sz="1800" b="0" i="1" u="none" strike="noStrike">
                <a:solidFill>
                  <a:srgbClr val="000000"/>
                </a:solidFill>
                <a:effectLst/>
                <a:latin typeface="Times New Roman" panose="02020603050405020304" pitchFamily="18" charset="0"/>
              </a:rPr>
              <a:t>head()</a:t>
            </a:r>
            <a:r>
              <a:rPr lang="en-ID" sz="1800" b="0" i="0" u="none" strike="noStrike">
                <a:solidFill>
                  <a:srgbClr val="000000"/>
                </a:solidFill>
                <a:effectLst/>
                <a:latin typeface="Times New Roman" panose="02020603050405020304" pitchFamily="18" charset="0"/>
              </a:rPr>
              <a:t> untuk menampilkan beberapa baris awal dari suatu DataFrame pada pandas. Fungsi ini menampilkan gambaran , struktur dan konten pada data tersebut. </a:t>
            </a:r>
            <a:endParaRPr lang="en-ID" sz="1800">
              <a:effectLst/>
            </a:endParaRPr>
          </a:p>
        </p:txBody>
      </p:sp>
    </p:spTree>
    <p:extLst>
      <p:ext uri="{BB962C8B-B14F-4D97-AF65-F5344CB8AC3E}">
        <p14:creationId xmlns:p14="http://schemas.microsoft.com/office/powerpoint/2010/main" val="175434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87" name="Google Shape;287;p32"/>
          <p:cNvSpPr txBox="1">
            <a:spLocks noGrp="1"/>
          </p:cNvSpPr>
          <p:nvPr>
            <p:ph type="title" idx="2"/>
          </p:nvPr>
        </p:nvSpPr>
        <p:spPr>
          <a:xfrm>
            <a:off x="1505400" y="1483950"/>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8" name="Google Shape;288;p32"/>
          <p:cNvSpPr txBox="1">
            <a:spLocks noGrp="1"/>
          </p:cNvSpPr>
          <p:nvPr>
            <p:ph type="title" idx="3"/>
          </p:nvPr>
        </p:nvSpPr>
        <p:spPr>
          <a:xfrm>
            <a:off x="4204675" y="1483950"/>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9" name="Google Shape;289;p32"/>
          <p:cNvSpPr txBox="1">
            <a:spLocks noGrp="1"/>
          </p:cNvSpPr>
          <p:nvPr>
            <p:ph type="title" idx="4"/>
          </p:nvPr>
        </p:nvSpPr>
        <p:spPr>
          <a:xfrm>
            <a:off x="6903950" y="1483950"/>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0" name="Google Shape;290;p32"/>
          <p:cNvSpPr txBox="1">
            <a:spLocks noGrp="1"/>
          </p:cNvSpPr>
          <p:nvPr>
            <p:ph type="subTitle" idx="1"/>
          </p:nvPr>
        </p:nvSpPr>
        <p:spPr>
          <a:xfrm>
            <a:off x="720000" y="2106600"/>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Understanding</a:t>
            </a:r>
            <a:endParaRPr/>
          </a:p>
        </p:txBody>
      </p:sp>
      <p:sp>
        <p:nvSpPr>
          <p:cNvPr id="291" name="Google Shape;291;p32"/>
          <p:cNvSpPr txBox="1">
            <a:spLocks noGrp="1"/>
          </p:cNvSpPr>
          <p:nvPr>
            <p:ph type="subTitle" idx="5"/>
          </p:nvPr>
        </p:nvSpPr>
        <p:spPr>
          <a:xfrm>
            <a:off x="3419275" y="2106600"/>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Understanding</a:t>
            </a:r>
            <a:endParaRPr/>
          </a:p>
        </p:txBody>
      </p:sp>
      <p:sp>
        <p:nvSpPr>
          <p:cNvPr id="292" name="Google Shape;292;p32"/>
          <p:cNvSpPr txBox="1">
            <a:spLocks noGrp="1"/>
          </p:cNvSpPr>
          <p:nvPr>
            <p:ph type="subTitle" idx="6"/>
          </p:nvPr>
        </p:nvSpPr>
        <p:spPr>
          <a:xfrm>
            <a:off x="6118550" y="2106600"/>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Preparation</a:t>
            </a:r>
            <a:endParaRPr/>
          </a:p>
        </p:txBody>
      </p:sp>
      <p:sp>
        <p:nvSpPr>
          <p:cNvPr id="293" name="Google Shape;293;p32"/>
          <p:cNvSpPr txBox="1">
            <a:spLocks noGrp="1"/>
          </p:cNvSpPr>
          <p:nvPr>
            <p:ph type="title" idx="7"/>
          </p:nvPr>
        </p:nvSpPr>
        <p:spPr>
          <a:xfrm>
            <a:off x="1505400" y="2883825"/>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4" name="Google Shape;294;p32"/>
          <p:cNvSpPr txBox="1">
            <a:spLocks noGrp="1"/>
          </p:cNvSpPr>
          <p:nvPr>
            <p:ph type="title" idx="8"/>
          </p:nvPr>
        </p:nvSpPr>
        <p:spPr>
          <a:xfrm>
            <a:off x="4204675" y="2883825"/>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95" name="Google Shape;295;p32"/>
          <p:cNvSpPr txBox="1">
            <a:spLocks noGrp="1"/>
          </p:cNvSpPr>
          <p:nvPr>
            <p:ph type="title" idx="9"/>
          </p:nvPr>
        </p:nvSpPr>
        <p:spPr>
          <a:xfrm>
            <a:off x="6903950" y="2883825"/>
            <a:ext cx="7347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96" name="Google Shape;296;p32"/>
          <p:cNvSpPr txBox="1">
            <a:spLocks noGrp="1"/>
          </p:cNvSpPr>
          <p:nvPr>
            <p:ph type="subTitle" idx="13"/>
          </p:nvPr>
        </p:nvSpPr>
        <p:spPr>
          <a:xfrm>
            <a:off x="720000" y="3506475"/>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Modeling</a:t>
            </a:r>
            <a:endParaRPr/>
          </a:p>
        </p:txBody>
      </p:sp>
      <p:sp>
        <p:nvSpPr>
          <p:cNvPr id="297" name="Google Shape;297;p32"/>
          <p:cNvSpPr txBox="1">
            <a:spLocks noGrp="1"/>
          </p:cNvSpPr>
          <p:nvPr>
            <p:ph type="subTitle" idx="14"/>
          </p:nvPr>
        </p:nvSpPr>
        <p:spPr>
          <a:xfrm>
            <a:off x="3419275" y="3506475"/>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Evaluation</a:t>
            </a:r>
            <a:endParaRPr/>
          </a:p>
        </p:txBody>
      </p:sp>
      <p:sp>
        <p:nvSpPr>
          <p:cNvPr id="298" name="Google Shape;298;p32"/>
          <p:cNvSpPr txBox="1">
            <a:spLocks noGrp="1"/>
          </p:cNvSpPr>
          <p:nvPr>
            <p:ph type="subTitle" idx="15"/>
          </p:nvPr>
        </p:nvSpPr>
        <p:spPr>
          <a:xfrm>
            <a:off x="6118550" y="3506475"/>
            <a:ext cx="23055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Deployment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 name="TextBox 3">
            <a:extLst>
              <a:ext uri="{FF2B5EF4-FFF2-40B4-BE49-F238E27FC236}">
                <a16:creationId xmlns:a16="http://schemas.microsoft.com/office/drawing/2014/main" id="{DE45587E-33BE-76B6-66B4-8C3F9BFF5D80}"/>
              </a:ext>
            </a:extLst>
          </p:cNvPr>
          <p:cNvSpPr txBox="1"/>
          <p:nvPr/>
        </p:nvSpPr>
        <p:spPr>
          <a:xfrm>
            <a:off x="552350" y="560695"/>
            <a:ext cx="8315474" cy="369332"/>
          </a:xfrm>
          <a:prstGeom prst="rect">
            <a:avLst/>
          </a:prstGeom>
          <a:noFill/>
        </p:spPr>
        <p:txBody>
          <a:bodyPr wrap="square">
            <a:spAutoFit/>
          </a:bodyPr>
          <a:lstStyle/>
          <a:p>
            <a:pPr algn="just" rtl="0">
              <a:spcBef>
                <a:spcPts val="0"/>
              </a:spcBef>
              <a:spcAft>
                <a:spcPts val="1600"/>
              </a:spcAft>
            </a:pPr>
            <a:r>
              <a:rPr lang="en-US" sz="1800" i="1">
                <a:effectLst/>
                <a:latin typeface="Times New Roman" panose="02020603050405020304" pitchFamily="18" charset="0"/>
              </a:rPr>
              <a:t>3. Mendefinisikan x dan y</a:t>
            </a:r>
            <a:endParaRPr lang="en-ID" sz="2000">
              <a:effectLst/>
            </a:endParaRPr>
          </a:p>
        </p:txBody>
      </p:sp>
      <p:pic>
        <p:nvPicPr>
          <p:cNvPr id="11266" name="Picture 2">
            <a:extLst>
              <a:ext uri="{FF2B5EF4-FFF2-40B4-BE49-F238E27FC236}">
                <a16:creationId xmlns:a16="http://schemas.microsoft.com/office/drawing/2014/main" id="{A5862BC5-9817-44DE-2346-9C5F0283A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51" y="1109635"/>
            <a:ext cx="3979398" cy="701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C44057-3961-6B80-A4F8-125CE93E3329}"/>
              </a:ext>
            </a:extLst>
          </p:cNvPr>
          <p:cNvSpPr txBox="1"/>
          <p:nvPr/>
        </p:nvSpPr>
        <p:spPr>
          <a:xfrm>
            <a:off x="852579" y="1893989"/>
            <a:ext cx="4288057" cy="307777"/>
          </a:xfrm>
          <a:prstGeom prst="rect">
            <a:avLst/>
          </a:prstGeom>
          <a:noFill/>
        </p:spPr>
        <p:txBody>
          <a:bodyPr wrap="square">
            <a:spAutoFit/>
          </a:bodyPr>
          <a:lstStyle/>
          <a:p>
            <a:r>
              <a:rPr lang="es-ES" sz="1400" b="0" i="0" u="none" strike="noStrike">
                <a:solidFill>
                  <a:srgbClr val="000000"/>
                </a:solidFill>
                <a:effectLst/>
                <a:latin typeface="Times New Roman" panose="02020603050405020304" pitchFamily="18" charset="0"/>
              </a:rPr>
              <a:t>Mendefinisikan x  pada PSTV17 dan y pada PSTV17</a:t>
            </a:r>
            <a:endParaRPr lang="en-ID"/>
          </a:p>
        </p:txBody>
      </p:sp>
      <p:sp>
        <p:nvSpPr>
          <p:cNvPr id="8" name="TextBox 7">
            <a:extLst>
              <a:ext uri="{FF2B5EF4-FFF2-40B4-BE49-F238E27FC236}">
                <a16:creationId xmlns:a16="http://schemas.microsoft.com/office/drawing/2014/main" id="{251947E8-9AC9-26C5-5279-95591C408FC9}"/>
              </a:ext>
            </a:extLst>
          </p:cNvPr>
          <p:cNvSpPr txBox="1"/>
          <p:nvPr/>
        </p:nvSpPr>
        <p:spPr>
          <a:xfrm>
            <a:off x="488765" y="2491439"/>
            <a:ext cx="3007293" cy="323165"/>
          </a:xfrm>
          <a:prstGeom prst="rect">
            <a:avLst/>
          </a:prstGeom>
          <a:noFill/>
        </p:spPr>
        <p:txBody>
          <a:bodyPr wrap="square">
            <a:spAutoFit/>
          </a:bodyPr>
          <a:lstStyle/>
          <a:p>
            <a:pPr algn="just" rtl="0" fontAlgn="base">
              <a:spcBef>
                <a:spcPts val="0"/>
              </a:spcBef>
              <a:spcAft>
                <a:spcPts val="0"/>
              </a:spcAft>
            </a:pPr>
            <a:r>
              <a:rPr lang="en-US" sz="1500" b="0" i="1" u="none" strike="noStrike">
                <a:solidFill>
                  <a:srgbClr val="000000"/>
                </a:solidFill>
                <a:effectLst/>
                <a:latin typeface="Times New Roman" panose="02020603050405020304" pitchFamily="18" charset="0"/>
              </a:rPr>
              <a:t>4. Membagi data train dan data set</a:t>
            </a:r>
            <a:endParaRPr lang="en-ID" sz="1500" b="0" i="1" u="none" strike="noStrike">
              <a:solidFill>
                <a:srgbClr val="000000"/>
              </a:solidFill>
              <a:effectLst/>
              <a:latin typeface="Times New Roman" panose="02020603050405020304" pitchFamily="18" charset="0"/>
            </a:endParaRPr>
          </a:p>
        </p:txBody>
      </p:sp>
      <p:pic>
        <p:nvPicPr>
          <p:cNvPr id="11268" name="Picture 4">
            <a:extLst>
              <a:ext uri="{FF2B5EF4-FFF2-40B4-BE49-F238E27FC236}">
                <a16:creationId xmlns:a16="http://schemas.microsoft.com/office/drawing/2014/main" id="{6BB31B68-BD41-E9BD-A2D5-119153B95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298" y="2894082"/>
            <a:ext cx="4362450" cy="657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162F9DB-5BBC-8834-DD7A-10B5E83CE23C}"/>
              </a:ext>
            </a:extLst>
          </p:cNvPr>
          <p:cNvSpPr txBox="1"/>
          <p:nvPr/>
        </p:nvSpPr>
        <p:spPr>
          <a:xfrm>
            <a:off x="1308355" y="3774906"/>
            <a:ext cx="4542915" cy="738664"/>
          </a:xfrm>
          <a:prstGeom prst="rect">
            <a:avLst/>
          </a:prstGeom>
          <a:noFill/>
        </p:spPr>
        <p:txBody>
          <a:bodyPr wrap="square">
            <a:spAutoFit/>
          </a:bodyPr>
          <a:lstStyle/>
          <a:p>
            <a:r>
              <a:rPr lang="en-ID" sz="1400" b="0" i="0" u="none" strike="noStrike">
                <a:solidFill>
                  <a:srgbClr val="000000"/>
                </a:solidFill>
                <a:effectLst/>
                <a:latin typeface="Times New Roman" panose="02020603050405020304" pitchFamily="18" charset="0"/>
              </a:rPr>
              <a:t>Fungsi tersebut akan membagi dataset menjadi </a:t>
            </a:r>
            <a:r>
              <a:rPr lang="en-ID" sz="1400" b="0" i="1" u="none" strike="noStrike">
                <a:solidFill>
                  <a:srgbClr val="000000"/>
                </a:solidFill>
                <a:effectLst/>
                <a:latin typeface="Times New Roman" panose="02020603050405020304" pitchFamily="18" charset="0"/>
              </a:rPr>
              <a:t>data train</a:t>
            </a:r>
            <a:r>
              <a:rPr lang="en-ID" sz="1400" b="0" i="0" u="none" strike="noStrike">
                <a:solidFill>
                  <a:srgbClr val="000000"/>
                </a:solidFill>
                <a:effectLst/>
                <a:latin typeface="Times New Roman" panose="02020603050405020304" pitchFamily="18" charset="0"/>
              </a:rPr>
              <a:t> dan </a:t>
            </a:r>
            <a:r>
              <a:rPr lang="en-ID" sz="1400" b="0" i="1" u="none" strike="noStrike">
                <a:solidFill>
                  <a:srgbClr val="000000"/>
                </a:solidFill>
                <a:effectLst/>
                <a:latin typeface="Times New Roman" panose="02020603050405020304" pitchFamily="18" charset="0"/>
              </a:rPr>
              <a:t>data test</a:t>
            </a:r>
            <a:r>
              <a:rPr lang="en-ID" sz="1400" b="0" i="0" u="none" strike="noStrike">
                <a:solidFill>
                  <a:srgbClr val="000000"/>
                </a:solidFill>
                <a:effectLst/>
                <a:latin typeface="Times New Roman" panose="02020603050405020304" pitchFamily="18" charset="0"/>
              </a:rPr>
              <a:t>. Dimana 80% </a:t>
            </a:r>
            <a:r>
              <a:rPr lang="en-ID" sz="1400" b="0" i="1" u="none" strike="noStrike">
                <a:solidFill>
                  <a:srgbClr val="000000"/>
                </a:solidFill>
                <a:effectLst/>
                <a:latin typeface="Times New Roman" panose="02020603050405020304" pitchFamily="18" charset="0"/>
              </a:rPr>
              <a:t>training dataset</a:t>
            </a:r>
            <a:r>
              <a:rPr lang="en-ID" sz="1400" b="0" i="0" u="none" strike="noStrike">
                <a:solidFill>
                  <a:srgbClr val="000000"/>
                </a:solidFill>
                <a:effectLst/>
                <a:latin typeface="Times New Roman" panose="02020603050405020304" pitchFamily="18" charset="0"/>
              </a:rPr>
              <a:t> dan 20% </a:t>
            </a:r>
            <a:r>
              <a:rPr lang="en-ID" sz="1400" b="0" i="1" u="none" strike="noStrike">
                <a:solidFill>
                  <a:srgbClr val="000000"/>
                </a:solidFill>
                <a:effectLst/>
                <a:latin typeface="Times New Roman" panose="02020603050405020304" pitchFamily="18" charset="0"/>
              </a:rPr>
              <a:t>testing dataset</a:t>
            </a:r>
            <a:r>
              <a:rPr lang="en-ID" sz="1400" b="0" i="0" u="none" strike="noStrike">
                <a:solidFill>
                  <a:srgbClr val="000000"/>
                </a:solidFill>
                <a:effectLst/>
                <a:latin typeface="Times New Roman" panose="02020603050405020304" pitchFamily="18" charset="0"/>
              </a:rPr>
              <a:t> menggunakan </a:t>
            </a:r>
            <a:r>
              <a:rPr lang="en-ID" sz="1400" b="0" i="1" u="none" strike="noStrike">
                <a:solidFill>
                  <a:srgbClr val="000000"/>
                </a:solidFill>
                <a:effectLst/>
                <a:latin typeface="Times New Roman" panose="02020603050405020304" pitchFamily="18" charset="0"/>
              </a:rPr>
              <a:t>library </a:t>
            </a:r>
            <a:r>
              <a:rPr lang="en-ID" sz="1400" b="0" i="0" u="none" strike="noStrike">
                <a:solidFill>
                  <a:srgbClr val="000000"/>
                </a:solidFill>
                <a:effectLst/>
                <a:latin typeface="Times New Roman" panose="02020603050405020304" pitchFamily="18" charset="0"/>
              </a:rPr>
              <a:t>sklearn. </a:t>
            </a:r>
            <a:endParaRPr lang="en-ID"/>
          </a:p>
        </p:txBody>
      </p:sp>
    </p:spTree>
    <p:extLst>
      <p:ext uri="{BB962C8B-B14F-4D97-AF65-F5344CB8AC3E}">
        <p14:creationId xmlns:p14="http://schemas.microsoft.com/office/powerpoint/2010/main" val="1453931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5" name="TextBox 4">
            <a:extLst>
              <a:ext uri="{FF2B5EF4-FFF2-40B4-BE49-F238E27FC236}">
                <a16:creationId xmlns:a16="http://schemas.microsoft.com/office/drawing/2014/main" id="{3F224E40-32A7-6187-3A42-B98AE084D23B}"/>
              </a:ext>
            </a:extLst>
          </p:cNvPr>
          <p:cNvSpPr txBox="1"/>
          <p:nvPr/>
        </p:nvSpPr>
        <p:spPr>
          <a:xfrm>
            <a:off x="450487" y="567446"/>
            <a:ext cx="4608576" cy="369332"/>
          </a:xfrm>
          <a:prstGeom prst="rect">
            <a:avLst/>
          </a:prstGeom>
          <a:noFill/>
        </p:spPr>
        <p:txBody>
          <a:bodyPr wrap="square">
            <a:spAutoFit/>
          </a:bodyPr>
          <a:lstStyle/>
          <a:p>
            <a:r>
              <a:rPr lang="en-ID" sz="1800" b="0" i="1" u="none" strike="noStrike">
                <a:solidFill>
                  <a:srgbClr val="000000"/>
                </a:solidFill>
                <a:effectLst/>
                <a:latin typeface="Times New Roman" panose="02020603050405020304" pitchFamily="18" charset="0"/>
              </a:rPr>
              <a:t>5. Melakukan Train</a:t>
            </a:r>
            <a:endParaRPr lang="en-ID" sz="1800" i="1"/>
          </a:p>
        </p:txBody>
      </p:sp>
      <p:pic>
        <p:nvPicPr>
          <p:cNvPr id="12290" name="Picture 2">
            <a:extLst>
              <a:ext uri="{FF2B5EF4-FFF2-40B4-BE49-F238E27FC236}">
                <a16:creationId xmlns:a16="http://schemas.microsoft.com/office/drawing/2014/main" id="{F1507F27-253C-E689-A3E1-B34C6BA6C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51" y="1387869"/>
            <a:ext cx="2946753" cy="8777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1E7F7FA-D997-F912-8045-B75267E14347}"/>
              </a:ext>
            </a:extLst>
          </p:cNvPr>
          <p:cNvSpPr txBox="1"/>
          <p:nvPr/>
        </p:nvSpPr>
        <p:spPr>
          <a:xfrm>
            <a:off x="3704864" y="1308000"/>
            <a:ext cx="5368721" cy="3520837"/>
          </a:xfrm>
          <a:prstGeom prst="rect">
            <a:avLst/>
          </a:prstGeom>
          <a:noFill/>
        </p:spPr>
        <p:txBody>
          <a:bodyPr wrap="square">
            <a:spAutoFit/>
          </a:bodyPr>
          <a:lstStyle/>
          <a:p>
            <a:pPr algn="just" rtl="0">
              <a:spcBef>
                <a:spcPts val="0"/>
              </a:spcBef>
              <a:spcAft>
                <a:spcPts val="0"/>
              </a:spcAft>
            </a:pPr>
            <a:r>
              <a:rPr lang="en-ID" b="0" i="0" u="none" strike="noStrike">
                <a:solidFill>
                  <a:srgbClr val="000000"/>
                </a:solidFill>
                <a:effectLst/>
                <a:latin typeface="Times New Roman" panose="02020603050405020304" pitchFamily="18" charset="0"/>
              </a:rPr>
              <a:t>Fungsi tersebut merupakan train dengan algoritma random forest dengan menggunakan library scikit-learn pada Python. </a:t>
            </a:r>
            <a:endParaRPr lang="en-ID">
              <a:effectLst/>
            </a:endParaRPr>
          </a:p>
          <a:p>
            <a:pPr algn="just" rtl="0">
              <a:spcBef>
                <a:spcPts val="0"/>
              </a:spcBef>
              <a:spcAft>
                <a:spcPts val="0"/>
              </a:spcAft>
            </a:pPr>
            <a:br>
              <a:rPr lang="en-ID"/>
            </a:br>
            <a:r>
              <a:rPr lang="en-ID" b="0" i="0" u="none" strike="noStrike">
                <a:solidFill>
                  <a:srgbClr val="000000"/>
                </a:solidFill>
                <a:effectLst/>
                <a:latin typeface="Times New Roman" panose="02020603050405020304" pitchFamily="18" charset="0"/>
              </a:rPr>
              <a:t>Pada baris pertama digunakan untuk membuat objek classifier menggunakan algoritma random forest dengan nama </a:t>
            </a:r>
            <a:r>
              <a:rPr lang="en-ID">
                <a:latin typeface="Times New Roman" panose="02020603050405020304" pitchFamily="18" charset="0"/>
              </a:rPr>
              <a:t>frc</a:t>
            </a:r>
            <a:r>
              <a:rPr lang="en-ID" b="0" i="0" u="none" strike="noStrike">
                <a:solidFill>
                  <a:srgbClr val="000000"/>
                </a:solidFill>
                <a:effectLst/>
                <a:latin typeface="Times New Roman" panose="02020603050405020304" pitchFamily="18" charset="0"/>
              </a:rPr>
              <a:t> (</a:t>
            </a:r>
            <a:r>
              <a:rPr lang="en-ID">
                <a:latin typeface="Times New Roman" panose="02020603050405020304" pitchFamily="18" charset="0"/>
              </a:rPr>
              <a:t>Random forest</a:t>
            </a:r>
            <a:r>
              <a:rPr lang="en-ID" b="0" i="0" u="none" strike="noStrike">
                <a:solidFill>
                  <a:srgbClr val="000000"/>
                </a:solidFill>
                <a:effectLst/>
                <a:latin typeface="Times New Roman" panose="02020603050405020304" pitchFamily="18" charset="0"/>
              </a:rPr>
              <a:t> Classifier) untuk menginisialisasi classifier dengan parameter default. </a:t>
            </a:r>
            <a:endParaRPr lang="en-ID">
              <a:effectLst/>
            </a:endParaRPr>
          </a:p>
          <a:p>
            <a:pPr algn="just" rtl="0">
              <a:spcBef>
                <a:spcPts val="0"/>
              </a:spcBef>
              <a:spcAft>
                <a:spcPts val="0"/>
              </a:spcAft>
            </a:pPr>
            <a:br>
              <a:rPr lang="en-ID"/>
            </a:br>
            <a:r>
              <a:rPr lang="en-ID" b="0" i="0" u="none" strike="noStrike">
                <a:solidFill>
                  <a:srgbClr val="000000"/>
                </a:solidFill>
                <a:effectLst/>
                <a:latin typeface="Times New Roman" panose="02020603050405020304" pitchFamily="18" charset="0"/>
              </a:rPr>
              <a:t>Pada baris kedua mengajarkan model memahami pola dalam data training. Dengan fungsi fit() untuk melatih model menggunakan dua parameter. x_train merupakan matriks fitur dari data latih dan y_train adalah vektor target yang sesuai dengan data latih.</a:t>
            </a:r>
            <a:endParaRPr lang="en-ID">
              <a:effectLst/>
            </a:endParaRPr>
          </a:p>
          <a:p>
            <a:pPr algn="just" rtl="0">
              <a:spcBef>
                <a:spcPts val="0"/>
              </a:spcBef>
              <a:spcAft>
                <a:spcPts val="0"/>
              </a:spcAft>
            </a:pPr>
            <a:br>
              <a:rPr lang="en-ID"/>
            </a:br>
            <a:r>
              <a:rPr lang="en-ID" b="0" i="0" u="none" strike="noStrike">
                <a:solidFill>
                  <a:srgbClr val="000000"/>
                </a:solidFill>
                <a:effectLst/>
                <a:latin typeface="Times New Roman" panose="02020603050405020304" pitchFamily="18" charset="0"/>
              </a:rPr>
              <a:t>Pada baris ketiga memprediksi nilai target untuk data testing menggunakan model yang telah dilatih sebelumnya. Dengan fungsi predict() menghasilkan prediksi berdasarkan matriks fitur x_test yang akan disimpan dalam variabel y_pred. </a:t>
            </a:r>
            <a:endParaRPr lang="en-ID">
              <a:effectLst/>
            </a:endParaRPr>
          </a:p>
        </p:txBody>
      </p:sp>
    </p:spTree>
    <p:extLst>
      <p:ext uri="{BB962C8B-B14F-4D97-AF65-F5344CB8AC3E}">
        <p14:creationId xmlns:p14="http://schemas.microsoft.com/office/powerpoint/2010/main" val="88573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004475" y="2732089"/>
            <a:ext cx="4640538" cy="12214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Model Evaluation</a:t>
            </a:r>
            <a:endParaRPr/>
          </a:p>
        </p:txBody>
      </p:sp>
      <p:sp>
        <p:nvSpPr>
          <p:cNvPr id="304" name="Google Shape;304;p33"/>
          <p:cNvSpPr txBox="1">
            <a:spLocks noGrp="1"/>
          </p:cNvSpPr>
          <p:nvPr>
            <p:ph type="title" idx="2"/>
          </p:nvPr>
        </p:nvSpPr>
        <p:spPr>
          <a:xfrm>
            <a:off x="4369350" y="1541838"/>
            <a:ext cx="11175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305" name="Google Shape;305;p33"/>
          <p:cNvSpPr/>
          <p:nvPr/>
        </p:nvSpPr>
        <p:spPr>
          <a:xfrm>
            <a:off x="0" y="0"/>
            <a:ext cx="3590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06" name="Google Shape;306;p33"/>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33"/>
          <p:cNvSpPr/>
          <p:nvPr/>
        </p:nvSpPr>
        <p:spPr>
          <a:xfrm>
            <a:off x="3152775" y="1630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308" name="Google Shape;308;p33"/>
          <p:cNvGrpSpPr/>
          <p:nvPr/>
        </p:nvGrpSpPr>
        <p:grpSpPr>
          <a:xfrm>
            <a:off x="271100" y="4182825"/>
            <a:ext cx="840125" cy="707625"/>
            <a:chOff x="271100" y="4182825"/>
            <a:chExt cx="840125" cy="707625"/>
          </a:xfrm>
        </p:grpSpPr>
        <p:sp>
          <p:nvSpPr>
            <p:cNvPr id="309" name="Google Shape;309;p33"/>
            <p:cNvSpPr/>
            <p:nvPr/>
          </p:nvSpPr>
          <p:spPr>
            <a:xfrm>
              <a:off x="271100" y="4182825"/>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10" name="Google Shape;310;p33"/>
            <p:cNvSpPr/>
            <p:nvPr/>
          </p:nvSpPr>
          <p:spPr>
            <a:xfrm>
              <a:off x="834925" y="46141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extLst>
      <p:ext uri="{BB962C8B-B14F-4D97-AF65-F5344CB8AC3E}">
        <p14:creationId xmlns:p14="http://schemas.microsoft.com/office/powerpoint/2010/main" val="138934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5" y="379751"/>
            <a:ext cx="5610220" cy="570368"/>
          </a:xfrm>
        </p:spPr>
        <p:txBody>
          <a:bodyPr/>
          <a:lstStyle/>
          <a:p>
            <a:r>
              <a:rPr lang="en-US" sz="5400"/>
              <a:t>Evaluate Result</a:t>
            </a:r>
            <a:endParaRPr lang="en-ID" sz="5400"/>
          </a:p>
        </p:txBody>
      </p:sp>
      <p:sp>
        <p:nvSpPr>
          <p:cNvPr id="4" name="TextBox 3">
            <a:extLst>
              <a:ext uri="{FF2B5EF4-FFF2-40B4-BE49-F238E27FC236}">
                <a16:creationId xmlns:a16="http://schemas.microsoft.com/office/drawing/2014/main" id="{FBCDA022-BB1C-73B6-E84B-B9CC7321E9EA}"/>
              </a:ext>
            </a:extLst>
          </p:cNvPr>
          <p:cNvSpPr txBox="1"/>
          <p:nvPr/>
        </p:nvSpPr>
        <p:spPr>
          <a:xfrm>
            <a:off x="450487" y="1003873"/>
            <a:ext cx="8417338" cy="1384995"/>
          </a:xfrm>
          <a:prstGeom prst="rect">
            <a:avLst/>
          </a:prstGeom>
          <a:noFill/>
        </p:spPr>
        <p:txBody>
          <a:bodyPr wrap="square">
            <a:spAutoFit/>
          </a:bodyPr>
          <a:lstStyle/>
          <a:p>
            <a:pPr algn="just" rtl="0">
              <a:spcBef>
                <a:spcPts val="0"/>
              </a:spcBef>
              <a:spcAft>
                <a:spcPts val="0"/>
              </a:spcAft>
            </a:pPr>
            <a:r>
              <a:rPr lang="en-ID" sz="1400" b="0" i="0" u="none" strike="noStrike">
                <a:solidFill>
                  <a:srgbClr val="000000"/>
                </a:solidFill>
                <a:effectLst/>
                <a:latin typeface="Times New Roman" panose="02020603050405020304" pitchFamily="18" charset="0"/>
              </a:rPr>
              <a:t>tahap evaluasi terhadap model yang telah dirancang untuk melakukan klasifikasi dengan algoritma </a:t>
            </a:r>
            <a:r>
              <a:rPr lang="en-ID" sz="1400" b="0" i="1" u="none" strike="noStrike">
                <a:solidFill>
                  <a:srgbClr val="000000"/>
                </a:solidFill>
                <a:effectLst/>
                <a:latin typeface="Times New Roman" panose="02020603050405020304" pitchFamily="18" charset="0"/>
              </a:rPr>
              <a:t>random forest</a:t>
            </a:r>
            <a:r>
              <a:rPr lang="en-ID" sz="1400" b="0" i="0" u="none" strike="noStrike">
                <a:solidFill>
                  <a:srgbClr val="000000"/>
                </a:solidFill>
                <a:effectLst/>
                <a:latin typeface="Times New Roman" panose="02020603050405020304" pitchFamily="18" charset="0"/>
              </a:rPr>
              <a:t>. Tujuan dari evaluasi ini untuk melihat bahwa model telah mencapai hasil baik yang sesuai dengan standar pada tahap business understanding. Berikut ini adalah hasil evaluasi model yang didapatkan</a:t>
            </a:r>
            <a:endParaRPr lang="en-ID">
              <a:effectLst/>
            </a:endParaRPr>
          </a:p>
          <a:p>
            <a:pPr algn="just" rtl="0" fontAlgn="base">
              <a:spcBef>
                <a:spcPts val="0"/>
              </a:spcBef>
              <a:spcAft>
                <a:spcPts val="0"/>
              </a:spcAft>
              <a:buFont typeface="Arial" panose="020B0604020202020204" pitchFamily="34" charset="0"/>
              <a:buChar char="•"/>
            </a:pPr>
            <a:r>
              <a:rPr lang="en-ID" sz="1400" b="0" i="1" u="none" strike="noStrike">
                <a:solidFill>
                  <a:srgbClr val="000000"/>
                </a:solidFill>
                <a:effectLst/>
                <a:latin typeface="Times New Roman" panose="02020603050405020304" pitchFamily="18" charset="0"/>
              </a:rPr>
              <a:t>Accuracy test</a:t>
            </a:r>
            <a:r>
              <a:rPr lang="en-ID" sz="1400" b="0" i="0" u="none" strike="noStrike">
                <a:solidFill>
                  <a:srgbClr val="000000"/>
                </a:solidFill>
                <a:effectLst/>
                <a:latin typeface="Times New Roman" panose="02020603050405020304" pitchFamily="18" charset="0"/>
              </a:rPr>
              <a:t> : 0.78</a:t>
            </a:r>
          </a:p>
          <a:p>
            <a:pPr algn="just" rtl="0" fontAlgn="base">
              <a:spcBef>
                <a:spcPts val="0"/>
              </a:spcBef>
              <a:spcAft>
                <a:spcPts val="0"/>
              </a:spcAft>
              <a:buFont typeface="Arial" panose="020B0604020202020204" pitchFamily="34" charset="0"/>
              <a:buChar char="•"/>
            </a:pPr>
            <a:r>
              <a:rPr lang="en-ID" sz="1400" b="0" i="1" u="none" strike="noStrike">
                <a:solidFill>
                  <a:srgbClr val="000000"/>
                </a:solidFill>
                <a:effectLst/>
                <a:latin typeface="Times New Roman" panose="02020603050405020304" pitchFamily="18" charset="0"/>
              </a:rPr>
              <a:t>Precision test </a:t>
            </a:r>
            <a:r>
              <a:rPr lang="en-ID" sz="1400" b="0" i="0" u="none" strike="noStrike">
                <a:solidFill>
                  <a:srgbClr val="000000"/>
                </a:solidFill>
                <a:effectLst/>
                <a:latin typeface="Times New Roman" panose="02020603050405020304" pitchFamily="18" charset="0"/>
              </a:rPr>
              <a:t>: 0.81</a:t>
            </a:r>
          </a:p>
          <a:p>
            <a:pPr algn="just" rtl="0" fontAlgn="base">
              <a:spcBef>
                <a:spcPts val="0"/>
              </a:spcBef>
              <a:spcAft>
                <a:spcPts val="0"/>
              </a:spcAft>
              <a:buFont typeface="Arial" panose="020B0604020202020204" pitchFamily="34" charset="0"/>
              <a:buChar char="•"/>
            </a:pPr>
            <a:r>
              <a:rPr lang="en-ID" sz="1400" b="0" i="1" u="none" strike="noStrike">
                <a:solidFill>
                  <a:srgbClr val="000000"/>
                </a:solidFill>
                <a:effectLst/>
                <a:latin typeface="Times New Roman" panose="02020603050405020304" pitchFamily="18" charset="0"/>
              </a:rPr>
              <a:t>Recall test</a:t>
            </a:r>
            <a:r>
              <a:rPr lang="en-ID" sz="1400" b="0" i="0" u="none" strike="noStrike">
                <a:solidFill>
                  <a:srgbClr val="000000"/>
                </a:solidFill>
                <a:effectLst/>
                <a:latin typeface="Times New Roman" panose="02020603050405020304" pitchFamily="18" charset="0"/>
              </a:rPr>
              <a:t> : 0.88 </a:t>
            </a:r>
          </a:p>
        </p:txBody>
      </p:sp>
      <p:pic>
        <p:nvPicPr>
          <p:cNvPr id="13316" name="Picture 4">
            <a:extLst>
              <a:ext uri="{FF2B5EF4-FFF2-40B4-BE49-F238E27FC236}">
                <a16:creationId xmlns:a16="http://schemas.microsoft.com/office/drawing/2014/main" id="{9262714C-ECC1-13DF-8BE5-AF2F74AA9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986" y="2549873"/>
            <a:ext cx="3265427"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73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339474" y="379750"/>
            <a:ext cx="6468517" cy="666275"/>
          </a:xfrm>
        </p:spPr>
        <p:txBody>
          <a:bodyPr/>
          <a:lstStyle/>
          <a:p>
            <a:r>
              <a:rPr lang="en-US" sz="4800"/>
              <a:t>Evaluate Process</a:t>
            </a:r>
            <a:endParaRPr lang="en-ID" sz="4800"/>
          </a:p>
        </p:txBody>
      </p:sp>
      <p:sp>
        <p:nvSpPr>
          <p:cNvPr id="5" name="TextBox 4">
            <a:extLst>
              <a:ext uri="{FF2B5EF4-FFF2-40B4-BE49-F238E27FC236}">
                <a16:creationId xmlns:a16="http://schemas.microsoft.com/office/drawing/2014/main" id="{0245505A-AAC4-DB6C-67A7-DE6A2DB4F280}"/>
              </a:ext>
            </a:extLst>
          </p:cNvPr>
          <p:cNvSpPr txBox="1"/>
          <p:nvPr/>
        </p:nvSpPr>
        <p:spPr>
          <a:xfrm>
            <a:off x="715100" y="1255914"/>
            <a:ext cx="7961376" cy="2862322"/>
          </a:xfrm>
          <a:prstGeom prst="rect">
            <a:avLst/>
          </a:prstGeom>
          <a:noFill/>
        </p:spPr>
        <p:txBody>
          <a:bodyPr wrap="square">
            <a:spAutoFit/>
          </a:bodyPr>
          <a:lstStyle/>
          <a:p>
            <a:pPr algn="just" rtl="0">
              <a:spcBef>
                <a:spcPts val="0"/>
              </a:spcBef>
              <a:spcAft>
                <a:spcPts val="0"/>
              </a:spcAft>
            </a:pPr>
            <a:r>
              <a:rPr lang="en-ID" sz="1800" b="0" i="0" u="none" strike="noStrike">
                <a:solidFill>
                  <a:srgbClr val="000000"/>
                </a:solidFill>
                <a:effectLst/>
                <a:latin typeface="Times New Roman" panose="02020603050405020304" pitchFamily="18" charset="0"/>
              </a:rPr>
              <a:t>Tahap ini memeriksa kembali tahapan dari awal untuk memastikan bahwa tidak ada factor penting dalam proses tersebut yang terabaikan atau terlewati. Berdasarkan hasil peninjauan proses awal proyek data mining dengan metodologi CRISP-DM, maka dapat dipahami </a:t>
            </a:r>
            <a:r>
              <a:rPr lang="en-ID" sz="1800"/>
              <a:t> </a:t>
            </a:r>
            <a:r>
              <a:rPr lang="en-ID" sz="1800" b="0" i="0" u="none" strike="noStrike">
                <a:solidFill>
                  <a:srgbClr val="000000"/>
                </a:solidFill>
                <a:effectLst/>
                <a:latin typeface="Times New Roman" panose="02020603050405020304" pitchFamily="18" charset="0"/>
              </a:rPr>
              <a:t>bahwa: </a:t>
            </a:r>
            <a:endParaRPr lang="en-ID" sz="1800">
              <a:effectLst/>
            </a:endParaRPr>
          </a:p>
          <a:p>
            <a:pPr marL="285750" indent="-285750" algn="just" rtl="0" fontAlgn="base">
              <a:spcBef>
                <a:spcPts val="0"/>
              </a:spcBef>
              <a:spcAft>
                <a:spcPts val="0"/>
              </a:spcAft>
              <a:buFont typeface="Wingdings" panose="05000000000000000000" pitchFamily="2" charset="2"/>
              <a:buChar char="§"/>
            </a:pPr>
            <a:r>
              <a:rPr lang="en-ID" sz="1800" b="0" i="0" u="none" strike="noStrike">
                <a:solidFill>
                  <a:srgbClr val="000000"/>
                </a:solidFill>
                <a:effectLst/>
                <a:latin typeface="Times New Roman" panose="02020603050405020304" pitchFamily="18" charset="0"/>
              </a:rPr>
              <a:t>Proses eksplorasi data akan membantu dalam memilih atribut yang berkaitan dengan klasifikasi status kepesertaan pada layanan BPJS. </a:t>
            </a:r>
          </a:p>
          <a:p>
            <a:pPr marL="285750" indent="-285750" algn="just" rtl="0" fontAlgn="base">
              <a:spcBef>
                <a:spcPts val="0"/>
              </a:spcBef>
              <a:spcAft>
                <a:spcPts val="0"/>
              </a:spcAft>
              <a:buFont typeface="Wingdings" panose="05000000000000000000" pitchFamily="2" charset="2"/>
              <a:buChar char="§"/>
            </a:pPr>
            <a:r>
              <a:rPr lang="en-ID" sz="1800" b="0" i="0" u="none" strike="noStrike">
                <a:solidFill>
                  <a:srgbClr val="000000"/>
                </a:solidFill>
                <a:effectLst/>
                <a:latin typeface="Times New Roman" panose="02020603050405020304" pitchFamily="18" charset="0"/>
              </a:rPr>
              <a:t>Data Preparation, khususnya pada proses data cleaning dan transform, sehingga data yang diperoleh dapat menghasilkan model yang baik. </a:t>
            </a:r>
          </a:p>
          <a:p>
            <a:pPr marL="285750" indent="-285750" algn="just" rtl="0" fontAlgn="base">
              <a:spcBef>
                <a:spcPts val="0"/>
              </a:spcBef>
              <a:spcAft>
                <a:spcPts val="0"/>
              </a:spcAft>
              <a:buFont typeface="Wingdings" panose="05000000000000000000" pitchFamily="2" charset="2"/>
              <a:buChar char="§"/>
            </a:pPr>
            <a:r>
              <a:rPr lang="en-ID" sz="1800" b="0" i="0" u="none" strike="noStrike">
                <a:solidFill>
                  <a:srgbClr val="000000"/>
                </a:solidFill>
                <a:effectLst/>
                <a:latin typeface="Times New Roman" panose="02020603050405020304" pitchFamily="18" charset="0"/>
              </a:rPr>
              <a:t>Sangat penting untuk tetap fokus pada masalah bisnis yang dihadapi, karena setelah data siap dianalisis, maka akan dilakukan tahap pemodelan. </a:t>
            </a:r>
          </a:p>
        </p:txBody>
      </p:sp>
    </p:spTree>
    <p:extLst>
      <p:ext uri="{BB962C8B-B14F-4D97-AF65-F5344CB8AC3E}">
        <p14:creationId xmlns:p14="http://schemas.microsoft.com/office/powerpoint/2010/main" val="208532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369350" y="2638374"/>
            <a:ext cx="4640538" cy="1820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Business Understanding</a:t>
            </a:r>
            <a:endParaRPr/>
          </a:p>
        </p:txBody>
      </p:sp>
      <p:sp>
        <p:nvSpPr>
          <p:cNvPr id="304" name="Google Shape;304;p33"/>
          <p:cNvSpPr txBox="1">
            <a:spLocks noGrp="1"/>
          </p:cNvSpPr>
          <p:nvPr>
            <p:ph type="title" idx="2"/>
          </p:nvPr>
        </p:nvSpPr>
        <p:spPr>
          <a:xfrm>
            <a:off x="4369350" y="1541838"/>
            <a:ext cx="11175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305" name="Google Shape;305;p33"/>
          <p:cNvSpPr/>
          <p:nvPr/>
        </p:nvSpPr>
        <p:spPr>
          <a:xfrm>
            <a:off x="0" y="0"/>
            <a:ext cx="3590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06" name="Google Shape;306;p33"/>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33"/>
          <p:cNvSpPr/>
          <p:nvPr/>
        </p:nvSpPr>
        <p:spPr>
          <a:xfrm>
            <a:off x="3152775" y="1630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308" name="Google Shape;308;p33"/>
          <p:cNvGrpSpPr/>
          <p:nvPr/>
        </p:nvGrpSpPr>
        <p:grpSpPr>
          <a:xfrm>
            <a:off x="271100" y="4182825"/>
            <a:ext cx="840125" cy="707625"/>
            <a:chOff x="271100" y="4182825"/>
            <a:chExt cx="840125" cy="707625"/>
          </a:xfrm>
        </p:grpSpPr>
        <p:sp>
          <p:nvSpPr>
            <p:cNvPr id="309" name="Google Shape;309;p33"/>
            <p:cNvSpPr/>
            <p:nvPr/>
          </p:nvSpPr>
          <p:spPr>
            <a:xfrm>
              <a:off x="271100" y="4182825"/>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10" name="Google Shape;310;p33"/>
            <p:cNvSpPr/>
            <p:nvPr/>
          </p:nvSpPr>
          <p:spPr>
            <a:xfrm>
              <a:off x="834925" y="46141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p:nvPr/>
        </p:nvSpPr>
        <p:spPr>
          <a:xfrm>
            <a:off x="5316050" y="0"/>
            <a:ext cx="182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34"/>
          <p:cNvSpPr txBox="1">
            <a:spLocks noGrp="1"/>
          </p:cNvSpPr>
          <p:nvPr>
            <p:ph type="body" idx="1"/>
          </p:nvPr>
        </p:nvSpPr>
        <p:spPr>
          <a:xfrm>
            <a:off x="720000" y="207263"/>
            <a:ext cx="7802208" cy="4401239"/>
          </a:xfrm>
          <a:prstGeom prst="rect">
            <a:avLst/>
          </a:prstGeom>
        </p:spPr>
        <p:txBody>
          <a:bodyPr spcFirstLastPara="1" wrap="square" lIns="91425" tIns="91425" rIns="91425" bIns="91425" anchor="t" anchorCtr="0">
            <a:noAutofit/>
          </a:bodyPr>
          <a:lstStyle/>
          <a:p>
            <a:pPr marL="0" indent="0">
              <a:buNone/>
            </a:pPr>
            <a:r>
              <a:rPr lang="en-ID" sz="2000" spc="-15">
                <a:latin typeface="Times New Roman" panose="02020603050405020304" pitchFamily="18" charset="0"/>
                <a:cs typeface="Times New Roman" panose="02020603050405020304" pitchFamily="18" charset="0"/>
              </a:rPr>
              <a:t>Proyek </a:t>
            </a:r>
            <a:r>
              <a:rPr lang="en-ID" sz="2000">
                <a:latin typeface="Times New Roman" panose="02020603050405020304" pitchFamily="18" charset="0"/>
                <a:cs typeface="Times New Roman" panose="02020603050405020304" pitchFamily="18" charset="0"/>
              </a:rPr>
              <a:t>ini </a:t>
            </a:r>
            <a:r>
              <a:rPr lang="en-ID" sz="2000" spc="40">
                <a:latin typeface="Times New Roman" panose="02020603050405020304" pitchFamily="18" charset="0"/>
                <a:cs typeface="Times New Roman" panose="02020603050405020304" pitchFamily="18" charset="0"/>
              </a:rPr>
              <a:t>menggunakan </a:t>
            </a:r>
            <a:r>
              <a:rPr lang="en-ID" sz="2000" spc="-10">
                <a:latin typeface="Times New Roman" panose="02020603050405020304" pitchFamily="18" charset="0"/>
                <a:cs typeface="Times New Roman" panose="02020603050405020304" pitchFamily="18" charset="0"/>
              </a:rPr>
              <a:t>data </a:t>
            </a:r>
            <a:r>
              <a:rPr lang="en-ID" sz="2000" spc="-75">
                <a:latin typeface="Times New Roman" panose="02020603050405020304" pitchFamily="18" charset="0"/>
                <a:cs typeface="Times New Roman" panose="02020603050405020304" pitchFamily="18" charset="0"/>
              </a:rPr>
              <a:t>BPJS </a:t>
            </a:r>
            <a:r>
              <a:rPr lang="en-ID" sz="2000" spc="10">
                <a:latin typeface="Times New Roman" panose="02020603050405020304" pitchFamily="18" charset="0"/>
                <a:cs typeface="Times New Roman" panose="02020603050405020304" pitchFamily="18" charset="0"/>
              </a:rPr>
              <a:t>Hackathon 2015-2021</a:t>
            </a:r>
            <a:r>
              <a:rPr lang="en-ID" sz="2000" spc="-80">
                <a:latin typeface="Times New Roman" panose="02020603050405020304" pitchFamily="18" charset="0"/>
                <a:cs typeface="Times New Roman" panose="02020603050405020304" pitchFamily="18" charset="0"/>
              </a:rPr>
              <a:t> </a:t>
            </a:r>
            <a:r>
              <a:rPr lang="en-ID" sz="2000" spc="15">
                <a:latin typeface="Times New Roman" panose="02020603050405020304" pitchFamily="18" charset="0"/>
                <a:cs typeface="Times New Roman" panose="02020603050405020304" pitchFamily="18" charset="0"/>
              </a:rPr>
              <a:t>untuk</a:t>
            </a:r>
            <a:r>
              <a:rPr lang="en-ID" sz="2000" spc="-80">
                <a:latin typeface="Times New Roman" panose="02020603050405020304" pitchFamily="18" charset="0"/>
                <a:cs typeface="Times New Roman" panose="02020603050405020304" pitchFamily="18" charset="0"/>
              </a:rPr>
              <a:t> </a:t>
            </a:r>
            <a:r>
              <a:rPr lang="en-ID" sz="2000" spc="15">
                <a:latin typeface="Times New Roman" panose="02020603050405020304" pitchFamily="18" charset="0"/>
                <a:cs typeface="Times New Roman" panose="02020603050405020304" pitchFamily="18" charset="0"/>
              </a:rPr>
              <a:t>melakukan</a:t>
            </a:r>
            <a:r>
              <a:rPr lang="en-ID" sz="2000" spc="-75">
                <a:latin typeface="Times New Roman" panose="02020603050405020304" pitchFamily="18" charset="0"/>
                <a:cs typeface="Times New Roman" panose="02020603050405020304" pitchFamily="18" charset="0"/>
              </a:rPr>
              <a:t> </a:t>
            </a:r>
            <a:r>
              <a:rPr lang="en-ID" sz="2000" spc="10">
                <a:latin typeface="Times New Roman" panose="02020603050405020304" pitchFamily="18" charset="0"/>
                <a:cs typeface="Times New Roman" panose="02020603050405020304" pitchFamily="18" charset="0"/>
              </a:rPr>
              <a:t>prediksi</a:t>
            </a:r>
            <a:r>
              <a:rPr lang="en-ID" sz="2000" spc="-80">
                <a:latin typeface="Times New Roman" panose="02020603050405020304" pitchFamily="18" charset="0"/>
                <a:cs typeface="Times New Roman" panose="02020603050405020304" pitchFamily="18" charset="0"/>
              </a:rPr>
              <a:t> </a:t>
            </a:r>
            <a:r>
              <a:rPr lang="en-ID" sz="2000" spc="50">
                <a:latin typeface="Times New Roman" panose="02020603050405020304" pitchFamily="18" charset="0"/>
                <a:cs typeface="Times New Roman" panose="02020603050405020304" pitchFamily="18" charset="0"/>
              </a:rPr>
              <a:t>dengan</a:t>
            </a:r>
            <a:r>
              <a:rPr lang="en-ID" sz="2000" spc="-75">
                <a:latin typeface="Times New Roman" panose="02020603050405020304" pitchFamily="18" charset="0"/>
                <a:cs typeface="Times New Roman" panose="02020603050405020304" pitchFamily="18" charset="0"/>
              </a:rPr>
              <a:t> </a:t>
            </a:r>
            <a:r>
              <a:rPr lang="en-ID" sz="2000" spc="-10">
                <a:latin typeface="Times New Roman" panose="02020603050405020304" pitchFamily="18" charset="0"/>
                <a:cs typeface="Times New Roman" panose="02020603050405020304" pitchFamily="18" charset="0"/>
              </a:rPr>
              <a:t>data</a:t>
            </a:r>
            <a:r>
              <a:rPr lang="en-ID" sz="2000" spc="-80">
                <a:latin typeface="Times New Roman" panose="02020603050405020304" pitchFamily="18" charset="0"/>
                <a:cs typeface="Times New Roman" panose="02020603050405020304" pitchFamily="18" charset="0"/>
              </a:rPr>
              <a:t> </a:t>
            </a:r>
            <a:r>
              <a:rPr lang="en-ID" sz="2000" spc="15">
                <a:latin typeface="Times New Roman" panose="02020603050405020304" pitchFamily="18" charset="0"/>
                <a:cs typeface="Times New Roman" panose="02020603050405020304" pitchFamily="18" charset="0"/>
              </a:rPr>
              <a:t>yang</a:t>
            </a:r>
            <a:r>
              <a:rPr lang="en-ID" sz="2000" spc="-75">
                <a:latin typeface="Times New Roman" panose="02020603050405020304" pitchFamily="18" charset="0"/>
                <a:cs typeface="Times New Roman" panose="02020603050405020304" pitchFamily="18" charset="0"/>
              </a:rPr>
              <a:t> </a:t>
            </a:r>
            <a:r>
              <a:rPr lang="en-ID" sz="2000" spc="-25">
                <a:latin typeface="Times New Roman" panose="02020603050405020304" pitchFamily="18" charset="0"/>
                <a:cs typeface="Times New Roman" panose="02020603050405020304" pitchFamily="18" charset="0"/>
              </a:rPr>
              <a:t>telah </a:t>
            </a:r>
            <a:r>
              <a:rPr lang="en-ID" sz="2000" spc="-950">
                <a:latin typeface="Times New Roman" panose="02020603050405020304" pitchFamily="18" charset="0"/>
                <a:cs typeface="Times New Roman" panose="02020603050405020304" pitchFamily="18" charset="0"/>
              </a:rPr>
              <a:t> </a:t>
            </a:r>
            <a:r>
              <a:rPr lang="en-ID" sz="2000" spc="-65">
                <a:latin typeface="Times New Roman" panose="02020603050405020304" pitchFamily="18" charset="0"/>
                <a:cs typeface="Times New Roman" panose="02020603050405020304" pitchFamily="18" charset="0"/>
              </a:rPr>
              <a:t>kita </a:t>
            </a:r>
            <a:r>
              <a:rPr lang="en-ID" sz="2000" spc="-35">
                <a:latin typeface="Times New Roman" panose="02020603050405020304" pitchFamily="18" charset="0"/>
                <a:cs typeface="Times New Roman" panose="02020603050405020304" pitchFamily="18" charset="0"/>
              </a:rPr>
              <a:t>miliki </a:t>
            </a:r>
            <a:r>
              <a:rPr lang="en-ID" sz="2000" spc="10">
                <a:latin typeface="Times New Roman" panose="02020603050405020304" pitchFamily="18" charset="0"/>
                <a:cs typeface="Times New Roman" panose="02020603050405020304" pitchFamily="18" charset="0"/>
              </a:rPr>
              <a:t>pendekatan </a:t>
            </a:r>
            <a:r>
              <a:rPr lang="en-ID" sz="2000" spc="15">
                <a:latin typeface="Times New Roman" panose="02020603050405020304" pitchFamily="18" charset="0"/>
                <a:cs typeface="Times New Roman" panose="02020603050405020304" pitchFamily="18" charset="0"/>
              </a:rPr>
              <a:t>yang </a:t>
            </a:r>
            <a:r>
              <a:rPr lang="en-ID" sz="2000" spc="40">
                <a:latin typeface="Times New Roman" panose="02020603050405020304" pitchFamily="18" charset="0"/>
                <a:cs typeface="Times New Roman" panose="02020603050405020304" pitchFamily="18" charset="0"/>
              </a:rPr>
              <a:t>digunakan </a:t>
            </a:r>
            <a:r>
              <a:rPr lang="en-ID" sz="2000" spc="-40">
                <a:latin typeface="Times New Roman" panose="02020603050405020304" pitchFamily="18" charset="0"/>
                <a:cs typeface="Times New Roman" panose="02020603050405020304" pitchFamily="18" charset="0"/>
              </a:rPr>
              <a:t>yaitu </a:t>
            </a:r>
            <a:r>
              <a:rPr lang="en-ID" sz="2000">
                <a:latin typeface="Times New Roman" panose="02020603050405020304" pitchFamily="18" charset="0"/>
                <a:cs typeface="Times New Roman" panose="02020603050405020304" pitchFamily="18" charset="0"/>
              </a:rPr>
              <a:t>metode </a:t>
            </a:r>
            <a:r>
              <a:rPr lang="en-ID" sz="2000" spc="5">
                <a:latin typeface="Times New Roman" panose="02020603050405020304" pitchFamily="18" charset="0"/>
                <a:cs typeface="Times New Roman" panose="02020603050405020304" pitchFamily="18" charset="0"/>
              </a:rPr>
              <a:t>Random Forest yaitu</a:t>
            </a:r>
            <a:r>
              <a:rPr lang="en-US" sz="2000" spc="5">
                <a:latin typeface="Times New Roman" panose="02020603050405020304" pitchFamily="18" charset="0"/>
                <a:cs typeface="Times New Roman" panose="02020603050405020304" pitchFamily="18" charset="0"/>
              </a:rPr>
              <a:t> </a:t>
            </a:r>
            <a:r>
              <a:rPr lang="en-US" sz="2000" spc="-10">
                <a:latin typeface="Times New Roman" panose="02020603050405020304" pitchFamily="18" charset="0"/>
                <a:cs typeface="Times New Roman" panose="02020603050405020304" pitchFamily="18" charset="0"/>
              </a:rPr>
              <a:t>Classification status kepesertaan pada data BPJS Kesehatan tahun 2015-2021 using Random Forest.</a:t>
            </a:r>
          </a:p>
          <a:p>
            <a:pPr marL="0" indent="0">
              <a:buNone/>
            </a:pPr>
            <a:endParaRPr lang="en-US" sz="2000" spc="-10">
              <a:latin typeface="Times New Roman" panose="02020603050405020304" pitchFamily="18" charset="0"/>
              <a:cs typeface="Times New Roman" panose="02020603050405020304" pitchFamily="18" charset="0"/>
            </a:endParaRPr>
          </a:p>
          <a:p>
            <a:pPr marL="0" indent="0">
              <a:buNone/>
            </a:pPr>
            <a:r>
              <a:rPr lang="en-ID" sz="2000">
                <a:latin typeface="Times New Roman" panose="02020603050405020304" pitchFamily="18" charset="0"/>
                <a:cs typeface="Times New Roman" panose="02020603050405020304" pitchFamily="18" charset="0"/>
              </a:rPr>
              <a:t>Teknologi memudahkan akses informasi kesehatan, dengan pentingnya pelayanan kesehatan, pendataan anggota BPJS diperlukan. Pendataan dilakukan melalui algoritma random forest untuk mengoptimalkan persebaran fasilitas kesehatan dan mengatasi kelemahan algoritma tersebut. Analisis data kepesertaan BPJS melibatkan EDA untuk memeriksa keberadaan data duplikat atau hilang, dengan tujuan meningkatkan performa model dan mencapai hasil yang lebih baik daripada sebelumnya.</a:t>
            </a:r>
            <a:endParaRPr lang="en-ID" sz="2000" spc="-65">
              <a:latin typeface="Times New Roman" panose="02020603050405020304" pitchFamily="18" charset="0"/>
              <a:cs typeface="Times New Roman" panose="02020603050405020304" pitchFamily="18" charset="0"/>
            </a:endParaRPr>
          </a:p>
          <a:p>
            <a:pPr marL="0" indent="0">
              <a:buNone/>
            </a:pPr>
            <a:endParaRPr lang="en-ID" sz="2000" spc="-65">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369350" y="2638374"/>
            <a:ext cx="4640538" cy="1820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Data Understanding</a:t>
            </a:r>
            <a:endParaRPr/>
          </a:p>
        </p:txBody>
      </p:sp>
      <p:sp>
        <p:nvSpPr>
          <p:cNvPr id="304" name="Google Shape;304;p33"/>
          <p:cNvSpPr txBox="1">
            <a:spLocks noGrp="1"/>
          </p:cNvSpPr>
          <p:nvPr>
            <p:ph type="title" idx="2"/>
          </p:nvPr>
        </p:nvSpPr>
        <p:spPr>
          <a:xfrm>
            <a:off x="4369350" y="1541838"/>
            <a:ext cx="11175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305" name="Google Shape;305;p33"/>
          <p:cNvSpPr/>
          <p:nvPr/>
        </p:nvSpPr>
        <p:spPr>
          <a:xfrm>
            <a:off x="0" y="0"/>
            <a:ext cx="3590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06" name="Google Shape;306;p33"/>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33"/>
          <p:cNvSpPr/>
          <p:nvPr/>
        </p:nvSpPr>
        <p:spPr>
          <a:xfrm>
            <a:off x="3152775" y="1630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nvGrpSpPr>
          <p:cNvPr id="308" name="Google Shape;308;p33"/>
          <p:cNvGrpSpPr/>
          <p:nvPr/>
        </p:nvGrpSpPr>
        <p:grpSpPr>
          <a:xfrm>
            <a:off x="271100" y="4182825"/>
            <a:ext cx="840125" cy="707625"/>
            <a:chOff x="271100" y="4182825"/>
            <a:chExt cx="840125" cy="707625"/>
          </a:xfrm>
        </p:grpSpPr>
        <p:sp>
          <p:nvSpPr>
            <p:cNvPr id="309" name="Google Shape;309;p33"/>
            <p:cNvSpPr/>
            <p:nvPr/>
          </p:nvSpPr>
          <p:spPr>
            <a:xfrm>
              <a:off x="271100" y="4182825"/>
              <a:ext cx="276300" cy="2763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10" name="Google Shape;310;p33"/>
            <p:cNvSpPr/>
            <p:nvPr/>
          </p:nvSpPr>
          <p:spPr>
            <a:xfrm>
              <a:off x="834925" y="461415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pSp>
    </p:spTree>
    <p:extLst>
      <p:ext uri="{BB962C8B-B14F-4D97-AF65-F5344CB8AC3E}">
        <p14:creationId xmlns:p14="http://schemas.microsoft.com/office/powerpoint/2010/main" val="17060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subTitle" idx="1"/>
          </p:nvPr>
        </p:nvSpPr>
        <p:spPr>
          <a:xfrm>
            <a:off x="2647880" y="1251907"/>
            <a:ext cx="6511325" cy="37824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latin typeface="Times New Roman" panose="02020603050405020304" pitchFamily="18" charset="0"/>
                <a:cs typeface="Times New Roman" panose="02020603050405020304" pitchFamily="18" charset="0"/>
              </a:rPr>
              <a:t>Collecting data merupakan proses pengumpulan, pengukuran  serta analisis data yang digunakan dalam penelitian.</a:t>
            </a:r>
          </a:p>
          <a:p>
            <a:pPr marL="0" lvl="0" indent="0" algn="l" rtl="0">
              <a:spcBef>
                <a:spcPts val="0"/>
              </a:spcBef>
              <a:spcAft>
                <a:spcPts val="0"/>
              </a:spcAft>
              <a:buNone/>
            </a:pPr>
            <a:endParaRPr lang="en-US" sz="2000">
              <a:latin typeface="Times New Roman" panose="02020603050405020304" pitchFamily="18" charset="0"/>
              <a:cs typeface="Times New Roman" panose="02020603050405020304" pitchFamily="18" charset="0"/>
            </a:endParaRPr>
          </a:p>
          <a:p>
            <a:pPr marL="0" indent="0" algn="just"/>
            <a:r>
              <a:rPr lang="en-ID" sz="1800" b="0" i="0" u="none" strike="noStrike">
                <a:solidFill>
                  <a:srgbClr val="000000"/>
                </a:solidFill>
                <a:effectLst/>
                <a:latin typeface="Times New Roman" panose="02020603050405020304" pitchFamily="18" charset="0"/>
              </a:rPr>
              <a:t>Pengumpulan data merupakan tahap awal untuk menemukan data yang akan digunakan dalam penelitian. maka dari itu dataset yang akan digunakan untuk klasifikasi status kepesertaan pada data kepesertaan bpjs kesehatan mulai tahun 2015-2021 berdasarkan dataset yaitu data sampel BPJS Kesehatan tahun 2015-2021 sebesar 2.305.435 peserta. Beberapa data yang digunakan pada tugas ini adalah file kepesertaan Diabetes Melitus pada tahun 2019, 2020, 2021 dan file kepesertaan Tuberculosis tahun 2019, 2020, 2021 serta file reguler kepesertaan. </a:t>
            </a:r>
            <a:endParaRPr lang="en-ID" sz="2400">
              <a:effectLst/>
            </a:endParaRPr>
          </a:p>
          <a:p>
            <a:pPr marL="0" lvl="0" indent="0" algn="l" rtl="0">
              <a:spcBef>
                <a:spcPts val="0"/>
              </a:spcBef>
              <a:spcAft>
                <a:spcPts val="0"/>
              </a:spcAft>
              <a:buNone/>
            </a:pPr>
            <a:endParaRPr lang="en-US" sz="2000">
              <a:latin typeface="Times New Roman" panose="02020603050405020304" pitchFamily="18" charset="0"/>
              <a:cs typeface="Times New Roman" panose="02020603050405020304" pitchFamily="18" charset="0"/>
            </a:endParaRPr>
          </a:p>
        </p:txBody>
      </p:sp>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289250" y="253150"/>
            <a:ext cx="5194160" cy="995101"/>
          </a:xfrm>
        </p:spPr>
        <p:txBody>
          <a:bodyPr/>
          <a:lstStyle/>
          <a:p>
            <a:r>
              <a:rPr lang="en-US"/>
              <a:t>Collecting Data</a:t>
            </a:r>
            <a:endParaRPr lang="en-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subTitle" idx="1"/>
          </p:nvPr>
        </p:nvSpPr>
        <p:spPr>
          <a:xfrm>
            <a:off x="2478600" y="1251907"/>
            <a:ext cx="6680605" cy="3782438"/>
          </a:xfrm>
          <a:prstGeom prst="rect">
            <a:avLst/>
          </a:prstGeom>
        </p:spPr>
        <p:txBody>
          <a:bodyPr spcFirstLastPara="1" wrap="square" lIns="91425" tIns="91425" rIns="91425" bIns="91425" anchor="t" anchorCtr="0">
            <a:noAutofit/>
          </a:bodyPr>
          <a:lstStyle/>
          <a:p>
            <a:pPr marL="0" indent="0" algn="just"/>
            <a:r>
              <a:rPr lang="en-ID" sz="1800" b="0" i="0" u="none" strike="noStrike">
                <a:solidFill>
                  <a:srgbClr val="000000"/>
                </a:solidFill>
                <a:effectLst/>
                <a:latin typeface="Arial" panose="020B0604020202020204" pitchFamily="34" charset="0"/>
              </a:rPr>
              <a:t>Menelaah data pada data understanding adalah proses untuk mendapatkan pemahaman awal mengenai data dengan melakukan analisis dan visualisasi data. Data sampel kepesertaan kontekstual Diabetes Mellitus (DM) adalah seluruh peserta tersampel yang ada dalam sistem informasi BPJS Kesehatan sebagai representative peserta JKN-KIS pernah didiagnosis DM. Data kepesertaan terkait karakteristik selain jenis kelamin bersifat dinamis, dan data kepesertaan berikut menunjukkan status peserta pada tanggal 31 Desember 2021. Hasil analisis pada tabel adalah jumlah dan persentase tertimbang terhadap populasi menggunakan variabel bobot. </a:t>
            </a:r>
            <a:endParaRPr lang="en-ID" sz="2400">
              <a:effectLst/>
            </a:endParaRPr>
          </a:p>
          <a:p>
            <a:pPr marL="0" lvl="0" indent="0" algn="just" rtl="0">
              <a:spcBef>
                <a:spcPts val="0"/>
              </a:spcBef>
              <a:spcAft>
                <a:spcPts val="0"/>
              </a:spcAft>
              <a:buNone/>
            </a:pPr>
            <a:endParaRPr lang="en-US" sz="2000">
              <a:latin typeface="Times New Roman" panose="02020603050405020304" pitchFamily="18" charset="0"/>
              <a:cs typeface="Times New Roman" panose="02020603050405020304" pitchFamily="18" charset="0"/>
            </a:endParaRPr>
          </a:p>
        </p:txBody>
      </p:sp>
      <p:sp>
        <p:nvSpPr>
          <p:cNvPr id="430" name="Google Shape;430;p40"/>
          <p:cNvSpPr/>
          <p:nvPr/>
        </p:nvSpPr>
        <p:spPr>
          <a:xfrm>
            <a:off x="0" y="0"/>
            <a:ext cx="247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31" name="Google Shape;431;p40"/>
          <p:cNvCxnSpPr/>
          <p:nvPr/>
        </p:nvCxnSpPr>
        <p:spPr>
          <a:xfrm>
            <a:off x="-11495" y="253150"/>
            <a:ext cx="9170700" cy="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40"/>
          <p:cNvCxnSpPr/>
          <p:nvPr/>
        </p:nvCxnSpPr>
        <p:spPr>
          <a:xfrm>
            <a:off x="276175" y="0"/>
            <a:ext cx="0" cy="4245900"/>
          </a:xfrm>
          <a:prstGeom prst="straightConnector1">
            <a:avLst/>
          </a:prstGeom>
          <a:noFill/>
          <a:ln w="9525" cap="flat" cmpd="sng">
            <a:solidFill>
              <a:schemeClr val="lt2"/>
            </a:solidFill>
            <a:prstDash val="solid"/>
            <a:round/>
            <a:headEnd type="none" w="med" len="med"/>
            <a:tailEnd type="none" w="med" len="med"/>
          </a:ln>
        </p:spPr>
      </p:cxnSp>
      <p:sp>
        <p:nvSpPr>
          <p:cNvPr id="433" name="Google Shape;433;p40"/>
          <p:cNvSpPr/>
          <p:nvPr/>
        </p:nvSpPr>
        <p:spPr>
          <a:xfrm>
            <a:off x="212875" y="18985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4" name="Google Shape;434;p40"/>
          <p:cNvSpPr/>
          <p:nvPr/>
        </p:nvSpPr>
        <p:spPr>
          <a:xfrm>
            <a:off x="289250" y="4182650"/>
            <a:ext cx="851700" cy="85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435" name="Google Shape;435;p40"/>
          <p:cNvSpPr/>
          <p:nvPr/>
        </p:nvSpPr>
        <p:spPr>
          <a:xfrm>
            <a:off x="212875" y="471705"/>
            <a:ext cx="126600" cy="126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sp>
        <p:nvSpPr>
          <p:cNvPr id="3" name="Title 2">
            <a:extLst>
              <a:ext uri="{FF2B5EF4-FFF2-40B4-BE49-F238E27FC236}">
                <a16:creationId xmlns:a16="http://schemas.microsoft.com/office/drawing/2014/main" id="{3CA9E84C-87DD-EA32-EE9F-773858FA87E7}"/>
              </a:ext>
            </a:extLst>
          </p:cNvPr>
          <p:cNvSpPr>
            <a:spLocks noGrp="1"/>
          </p:cNvSpPr>
          <p:nvPr>
            <p:ph type="title"/>
          </p:nvPr>
        </p:nvSpPr>
        <p:spPr>
          <a:xfrm>
            <a:off x="289250" y="253151"/>
            <a:ext cx="5194160" cy="851700"/>
          </a:xfrm>
        </p:spPr>
        <p:txBody>
          <a:bodyPr/>
          <a:lstStyle/>
          <a:p>
            <a:r>
              <a:rPr lang="en-US"/>
              <a:t>Describe Data</a:t>
            </a:r>
            <a:endParaRPr lang="en-ID"/>
          </a:p>
        </p:txBody>
      </p:sp>
    </p:spTree>
    <p:extLst>
      <p:ext uri="{BB962C8B-B14F-4D97-AF65-F5344CB8AC3E}">
        <p14:creationId xmlns:p14="http://schemas.microsoft.com/office/powerpoint/2010/main" val="102752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1"/>
          <p:cNvSpPr/>
          <p:nvPr/>
        </p:nvSpPr>
        <p:spPr>
          <a:xfrm>
            <a:off x="6356524" y="0"/>
            <a:ext cx="182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4" name="Google Shape;444;p41"/>
          <p:cNvSpPr/>
          <p:nvPr/>
        </p:nvSpPr>
        <p:spPr>
          <a:xfrm>
            <a:off x="6698350" y="4608500"/>
            <a:ext cx="276300" cy="276300"/>
          </a:xfrm>
          <a:prstGeom prst="mathPlus">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pilogue"/>
              <a:ea typeface="Epilogue"/>
              <a:cs typeface="Epilogue"/>
              <a:sym typeface="Epilogue"/>
            </a:endParaRPr>
          </a:p>
        </p:txBody>
      </p:sp>
      <p:graphicFrame>
        <p:nvGraphicFramePr>
          <p:cNvPr id="8" name="Table 7">
            <a:extLst>
              <a:ext uri="{FF2B5EF4-FFF2-40B4-BE49-F238E27FC236}">
                <a16:creationId xmlns:a16="http://schemas.microsoft.com/office/drawing/2014/main" id="{0FB7372F-DB1F-3E1D-17D6-DC22E0302556}"/>
              </a:ext>
            </a:extLst>
          </p:cNvPr>
          <p:cNvGraphicFramePr>
            <a:graphicFrameLocks noGrp="1"/>
          </p:cNvGraphicFramePr>
          <p:nvPr>
            <p:extLst>
              <p:ext uri="{D42A27DB-BD31-4B8C-83A1-F6EECF244321}">
                <p14:modId xmlns:p14="http://schemas.microsoft.com/office/powerpoint/2010/main" val="1977056765"/>
              </p:ext>
            </p:extLst>
          </p:nvPr>
        </p:nvGraphicFramePr>
        <p:xfrm>
          <a:off x="1515278" y="1082668"/>
          <a:ext cx="4314020" cy="3732219"/>
        </p:xfrm>
        <a:graphic>
          <a:graphicData uri="http://schemas.openxmlformats.org/drawingml/2006/table">
            <a:tbl>
              <a:tblPr/>
              <a:tblGrid>
                <a:gridCol w="354576">
                  <a:extLst>
                    <a:ext uri="{9D8B030D-6E8A-4147-A177-3AD203B41FA5}">
                      <a16:colId xmlns:a16="http://schemas.microsoft.com/office/drawing/2014/main" val="3680132731"/>
                    </a:ext>
                  </a:extLst>
                </a:gridCol>
                <a:gridCol w="716540">
                  <a:extLst>
                    <a:ext uri="{9D8B030D-6E8A-4147-A177-3AD203B41FA5}">
                      <a16:colId xmlns:a16="http://schemas.microsoft.com/office/drawing/2014/main" val="1040542942"/>
                    </a:ext>
                  </a:extLst>
                </a:gridCol>
                <a:gridCol w="1595597">
                  <a:extLst>
                    <a:ext uri="{9D8B030D-6E8A-4147-A177-3AD203B41FA5}">
                      <a16:colId xmlns:a16="http://schemas.microsoft.com/office/drawing/2014/main" val="2865218349"/>
                    </a:ext>
                  </a:extLst>
                </a:gridCol>
                <a:gridCol w="583575">
                  <a:extLst>
                    <a:ext uri="{9D8B030D-6E8A-4147-A177-3AD203B41FA5}">
                      <a16:colId xmlns:a16="http://schemas.microsoft.com/office/drawing/2014/main" val="655020418"/>
                    </a:ext>
                  </a:extLst>
                </a:gridCol>
                <a:gridCol w="1063732">
                  <a:extLst>
                    <a:ext uri="{9D8B030D-6E8A-4147-A177-3AD203B41FA5}">
                      <a16:colId xmlns:a16="http://schemas.microsoft.com/office/drawing/2014/main" val="1963829108"/>
                    </a:ext>
                  </a:extLst>
                </a:gridCol>
              </a:tblGrid>
              <a:tr h="120188">
                <a:tc>
                  <a:txBody>
                    <a:bodyPr/>
                    <a:lstStyle/>
                    <a:p>
                      <a:pPr algn="ctr" rtl="0" fontAlgn="t">
                        <a:spcBef>
                          <a:spcPts val="1200"/>
                        </a:spcBef>
                        <a:spcAft>
                          <a:spcPts val="1200"/>
                        </a:spcAft>
                      </a:pPr>
                      <a:r>
                        <a:rPr lang="en-ID" sz="500" b="1" i="0" u="none" strike="noStrike">
                          <a:solidFill>
                            <a:srgbClr val="00000A"/>
                          </a:solidFill>
                          <a:effectLst/>
                          <a:latin typeface="Times New Roman" panose="02020603050405020304" pitchFamily="18" charset="0"/>
                        </a:rPr>
                        <a:t>No.</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ID" sz="500" b="1" i="1" u="none" strike="noStrike">
                          <a:solidFill>
                            <a:srgbClr val="00000A"/>
                          </a:solidFill>
                          <a:effectLst/>
                          <a:latin typeface="Times New Roman" panose="02020603050405020304" pitchFamily="18" charset="0"/>
                        </a:rPr>
                        <a:t>Variable</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ID" sz="500" b="1" i="0" u="none" strike="noStrike">
                          <a:solidFill>
                            <a:srgbClr val="00000A"/>
                          </a:solidFill>
                          <a:effectLst/>
                          <a:latin typeface="Times New Roman" panose="02020603050405020304" pitchFamily="18" charset="0"/>
                        </a:rPr>
                        <a:t>Nama </a:t>
                      </a:r>
                      <a:r>
                        <a:rPr lang="en-ID" sz="500" b="1" i="1" u="none" strike="noStrike">
                          <a:solidFill>
                            <a:srgbClr val="00000A"/>
                          </a:solidFill>
                          <a:effectLst/>
                          <a:latin typeface="Times New Roman" panose="02020603050405020304" pitchFamily="18" charset="0"/>
                        </a:rPr>
                        <a:t>variable</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rtl="0" fontAlgn="t">
                        <a:spcBef>
                          <a:spcPts val="1200"/>
                        </a:spcBef>
                        <a:spcAft>
                          <a:spcPts val="1200"/>
                        </a:spcAft>
                      </a:pPr>
                      <a:r>
                        <a:rPr lang="en-ID" sz="500" b="1" i="0" u="none" strike="noStrike">
                          <a:solidFill>
                            <a:srgbClr val="00000A"/>
                          </a:solidFill>
                          <a:effectLst/>
                          <a:latin typeface="Times New Roman" panose="02020603050405020304" pitchFamily="18" charset="0"/>
                        </a:rPr>
                        <a:t>Tipe </a:t>
                      </a:r>
                      <a:r>
                        <a:rPr lang="en-ID" sz="500" b="1" i="1" u="none" strike="noStrike">
                          <a:solidFill>
                            <a:srgbClr val="00000A"/>
                          </a:solidFill>
                          <a:effectLst/>
                          <a:latin typeface="Times New Roman" panose="02020603050405020304" pitchFamily="18" charset="0"/>
                        </a:rPr>
                        <a:t>variable</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ID"/>
                    </a:p>
                  </a:txBody>
                  <a:tcPr/>
                </a:tc>
                <a:extLst>
                  <a:ext uri="{0D108BD9-81ED-4DB2-BD59-A6C34878D82A}">
                    <a16:rowId xmlns:a16="http://schemas.microsoft.com/office/drawing/2014/main" val="1052308731"/>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PSTV01</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Nomor peserta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Integer</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812404"/>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2.</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PSTV02</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Nomor keluarga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Integer</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636032"/>
                  </a:ext>
                </a:extLst>
              </a:tr>
              <a:tr h="262241">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3.</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PSTV03</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Tanggal lahir peserta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Numerik (Interval-scaled)</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817233"/>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4.</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PSTV04</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Hubungan keluarga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634979"/>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5.</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PSTV05</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Jenis kelamin</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837110"/>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6.</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PSTV06</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Status perkawinan</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227094"/>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7.</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PSTV07</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Kelas rawat</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514219"/>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8.</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PSTV08</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Segmentasi peserta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826016"/>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9.</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PSTV09</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Provinsi tempat tinggal peserta</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463603"/>
                  </a:ext>
                </a:extLst>
              </a:tr>
              <a:tr h="202912">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10.</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PSTV10</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fi-FI" sz="500" b="0" i="0" u="none" strike="noStrike">
                          <a:solidFill>
                            <a:srgbClr val="00000A"/>
                          </a:solidFill>
                          <a:effectLst/>
                          <a:latin typeface="Times New Roman" panose="02020603050405020304" pitchFamily="18" charset="0"/>
                        </a:rPr>
                        <a:t>Kabupaten/Kota Tempat Tinggal Peserta</a:t>
                      </a:r>
                      <a:endParaRPr lang="fi-FI"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957701"/>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11.</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PSTV11</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Kepemilikan faskes</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92405"/>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12.</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PSTV12</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Jenis faskes</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246673"/>
                  </a:ext>
                </a:extLst>
              </a:tr>
              <a:tr h="262241">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13.</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PSTV13</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"Provinsi Fasilitas Kesehatan Peserta Terdaftar</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833925"/>
                  </a:ext>
                </a:extLst>
              </a:tr>
              <a:tr h="262241">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14.</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PSTV14</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fi-FI" sz="500" b="0" i="0" u="none" strike="noStrike">
                          <a:solidFill>
                            <a:srgbClr val="00000A"/>
                          </a:solidFill>
                          <a:effectLst/>
                          <a:latin typeface="Times New Roman" panose="02020603050405020304" pitchFamily="18" charset="0"/>
                        </a:rPr>
                        <a:t>Kabupaten/Kota Fasilitas Kesehatan Peserta Terdaftar</a:t>
                      </a:r>
                      <a:endParaRPr lang="fi-FI"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Kategorik (Nominal)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843007"/>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15.</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PSTV15</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Bobot</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Float</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Numerik (Ratio)</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717538"/>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16.</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PSTV16</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Tahun Sample</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Integer</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Numerik (Ratio)</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375729"/>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17.</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PSTV17</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Status Kepesertaan</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String</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Numerik (Ordinal)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110238"/>
                  </a:ext>
                </a:extLst>
              </a:tr>
              <a:tr h="187314">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18</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PSTV18</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Tahun Meninggal</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Integer</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D" sz="500" b="0" i="0" u="none" strike="noStrike">
                          <a:solidFill>
                            <a:srgbClr val="00000A"/>
                          </a:solidFill>
                          <a:effectLst/>
                          <a:latin typeface="Times New Roman" panose="02020603050405020304" pitchFamily="18" charset="0"/>
                        </a:rPr>
                        <a:t>Numerik (Ratio)</a:t>
                      </a:r>
                      <a:endParaRPr lang="en-ID" sz="500">
                        <a:effectLst/>
                      </a:endParaRPr>
                    </a:p>
                  </a:txBody>
                  <a:tcPr marL="23964" marR="23964" marT="17254" marB="17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295896"/>
                  </a:ext>
                </a:extLst>
              </a:tr>
            </a:tbl>
          </a:graphicData>
        </a:graphic>
      </p:graphicFrame>
      <p:sp>
        <p:nvSpPr>
          <p:cNvPr id="10" name="TextBox 9">
            <a:extLst>
              <a:ext uri="{FF2B5EF4-FFF2-40B4-BE49-F238E27FC236}">
                <a16:creationId xmlns:a16="http://schemas.microsoft.com/office/drawing/2014/main" id="{51D486DF-0429-5327-4576-ED075C33D08A}"/>
              </a:ext>
            </a:extLst>
          </p:cNvPr>
          <p:cNvSpPr txBox="1"/>
          <p:nvPr/>
        </p:nvSpPr>
        <p:spPr>
          <a:xfrm>
            <a:off x="501477" y="328613"/>
            <a:ext cx="4572000" cy="523220"/>
          </a:xfrm>
          <a:prstGeom prst="rect">
            <a:avLst/>
          </a:prstGeom>
          <a:noFill/>
        </p:spPr>
        <p:txBody>
          <a:bodyPr wrap="square">
            <a:spAutoFit/>
          </a:bodyPr>
          <a:lstStyle/>
          <a:p>
            <a:pPr algn="just" rtl="0">
              <a:spcBef>
                <a:spcPts val="0"/>
              </a:spcBef>
              <a:spcAft>
                <a:spcPts val="0"/>
              </a:spcAft>
            </a:pPr>
            <a:r>
              <a:rPr lang="en-ID" sz="1400" b="0" i="0" u="none" strike="noStrike">
                <a:solidFill>
                  <a:srgbClr val="000000"/>
                </a:solidFill>
                <a:effectLst/>
                <a:latin typeface="Times New Roman" panose="02020603050405020304" pitchFamily="18" charset="0"/>
              </a:rPr>
              <a:t>Berikut tabel yang membahas terkait atribut pada dataset kepesertaan pada file DM 2019 kepesertaan.dta </a:t>
            </a:r>
            <a:endParaRPr lang="en-ID">
              <a:effectLst/>
            </a:endParaRPr>
          </a:p>
        </p:txBody>
      </p:sp>
    </p:spTree>
  </p:cSld>
  <p:clrMapOvr>
    <a:masterClrMapping/>
  </p:clrMapOvr>
</p:sld>
</file>

<file path=ppt/theme/theme1.xml><?xml version="1.0" encoding="utf-8"?>
<a:theme xmlns:a="http://schemas.openxmlformats.org/drawingml/2006/main" name="Digestive Tract Bleeding Case Study by Slidesgo">
  <a:themeElements>
    <a:clrScheme name="Simple Light">
      <a:dk1>
        <a:srgbClr val="414141"/>
      </a:dk1>
      <a:lt1>
        <a:srgbClr val="F1F1F1"/>
      </a:lt1>
      <a:dk2>
        <a:srgbClr val="8FD7E0"/>
      </a:dk2>
      <a:lt2>
        <a:srgbClr val="295AAA"/>
      </a:lt2>
      <a:accent1>
        <a:srgbClr val="FFFFFF"/>
      </a:accent1>
      <a:accent2>
        <a:srgbClr val="FFFFFF"/>
      </a:accent2>
      <a:accent3>
        <a:srgbClr val="FFFFFF"/>
      </a:accent3>
      <a:accent4>
        <a:srgbClr val="FFFFFF"/>
      </a:accent4>
      <a:accent5>
        <a:srgbClr val="FFFFFF"/>
      </a:accent5>
      <a:accent6>
        <a:srgbClr val="FFFFFF"/>
      </a:accent6>
      <a:hlink>
        <a:srgbClr val="4141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2061</Words>
  <Application>Microsoft Office PowerPoint</Application>
  <PresentationFormat>On-screen Show (16:9)</PresentationFormat>
  <Paragraphs>189</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Epilogue</vt:lpstr>
      <vt:lpstr>Libre Baskerville</vt:lpstr>
      <vt:lpstr>Times New Roman</vt:lpstr>
      <vt:lpstr>Raleway</vt:lpstr>
      <vt:lpstr>Epilogue SemiBold</vt:lpstr>
      <vt:lpstr>Trebuchet MS</vt:lpstr>
      <vt:lpstr>Wingdings</vt:lpstr>
      <vt:lpstr>Open Sans</vt:lpstr>
      <vt:lpstr>Courier New</vt:lpstr>
      <vt:lpstr>Digestive Tract Bleeding Case Study by Slidesgo</vt:lpstr>
      <vt:lpstr>   Classification Status Kepesertaan pada Data BPJS Kesehatan Tahun 2015-2021 using Random Forest   </vt:lpstr>
      <vt:lpstr>Kelompok 10</vt:lpstr>
      <vt:lpstr>Table of contents</vt:lpstr>
      <vt:lpstr>Business Understanding</vt:lpstr>
      <vt:lpstr>PowerPoint Presentation</vt:lpstr>
      <vt:lpstr>Data Understanding</vt:lpstr>
      <vt:lpstr>Collecting Data</vt:lpstr>
      <vt:lpstr>Describe Data</vt:lpstr>
      <vt:lpstr>PowerPoint Presentation</vt:lpstr>
      <vt:lpstr>Validation Data</vt:lpstr>
      <vt:lpstr>Data Preparation</vt:lpstr>
      <vt:lpstr>Data Selection</vt:lpstr>
      <vt:lpstr>Data Selection</vt:lpstr>
      <vt:lpstr>Data Cleaning</vt:lpstr>
      <vt:lpstr>Data Cleaning</vt:lpstr>
      <vt:lpstr>Data Cleaning</vt:lpstr>
      <vt:lpstr>Data Cleaning</vt:lpstr>
      <vt:lpstr>Data Cleaning</vt:lpstr>
      <vt:lpstr>Data Construct</vt:lpstr>
      <vt:lpstr>Data Construct</vt:lpstr>
      <vt:lpstr>Labeling Data</vt:lpstr>
      <vt:lpstr>Labeling Data</vt:lpstr>
      <vt:lpstr>Data Integration</vt:lpstr>
      <vt:lpstr>Data Integration</vt:lpstr>
      <vt:lpstr>Modeling</vt:lpstr>
      <vt:lpstr>PowerPoint Presentation</vt:lpstr>
      <vt:lpstr>Build Model</vt:lpstr>
      <vt:lpstr>Build Model</vt:lpstr>
      <vt:lpstr>PowerPoint Presentation</vt:lpstr>
      <vt:lpstr>PowerPoint Presentation</vt:lpstr>
      <vt:lpstr>PowerPoint Presentation</vt:lpstr>
      <vt:lpstr>Model Evaluation</vt:lpstr>
      <vt:lpstr>Evaluate Result</vt:lpstr>
      <vt:lpstr>Evaluate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Status Kepesertaan pada Data BPJS Kesehatan Tahun 2015-2021 using Random Forest   </dc:title>
  <cp:lastModifiedBy>EKA ROHANI GULTOM</cp:lastModifiedBy>
  <cp:revision>2</cp:revision>
  <dcterms:modified xsi:type="dcterms:W3CDTF">2024-01-05T20:46:51Z</dcterms:modified>
</cp:coreProperties>
</file>