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Default ContentType="image/jpeg" Extension="jpg"/>
  <Default ContentType="image/jpeg" Extension="jpeg"/>
  <Default ContentType="image/png" Extension="png"/>
  <Default ContentType="image/gif" Extension="gif"/>
  <Default ContentType="image/tiff" Extension="tif"/>
  <Default ContentType="image/tiff" Extension="tiff"/>
  <Default ContentType="image/bmp" Extension="bmp"/>
  <Default ContentType="application/vnd.openxmlformats-officedocument.vmlDrawing" Extension="vml"/>
  <Override ContentType="application/vnd.openxmlformats-officedocument.presentationml.presentation.main+xml" PartName="/ppt/presentation1.xml"/>
  <Override ContentType="application/vnd.openxmlformats-package.core-properties+xml" PartName="/ppt/docProps/core.xml"/>
  <Override ContentType="application/vnd.openxmlformats-officedocument.presentationml.slideMaster+xml" PartName="/ppt/slideMasters/slideMaster1.xml"/>
  <Override ContentType="image/jpeg" PartName="/ppt/media/image1.jpg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1.xml"/>
  <Override ContentType="application/vnd.openxmlformats-officedocument.presentationml.notesMaster+xml" PartName="/ppt/noteMasters/not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image/png" PartName="/ppt/media/image2"/>
  <Override ContentType="application/vnd.openxmlformats-officedocument.presentationml.slide+xml" PartName="/ppt/slides/slide12.xml"/>
  <Override ContentType="image/png" PartName="/ppt/media/image3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no"?>
<Relationships xmlns="http://schemas.openxmlformats.org/package/2006/relationships">
<Relationship Id="rId1" Target="ppt/presentation1.xml" Type="http://schemas.openxmlformats.org/officeDocument/2006/relationships/officeDocument"/>
</Relationships>

</file>

<file path=ppt/presentation1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7620000" cy="5715000"/>
  <p:notesSz cx="7620000" cy="5715000"/>
</p:presentation>
</file>

<file path=ppt/_rels/presentation1.xml.rels><?xml version="1.0" encoding="UTF-8" standalone="no"?>
<Relationships xmlns="http://schemas.openxmlformats.org/package/2006/relationships">
<Relationship Id="rId1" Target="docProps/core.xml" Type="http://schemas.openxmlformats.org/package/2006/relationships/metadata/core-properties"/>
<Relationship Id="rId2" Target="slideMasters/slideMaster1.xml" Type="http://schemas.openxmlformats.org/officeDocument/2006/relationships/slideMaster"/>
<Relationship Id="rId3" Target="noteMasters/noteMaster1.xml" Type="http://schemas.openxmlformats.org/officeDocument/2006/relationships/notesMaster"/>
<Relationship Id="rId4" Target="slides/slide1.xml" Type="http://schemas.openxmlformats.org/officeDocument/2006/relationships/slide"/>
<Relationship Id="rId5" Target="slides/slide2.xml" Type="http://schemas.openxmlformats.org/officeDocument/2006/relationships/slide"/>
<Relationship Id="rId6" Target="slides/slide3.xml" Type="http://schemas.openxmlformats.org/officeDocument/2006/relationships/slide"/>
<Relationship Id="rId7" Target="slides/slide4.xml" Type="http://schemas.openxmlformats.org/officeDocument/2006/relationships/slide"/>
<Relationship Id="rId8" Target="slides/slide5.xml" Type="http://schemas.openxmlformats.org/officeDocument/2006/relationships/slide"/>
<Relationship Id="rId9" Target="slides/slide6.xml" Type="http://schemas.openxmlformats.org/officeDocument/2006/relationships/slide"/>
<Relationship Id="rId10" Target="slides/slide7.xml" Type="http://schemas.openxmlformats.org/officeDocument/2006/relationships/slide"/>
<Relationship Id="rId11" Target="slides/slide8.xml" Type="http://schemas.openxmlformats.org/officeDocument/2006/relationships/slide"/>
<Relationship Id="rId12" Target="slides/slide9.xml" Type="http://schemas.openxmlformats.org/officeDocument/2006/relationships/slide"/>
<Relationship Id="rId13" Target="slides/slide10.xml" Type="http://schemas.openxmlformats.org/officeDocument/2006/relationships/slide"/>
<Relationship Id="rId14" Target="slides/slide11.xml" Type="http://schemas.openxmlformats.org/officeDocument/2006/relationships/slide"/>
<Relationship Id="rId15" Target="slides/slide12.xml" Type="http://schemas.openxmlformats.org/officeDocument/2006/relationships/slide"/>
<Relationship Id="rId16" Target="slides/slide13.xml" Type="http://schemas.openxmlformats.org/officeDocument/2006/relationships/slide"/>
<Relationship Id="rId17" Target="slides/slide14.xml" Type="http://schemas.openxmlformats.org/officeDocument/2006/relationships/slide"/>
<Relationship Id="rId18" Target="slides/slide15.xml" Type="http://schemas.openxmlformats.org/officeDocument/2006/relationships/slide"/>
<Relationship Id="rId19" Target="slides/slide16.xml" Type="http://schemas.openxmlformats.org/officeDocument/2006/relationships/slide"/>
<Relationship Id="rId20" Target="slides/slide17.xml" Type="http://schemas.openxmlformats.org/officeDocument/2006/relationships/slide"/>
<Relationship Id="rId21" Target="slides/slide18.xml" Type="http://schemas.openxmlformats.org/officeDocument/2006/relationships/slide"/>
<Relationship Id="rId22" Target="slides/slide19.xml" Type="http://schemas.openxmlformats.org/officeDocument/2006/relationships/slide"/>
<Relationship Id="rId23" Target="slides/slide20.xml" Type="http://schemas.openxmlformats.org/officeDocument/2006/relationships/slide"/>
<Relationship Id="rId24" Target="slides/slide21.xml" Type="http://schemas.openxmlformats.org/officeDocument/2006/relationships/slide"/>
<Relationship Id="rId25" Target="slides/slide22.xml" Type="http://schemas.openxmlformats.org/officeDocument/2006/relationships/slide"/>
<Relationship Id="rId26" Target="slides/slide23.xml" Type="http://schemas.openxmlformats.org/officeDocument/2006/relationships/slide"/>
<Relationship Id="rId27" Target="slides/slide24.xml" Type="http://schemas.openxmlformats.org/officeDocument/2006/relationships/slide"/>
<Relationship Id="rId28" Target="slides/slide25.xml" Type="http://schemas.openxmlformats.org/officeDocument/2006/relationships/slide"/>
<Relationship Id="rId29" Target="slides/slide26.xml" Type="http://schemas.openxmlformats.org/officeDocument/2006/relationships/slide"/>
<Relationship Id="rId30" Target="theme/theme1.xml" Type="http://schemas.openxmlformats.org/officeDocument/2006/relationships/theme"/>
</Relationships>

</file>

<file path=ppt/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[Made with 280slides.com]</dc:title>
  <dc:creator/>
  <cp:lastModifiedBy/>
  <cp:revision>1</cp:revision>
  <dcterms:created xsi:type="dcterms:W3CDTF">2010-06-14T00:03:49Z</dcterms:created>
  <dcterms:modified xsi:type="dcterms:W3CDTF">2010-06-14T00:03:49Z</dcterms:modified>
</cp:coreProperties>
</file>

<file path=ppt/noteMasters/_rels/noteMaster1.xml.rels><?xml version="1.0" encoding="UTF-8" standalone="no"?>
<Relationships xmlns="http://schemas.openxmlformats.org/package/2006/relationships">
<Relationship Id="rId1" Target="../theme/theme1.xml" Type="http://schemas.openxmlformats.org/officeDocument/2006/relationships/theme"/>
</Relationships>

</file>

<file path=ppt/noteMasters/note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Bas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body"/>
          </p:nvPr>
        </p:nvSpPr>
        <p:spPr>
          <a:xfrm>
            <a:off x="0" y="0"/>
            <a:ext cx="4762500" cy="4762500"/>
          </a:xfrm>
        </p:spPr>
      </p:sp>
    </p:spTree>
  </p:cSld>
  <p:clrMap/>
</p:notesMaster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2" name="SlideBas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4" name="Shape 4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5" name="SlideBas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7" name="Shape 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8" name="SlideBas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media/image1.jpg" Type="http://schemas.openxmlformats.org/officeDocument/2006/relationships/image"/>
<Relationship Id="rId2" Target="../slideLayouts/slideLayout1.xml" Type="http://schemas.openxmlformats.org/officeDocument/2006/relationships/slideLayout"/>
<Relationship Id="rId3" Target="../slideLayouts/slideLayout2.xml" Type="http://schemas.openxmlformats.org/officeDocument/2006/relationships/slideLayout"/>
<Relationship Id="rId4" Target="../slideLayouts/slideLayout3.xml" Type="http://schemas.openxmlformats.org/officeDocument/2006/relationships/slideLayout"/>
<Relationship Id="rId5" Target="../theme/theme1.xml" Type="http://schemas.openxmlformats.org/officeDocument/2006/relationships/theme"/>
</Relationships>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SlideBase 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</p:sldLayoutIdLst>
  <p:txStyles>
    <p:titleStyle>
      <a:lvl1pPr algn="ctr" defTabSz="914400" eaLnBrk="1" hangingPunct="1" indent="0" latinLnBrk="0" rtl="0">
        <a:spcBef>
          <a:spcPct val="0"/>
        </a:spcBef>
        <a:buNone/>
        <a:defRPr b="0" i="0" kern="1200" sz="4800" u="none">
          <a:solidFill>
            <a:prstClr val="white"/>
          </a:solidFill>
          <a:latin charset="0" pitchFamily="34" typeface="Arial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1pPr>
      <a:lvl2pPr algn="l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2pPr>
      <a:lvl3pPr algn="l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3pPr>
      <a:lvl4pPr algn="l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4pPr>
      <a:lvl5pPr algn="l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5pPr>
      <a:lvl6pPr algn="l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6pPr>
      <a:lvl7pPr algn="l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7pPr>
      <a:lvl8pPr algn="l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8pPr>
      <a:lvl9pPr algn="l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9pPr>
    </p:bodyStyle>
    <p:otherStyle>
      <a:lvl1pPr algn="ctr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1pPr>
      <a:lvl2pPr algn="ctr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2pPr>
      <a:lvl3pPr algn="ctr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3pPr>
      <a:lvl4pPr algn="ctr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4pPr>
      <a:lvl5pPr algn="ctr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5pPr>
      <a:lvl6pPr algn="ctr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6pPr>
      <a:lvl7pPr algn="ctr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7pPr>
      <a:lvl8pPr algn="ctr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8pPr>
      <a:lvl9pPr algn="ctr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_rels/slide10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1.xml.rels><?xml version="1.0" encoding="UTF-8" standalone="no"?>
<Relationships xmlns="http://schemas.openxmlformats.org/package/2006/relationships">
<Relationship Id="rId1" Target="../media/image2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12.xml.rels><?xml version="1.0" encoding="UTF-8" standalone="no"?>
<Relationships xmlns="http://schemas.openxmlformats.org/package/2006/relationships">
<Relationship Id="rId1" Target="../media/image3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1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5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6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7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8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19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0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1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5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6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5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6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7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8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9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Libraries, Schmibraries</a:t>
            </a:r>
          </a:p>
        </p:txBody>
      </p:sp>
      <p:sp>
        <p:nvSpPr>
          <p:cNvPr id="13" name="Shape 13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Implementing crypto from scratch in ruby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8" name="SlideBas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Xor Round Key</a:t>
            </a:r>
          </a:p>
        </p:txBody>
      </p:sp>
      <p:sp>
        <p:nvSpPr>
          <p:cNvPr id="40" name="Shape 40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Another easy one, xor's the current 16 byte 'state' with a subkey: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class Array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def xor(other)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out=[]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self.zip(other){|a,b| out &lt;&lt; (a^b)}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out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def xor_round_key(keys,i)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xor(keys[i*16,16])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1" name="SlideBas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Mix columns</a:t>
            </a:r>
          </a:p>
        </p:txBody>
      </p:sp>
      <p:sp>
        <p:nvSpPr>
          <p:cNvPr id="43" name="Shape 43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A little trickier, involves multiplying by a matrix (ouch - maths again):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http://en.wikipedia.org/wiki/Rijndael_mix_columns</a:t>
            </a:r>
          </a:p>
        </p:txBody>
      </p:sp>
      <p:pic>
        <p:nvPicPr>
          <p:cNvPr descr="photo.php?id=47595%2F2fa964e4ba0c015350a7b73f05d3419a" id="44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538" y="2395538"/>
            <a:ext cx="2066925" cy="92392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" name="SlideBas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Mix columns</a:t>
            </a:r>
          </a:p>
        </p:txBody>
      </p:sp>
      <p:sp>
        <p:nvSpPr>
          <p:cNvPr id="47" name="Shape 4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Split our 16 byte "state" into 4x 4-byte columns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Multiply each 4-byte column by the matrix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AES math uses xor instead of addition, and lookup tables for the multiplications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 </a:t>
            </a:r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</a:t>
            </a:r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def mix_cols # Mixes 16 bytes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self[0,4].mix_col +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self[4,4].mix_col +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self[8,4].mix_col +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self[12,4].mix_col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end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def mix_col # Mixes 4 bytes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a0,a1,a2,a3 = self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[ a0.g2 ^ a1.g3 ^ a2    ^ a3,    # r0 = 2a0 + 3a1 + 1a2 + 1a3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a0    ^ a1.g2 ^ a2.g3 ^ a3,    # r1 = 1a0 + 2a1 + 3a2 + 1a3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a0    ^ a1    ^ a2.g2 ^ a3.g3, # r2 = 1a0 + 1a1 + 2a2 + 3a3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a0.g3 ^ a1    ^ a2    ^ a3.g2] # r3 = 3a0 + 1a1 + 1a2 + 2a3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end</a:t>
            </a:r>
          </a:p>
        </p:txBody>
      </p:sp>
      <p:pic>
        <p:nvPicPr>
          <p:cNvPr descr="photo.php?id=47595%2F2fa964e4ba0c015350a7b73f05d3419a" id="48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838" y="4186238"/>
            <a:ext cx="2066925" cy="92392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9" name="SlideBas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Done</a:t>
            </a:r>
          </a:p>
        </p:txBody>
      </p:sp>
      <p:sp>
        <p:nvSpPr>
          <p:cNvPr id="51" name="Shape 51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(Give it a spin)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Decryption is just the reverse, but not covered here because i don't want to bore you!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See the code on github: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http://github.com/chrishulbert/crypto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2" name="SlideBas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RSA</a:t>
            </a:r>
          </a:p>
        </p:txBody>
      </p:sp>
      <p:sp>
        <p:nvSpPr>
          <p:cNvPr id="54" name="Shape 54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Rivest Shamir Adleman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Public/Private key crypto, used so that only Jim can read it, or to prove that I wrote it.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Encrypt: c = m^e mod n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Decrypt: m = c^d mod n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That's it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5" name="SlideBas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RSA numbers</a:t>
            </a:r>
          </a:p>
        </p:txBody>
      </p:sp>
      <p:sp>
        <p:nvSpPr>
          <p:cNvPr id="57" name="Shape 5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c = m^e mod n 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m = c^d mod n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c = Cipher text (encoded data)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m =Original message (in the clear)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 = Exponent (usually 65537)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n = Public key (aka modulus)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d = Private key (aka secret exponent)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58" name="SlideBas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8-bit RSA </a:t>
            </a:r>
          </a:p>
        </p:txBody>
      </p:sp>
      <p:sp>
        <p:nvSpPr>
          <p:cNvPr id="60" name="Shape 60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Stupidly simple: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c = (m**e)%n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So, that was easy. But what about 1024-bit RSA? The numbers are 300ish digits (decimal) long.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Ruby's Bignum is good, but not *that* good.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1" name="SlideBas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Modular Exponentiation</a:t>
            </a:r>
          </a:p>
        </p:txBody>
      </p:sp>
      <p:sp>
        <p:nvSpPr>
          <p:cNvPr id="63" name="Shape 63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Useful function to do generic b^e mod m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Works by breaking down the 'powering' down to multiplications, mod-ing at each step so the bignum doesn't get bigger than say 600 digits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http://en.wikipedia.org/wiki/Modular_exponentiation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Ported from (gasp) python: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def mod_pow(base, power, mod) # Returns base^power % mod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result = 1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while power &gt; 0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result = (result * base) % mod if power &amp; 1 == 1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base = (base * base) % mod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power &gt;&gt;= 1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result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end</a:t>
            </a:r>
          </a:p>
          <a:p>
            <a:pPr algn="l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4" name="SlideBas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RSA encryption</a:t>
            </a:r>
          </a:p>
        </p:txBody>
      </p:sp>
      <p:sp>
        <p:nvSpPr>
          <p:cNvPr id="66" name="Shape 66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So that's it, we can encrypt Bignums like so: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e = 65537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n = 0xblah blah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m = str_to_bignum("This is going to be embarrasing if it doesn't work!")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c = mod_pow(m,e,n)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puts "%x" % c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def str_to_bignum(s) # Convert eg "ABC" into 0x414243 = 4276803(decimal)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n = 0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s.each_byte{|b|n=n*256+b}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n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end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67" name="SlideBas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RSA decryption</a:t>
            </a:r>
          </a:p>
        </p:txBody>
      </p:sp>
      <p:sp>
        <p:nvSpPr>
          <p:cNvPr id="69" name="Shape 69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And we can decrypt just as easily: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a = mod_pow(c,d,n)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puts "Decrypted:\r\n " + bignum_to_str(a)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But how do we generate the keys? (time left?)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" name="SlideBas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AES</a:t>
            </a:r>
          </a:p>
        </p:txBody>
      </p:sp>
      <p:sp>
        <p:nvSpPr>
          <p:cNvPr id="16" name="Shape 16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"American Encryption Standard"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Irony: it was invented by 2 Belgians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Block cipher: n bit key, 128 bit blocks, you use the same key to encode and decode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You use it every day for https, likely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0" name="SlideBas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000" u="none">
                <a:solidFill>
                  <a:srgbClr val="FFFFFF"/>
                </a:solidFill>
                <a:latin charset="0" pitchFamily="34" typeface="Arial"/>
              </a:rPr>
              <a:t>RSA 1024bit key generating</a:t>
            </a:r>
          </a:p>
        </p:txBody>
      </p:sp>
      <p:sp>
        <p:nvSpPr>
          <p:cNvPr id="72" name="Shape 72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Make 2 big (512bit) primes: p &amp; q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n = p*q (modulus)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 = 65537 (exponent)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phi = (p-1) * (q-1)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d = e.modInverse(phi)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Then throw away p, q, and phi.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3" name="SlideBas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modInverse?</a:t>
            </a:r>
          </a:p>
        </p:txBody>
      </p:sp>
      <p:sp>
        <p:nvSpPr>
          <p:cNvPr id="75" name="Shape 75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I snuck in a bit of Java code there :)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Private key is the modular multiplicative inverse of e, mod phi.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The mod inverse solves: a^-1 equiv x (mod m)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In this case: a=e, m=phi, and x will be the private key.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We get the mod inverse by using the extended gcd.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def get_d(p,q,e)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phi = (p-1)*(q-1)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x,y = extended_gcd(e,phi)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x += phi if x&lt;0 # Have to add the modulus if it returns negative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x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http://en.wikipedia.org/wiki/Modular_multiplicative_inverse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6" name="SlideBas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Extended GCD</a:t>
            </a:r>
          </a:p>
        </p:txBody>
      </p:sp>
      <p:sp>
        <p:nvSpPr>
          <p:cNvPr id="78" name="Shape 78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We use the Extended Euclidean Equation to find the mod inverse. This equation solves ax + by = gcd(a,b).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In our case: a=e, b=phi, x will be the secret key, y is discarded 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def extended_gcd(a, b)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return [0,1] if a % b == 0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x,y = extended_gcd(b, a % b)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[y, x-y*(a / b)]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http://en.wikipedia.org/wiki/Extended_Euclidean_algorithm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79" name="SlideBas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Generating primes</a:t>
            </a:r>
          </a:p>
        </p:txBody>
      </p:sp>
      <p:sp>
        <p:nvSpPr>
          <p:cNvPr id="81" name="Shape 81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For a 1024 bit key, we need two 512-bit primes.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Generate 512 random bits, and set the top two and bottom one bits.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def create_random_bignum(bits)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middle = (1..bits-3).map{rand()&gt;0.5 ? '1':'0'}.join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str = "11" + middle + "1"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str.to_i(2)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end</a:t>
            </a:r>
          </a:p>
          <a:p>
            <a:pPr algn="l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2" name="SlideBas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Finding primes</a:t>
            </a:r>
          </a:p>
        </p:txBody>
      </p:sp>
      <p:sp>
        <p:nvSpPr>
          <p:cNvPr id="84" name="Shape 84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Repeat generating 512-bit numbers, until you find a prime. There are quicker ways, but this works just fine: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def create_random_prime(bits)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   while true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     val = create_random_bignum(bits)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     return val if val.prime?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   end</a:t>
            </a:r>
          </a:p>
          <a:p>
            <a:pPr algn="l"/>
            <a:r>
              <a:rPr b="0" dirty="0" i="0" lang="en-US" smtClean="0" sz="2000" u="none">
                <a:solidFill>
                  <a:srgbClr val="FFFFFF"/>
                </a:solidFill>
                <a:latin charset="0" pitchFamily="34" typeface="Arial"/>
              </a:rPr>
              <a:t> end</a:t>
            </a:r>
          </a:p>
          <a:p>
            <a:pPr algn="l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5" name="SlideBas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Detecting primes</a:t>
            </a:r>
          </a:p>
        </p:txBody>
      </p:sp>
      <p:sp>
        <p:nvSpPr>
          <p:cNvPr id="87" name="Shape 8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This uses the miller-rabin test: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class Integer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def prime?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n = self.abs()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return true if n == 2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return false if n == 1 || n &amp; 1 == 0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return false if n &gt; 3 &amp;&amp; n % 6 != 1 &amp;&amp; n % 6 != 5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d = n-1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d &gt;&gt;= 1 while d &amp; 1 == 0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20.times do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a = rand(n-2) + 1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t = d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y = mod_pow(a,t,n)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while t != n-1 &amp;&amp; y != 1 &amp;&amp; y != n-1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  y = (y * y) % n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  t &lt;&lt;= 1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end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  return false if y != n-1 &amp;&amp; t &amp; 1 == 0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end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  return true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   end</a:t>
            </a:r>
          </a:p>
          <a:p>
            <a:pPr algn="l"/>
            <a:r>
              <a:rPr b="0" dirty="0" i="0" lang="en-US" smtClean="0" sz="1200" u="none">
                <a:solidFill>
                  <a:srgbClr val="FFFFFF"/>
                </a:solidFill>
                <a:latin charset="0" pitchFamily="34" typeface="Arial"/>
              </a:rPr>
              <a:t> end</a:t>
            </a:r>
          </a:p>
          <a:p>
            <a:pPr algn="l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88" name="SlideBas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RSA key generation</a:t>
            </a:r>
          </a:p>
        </p:txBody>
      </p:sp>
      <p:sp>
        <p:nvSpPr>
          <p:cNvPr id="90" name="Shape 90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Let's generate a key-pair, and encrypt then decrypt some text: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p = create_random_prime(512)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q = create_random_prime(512)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n = p*q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e = 0x10001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d = get_d(p,q,e)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m = str_to_bignum("</a:t>
            </a:r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This is going to be embarrasing if it doesn't work!</a:t>
            </a:r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")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c = mod_pow(m,e,n) # Encrypt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a = mod_pow(c,d,n) # Decrypt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puts bignum_to_str(a)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>That's it! Thanks for listening.</a:t>
            </a:r>
          </a:p>
          <a:p>
            <a:pPr algn="l"/>
            <a:r>
              <a:rPr b="0" dirty="0" i="0" lang="en-US" smtClean="0" sz="18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" name="SlideBas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How AES-128 works</a:t>
            </a:r>
          </a:p>
        </p:txBody>
      </p:sp>
      <p:sp>
        <p:nvSpPr>
          <p:cNvPr id="19" name="Shape 19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Get your key (16 bytes)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Expand it to 11 subkeys (176 bytes)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For each message block: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Do 11 subkey rounds on it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Voila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" name="SlideBas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AES key expansion</a:t>
            </a:r>
          </a:p>
          <a:p>
            <a:pPr algn="ctr"/>
          </a:p>
        </p:txBody>
      </p:sp>
      <p:sp>
        <p:nvSpPr>
          <p:cNvPr id="22" name="Shape 22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class Array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def expand_key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key=self[0,16] # 1. The first n bytes of the expanded key are simply the encryption key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i=1 # 2. The rcon iteration value i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until key.length==176 do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t=key[-4,4] # 2. We assign the value of the previous four bytes in the expanded key to t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t=t.key_schedule_core(i) # Run key_schedule_core on it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i+=1 # 4. We increment i by 1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key += t.xor(key[-16,4]) # 5. We exclusive-or t with the four-byte block 16 bytes before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3.times { # We then do the following three times 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  t=key[-4,4] # We assign the value of the previous 4 bytes in the expanded key to t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  key += t.xor(key[-16,4]) # We exclusive-or t with the four-byte block 16 bytes before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  }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end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  key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   end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400" u="none">
                <a:solidFill>
                  <a:srgbClr val="FFFFFF"/>
                </a:solidFill>
                <a:latin charset="0" pitchFamily="34" typeface="Arial"/>
              </a:rPr>
              <a:t>http://en.wikipedia.org/wiki/Rijndael_key_schedule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" name="SlideBas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Key Schedule Core</a:t>
            </a:r>
          </a:p>
        </p:txBody>
      </p:sp>
      <p:sp>
        <p:nvSpPr>
          <p:cNvPr id="25" name="Shape 25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class Array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def key_schedule_core(i)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o=self[1,3]+self[0,1] # Rotate 1 byte left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o=o.sub_bytes # Apply Rijndael's S-box on all four bytes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o[0]^=i.rcon # Xor the first byte with rcon(i)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class Integer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def rcon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[0x8d,0x01,0x02,0x04,0x08,0x10,0x20,0x40,0x80,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0x1b,0x36,0x6c,0xd8,0xab,0x4d,0x9a][self]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" name="SlideBas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S-box</a:t>
            </a:r>
          </a:p>
        </p:txBody>
      </p:sp>
      <p:sp>
        <p:nvSpPr>
          <p:cNvPr id="28" name="Shape 28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Basically two lookup tables (forward and reverse) to substitute bytes according to some crazy crypto math.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class Array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def sub_bytes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map{|i|i.sbox}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def sub_bytes_inv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map{|i|i.sboxinv}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(show code for integer.sbox and sboxinv)</a:t>
            </a:r>
          </a:p>
          <a:p>
            <a:pPr algn="l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" name="SlideBas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Key expansion done</a:t>
            </a:r>
          </a:p>
        </p:txBody>
      </p:sp>
      <p:sp>
        <p:nvSpPr>
          <p:cNvPr id="31" name="Shape 31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Woo hoo! - That's the hard bit done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We now have 11 subkeys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Now for encryption: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Encryption is simply applying each subkey in 11 rounds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First and last rounds are special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" name="SlideBas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AES encrypt</a:t>
            </a:r>
          </a:p>
        </p:txBody>
      </p:sp>
      <p:sp>
        <p:nvSpPr>
          <p:cNvPr id="34" name="Shape 34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def aes_encrypt_128(m,keys)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# First round - only xor the subkey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out = m.xor_round_key(keys,0)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# Rounds 2-10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9.times {|i|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out = out.sub_bytes # 1. SubBytes (seen this already)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out = out.shift_rows # 2. ShiftRows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out = out.mix_cols # 3. MixColumns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  out = out.xor_round_key(keys,i+1) # 4. AddRoundKey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}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# Final Round (no MixColumns)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out = out.sub_bytes # 1. SubBytes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out = out.shift_rows # 2. ShiftRows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  out.xor_round_key(keys,10) # 3. AddRoundKey</a:t>
            </a:r>
          </a:p>
          <a:p>
            <a:pPr algn="l"/>
            <a:r>
              <a:rPr b="0" dirty="0" i="0" lang="en-US" smtClean="0" sz="1600" u="none">
                <a:solidFill>
                  <a:srgbClr val="FFFFFF"/>
                </a:solidFill>
                <a:latin charset="0" pitchFamily="34" typeface="Arial"/>
              </a:rPr>
              <a:t> 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5" name="SlideBas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Shift Rows</a:t>
            </a:r>
          </a:p>
        </p:txBody>
      </p:sp>
      <p:sp>
        <p:nvSpPr>
          <p:cNvPr id="37" name="Shape 3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This one is easy: simply shuffles the 16 bytes: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def shift_rows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  [0,5,10,15,4,9,14,3,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  8,13,2,7,12,1,6,11].map {|i| self[i]}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end</a:t>
            </a:r>
          </a:p>
          <a:p>
            <a:pPr algn="l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