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60"/>
  </p:normalViewPr>
  <p:slideViewPr>
    <p:cSldViewPr snapToGrid="0">
      <p:cViewPr varScale="1">
        <p:scale>
          <a:sx n="72" d="100"/>
          <a:sy n="72" d="100"/>
        </p:scale>
        <p:origin x="4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9D944C50-1FEC-486C-B4A2-8156A29E8A0B}" type="datetimeFigureOut">
              <a:rPr lang="de-DE" smtClean="0"/>
              <a:t>10.09.2019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4AF11FC-1616-4B31-8616-8512C44E87AF}" type="slidenum">
              <a:rPr lang="de-DE" smtClean="0"/>
              <a:t>‹Nr.›</a:t>
            </a:fld>
            <a:endParaRPr lang="de-DE"/>
          </a:p>
        </p:txBody>
      </p:sp>
    </p:spTree>
    <p:extLst>
      <p:ext uri="{BB962C8B-B14F-4D97-AF65-F5344CB8AC3E}">
        <p14:creationId xmlns:p14="http://schemas.microsoft.com/office/powerpoint/2010/main" val="578275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D944C50-1FEC-486C-B4A2-8156A29E8A0B}" type="datetimeFigureOut">
              <a:rPr lang="de-DE" smtClean="0"/>
              <a:t>10.09.2019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4AF11FC-1616-4B31-8616-8512C44E87AF}" type="slidenum">
              <a:rPr lang="de-DE" smtClean="0"/>
              <a:t>‹Nr.›</a:t>
            </a:fld>
            <a:endParaRPr lang="de-DE"/>
          </a:p>
        </p:txBody>
      </p:sp>
    </p:spTree>
    <p:extLst>
      <p:ext uri="{BB962C8B-B14F-4D97-AF65-F5344CB8AC3E}">
        <p14:creationId xmlns:p14="http://schemas.microsoft.com/office/powerpoint/2010/main" val="330674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D944C50-1FEC-486C-B4A2-8156A29E8A0B}" type="datetimeFigureOut">
              <a:rPr lang="de-DE" smtClean="0"/>
              <a:t>10.09.2019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4AF11FC-1616-4B31-8616-8512C44E87AF}" type="slidenum">
              <a:rPr lang="de-DE" smtClean="0"/>
              <a:t>‹Nr.›</a:t>
            </a:fld>
            <a:endParaRPr lang="de-DE"/>
          </a:p>
        </p:txBody>
      </p:sp>
    </p:spTree>
    <p:extLst>
      <p:ext uri="{BB962C8B-B14F-4D97-AF65-F5344CB8AC3E}">
        <p14:creationId xmlns:p14="http://schemas.microsoft.com/office/powerpoint/2010/main" val="377887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D944C50-1FEC-486C-B4A2-8156A29E8A0B}" type="datetimeFigureOut">
              <a:rPr lang="de-DE" smtClean="0"/>
              <a:t>10.09.2019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4AF11FC-1616-4B31-8616-8512C44E87AF}" type="slidenum">
              <a:rPr lang="de-DE" smtClean="0"/>
              <a:t>‹Nr.›</a:t>
            </a:fld>
            <a:endParaRPr lang="de-DE"/>
          </a:p>
        </p:txBody>
      </p:sp>
    </p:spTree>
    <p:extLst>
      <p:ext uri="{BB962C8B-B14F-4D97-AF65-F5344CB8AC3E}">
        <p14:creationId xmlns:p14="http://schemas.microsoft.com/office/powerpoint/2010/main" val="2607310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4" name="Datumsplatzhalter 3"/>
          <p:cNvSpPr>
            <a:spLocks noGrp="1"/>
          </p:cNvSpPr>
          <p:nvPr>
            <p:ph type="dt" sz="half" idx="10"/>
          </p:nvPr>
        </p:nvSpPr>
        <p:spPr/>
        <p:txBody>
          <a:bodyPr/>
          <a:lstStyle/>
          <a:p>
            <a:fld id="{9D944C50-1FEC-486C-B4A2-8156A29E8A0B}" type="datetimeFigureOut">
              <a:rPr lang="de-DE" smtClean="0"/>
              <a:t>10.09.2019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4AF11FC-1616-4B31-8616-8512C44E87AF}" type="slidenum">
              <a:rPr lang="de-DE" smtClean="0"/>
              <a:t>‹Nr.›</a:t>
            </a:fld>
            <a:endParaRPr lang="de-DE"/>
          </a:p>
        </p:txBody>
      </p:sp>
    </p:spTree>
    <p:extLst>
      <p:ext uri="{BB962C8B-B14F-4D97-AF65-F5344CB8AC3E}">
        <p14:creationId xmlns:p14="http://schemas.microsoft.com/office/powerpoint/2010/main" val="984789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9D944C50-1FEC-486C-B4A2-8156A29E8A0B}" type="datetimeFigureOut">
              <a:rPr lang="de-DE" smtClean="0"/>
              <a:t>10.09.2019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C4AF11FC-1616-4B31-8616-8512C44E87AF}" type="slidenum">
              <a:rPr lang="de-DE" smtClean="0"/>
              <a:t>‹Nr.›</a:t>
            </a:fld>
            <a:endParaRPr lang="de-DE"/>
          </a:p>
        </p:txBody>
      </p:sp>
    </p:spTree>
    <p:extLst>
      <p:ext uri="{BB962C8B-B14F-4D97-AF65-F5344CB8AC3E}">
        <p14:creationId xmlns:p14="http://schemas.microsoft.com/office/powerpoint/2010/main" val="4184380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9D944C50-1FEC-486C-B4A2-8156A29E8A0B}" type="datetimeFigureOut">
              <a:rPr lang="de-DE" smtClean="0"/>
              <a:t>10.09.2019</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C4AF11FC-1616-4B31-8616-8512C44E87AF}" type="slidenum">
              <a:rPr lang="de-DE" smtClean="0"/>
              <a:t>‹Nr.›</a:t>
            </a:fld>
            <a:endParaRPr lang="de-DE"/>
          </a:p>
        </p:txBody>
      </p:sp>
    </p:spTree>
    <p:extLst>
      <p:ext uri="{BB962C8B-B14F-4D97-AF65-F5344CB8AC3E}">
        <p14:creationId xmlns:p14="http://schemas.microsoft.com/office/powerpoint/2010/main" val="46967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9D944C50-1FEC-486C-B4A2-8156A29E8A0B}" type="datetimeFigureOut">
              <a:rPr lang="de-DE" smtClean="0"/>
              <a:t>10.09.2019</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C4AF11FC-1616-4B31-8616-8512C44E87AF}" type="slidenum">
              <a:rPr lang="de-DE" smtClean="0"/>
              <a:t>‹Nr.›</a:t>
            </a:fld>
            <a:endParaRPr lang="de-DE"/>
          </a:p>
        </p:txBody>
      </p:sp>
    </p:spTree>
    <p:extLst>
      <p:ext uri="{BB962C8B-B14F-4D97-AF65-F5344CB8AC3E}">
        <p14:creationId xmlns:p14="http://schemas.microsoft.com/office/powerpoint/2010/main" val="669205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D944C50-1FEC-486C-B4A2-8156A29E8A0B}" type="datetimeFigureOut">
              <a:rPr lang="de-DE" smtClean="0"/>
              <a:t>10.09.2019</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C4AF11FC-1616-4B31-8616-8512C44E87AF}" type="slidenum">
              <a:rPr lang="de-DE" smtClean="0"/>
              <a:t>‹Nr.›</a:t>
            </a:fld>
            <a:endParaRPr lang="de-DE"/>
          </a:p>
        </p:txBody>
      </p:sp>
    </p:spTree>
    <p:extLst>
      <p:ext uri="{BB962C8B-B14F-4D97-AF65-F5344CB8AC3E}">
        <p14:creationId xmlns:p14="http://schemas.microsoft.com/office/powerpoint/2010/main" val="410871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9D944C50-1FEC-486C-B4A2-8156A29E8A0B}" type="datetimeFigureOut">
              <a:rPr lang="de-DE" smtClean="0"/>
              <a:t>10.09.2019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C4AF11FC-1616-4B31-8616-8512C44E87AF}" type="slidenum">
              <a:rPr lang="de-DE" smtClean="0"/>
              <a:t>‹Nr.›</a:t>
            </a:fld>
            <a:endParaRPr lang="de-DE"/>
          </a:p>
        </p:txBody>
      </p:sp>
    </p:spTree>
    <p:extLst>
      <p:ext uri="{BB962C8B-B14F-4D97-AF65-F5344CB8AC3E}">
        <p14:creationId xmlns:p14="http://schemas.microsoft.com/office/powerpoint/2010/main" val="812492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9D944C50-1FEC-486C-B4A2-8156A29E8A0B}" type="datetimeFigureOut">
              <a:rPr lang="de-DE" smtClean="0"/>
              <a:t>10.09.2019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C4AF11FC-1616-4B31-8616-8512C44E87AF}" type="slidenum">
              <a:rPr lang="de-DE" smtClean="0"/>
              <a:t>‹Nr.›</a:t>
            </a:fld>
            <a:endParaRPr lang="de-DE"/>
          </a:p>
        </p:txBody>
      </p:sp>
    </p:spTree>
    <p:extLst>
      <p:ext uri="{BB962C8B-B14F-4D97-AF65-F5344CB8AC3E}">
        <p14:creationId xmlns:p14="http://schemas.microsoft.com/office/powerpoint/2010/main" val="3666156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944C50-1FEC-486C-B4A2-8156A29E8A0B}" type="datetimeFigureOut">
              <a:rPr lang="de-DE" smtClean="0"/>
              <a:t>10.09.2019</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AF11FC-1616-4B31-8616-8512C44E87AF}" type="slidenum">
              <a:rPr lang="de-DE" smtClean="0"/>
              <a:t>‹Nr.›</a:t>
            </a:fld>
            <a:endParaRPr lang="de-DE"/>
          </a:p>
        </p:txBody>
      </p:sp>
    </p:spTree>
    <p:extLst>
      <p:ext uri="{BB962C8B-B14F-4D97-AF65-F5344CB8AC3E}">
        <p14:creationId xmlns:p14="http://schemas.microsoft.com/office/powerpoint/2010/main" val="698499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Capstone Project - The Battle of Neighborhoods</a:t>
            </a:r>
            <a:endParaRPr lang="de-DE" dirty="0"/>
          </a:p>
        </p:txBody>
      </p:sp>
      <p:sp>
        <p:nvSpPr>
          <p:cNvPr id="3" name="Untertitel 2"/>
          <p:cNvSpPr>
            <a:spLocks noGrp="1"/>
          </p:cNvSpPr>
          <p:nvPr>
            <p:ph type="subTitle" idx="1"/>
          </p:nvPr>
        </p:nvSpPr>
        <p:spPr>
          <a:xfrm>
            <a:off x="1524000" y="4411111"/>
            <a:ext cx="9144000" cy="1655762"/>
          </a:xfrm>
        </p:spPr>
        <p:txBody>
          <a:bodyPr/>
          <a:lstStyle/>
          <a:p>
            <a:r>
              <a:rPr lang="en-US" dirty="0" smtClean="0"/>
              <a:t>Applied Data Science Capstone</a:t>
            </a:r>
          </a:p>
          <a:p>
            <a:r>
              <a:rPr lang="it-IT" dirty="0" smtClean="0"/>
              <a:t>IBM Data Science Professional Certificate</a:t>
            </a:r>
          </a:p>
          <a:p>
            <a:endParaRPr lang="de-DE" dirty="0"/>
          </a:p>
        </p:txBody>
      </p:sp>
    </p:spTree>
    <p:extLst>
      <p:ext uri="{BB962C8B-B14F-4D97-AF65-F5344CB8AC3E}">
        <p14:creationId xmlns:p14="http://schemas.microsoft.com/office/powerpoint/2010/main" val="2883065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smtClean="0"/>
              <a:t>Decision Making and Reporting Results</a:t>
            </a:r>
            <a:endParaRPr lang="de-DE" dirty="0"/>
          </a:p>
        </p:txBody>
      </p:sp>
      <p:sp>
        <p:nvSpPr>
          <p:cNvPr id="3" name="Inhaltsplatzhalter 2"/>
          <p:cNvSpPr>
            <a:spLocks noGrp="1"/>
          </p:cNvSpPr>
          <p:nvPr>
            <p:ph idx="1"/>
          </p:nvPr>
        </p:nvSpPr>
        <p:spPr/>
        <p:txBody>
          <a:bodyPr/>
          <a:lstStyle/>
          <a:p>
            <a:endParaRPr lang="de-DE"/>
          </a:p>
        </p:txBody>
      </p:sp>
      <p:pic>
        <p:nvPicPr>
          <p:cNvPr id="4" name="Content Placeholder 3"/>
          <p:cNvPicPr>
            <a:picLocks noChangeAspect="1"/>
          </p:cNvPicPr>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val="3362242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a:lstStyle/>
          <a:p>
            <a:endParaRPr lang="de-DE"/>
          </a:p>
        </p:txBody>
      </p:sp>
    </p:spTree>
    <p:extLst>
      <p:ext uri="{BB962C8B-B14F-4D97-AF65-F5344CB8AC3E}">
        <p14:creationId xmlns:p14="http://schemas.microsoft.com/office/powerpoint/2010/main" val="2930470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Synopsis</a:t>
            </a:r>
            <a:endParaRPr lang="de-DE" dirty="0"/>
          </a:p>
        </p:txBody>
      </p:sp>
      <p:sp>
        <p:nvSpPr>
          <p:cNvPr id="3" name="Inhaltsplatzhalter 2"/>
          <p:cNvSpPr>
            <a:spLocks noGrp="1"/>
          </p:cNvSpPr>
          <p:nvPr>
            <p:ph idx="1"/>
          </p:nvPr>
        </p:nvSpPr>
        <p:spPr/>
        <p:txBody>
          <a:bodyPr/>
          <a:lstStyle/>
          <a:p>
            <a:pPr>
              <a:lnSpc>
                <a:spcPct val="100000"/>
              </a:lnSpc>
            </a:pPr>
            <a:r>
              <a:rPr lang="en-US" dirty="0" smtClean="0">
                <a:latin typeface="VW Head Light" panose="020B0304040200000003" pitchFamily="34" charset="0"/>
              </a:rPr>
              <a:t>Part 1: Problem Description</a:t>
            </a:r>
          </a:p>
          <a:p>
            <a:pPr marL="0" indent="0" algn="dist">
              <a:lnSpc>
                <a:spcPct val="100000"/>
              </a:lnSpc>
              <a:buNone/>
            </a:pPr>
            <a:r>
              <a:rPr lang="en-US" dirty="0" smtClean="0">
                <a:latin typeface="VW Head Light" panose="020B0304040200000003" pitchFamily="34" charset="0"/>
              </a:rPr>
              <a:t>There is a groceries contractor in one of the boroughs of Toronto (</a:t>
            </a:r>
            <a:r>
              <a:rPr lang="en-US" dirty="0">
                <a:latin typeface="VW Head Light" panose="020B0304040200000003" pitchFamily="34" charset="0"/>
              </a:rPr>
              <a:t>Scarborough</a:t>
            </a:r>
            <a:r>
              <a:rPr lang="en-US" dirty="0" smtClean="0">
                <a:latin typeface="VW Head Light" panose="020B0304040200000003" pitchFamily="34" charset="0"/>
              </a:rPr>
              <a:t>).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p>
          <a:p>
            <a:endParaRPr lang="de-DE" dirty="0"/>
          </a:p>
        </p:txBody>
      </p:sp>
    </p:spTree>
    <p:extLst>
      <p:ext uri="{BB962C8B-B14F-4D97-AF65-F5344CB8AC3E}">
        <p14:creationId xmlns:p14="http://schemas.microsoft.com/office/powerpoint/2010/main" val="2375769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a:normAutofit lnSpcReduction="10000"/>
          </a:bodyPr>
          <a:lstStyle/>
          <a:p>
            <a:pPr algn="justLow"/>
            <a:r>
              <a:rPr lang="en-US" dirty="0">
                <a:latin typeface="VW Head Light" panose="020B0304040200000003" pitchFamily="34" charset="0"/>
              </a:rPr>
              <a:t>Part 2: Data We Need</a:t>
            </a:r>
          </a:p>
          <a:p>
            <a:pPr marL="457200" indent="-457200" algn="justLow">
              <a:buFont typeface="Arial" panose="020B0604020202020204" pitchFamily="34" charset="0"/>
              <a:buAutoNum type="alphaLcParenR"/>
            </a:pPr>
            <a:r>
              <a:rPr lang="en-US" dirty="0">
                <a:latin typeface="VW Head Light" panose="020B0304040200000003" pitchFamily="34" charset="0"/>
              </a:rPr>
              <a:t>We will need geo-locational information about that specific borough and the neighborhoods in that borough. We assume it is "Scarborough" in Toronto. This is easily provided for us by the contractor, because the contractor has already made up his mind about the borough.</a:t>
            </a:r>
          </a:p>
          <a:p>
            <a:pPr marL="457200" indent="-457200" algn="justLow">
              <a:buFont typeface="Arial" panose="020B0604020202020204" pitchFamily="34" charset="0"/>
              <a:buAutoNum type="alphaLcParenR"/>
            </a:pPr>
            <a:r>
              <a:rPr lang="en-US" dirty="0">
                <a:latin typeface="VW Head Light" panose="020B0304040200000003" pitchFamily="34" charset="0"/>
              </a:rPr>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lgn="justLow">
              <a:buNone/>
            </a:pPr>
            <a:endParaRPr lang="en-US" b="1" dirty="0" smtClean="0"/>
          </a:p>
          <a:p>
            <a:pPr marL="0" indent="0" algn="justLow">
              <a:buNone/>
            </a:pPr>
            <a:endParaRPr lang="en-US" b="1" dirty="0" smtClean="0"/>
          </a:p>
          <a:p>
            <a:pPr algn="justLow"/>
            <a:endParaRPr lang="de-DE" dirty="0"/>
          </a:p>
        </p:txBody>
      </p:sp>
    </p:spTree>
    <p:extLst>
      <p:ext uri="{BB962C8B-B14F-4D97-AF65-F5344CB8AC3E}">
        <p14:creationId xmlns:p14="http://schemas.microsoft.com/office/powerpoint/2010/main" val="2780022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smtClean="0"/>
              <a:t>Main Article</a:t>
            </a:r>
            <a:endParaRPr lang="de-DE" dirty="0"/>
          </a:p>
        </p:txBody>
      </p:sp>
      <p:sp>
        <p:nvSpPr>
          <p:cNvPr id="3" name="Inhaltsplatzhalter 2"/>
          <p:cNvSpPr>
            <a:spLocks noGrp="1"/>
          </p:cNvSpPr>
          <p:nvPr>
            <p:ph idx="1"/>
          </p:nvPr>
        </p:nvSpPr>
        <p:spPr/>
        <p:txBody>
          <a:bodyPr vert="horz" lIns="91440" tIns="45720" rIns="91440" bIns="45720" rtlCol="0">
            <a:normAutofit/>
          </a:bodyPr>
          <a:lstStyle/>
          <a:p>
            <a:pPr algn="justLow"/>
            <a:r>
              <a:rPr lang="en-US" dirty="0">
                <a:latin typeface="VW Head Light" panose="020B0304040200000003" pitchFamily="34" charset="0"/>
              </a:rPr>
              <a:t>Part 1: Identifying Postal Codes (and then Neighborhoods) in "Scarborough</a:t>
            </a:r>
            <a:endParaRPr lang="de-DE" dirty="0">
              <a:latin typeface="VW Head Light" panose="020B0304040200000003" pitchFamily="34" charset="0"/>
            </a:endParaRPr>
          </a:p>
        </p:txBody>
      </p:sp>
      <p:pic>
        <p:nvPicPr>
          <p:cNvPr id="4" name="Picture 3"/>
          <p:cNvPicPr>
            <a:picLocks noChangeAspect="1"/>
          </p:cNvPicPr>
          <p:nvPr/>
        </p:nvPicPr>
        <p:blipFill>
          <a:blip r:embed="rId2"/>
          <a:stretch>
            <a:fillRect/>
          </a:stretch>
        </p:blipFill>
        <p:spPr>
          <a:xfrm>
            <a:off x="1131719" y="2826056"/>
            <a:ext cx="4235411" cy="3350907"/>
          </a:xfrm>
          <a:prstGeom prst="rect">
            <a:avLst/>
          </a:prstGeom>
        </p:spPr>
      </p:pic>
      <p:pic>
        <p:nvPicPr>
          <p:cNvPr id="5" name="Picture 4"/>
          <p:cNvPicPr>
            <a:picLocks noChangeAspect="1"/>
          </p:cNvPicPr>
          <p:nvPr/>
        </p:nvPicPr>
        <p:blipFill>
          <a:blip r:embed="rId3"/>
          <a:stretch>
            <a:fillRect/>
          </a:stretch>
        </p:blipFill>
        <p:spPr>
          <a:xfrm>
            <a:off x="5660649" y="2826056"/>
            <a:ext cx="5361451" cy="3350907"/>
          </a:xfrm>
          <a:prstGeom prst="rect">
            <a:avLst/>
          </a:prstGeom>
        </p:spPr>
      </p:pic>
    </p:spTree>
    <p:extLst>
      <p:ext uri="{BB962C8B-B14F-4D97-AF65-F5344CB8AC3E}">
        <p14:creationId xmlns:p14="http://schemas.microsoft.com/office/powerpoint/2010/main" val="1327264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vert="horz" lIns="91440" tIns="45720" rIns="91440" bIns="45720" rtlCol="0">
            <a:normAutofit/>
          </a:bodyPr>
          <a:lstStyle/>
          <a:p>
            <a:pPr algn="justLow"/>
            <a:r>
              <a:rPr lang="en-US" dirty="0">
                <a:latin typeface="VW Head Light" panose="020B0304040200000003" pitchFamily="34" charset="0"/>
              </a:rPr>
              <a:t>Part 2: Connecting to Foursquare and Retrieving Locational Data for Each Venue in Every Neighborhood</a:t>
            </a:r>
          </a:p>
          <a:p>
            <a:pPr marL="0" indent="0" algn="justLow">
              <a:buNone/>
            </a:pPr>
            <a:r>
              <a:rPr lang="en-US" dirty="0">
                <a:latin typeface="VW Head Light" panose="020B0304040200000003" pitchFamily="34" charset="0"/>
              </a:rPr>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algn="justLow"/>
            <a:endParaRPr lang="de-DE" dirty="0">
              <a:latin typeface="VW Head Light" panose="020B0304040200000003" pitchFamily="34" charset="0"/>
            </a:endParaRPr>
          </a:p>
        </p:txBody>
      </p:sp>
    </p:spTree>
    <p:extLst>
      <p:ext uri="{BB962C8B-B14F-4D97-AF65-F5344CB8AC3E}">
        <p14:creationId xmlns:p14="http://schemas.microsoft.com/office/powerpoint/2010/main" val="565312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a:lstStyle/>
          <a:p>
            <a:pPr algn="justLow"/>
            <a:r>
              <a:rPr lang="en-US" dirty="0">
                <a:latin typeface="VW Head Light" panose="020B0304040200000003" pitchFamily="34" charset="0"/>
              </a:rPr>
              <a:t>Part 3: Processing the Retrieved Data and Creating a </a:t>
            </a:r>
            <a:r>
              <a:rPr lang="en-US" dirty="0" err="1">
                <a:latin typeface="VW Head Light" panose="020B0304040200000003" pitchFamily="34" charset="0"/>
              </a:rPr>
              <a:t>DataFrome</a:t>
            </a:r>
            <a:r>
              <a:rPr lang="en-US" dirty="0">
                <a:latin typeface="VW Head Light" panose="020B0304040200000003" pitchFamily="34" charset="0"/>
              </a:rPr>
              <a:t> for All the Venues inside the Scarborough</a:t>
            </a:r>
          </a:p>
          <a:p>
            <a:pPr marL="0" indent="0" algn="justLow">
              <a:buNone/>
            </a:pPr>
            <a:r>
              <a:rPr lang="en-US" dirty="0">
                <a:latin typeface="VW Head Light" panose="020B0304040200000003" pitchFamily="34" charset="0"/>
              </a:rPr>
              <a:t>When the data is completely gathered, we will perform processing on that raw data to find our desirable features for each venue. Our main feature is the category of that venue. After this stage, the column "Venue's Category" </a:t>
            </a:r>
            <a:r>
              <a:rPr lang="en-US" dirty="0" err="1">
                <a:latin typeface="VW Head Light" panose="020B0304040200000003" pitchFamily="34" charset="0"/>
              </a:rPr>
              <a:t>wil</a:t>
            </a:r>
            <a:r>
              <a:rPr lang="en-US" dirty="0">
                <a:latin typeface="VW Head Light" panose="020B0304040200000003" pitchFamily="34" charset="0"/>
              </a:rPr>
              <a:t> be One-hot encoded and different venues will have different feature-columns. After On-hot encoding we will integrate all restaurant columns to one column "Total Restaurants" and all food joint columns to "Total Joints" column.</a:t>
            </a:r>
          </a:p>
          <a:p>
            <a:endParaRPr lang="de-DE" dirty="0"/>
          </a:p>
        </p:txBody>
      </p:sp>
    </p:spTree>
    <p:extLst>
      <p:ext uri="{BB962C8B-B14F-4D97-AF65-F5344CB8AC3E}">
        <p14:creationId xmlns:p14="http://schemas.microsoft.com/office/powerpoint/2010/main" val="1335685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a:lstStyle/>
          <a:p>
            <a:r>
              <a:rPr lang="en-US" dirty="0">
                <a:latin typeface="VW Head Light" panose="020B0304040200000003" pitchFamily="34" charset="0"/>
              </a:rPr>
              <a:t>Part 3: Processing the Retrieved Data and Creating a </a:t>
            </a:r>
            <a:r>
              <a:rPr lang="en-US" dirty="0" err="1">
                <a:latin typeface="VW Head Light" panose="020B0304040200000003" pitchFamily="34" charset="0"/>
              </a:rPr>
              <a:t>DataFrome</a:t>
            </a:r>
            <a:r>
              <a:rPr lang="en-US" dirty="0">
                <a:latin typeface="VW Head Light" panose="020B0304040200000003" pitchFamily="34" charset="0"/>
              </a:rPr>
              <a:t> for All the Venues inside the Scarborough</a:t>
            </a:r>
          </a:p>
          <a:p>
            <a:endParaRPr lang="de-DE" dirty="0"/>
          </a:p>
        </p:txBody>
      </p:sp>
      <p:pic>
        <p:nvPicPr>
          <p:cNvPr id="4" name="Picture 4"/>
          <p:cNvPicPr>
            <a:picLocks noChangeAspect="1"/>
          </p:cNvPicPr>
          <p:nvPr/>
        </p:nvPicPr>
        <p:blipFill>
          <a:blip r:embed="rId2"/>
          <a:stretch>
            <a:fillRect/>
          </a:stretch>
        </p:blipFill>
        <p:spPr>
          <a:xfrm>
            <a:off x="1603512" y="2943479"/>
            <a:ext cx="9405467" cy="2794714"/>
          </a:xfrm>
          <a:prstGeom prst="rect">
            <a:avLst/>
          </a:prstGeom>
        </p:spPr>
      </p:pic>
    </p:spTree>
    <p:extLst>
      <p:ext uri="{BB962C8B-B14F-4D97-AF65-F5344CB8AC3E}">
        <p14:creationId xmlns:p14="http://schemas.microsoft.com/office/powerpoint/2010/main" val="3887581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a:lstStyle/>
          <a:p>
            <a:r>
              <a:rPr lang="en-US" dirty="0">
                <a:latin typeface="VW Head Light" panose="020B0304040200000003" pitchFamily="34" charset="0"/>
              </a:rPr>
              <a:t>Part 4: Applying one of Machine Learning Techniques (K-Means Clustering)</a:t>
            </a:r>
          </a:p>
          <a:p>
            <a:endParaRPr lang="de-DE" dirty="0"/>
          </a:p>
        </p:txBody>
      </p:sp>
      <p:pic>
        <p:nvPicPr>
          <p:cNvPr id="4" name="Picture 3"/>
          <p:cNvPicPr>
            <a:picLocks noChangeAspect="1"/>
          </p:cNvPicPr>
          <p:nvPr/>
        </p:nvPicPr>
        <p:blipFill>
          <a:blip r:embed="rId2"/>
          <a:stretch>
            <a:fillRect/>
          </a:stretch>
        </p:blipFill>
        <p:spPr>
          <a:xfrm>
            <a:off x="1531237" y="2701052"/>
            <a:ext cx="9129526" cy="1935528"/>
          </a:xfrm>
          <a:prstGeom prst="rect">
            <a:avLst/>
          </a:prstGeom>
        </p:spPr>
      </p:pic>
      <p:pic>
        <p:nvPicPr>
          <p:cNvPr id="5" name="Picture 5"/>
          <p:cNvPicPr>
            <a:picLocks noChangeAspect="1"/>
          </p:cNvPicPr>
          <p:nvPr/>
        </p:nvPicPr>
        <p:blipFill>
          <a:blip r:embed="rId3"/>
          <a:stretch>
            <a:fillRect/>
          </a:stretch>
        </p:blipFill>
        <p:spPr>
          <a:xfrm>
            <a:off x="838200" y="4636580"/>
            <a:ext cx="10917690" cy="1963003"/>
          </a:xfrm>
          <a:prstGeom prst="rect">
            <a:avLst/>
          </a:prstGeom>
        </p:spPr>
      </p:pic>
    </p:spTree>
    <p:extLst>
      <p:ext uri="{BB962C8B-B14F-4D97-AF65-F5344CB8AC3E}">
        <p14:creationId xmlns:p14="http://schemas.microsoft.com/office/powerpoint/2010/main" val="4099053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smtClean="0"/>
              <a:t>Decision Making and Reporting Results</a:t>
            </a:r>
            <a:endParaRPr lang="de-DE" dirty="0"/>
          </a:p>
        </p:txBody>
      </p:sp>
      <p:sp>
        <p:nvSpPr>
          <p:cNvPr id="3" name="Inhaltsplatzhalter 2"/>
          <p:cNvSpPr>
            <a:spLocks noGrp="1"/>
          </p:cNvSpPr>
          <p:nvPr>
            <p:ph idx="1"/>
          </p:nvPr>
        </p:nvSpPr>
        <p:spPr/>
        <p:txBody>
          <a:bodyPr/>
          <a:lstStyle/>
          <a:p>
            <a:pPr marL="0" indent="0" algn="justLow">
              <a:buNone/>
            </a:pPr>
            <a:r>
              <a:rPr lang="en-US" dirty="0">
                <a:latin typeface="VW Head Light" panose="020B0304040200000003" pitchFamily="34" charset="0"/>
              </a:rPr>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endParaRPr lang="de-DE" dirty="0"/>
          </a:p>
        </p:txBody>
      </p:sp>
      <p:pic>
        <p:nvPicPr>
          <p:cNvPr id="4" name="Content Placeholder 3"/>
          <p:cNvPicPr>
            <a:picLocks noChangeAspect="1"/>
          </p:cNvPicPr>
          <p:nvPr/>
        </p:nvPicPr>
        <p:blipFill>
          <a:blip r:embed="rId2"/>
          <a:stretch>
            <a:fillRect/>
          </a:stretch>
        </p:blipFill>
        <p:spPr>
          <a:xfrm>
            <a:off x="1060287" y="4493022"/>
            <a:ext cx="4346602" cy="1977904"/>
          </a:xfrm>
          <a:prstGeom prst="rect">
            <a:avLst/>
          </a:prstGeom>
        </p:spPr>
      </p:pic>
      <p:pic>
        <p:nvPicPr>
          <p:cNvPr id="5" name="Content Placeholder 4"/>
          <p:cNvPicPr>
            <a:picLocks noChangeAspect="1"/>
          </p:cNvPicPr>
          <p:nvPr/>
        </p:nvPicPr>
        <p:blipFill>
          <a:blip r:embed="rId3"/>
          <a:stretch>
            <a:fillRect/>
          </a:stretch>
        </p:blipFill>
        <p:spPr>
          <a:xfrm>
            <a:off x="6210589" y="4072011"/>
            <a:ext cx="2204541" cy="2512152"/>
          </a:xfrm>
          <a:prstGeom prst="rect">
            <a:avLst/>
          </a:prstGeom>
        </p:spPr>
      </p:pic>
    </p:spTree>
    <p:extLst>
      <p:ext uri="{BB962C8B-B14F-4D97-AF65-F5344CB8AC3E}">
        <p14:creationId xmlns:p14="http://schemas.microsoft.com/office/powerpoint/2010/main" val="214728490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508</Words>
  <Application>Microsoft Office PowerPoint</Application>
  <PresentationFormat>Breitbild</PresentationFormat>
  <Paragraphs>21</Paragraphs>
  <Slides>11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11</vt:i4>
      </vt:variant>
    </vt:vector>
  </HeadingPairs>
  <TitlesOfParts>
    <vt:vector size="16" baseType="lpstr">
      <vt:lpstr>Arial</vt:lpstr>
      <vt:lpstr>Calibri</vt:lpstr>
      <vt:lpstr>Calibri Light</vt:lpstr>
      <vt:lpstr>VW Head Light</vt:lpstr>
      <vt:lpstr>Office</vt:lpstr>
      <vt:lpstr>Capstone Project - The Battle of Neighborhoods</vt:lpstr>
      <vt:lpstr>Synopsis</vt:lpstr>
      <vt:lpstr>PowerPoint-Präsentation</vt:lpstr>
      <vt:lpstr>Main Article</vt:lpstr>
      <vt:lpstr>PowerPoint-Präsentation</vt:lpstr>
      <vt:lpstr>PowerPoint-Präsentation</vt:lpstr>
      <vt:lpstr>PowerPoint-Präsentation</vt:lpstr>
      <vt:lpstr>PowerPoint-Präsentation</vt:lpstr>
      <vt:lpstr>Decision Making and Reporting Results</vt:lpstr>
      <vt:lpstr>Decision Making and Reporting Results</vt:lpstr>
      <vt:lpstr>PowerPoint-Präsentation</vt:lpstr>
    </vt:vector>
  </TitlesOfParts>
  <Company>Volkswagen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Sevilla Martinez, Fernando (NQ-SI/2A)</dc:creator>
  <cp:lastModifiedBy>Sevilla Martinez, Fernando (NQ-SI/2A)</cp:lastModifiedBy>
  <cp:revision>1</cp:revision>
  <dcterms:created xsi:type="dcterms:W3CDTF">2019-09-10T14:20:32Z</dcterms:created>
  <dcterms:modified xsi:type="dcterms:W3CDTF">2019-09-10T14:20:41Z</dcterms:modified>
</cp:coreProperties>
</file>