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wav" ContentType="audio/x-wav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Toshkent shaxridagi iti markazlari  oquvchilari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fortetn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Лист1!$A$2:$A$5</c:f>
              <c:strCache>
                <c:ptCount val="4"/>
                <c:pt idx="0">
                  <c:v>pdp iti center</c:v>
                </c:pt>
                <c:pt idx="1">
                  <c:v>it-park </c:v>
                </c:pt>
                <c:pt idx="2">
                  <c:v>astrum iti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43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A6-40BC-A250-24EEAE73368E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boskent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Лист1!$A$2:$A$5</c:f>
              <c:strCache>
                <c:ptCount val="4"/>
                <c:pt idx="0">
                  <c:v>pdp iti center</c:v>
                </c:pt>
                <c:pt idx="1">
                  <c:v>it-park </c:v>
                </c:pt>
                <c:pt idx="2">
                  <c:v>astrum iti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A6-40BC-A250-24EEAE73368E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mobil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Лист1!$A$2:$A$5</c:f>
              <c:strCache>
                <c:ptCount val="4"/>
                <c:pt idx="0">
                  <c:v>pdp iti center</c:v>
                </c:pt>
                <c:pt idx="1">
                  <c:v>it-park </c:v>
                </c:pt>
                <c:pt idx="2">
                  <c:v>astrum iti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20</c:v>
                </c:pt>
                <c:pt idx="1">
                  <c:v>20</c:v>
                </c:pt>
                <c:pt idx="2">
                  <c:v>30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A6-40BC-A250-24EEAE7336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83581312"/>
        <c:axId val="383577712"/>
      </c:barChart>
      <c:catAx>
        <c:axId val="38358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3577712"/>
        <c:crosses val="autoZero"/>
        <c:auto val="1"/>
        <c:lblAlgn val="ctr"/>
        <c:lblOffset val="100"/>
        <c:noMultiLvlLbl val="0"/>
      </c:catAx>
      <c:valAx>
        <c:axId val="383577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358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Toshkent shaxridagi iti markazlari  oquvchilari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fortetn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Лист1!$A$2:$A$5</c:f>
              <c:strCache>
                <c:ptCount val="4"/>
                <c:pt idx="0">
                  <c:v>pdp iti center</c:v>
                </c:pt>
                <c:pt idx="1">
                  <c:v>it-park </c:v>
                </c:pt>
                <c:pt idx="2">
                  <c:v>astrum iti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43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9F-4CDA-8969-FA4438C8160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boskent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Лист1!$A$2:$A$5</c:f>
              <c:strCache>
                <c:ptCount val="4"/>
                <c:pt idx="0">
                  <c:v>pdp iti center</c:v>
                </c:pt>
                <c:pt idx="1">
                  <c:v>it-park </c:v>
                </c:pt>
                <c:pt idx="2">
                  <c:v>astrum iti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9F-4CDA-8969-FA4438C81601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mobil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Лист1!$A$2:$A$5</c:f>
              <c:strCache>
                <c:ptCount val="4"/>
                <c:pt idx="0">
                  <c:v>pdp iti center</c:v>
                </c:pt>
                <c:pt idx="1">
                  <c:v>it-park </c:v>
                </c:pt>
                <c:pt idx="2">
                  <c:v>astrum iti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20</c:v>
                </c:pt>
                <c:pt idx="1">
                  <c:v>20</c:v>
                </c:pt>
                <c:pt idx="2">
                  <c:v>30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9F-4CDA-8969-FA4438C816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83581312"/>
        <c:axId val="383577712"/>
      </c:barChart>
      <c:catAx>
        <c:axId val="38358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3577712"/>
        <c:crosses val="autoZero"/>
        <c:auto val="1"/>
        <c:lblAlgn val="ctr"/>
        <c:lblOffset val="100"/>
        <c:noMultiLvlLbl val="0"/>
      </c:catAx>
      <c:valAx>
        <c:axId val="383577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358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6D543-8D6C-AFBF-2AC5-6B74105C2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C34DDC-B41E-D21E-D126-F0B092F3A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6FD9B6-CD18-0D6B-0C17-5D50F35F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7776-9009-4D3C-89C9-7F16E1B7C56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9A3664-73E6-F276-36D1-1F2101D7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97683F-DB38-B4D7-AC51-B78DDB1E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135-DD40-4D05-888B-A471A4104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06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37A1F6-98D9-9518-6255-AA7918134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52D089-C2F0-4749-D1B7-02ABCF6AD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FE583E-E0B3-7A90-169C-F608A092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7776-9009-4D3C-89C9-7F16E1B7C56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7CE4C7-C760-0108-44D9-64C7EF87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ABB313-3F4B-4A6C-9DD4-D36F1BA7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135-DD40-4D05-888B-A471A4104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1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4552F22-96B4-5EFD-C078-20F1FC5FB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2BAA2E-A64A-7CCB-D715-89CF6DFEF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1AB729-1E71-8679-3219-F29979F2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7776-9009-4D3C-89C9-7F16E1B7C56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116DF0-65B0-C34A-EA25-D1E5834A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2BAA4D-C8B5-249C-4AE6-AEFA3C62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135-DD40-4D05-888B-A471A4104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29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D4B2CE-91AC-6F5D-CA10-74858537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C1E4DC-0715-183C-02EC-05C7196AF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19E4E4-F062-6B27-AF20-B81C0175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7776-9009-4D3C-89C9-7F16E1B7C56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2EF74F-E4AF-4986-BB6F-AE40490C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511FC6-7DCF-84A7-0C6D-FBA0F5B7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135-DD40-4D05-888B-A471A4104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68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EB62C-01A9-2E88-910A-2101DBF6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8875ED-CB8D-937E-0B0B-525C36C02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9B632-10B2-7C70-685E-7B7CD1D7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7776-9009-4D3C-89C9-7F16E1B7C56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6460A0-331B-397E-3B5D-ABCCD9DC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62858F-FABE-D1C4-77A3-23A5C523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135-DD40-4D05-888B-A471A4104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47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BA772-BEC7-4F7F-424B-068D7422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C9BB64-6453-E06D-ED1F-80471757B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7940D4-3E5E-1538-592F-6022DDE1A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2F718C-EB8E-A0A8-F33C-153B87D6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7776-9009-4D3C-89C9-7F16E1B7C56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6C3AD1-A554-70E1-6C61-65A9B506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0FF2F2-3D50-2514-E78C-EB3645C2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135-DD40-4D05-888B-A471A4104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64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3298A-EDF7-3308-4220-C1DC0588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BA0824-A3A4-3664-8F7B-161C7E7E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1DFECE-A631-A7FD-5478-846418797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2CE746-3E20-CCCD-0DEC-5A8100632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DF5DEAE-28B9-7C0E-C0AD-D13B87797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49FA07D-AD67-AC44-29D5-A58FD02F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7776-9009-4D3C-89C9-7F16E1B7C56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F259743-E9E9-8E33-6CDB-D58AD288A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E06141-A52C-C478-6BE9-6609FDDA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135-DD40-4D05-888B-A471A4104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7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4A84C-6A33-301B-C876-D3284125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6FF2EB-E2D8-03CB-4AA0-03C046C1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7776-9009-4D3C-89C9-7F16E1B7C56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D76C56-14C1-2597-A1FB-71F697D4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F6E9A4-B649-9726-B33C-C28B6A5B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135-DD40-4D05-888B-A471A4104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36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0E564D5-0B9A-0575-8DC7-13D52878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7776-9009-4D3C-89C9-7F16E1B7C56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47E051F-509C-3096-A729-FDC4C047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24B211-7081-23B5-C33F-CC7BBE6D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135-DD40-4D05-888B-A471A4104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81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4B233-4AE9-F9F6-A5BE-96EEF8DC2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119F6F-46E2-58FC-5A9F-56B7FB911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00D70F-2162-71D5-EF2D-ED2F6BB86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76BF45-3719-C2B4-35CC-4E588161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7776-9009-4D3C-89C9-7F16E1B7C56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3FB729-0549-EF29-2AB2-9D2698B8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35F2ED-0723-1E15-D8D7-61D134AA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135-DD40-4D05-888B-A471A4104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48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A309B7-14B3-E078-97B3-990625FB2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9394928-412C-26AF-6FB5-7F7F8BE90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39F87B-DC58-F58F-2A99-A97F2BB1A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504058-1CBF-7D2B-353F-D24BEE3F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7776-9009-4D3C-89C9-7F16E1B7C56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9A26F6-4270-67B5-67D8-A52ED90C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0D9455-B309-FBAA-4933-ED3027E2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135-DD40-4D05-888B-A471A4104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45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FA235-209C-B841-A7D1-25EC1E6F8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224F8C-9A76-F4B7-91C6-EA9C976E3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DE1D50-7244-2A18-D39D-B5F2FD202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A7776-9009-4D3C-89C9-7F16E1B7C56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A3F76C-ED25-F278-CD9D-4614C6BC5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FD10C6-5531-D5FA-8994-D9BB03FB1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45135-DD40-4D05-888B-A471A4104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75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file:///D:\Samandar\ms%20word%20dars2).xlsx!&#1051;&#1080;&#1089;&#1090;5!R1C2:R15C9" TargetMode="Externa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uz.wikipedia.org/wiki/Tabiat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55187-6D72-D61B-D40A-16CD86B52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8D0629-DB34-9CA3-EBAB-2C323B1F00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80523B1-349B-D40A-520F-40601C7BAEE0}"/>
              </a:ext>
            </a:extLst>
          </p:cNvPr>
          <p:cNvSpPr/>
          <p:nvPr/>
        </p:nvSpPr>
        <p:spPr>
          <a:xfrm>
            <a:off x="379379" y="447472"/>
            <a:ext cx="11157625" cy="5914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52815B-ACA0-9701-6E09-079C947D3768}"/>
              </a:ext>
            </a:extLst>
          </p:cNvPr>
          <p:cNvSpPr/>
          <p:nvPr/>
        </p:nvSpPr>
        <p:spPr>
          <a:xfrm>
            <a:off x="1118681" y="960607"/>
            <a:ext cx="9951396" cy="627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latin typeface="Algerian" panose="04020705040A02060702" pitchFamily="82" charset="0"/>
              </a:rPr>
              <a:t>SLOYLAR</a:t>
            </a:r>
            <a:r>
              <a:rPr lang="en-US" i="1" dirty="0"/>
              <a:t> </a:t>
            </a:r>
            <a:r>
              <a:rPr lang="en-US" i="1" dirty="0">
                <a:latin typeface="Algerian" panose="04020705040A02060702" pitchFamily="82" charset="0"/>
              </a:rPr>
              <a:t>VA</a:t>
            </a:r>
            <a:r>
              <a:rPr lang="en-US" i="1" dirty="0"/>
              <a:t> </a:t>
            </a:r>
            <a:r>
              <a:rPr lang="en-US" i="1" dirty="0" err="1">
                <a:latin typeface="Algerian" panose="04020705040A02060702" pitchFamily="82" charset="0"/>
              </a:rPr>
              <a:t>FIGURALAR</a:t>
            </a:r>
            <a:r>
              <a:rPr lang="en-US" i="1" dirty="0"/>
              <a:t> </a:t>
            </a:r>
            <a:r>
              <a:rPr lang="en-US" i="1" dirty="0" err="1">
                <a:latin typeface="Algerian" panose="04020705040A02060702" pitchFamily="82" charset="0"/>
              </a:rPr>
              <a:t>BILAN</a:t>
            </a:r>
            <a:r>
              <a:rPr lang="en-US" i="1" dirty="0"/>
              <a:t> </a:t>
            </a:r>
            <a:r>
              <a:rPr lang="en-US" i="1" dirty="0" err="1">
                <a:latin typeface="Algerian" panose="04020705040A02060702" pitchFamily="82" charset="0"/>
              </a:rPr>
              <a:t>ISHLASH</a:t>
            </a:r>
            <a:endParaRPr lang="ru-RU" i="1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0DAD7DB-8EE9-8994-CE33-E23B07AABF47}"/>
              </a:ext>
            </a:extLst>
          </p:cNvPr>
          <p:cNvSpPr/>
          <p:nvPr/>
        </p:nvSpPr>
        <p:spPr>
          <a:xfrm>
            <a:off x="1118681" y="2125494"/>
            <a:ext cx="9951396" cy="39834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везда: 7 точек 7">
            <a:extLst>
              <a:ext uri="{FF2B5EF4-FFF2-40B4-BE49-F238E27FC236}">
                <a16:creationId xmlns:a16="http://schemas.microsoft.com/office/drawing/2014/main" id="{48A61248-7C04-E4A2-64C7-F4D910FACEFD}"/>
              </a:ext>
            </a:extLst>
          </p:cNvPr>
          <p:cNvSpPr/>
          <p:nvPr/>
        </p:nvSpPr>
        <p:spPr>
          <a:xfrm>
            <a:off x="1857982" y="2597285"/>
            <a:ext cx="3628417" cy="3138351"/>
          </a:xfrm>
          <a:prstGeom prst="star7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</a:t>
            </a:r>
            <a:r>
              <a:rPr lang="en-US" dirty="0"/>
              <a:t>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</a:t>
            </a:r>
            <a:r>
              <a:rPr lang="en-US" dirty="0"/>
              <a:t>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point</a:t>
            </a:r>
            <a:r>
              <a:rPr lang="en-US" dirty="0"/>
              <a:t>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ham</a:t>
            </a:r>
            <a:r>
              <a:rPr lang="en-US" dirty="0"/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figuralar</a:t>
            </a:r>
            <a:r>
              <a:rPr lang="en-US" dirty="0"/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bilan</a:t>
            </a:r>
            <a:r>
              <a:rPr lang="en-US" dirty="0"/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ishlash</a:t>
            </a:r>
            <a:r>
              <a:rPr lang="en-US" dirty="0"/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mumkin</a:t>
            </a:r>
            <a:endParaRPr lang="ru-RU" dirty="0"/>
          </a:p>
        </p:txBody>
      </p:sp>
      <p:sp>
        <p:nvSpPr>
          <p:cNvPr id="9" name="Свиток: вертикальный 8">
            <a:extLst>
              <a:ext uri="{FF2B5EF4-FFF2-40B4-BE49-F238E27FC236}">
                <a16:creationId xmlns:a16="http://schemas.microsoft.com/office/drawing/2014/main" id="{A6AD7F35-F5BD-ECE8-3782-303AC5B99D63}"/>
              </a:ext>
            </a:extLst>
          </p:cNvPr>
          <p:cNvSpPr/>
          <p:nvPr/>
        </p:nvSpPr>
        <p:spPr>
          <a:xfrm flipH="1">
            <a:off x="7928043" y="2908570"/>
            <a:ext cx="2739957" cy="2898843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MAKTUB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419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A4D99-8D59-F830-5AE3-96B37EB8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Jadvalar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diograma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ishlash</a:t>
            </a:r>
            <a:r>
              <a:rPr lang="en-US" dirty="0"/>
              <a:t>-1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CAD18B-5C9D-5450-CA43-AA4952827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8843134A-9076-4F76-6A08-47076EEC692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93732677"/>
              </p:ext>
            </p:extLst>
          </p:nvPr>
        </p:nvGraphicFramePr>
        <p:xfrm>
          <a:off x="583660" y="1690688"/>
          <a:ext cx="5413915" cy="4408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32">
                  <a:extLst>
                    <a:ext uri="{9D8B030D-6E8A-4147-A177-3AD203B41FA5}">
                      <a16:colId xmlns:a16="http://schemas.microsoft.com/office/drawing/2014/main" val="2555556644"/>
                    </a:ext>
                  </a:extLst>
                </a:gridCol>
                <a:gridCol w="687683">
                  <a:extLst>
                    <a:ext uri="{9D8B030D-6E8A-4147-A177-3AD203B41FA5}">
                      <a16:colId xmlns:a16="http://schemas.microsoft.com/office/drawing/2014/main" val="1297979059"/>
                    </a:ext>
                  </a:extLst>
                </a:gridCol>
              </a:tblGrid>
              <a:tr h="73475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latin typeface="Algerian" panose="04020705040A02060702" pitchFamily="82" charset="0"/>
                        </a:rPr>
                        <a:t>Toshkent </a:t>
                      </a:r>
                      <a:r>
                        <a:rPr lang="en-US" sz="2400" i="1" dirty="0" err="1">
                          <a:latin typeface="Algerian" panose="04020705040A02060702" pitchFamily="82" charset="0"/>
                        </a:rPr>
                        <a:t>shaxri</a:t>
                      </a:r>
                      <a:r>
                        <a:rPr lang="en-US" sz="2400" i="1" dirty="0">
                          <a:latin typeface="Algerian" panose="04020705040A02060702" pitchFamily="82" charset="0"/>
                        </a:rPr>
                        <a:t> </a:t>
                      </a:r>
                      <a:r>
                        <a:rPr lang="en-US" sz="2400" i="1" dirty="0" err="1">
                          <a:latin typeface="Algerian" panose="04020705040A02060702" pitchFamily="82" charset="0"/>
                        </a:rPr>
                        <a:t>ayti</a:t>
                      </a:r>
                      <a:r>
                        <a:rPr lang="en-US" sz="2400" i="1" dirty="0">
                          <a:latin typeface="Algerian" panose="04020705040A02060702" pitchFamily="82" charset="0"/>
                        </a:rPr>
                        <a:t> </a:t>
                      </a:r>
                      <a:r>
                        <a:rPr lang="en-US" sz="2400" i="1" dirty="0" err="1">
                          <a:latin typeface="Algerian" panose="04020705040A02060702" pitchFamily="82" charset="0"/>
                        </a:rPr>
                        <a:t>markazi</a:t>
                      </a:r>
                      <a:endParaRPr lang="ru-RU" sz="24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16920"/>
                  </a:ext>
                </a:extLst>
              </a:tr>
              <a:tr h="73475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1.zeromax</a:t>
                      </a:r>
                      <a:r>
                        <a:rPr lang="en-US" sz="2800" dirty="0"/>
                        <a:t> ITI-center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79695"/>
                  </a:ext>
                </a:extLst>
              </a:tr>
              <a:tr h="73475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2.PDP</a:t>
                      </a:r>
                      <a:r>
                        <a:rPr lang="en-US" sz="2800" dirty="0"/>
                        <a:t> ITI -center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592957"/>
                  </a:ext>
                </a:extLst>
              </a:tr>
              <a:tr h="734759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sz="2400" dirty="0"/>
                        <a:t>. IT-park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467345"/>
                  </a:ext>
                </a:extLst>
              </a:tr>
              <a:tr h="734759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4</a:t>
                      </a:r>
                      <a:r>
                        <a:rPr lang="en-US" sz="2400" dirty="0" err="1"/>
                        <a:t>.Astrum</a:t>
                      </a:r>
                      <a:r>
                        <a:rPr lang="en-US" sz="2400" dirty="0"/>
                        <a:t> IT-center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375121"/>
                  </a:ext>
                </a:extLst>
              </a:tr>
              <a:tr h="73475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5.</a:t>
                      </a:r>
                      <a:r>
                        <a:rPr lang="en-US" sz="2400" dirty="0" err="1"/>
                        <a:t>Najon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Talim</a:t>
                      </a:r>
                      <a:r>
                        <a:rPr lang="en-US" sz="2400" dirty="0"/>
                        <a:t> IT center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958465"/>
                  </a:ext>
                </a:extLst>
              </a:tr>
            </a:tbl>
          </a:graphicData>
        </a:graphic>
      </p:graphicFrame>
      <p:sp>
        <p:nvSpPr>
          <p:cNvPr id="5" name="Текст 4">
            <a:extLst>
              <a:ext uri="{FF2B5EF4-FFF2-40B4-BE49-F238E27FC236}">
                <a16:creationId xmlns:a16="http://schemas.microsoft.com/office/drawing/2014/main" id="{0C8597AE-16D3-FD9A-B370-5CDF0A006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C9288A0C-0346-6B75-97DA-5A53E0CAE75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088776955"/>
              </p:ext>
            </p:extLst>
          </p:nvPr>
        </p:nvGraphicFramePr>
        <p:xfrm>
          <a:off x="6093908" y="1590742"/>
          <a:ext cx="5180012" cy="450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470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A3162-E311-5E05-2CCA-4D03C982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365F02-7634-085F-C36D-2BC4B2F16E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8CFBD0C7-ACFC-BAFE-9B36-397758773DA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980281" y="2975769"/>
          <a:ext cx="4876800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0302062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406607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692399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789491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069474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048365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526482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6091381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8615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2017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2018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2019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2020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2021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2022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2023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83775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2740282"/>
                  </a:ext>
                </a:extLst>
              </a:tr>
              <a:tr h="182880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Axborotlar aloqa sohasidagi hizmarlar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4541,3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5181,5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6306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8196,7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10332,6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10869,2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7791374"/>
                  </a:ext>
                </a:extLst>
              </a:tr>
              <a:tr h="182880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6728,2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8206,7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9898,4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15023,8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21296,3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34635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0412783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moliya xizmatlari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23781,2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26817,2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36217,2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38555,5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44159,4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54576,5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4715596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trasport xizmatlari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90981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2500730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ovqatlanish xizmati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729,1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890,1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3038,7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3649,6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4673,3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5715,9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2386258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savdo xizmati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18979,2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21366,9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27368,9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32006,9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39743,4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47693,5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5845664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2619933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talim xizmatlari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2154,4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2681,4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3263,3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4402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5416,5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6990,4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2531191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sogliq ni saqlash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860,9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1100,3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1416,3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1701,5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2230,6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2930,5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8963161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87249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8114268"/>
                  </a:ext>
                </a:extLst>
              </a:tr>
            </a:tbl>
          </a:graphicData>
        </a:graphic>
      </p:graphicFrame>
      <p:sp>
        <p:nvSpPr>
          <p:cNvPr id="5" name="Текст 4">
            <a:extLst>
              <a:ext uri="{FF2B5EF4-FFF2-40B4-BE49-F238E27FC236}">
                <a16:creationId xmlns:a16="http://schemas.microsoft.com/office/drawing/2014/main" id="{CC22CA79-67A2-4DD0-2D83-AAE0AA878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56E80479-36B8-D7F9-6E56-5C42D7CA8BC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75772032"/>
              </p:ext>
            </p:extLst>
          </p:nvPr>
        </p:nvGraphicFramePr>
        <p:xfrm>
          <a:off x="5758774" y="2975769"/>
          <a:ext cx="4747096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3387">
                  <a:extLst>
                    <a:ext uri="{9D8B030D-6E8A-4147-A177-3AD203B41FA5}">
                      <a16:colId xmlns:a16="http://schemas.microsoft.com/office/drawing/2014/main" val="437136078"/>
                    </a:ext>
                  </a:extLst>
                </a:gridCol>
                <a:gridCol w="593387">
                  <a:extLst>
                    <a:ext uri="{9D8B030D-6E8A-4147-A177-3AD203B41FA5}">
                      <a16:colId xmlns:a16="http://schemas.microsoft.com/office/drawing/2014/main" val="822248369"/>
                    </a:ext>
                  </a:extLst>
                </a:gridCol>
                <a:gridCol w="593387">
                  <a:extLst>
                    <a:ext uri="{9D8B030D-6E8A-4147-A177-3AD203B41FA5}">
                      <a16:colId xmlns:a16="http://schemas.microsoft.com/office/drawing/2014/main" val="2834935673"/>
                    </a:ext>
                  </a:extLst>
                </a:gridCol>
                <a:gridCol w="593387">
                  <a:extLst>
                    <a:ext uri="{9D8B030D-6E8A-4147-A177-3AD203B41FA5}">
                      <a16:colId xmlns:a16="http://schemas.microsoft.com/office/drawing/2014/main" val="2655319460"/>
                    </a:ext>
                  </a:extLst>
                </a:gridCol>
                <a:gridCol w="593387">
                  <a:extLst>
                    <a:ext uri="{9D8B030D-6E8A-4147-A177-3AD203B41FA5}">
                      <a16:colId xmlns:a16="http://schemas.microsoft.com/office/drawing/2014/main" val="1547437075"/>
                    </a:ext>
                  </a:extLst>
                </a:gridCol>
                <a:gridCol w="593387">
                  <a:extLst>
                    <a:ext uri="{9D8B030D-6E8A-4147-A177-3AD203B41FA5}">
                      <a16:colId xmlns:a16="http://schemas.microsoft.com/office/drawing/2014/main" val="1743816740"/>
                    </a:ext>
                  </a:extLst>
                </a:gridCol>
                <a:gridCol w="593387">
                  <a:extLst>
                    <a:ext uri="{9D8B030D-6E8A-4147-A177-3AD203B41FA5}">
                      <a16:colId xmlns:a16="http://schemas.microsoft.com/office/drawing/2014/main" val="3613327648"/>
                    </a:ext>
                  </a:extLst>
                </a:gridCol>
                <a:gridCol w="593387">
                  <a:extLst>
                    <a:ext uri="{9D8B030D-6E8A-4147-A177-3AD203B41FA5}">
                      <a16:colId xmlns:a16="http://schemas.microsoft.com/office/drawing/2014/main" val="204842763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17836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2017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2018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2019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2020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2021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2022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2023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87494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1554071"/>
                  </a:ext>
                </a:extLst>
              </a:tr>
              <a:tr h="182880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Axborotlar aloqa sohasidagi hizmarlar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4541,3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5181,5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6306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8196,7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10332,6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10869,2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6862519"/>
                  </a:ext>
                </a:extLst>
              </a:tr>
              <a:tr h="182880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6728,2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8206,7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9898,4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15023,8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21296,3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34635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977198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moliya xizmatlari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23781,2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26817,2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36217,2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38555,5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44159,4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54576,5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8378390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trasport xizmatlari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35352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107752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ovqatlanish xizmati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729,1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890,1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3038,7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3649,6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4673,3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5715,9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4628352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savdo xizmati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18979,2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21366,9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27368,9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32006,9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39743,4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47693,5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5921901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2080561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talim xizmatlari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2154,4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2681,4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3263,3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4402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5416,5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6990,4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6549086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sogliq ni saqlash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860,9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1100,3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1416,3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1701,5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2230,6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2930,5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99847239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73184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0439618"/>
                  </a:ext>
                </a:extLst>
              </a:tr>
            </a:tbl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5D8D593-AFFE-13E5-399F-E69382AFB931}"/>
              </a:ext>
            </a:extLst>
          </p:cNvPr>
          <p:cNvSpPr/>
          <p:nvPr/>
        </p:nvSpPr>
        <p:spPr>
          <a:xfrm>
            <a:off x="622571" y="291830"/>
            <a:ext cx="10729642" cy="6001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B35A7F0-3EA0-AB3A-961F-12FFFDA5CA05}"/>
              </a:ext>
            </a:extLst>
          </p:cNvPr>
          <p:cNvSpPr/>
          <p:nvPr/>
        </p:nvSpPr>
        <p:spPr>
          <a:xfrm>
            <a:off x="1546698" y="778213"/>
            <a:ext cx="8959174" cy="739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latin typeface="Algerian" panose="04020705040A02060702" pitchFamily="82" charset="0"/>
              </a:rPr>
              <a:t>Jadvalar</a:t>
            </a:r>
            <a:r>
              <a:rPr lang="en-US" i="1" dirty="0">
                <a:latin typeface="Algerian" panose="04020705040A02060702" pitchFamily="82" charset="0"/>
              </a:rPr>
              <a:t>  </a:t>
            </a:r>
            <a:r>
              <a:rPr lang="en-US" i="1" dirty="0" err="1">
                <a:latin typeface="Algerian" panose="04020705040A02060702" pitchFamily="82" charset="0"/>
              </a:rPr>
              <a:t>va</a:t>
            </a:r>
            <a:r>
              <a:rPr lang="en-US" i="1" dirty="0">
                <a:latin typeface="Algerian" panose="04020705040A02060702" pitchFamily="82" charset="0"/>
              </a:rPr>
              <a:t> </a:t>
            </a:r>
            <a:r>
              <a:rPr lang="en-US" i="1" dirty="0" err="1">
                <a:latin typeface="Algerian" panose="04020705040A02060702" pitchFamily="82" charset="0"/>
              </a:rPr>
              <a:t>diogramalar</a:t>
            </a:r>
            <a:r>
              <a:rPr lang="en-US" i="1" dirty="0">
                <a:latin typeface="Algerian" panose="04020705040A02060702" pitchFamily="82" charset="0"/>
              </a:rPr>
              <a:t> </a:t>
            </a:r>
            <a:r>
              <a:rPr lang="en-US" i="1" dirty="0" err="1">
                <a:latin typeface="Algerian" panose="04020705040A02060702" pitchFamily="82" charset="0"/>
              </a:rPr>
              <a:t>bilan</a:t>
            </a:r>
            <a:r>
              <a:rPr lang="en-US" i="1" dirty="0">
                <a:latin typeface="Algerian" panose="04020705040A02060702" pitchFamily="82" charset="0"/>
              </a:rPr>
              <a:t> </a:t>
            </a:r>
            <a:r>
              <a:rPr lang="en-US" i="1" dirty="0" err="1">
                <a:latin typeface="Algerian" panose="04020705040A02060702" pitchFamily="82" charset="0"/>
              </a:rPr>
              <a:t>ishlash</a:t>
            </a:r>
            <a:r>
              <a:rPr lang="en-US" i="1" dirty="0">
                <a:latin typeface="Algerian" panose="04020705040A02060702" pitchFamily="82" charset="0"/>
              </a:rPr>
              <a:t>-2</a:t>
            </a:r>
            <a:endParaRPr lang="ru-RU" i="1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BBE5376-8B8B-6A05-BFAB-77B29AAD030B}"/>
              </a:ext>
            </a:extLst>
          </p:cNvPr>
          <p:cNvSpPr/>
          <p:nvPr/>
        </p:nvSpPr>
        <p:spPr>
          <a:xfrm>
            <a:off x="1543523" y="2331901"/>
            <a:ext cx="9104954" cy="3747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0128EB1D-E496-5008-D91D-DBF25E049C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991856"/>
              </p:ext>
            </p:extLst>
          </p:nvPr>
        </p:nvGraphicFramePr>
        <p:xfrm>
          <a:off x="1624301" y="2412460"/>
          <a:ext cx="5077009" cy="357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884597" imgH="2750977" progId="Excel.Sheet.12">
                  <p:link updateAutomatic="1"/>
                </p:oleObj>
              </mc:Choice>
              <mc:Fallback>
                <p:oleObj name="Worksheet" r:id="rId2" imgW="4884597" imgH="275097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24301" y="2412460"/>
                        <a:ext cx="5077009" cy="3570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1">
            <a:extLst>
              <a:ext uri="{FF2B5EF4-FFF2-40B4-BE49-F238E27FC236}">
                <a16:creationId xmlns:a16="http://schemas.microsoft.com/office/drawing/2014/main" id="{8C59A3FB-E893-77ED-0686-05C435C9A8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997545"/>
              </p:ext>
            </p:extLst>
          </p:nvPr>
        </p:nvGraphicFramePr>
        <p:xfrm>
          <a:off x="6778033" y="2412459"/>
          <a:ext cx="3789665" cy="3570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4736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8F3ECC4-D797-59DB-E45C-280F05023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990"/>
            <a:ext cx="12192000" cy="635601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FE19C-7F76-8111-20F1-EDB7F805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>
                <a:latin typeface="Algerian" panose="04020705040A02060702" pitchFamily="82" charset="0"/>
              </a:rPr>
              <a:t>Rasimlar</a:t>
            </a:r>
            <a:r>
              <a:rPr lang="en-US" sz="4800" dirty="0">
                <a:latin typeface="Algerian" panose="04020705040A02060702" pitchFamily="82" charset="0"/>
              </a:rPr>
              <a:t> </a:t>
            </a:r>
            <a:r>
              <a:rPr lang="en-US" sz="4800" dirty="0" err="1">
                <a:latin typeface="Algerian" panose="04020705040A02060702" pitchFamily="82" charset="0"/>
              </a:rPr>
              <a:t>bilan</a:t>
            </a:r>
            <a:r>
              <a:rPr lang="en-US" sz="4800" dirty="0">
                <a:latin typeface="Algerian" panose="04020705040A02060702" pitchFamily="82" charset="0"/>
              </a:rPr>
              <a:t> </a:t>
            </a:r>
            <a:r>
              <a:rPr lang="en-US" sz="4800" dirty="0" err="1">
                <a:latin typeface="Algerian" panose="04020705040A02060702" pitchFamily="82" charset="0"/>
              </a:rPr>
              <a:t>ishlash</a:t>
            </a:r>
            <a:endParaRPr lang="ru-RU" sz="4800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4398012-BA78-EA18-0A53-C6E45F882F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86" y="1862195"/>
            <a:ext cx="4834648" cy="4351338"/>
          </a:xfr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A0DBBF1B-F24A-45A6-55C8-3D5B579E03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767" y="1862195"/>
            <a:ext cx="4306110" cy="4351338"/>
          </a:xfrm>
        </p:spPr>
      </p:pic>
    </p:spTree>
    <p:extLst>
      <p:ext uri="{BB962C8B-B14F-4D97-AF65-F5344CB8AC3E}">
        <p14:creationId xmlns:p14="http://schemas.microsoft.com/office/powerpoint/2010/main" val="232759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D83B3-A3EC-7578-3CB7-D99020F4F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635468-486C-D4DA-87CA-F83BEC7AAF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573D6F-ADD2-EFAD-6A88-8A6BE2C4C5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7FEA6E2-6E19-8553-0FA8-499234CCFCFF}"/>
              </a:ext>
            </a:extLst>
          </p:cNvPr>
          <p:cNvSpPr/>
          <p:nvPr/>
        </p:nvSpPr>
        <p:spPr>
          <a:xfrm>
            <a:off x="661481" y="223736"/>
            <a:ext cx="10875523" cy="60700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79FA968-D01F-2A0C-D652-7C23C1BC3B76}"/>
              </a:ext>
            </a:extLst>
          </p:cNvPr>
          <p:cNvSpPr/>
          <p:nvPr/>
        </p:nvSpPr>
        <p:spPr>
          <a:xfrm>
            <a:off x="1614791" y="786116"/>
            <a:ext cx="9027269" cy="77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i="1" dirty="0" err="1">
                <a:latin typeface="Algerian" panose="04020705040A02060702" pitchFamily="82" charset="0"/>
              </a:rPr>
              <a:t>Yozuvlarning</a:t>
            </a:r>
            <a:r>
              <a:rPr lang="en-US" dirty="0"/>
              <a:t> </a:t>
            </a:r>
            <a:r>
              <a:rPr lang="en-US" sz="3200" i="1" dirty="0" err="1">
                <a:latin typeface="Algerian" panose="04020705040A02060702" pitchFamily="82" charset="0"/>
              </a:rPr>
              <a:t>foniga</a:t>
            </a:r>
            <a:r>
              <a:rPr lang="en-US" dirty="0"/>
              <a:t> </a:t>
            </a:r>
            <a:r>
              <a:rPr lang="en-US" sz="3200" i="1" dirty="0" err="1">
                <a:latin typeface="Algerian" panose="04020705040A02060702" pitchFamily="82" charset="0"/>
              </a:rPr>
              <a:t>rasim</a:t>
            </a:r>
            <a:r>
              <a:rPr lang="en-US" dirty="0"/>
              <a:t> </a:t>
            </a:r>
            <a:r>
              <a:rPr lang="en-US" sz="3600" i="1" dirty="0" err="1">
                <a:latin typeface="Algerian" panose="04020705040A02060702" pitchFamily="82" charset="0"/>
              </a:rPr>
              <a:t>ishlatish</a:t>
            </a:r>
            <a:endParaRPr lang="ru-RU" i="1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4510937-118F-2406-5E0C-D61D57C9B683}"/>
              </a:ext>
            </a:extLst>
          </p:cNvPr>
          <p:cNvSpPr/>
          <p:nvPr/>
        </p:nvSpPr>
        <p:spPr>
          <a:xfrm>
            <a:off x="1582365" y="1825625"/>
            <a:ext cx="9027269" cy="3916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8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63F6202-0FF7-585E-E726-A001D1CBBDB8}"/>
              </a:ext>
            </a:extLst>
          </p:cNvPr>
          <p:cNvSpPr/>
          <p:nvPr/>
        </p:nvSpPr>
        <p:spPr>
          <a:xfrm>
            <a:off x="1809345" y="1985219"/>
            <a:ext cx="7587574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TABIATNI</a:t>
            </a:r>
            <a:endParaRPr lang="en-US" sz="138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3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ASRAYLIK</a:t>
            </a:r>
            <a:endParaRPr lang="ru-RU" sz="13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935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ED4DD-00D8-830E-8DCE-C1E266B3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AEA927-A30A-C3A3-DD54-1443EB8EFC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486E0D-152F-8BBC-669D-B7B2837204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627F705-1585-DD13-A446-D9A20F4129F9}"/>
              </a:ext>
            </a:extLst>
          </p:cNvPr>
          <p:cNvSpPr/>
          <p:nvPr/>
        </p:nvSpPr>
        <p:spPr>
          <a:xfrm>
            <a:off x="-1245140" y="0"/>
            <a:ext cx="14601217" cy="7140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887BF1-7E43-0483-CDE9-C63E644B79DA}"/>
              </a:ext>
            </a:extLst>
          </p:cNvPr>
          <p:cNvSpPr/>
          <p:nvPr/>
        </p:nvSpPr>
        <p:spPr>
          <a:xfrm>
            <a:off x="-437745" y="230189"/>
            <a:ext cx="12629745" cy="1199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i="1" dirty="0">
                <a:solidFill>
                  <a:srgbClr val="00B050"/>
                </a:solidFill>
              </a:rPr>
              <a:t>SILKA VA </a:t>
            </a:r>
            <a:r>
              <a:rPr lang="en-US" sz="4000" i="1" dirty="0" err="1">
                <a:solidFill>
                  <a:srgbClr val="00B050"/>
                </a:solidFill>
              </a:rPr>
              <a:t>GIPER</a:t>
            </a:r>
            <a:r>
              <a:rPr lang="en-US" sz="4000" i="1" dirty="0">
                <a:solidFill>
                  <a:srgbClr val="00B050"/>
                </a:solidFill>
              </a:rPr>
              <a:t> </a:t>
            </a:r>
            <a:r>
              <a:rPr lang="en-US" sz="4000" i="1" dirty="0" err="1">
                <a:solidFill>
                  <a:srgbClr val="00B050"/>
                </a:solidFill>
              </a:rPr>
              <a:t>SILKALAR</a:t>
            </a:r>
            <a:r>
              <a:rPr lang="en-US" sz="4000" i="1" dirty="0">
                <a:solidFill>
                  <a:srgbClr val="00B050"/>
                </a:solidFill>
              </a:rPr>
              <a:t> </a:t>
            </a:r>
            <a:r>
              <a:rPr lang="en-US" sz="4000" i="1" dirty="0" err="1">
                <a:solidFill>
                  <a:srgbClr val="00B050"/>
                </a:solidFill>
              </a:rPr>
              <a:t>BILAN</a:t>
            </a:r>
            <a:r>
              <a:rPr lang="en-US" sz="4000" i="1" dirty="0">
                <a:solidFill>
                  <a:srgbClr val="00B050"/>
                </a:solidFill>
              </a:rPr>
              <a:t> </a:t>
            </a:r>
            <a:r>
              <a:rPr lang="en-US" sz="4000" i="1" dirty="0" err="1">
                <a:solidFill>
                  <a:srgbClr val="00B050"/>
                </a:solidFill>
              </a:rPr>
              <a:t>ISHLASH</a:t>
            </a:r>
            <a:endParaRPr lang="ru-RU" sz="4000" i="1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207D837-2A81-43AA-D21C-96EF3FCE22A4}"/>
              </a:ext>
            </a:extLst>
          </p:cNvPr>
          <p:cNvSpPr/>
          <p:nvPr/>
        </p:nvSpPr>
        <p:spPr>
          <a:xfrm>
            <a:off x="-437745" y="1825625"/>
            <a:ext cx="12629745" cy="48021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Ssilka</a:t>
            </a:r>
            <a:r>
              <a:rPr lang="en-US" dirty="0"/>
              <a:t> </a:t>
            </a:r>
            <a:r>
              <a:rPr lang="en-US" dirty="0" err="1"/>
              <a:t>Qoyish</a:t>
            </a:r>
            <a:r>
              <a:rPr lang="en-US" dirty="0"/>
              <a:t>=&gt; https://</a:t>
            </a:r>
            <a:r>
              <a:rPr lang="en-US" dirty="0" err="1"/>
              <a:t>uz.wikipedia.org</a:t>
            </a:r>
            <a:r>
              <a:rPr lang="en-US" dirty="0"/>
              <a:t>/wiki/</a:t>
            </a:r>
            <a:r>
              <a:rPr lang="en-US" dirty="0" err="1"/>
              <a:t>Tabiat</a:t>
            </a:r>
            <a:endParaRPr lang="en-US" dirty="0"/>
          </a:p>
          <a:p>
            <a:pPr algn="ctr"/>
            <a:endParaRPr lang="en-US" dirty="0"/>
          </a:p>
          <a:p>
            <a:r>
              <a:rPr lang="en-US" dirty="0" err="1"/>
              <a:t>Giper</a:t>
            </a:r>
            <a:r>
              <a:rPr lang="en-US" dirty="0"/>
              <a:t> </a:t>
            </a:r>
            <a:r>
              <a:rPr lang="en-US" dirty="0" err="1"/>
              <a:t>silka</a:t>
            </a:r>
            <a:r>
              <a:rPr lang="en-US" dirty="0"/>
              <a:t> </a:t>
            </a:r>
            <a:r>
              <a:rPr lang="en-US" dirty="0" err="1"/>
              <a:t>qoyish</a:t>
            </a:r>
            <a:r>
              <a:rPr lang="en-US" dirty="0"/>
              <a:t>=&gt;       </a:t>
            </a:r>
            <a:r>
              <a:rPr lang="en-US" dirty="0" err="1">
                <a:hlinkClick r:id="rId2"/>
              </a:rPr>
              <a:t>Tabiat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583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2F2BA-BF0D-FCB0-09CB-776E27D9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F1E472-16C4-E56E-0AD8-09C44D0FDF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B14C23-5351-17C8-C47E-4D720EAAFB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4455DA8-D3FC-553E-1FC8-4B71503D788C}"/>
              </a:ext>
            </a:extLst>
          </p:cNvPr>
          <p:cNvSpPr/>
          <p:nvPr/>
        </p:nvSpPr>
        <p:spPr>
          <a:xfrm>
            <a:off x="-398834" y="-175098"/>
            <a:ext cx="13044791" cy="73930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82F6D66-A4C7-798B-1E16-B08B95BB59AE}"/>
              </a:ext>
            </a:extLst>
          </p:cNvPr>
          <p:cNvSpPr/>
          <p:nvPr/>
        </p:nvSpPr>
        <p:spPr>
          <a:xfrm>
            <a:off x="0" y="252969"/>
            <a:ext cx="12354128" cy="856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Slaydan</a:t>
            </a:r>
            <a:r>
              <a:rPr lang="en-US" sz="4000" dirty="0"/>
              <a:t> </a:t>
            </a:r>
            <a:r>
              <a:rPr lang="en-US" sz="4000" dirty="0" err="1"/>
              <a:t>slaylarga</a:t>
            </a:r>
            <a:r>
              <a:rPr lang="en-US" sz="4000" dirty="0"/>
              <a:t> </a:t>
            </a:r>
            <a:r>
              <a:rPr lang="en-US" sz="4000" dirty="0" err="1"/>
              <a:t>otish</a:t>
            </a:r>
            <a:endParaRPr lang="ru-RU" sz="40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6C6F99A-0884-2A54-3E2D-09B0DF60676A}"/>
              </a:ext>
            </a:extLst>
          </p:cNvPr>
          <p:cNvSpPr/>
          <p:nvPr/>
        </p:nvSpPr>
        <p:spPr>
          <a:xfrm>
            <a:off x="-47017" y="1492858"/>
            <a:ext cx="12286034" cy="5000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Объект 7">
            <a:hlinkClick r:id="" action="ppaction://hlinkshowjump?jump=nextslide">
              <a:snd r:embed="rId2" name="click.wav"/>
            </a:hlinkClick>
            <a:extLst>
              <a:ext uri="{FF2B5EF4-FFF2-40B4-BE49-F238E27FC236}">
                <a16:creationId xmlns:a16="http://schemas.microsoft.com/office/drawing/2014/main" id="{DAD48B56-4659-9464-7224-52CEDBC6C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93" y="1654118"/>
            <a:ext cx="4834648" cy="4522845"/>
          </a:xfrm>
          <a:prstGeom prst="rect">
            <a:avLst/>
          </a:prstGeom>
        </p:spPr>
      </p:pic>
      <p:pic>
        <p:nvPicPr>
          <p:cNvPr id="9" name="Объект 9">
            <a:hlinkClick r:id="" action="ppaction://hlinkshowjump?jump=firstslide"/>
            <a:hlinkHover r:id="" action="ppaction://hlinkshowjump?jump=firstslide">
              <a:snd r:embed="rId2" name="click.wav"/>
            </a:hlinkHover>
            <a:extLst>
              <a:ext uri="{FF2B5EF4-FFF2-40B4-BE49-F238E27FC236}">
                <a16:creationId xmlns:a16="http://schemas.microsoft.com/office/drawing/2014/main" id="{CA68DA82-F025-1338-9814-0C169C2B29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761" y="1690688"/>
            <a:ext cx="4763311" cy="452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722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337</Words>
  <Application>Microsoft Office PowerPoint</Application>
  <PresentationFormat>Широкоэкранный</PresentationFormat>
  <Paragraphs>240</Paragraphs>
  <Slides>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Связи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Тема Office</vt:lpstr>
      <vt:lpstr>D:\Samandar\ms word dars2).xlsx!Лист5!R1C2:R15C9</vt:lpstr>
      <vt:lpstr>Презентация PowerPoint</vt:lpstr>
      <vt:lpstr>Jadvalar va diograma bilan ishlash-1</vt:lpstr>
      <vt:lpstr>Презентация PowerPoint</vt:lpstr>
      <vt:lpstr>Rasimlar bilan ishlash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2</cp:revision>
  <dcterms:created xsi:type="dcterms:W3CDTF">2024-05-28T04:14:35Z</dcterms:created>
  <dcterms:modified xsi:type="dcterms:W3CDTF">2024-05-28T06:05:33Z</dcterms:modified>
</cp:coreProperties>
</file>