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56" r:id="rId3"/>
    <p:sldId id="257" r:id="rId4"/>
    <p:sldId id="258" r:id="rId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3D392-D2CC-45D3-B7C8-59F3CC3D7CBB}" type="datetimeFigureOut">
              <a:rPr lang="tr-TR" smtClean="0"/>
              <a:t>2.08.2025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20F9-2637-48DB-8134-4E51F4232AEA}" type="slidenum">
              <a:rPr lang="tr-TR" smtClean="0"/>
              <a:t>‹#›</a:t>
            </a:fld>
            <a:endParaRPr lang="tr-TR"/>
          </a:p>
        </p:txBody>
      </p:sp>
    </p:spTree>
    <p:extLst>
      <p:ext uri="{BB962C8B-B14F-4D97-AF65-F5344CB8AC3E}">
        <p14:creationId xmlns:p14="http://schemas.microsoft.com/office/powerpoint/2010/main" val="150649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C7BC20F9-2637-48DB-8134-4E51F4232AEA}" type="slidenum">
              <a:rPr lang="tr-TR" smtClean="0"/>
              <a:t>4</a:t>
            </a:fld>
            <a:endParaRPr lang="tr-TR"/>
          </a:p>
        </p:txBody>
      </p:sp>
    </p:spTree>
    <p:extLst>
      <p:ext uri="{BB962C8B-B14F-4D97-AF65-F5344CB8AC3E}">
        <p14:creationId xmlns:p14="http://schemas.microsoft.com/office/powerpoint/2010/main" val="193295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EB67-12DE-D703-B6BE-3FC2271D0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15C31972-0AC1-B3C3-AAE1-6B19BD2871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0B2B1EA-D594-AF40-43A5-BCC44BE642C8}"/>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8E6F136F-B511-DF9E-3F01-974B9E99C56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544EC23-CCEF-791A-F1B1-CDB6A6D91E6D}"/>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4136970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8266-B8A3-BB75-1BD9-EEAC1BC6AC43}"/>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C980681-3506-5E0C-875C-3F80270D73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C7F6165-CB2E-B150-7465-5A400D9A12AE}"/>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A75A26D9-7D1E-6697-F66C-355552476F6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120E66E2-C2E1-E43C-C5C6-9470919F673C}"/>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120557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327B21-86AF-D8B9-7B4B-8CBC5ECF23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A9407F7-D818-A782-0A34-BE8EA7965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6E80E98-22C7-B5BF-74EF-541ED50BEEE0}"/>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35C5439D-59A9-A9CF-499E-D87A9994E053}"/>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B6E6E5F-B146-25AD-BFA2-EB65D91BC0ED}"/>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2162766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94B6-C14E-A0B3-4869-BB4B2343F7F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EC8A08EA-8D50-E21C-5CB9-47E12A9D6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463CC621-303C-4FA5-A1C0-F1D816825BC4}"/>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689A4D02-1465-9092-7989-A6141346E25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12CBDB3-4EC8-5756-2E12-3D527F7AE490}"/>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347659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2B24-9B01-47E0-C578-43D87A549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EE81FF90-8EAB-7025-09AC-930D9F53FC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2467F8-E031-4897-E8CB-0F6265B283CD}"/>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9F2CFDC8-ECF0-F29A-1C88-B30B9A2803F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2708FD0-A06C-5B25-A44B-D86014076167}"/>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327606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5417-B3DB-A41A-F8BE-4658E645058E}"/>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F514772C-697D-5BE0-272F-12A75F28DD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BB7E417B-9BF4-E727-4ABD-4B1B239A45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FD20FC8-917C-65D2-172B-567530DC44A4}"/>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6" name="Footer Placeholder 5">
            <a:extLst>
              <a:ext uri="{FF2B5EF4-FFF2-40B4-BE49-F238E27FC236}">
                <a16:creationId xmlns:a16="http://schemas.microsoft.com/office/drawing/2014/main" id="{F26260C1-E278-F4B5-2ECB-3C2A8A9BD2F2}"/>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BE32146-E3AF-D051-F01B-E53776BDBE30}"/>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277311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A5CA-B872-5A42-C95E-1A39877C7D7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09926C9-4862-041F-73B0-CB04663B57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075BC2-966A-DB90-8646-BAE6D061B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49CF6B51-CC33-9369-43A1-26D069AD3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B4B47-FFAD-1637-C2B7-CE650B8876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2E411965-A6AE-1A4C-C252-B9C1862927B1}"/>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8" name="Footer Placeholder 7">
            <a:extLst>
              <a:ext uri="{FF2B5EF4-FFF2-40B4-BE49-F238E27FC236}">
                <a16:creationId xmlns:a16="http://schemas.microsoft.com/office/drawing/2014/main" id="{E51F56BC-2149-E10E-0BF7-43824BA5297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907F27E-74BB-4283-1FBE-0A9FFA96E675}"/>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3827900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A71F-239E-F3E2-8C4E-15DC45CF1ABC}"/>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C3DFD1CD-DD3A-2EBF-CE3E-D46D8435991D}"/>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4" name="Footer Placeholder 3">
            <a:extLst>
              <a:ext uri="{FF2B5EF4-FFF2-40B4-BE49-F238E27FC236}">
                <a16:creationId xmlns:a16="http://schemas.microsoft.com/office/drawing/2014/main" id="{DB078F09-EBDE-E805-AFD0-703F1571EEE7}"/>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9A46C99F-FAEA-49CD-CD17-5D45750CA61E}"/>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249801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9DA248-B8A2-CFAC-C005-2FB945D6335B}"/>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3" name="Footer Placeholder 2">
            <a:extLst>
              <a:ext uri="{FF2B5EF4-FFF2-40B4-BE49-F238E27FC236}">
                <a16:creationId xmlns:a16="http://schemas.microsoft.com/office/drawing/2014/main" id="{2895978A-EFAF-113F-645F-C9C1D59646E4}"/>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BC06731-5702-B3C6-2238-7D2B7041A3B9}"/>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4268411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58A4-58AA-5EC3-7F4E-88E44B54C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9305D764-A92B-CFA9-8E4B-35836320D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148FD7F-BD2F-646F-6660-49B780451D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30E795-50D0-C450-D936-E09F6BD9B422}"/>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6" name="Footer Placeholder 5">
            <a:extLst>
              <a:ext uri="{FF2B5EF4-FFF2-40B4-BE49-F238E27FC236}">
                <a16:creationId xmlns:a16="http://schemas.microsoft.com/office/drawing/2014/main" id="{DBED27B4-12F6-ED2A-6E21-8CF7857E681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3E16F47-D984-B0DD-3240-94DC1460AE96}"/>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2962613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5E4A3-116C-DF23-62F0-FD825C00C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8EB0721E-1F7E-1FF1-31AA-088FA89F66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09B0F66-CE5E-50CA-FE45-1C97B1015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25DAF8-B465-253D-18B8-48F42A986532}"/>
              </a:ext>
            </a:extLst>
          </p:cNvPr>
          <p:cNvSpPr>
            <a:spLocks noGrp="1"/>
          </p:cNvSpPr>
          <p:nvPr>
            <p:ph type="dt" sz="half" idx="10"/>
          </p:nvPr>
        </p:nvSpPr>
        <p:spPr/>
        <p:txBody>
          <a:bodyPr/>
          <a:lstStyle/>
          <a:p>
            <a:fld id="{5AB7D6F6-7AC8-4B12-AFB3-843B5462440D}" type="datetimeFigureOut">
              <a:rPr lang="tr-TR" smtClean="0"/>
              <a:t>2.08.2025</a:t>
            </a:fld>
            <a:endParaRPr lang="tr-TR"/>
          </a:p>
        </p:txBody>
      </p:sp>
      <p:sp>
        <p:nvSpPr>
          <p:cNvPr id="6" name="Footer Placeholder 5">
            <a:extLst>
              <a:ext uri="{FF2B5EF4-FFF2-40B4-BE49-F238E27FC236}">
                <a16:creationId xmlns:a16="http://schemas.microsoft.com/office/drawing/2014/main" id="{61CB376E-4921-EC51-E083-16DEE623A6B1}"/>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D3EAB225-91B6-1F9C-D6D1-97380BB0F590}"/>
              </a:ext>
            </a:extLst>
          </p:cNvPr>
          <p:cNvSpPr>
            <a:spLocks noGrp="1"/>
          </p:cNvSpPr>
          <p:nvPr>
            <p:ph type="sldNum" sz="quarter" idx="12"/>
          </p:nvPr>
        </p:nvSpPr>
        <p:spPr/>
        <p:txBody>
          <a:bodyPr/>
          <a:lstStyle/>
          <a:p>
            <a:fld id="{1AE5CF89-4C9E-412D-AAC9-3582C4218A3F}" type="slidenum">
              <a:rPr lang="tr-TR" smtClean="0"/>
              <a:t>‹#›</a:t>
            </a:fld>
            <a:endParaRPr lang="tr-TR"/>
          </a:p>
        </p:txBody>
      </p:sp>
    </p:spTree>
    <p:extLst>
      <p:ext uri="{BB962C8B-B14F-4D97-AF65-F5344CB8AC3E}">
        <p14:creationId xmlns:p14="http://schemas.microsoft.com/office/powerpoint/2010/main" val="1608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6CEE9B-424F-D4F3-3695-7AA8572EDD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98627AF-DBF3-3040-6D16-B4928126AB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E98FD60-66FC-2C3E-5461-1F48C559B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B7D6F6-7AC8-4B12-AFB3-843B5462440D}" type="datetimeFigureOut">
              <a:rPr lang="tr-TR" smtClean="0"/>
              <a:t>2.08.2025</a:t>
            </a:fld>
            <a:endParaRPr lang="tr-TR"/>
          </a:p>
        </p:txBody>
      </p:sp>
      <p:sp>
        <p:nvSpPr>
          <p:cNvPr id="5" name="Footer Placeholder 4">
            <a:extLst>
              <a:ext uri="{FF2B5EF4-FFF2-40B4-BE49-F238E27FC236}">
                <a16:creationId xmlns:a16="http://schemas.microsoft.com/office/drawing/2014/main" id="{F812BF22-419D-B1EF-6645-9074C5FA29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78E1566A-3E77-1670-C034-72A6CFE94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E5CF89-4C9E-412D-AAC9-3582C4218A3F}" type="slidenum">
              <a:rPr lang="tr-TR" smtClean="0"/>
              <a:t>‹#›</a:t>
            </a:fld>
            <a:endParaRPr lang="tr-TR"/>
          </a:p>
        </p:txBody>
      </p:sp>
    </p:spTree>
    <p:extLst>
      <p:ext uri="{BB962C8B-B14F-4D97-AF65-F5344CB8AC3E}">
        <p14:creationId xmlns:p14="http://schemas.microsoft.com/office/powerpoint/2010/main" val="3331197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39B8A-11EF-82EC-A8B4-B8649D274A7C}"/>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88C22B5-156E-02DB-5095-12D2A5FA21D9}"/>
              </a:ext>
            </a:extLst>
          </p:cNvPr>
          <p:cNvCxnSpPr/>
          <p:nvPr/>
        </p:nvCxnSpPr>
        <p:spPr>
          <a:xfrm>
            <a:off x="0" y="890124"/>
            <a:ext cx="1212186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AA5FEA8B-B45B-114B-6F8D-45C9AD80239C}"/>
              </a:ext>
            </a:extLst>
          </p:cNvPr>
          <p:cNvSpPr txBox="1"/>
          <p:nvPr/>
        </p:nvSpPr>
        <p:spPr>
          <a:xfrm>
            <a:off x="166000" y="384369"/>
            <a:ext cx="6457444" cy="372234"/>
          </a:xfrm>
          <a:prstGeom prst="rect">
            <a:avLst/>
          </a:prstGeom>
          <a:noFill/>
        </p:spPr>
        <p:txBody>
          <a:bodyPr wrap="square" rtlCol="0">
            <a:spAutoFit/>
          </a:bodyPr>
          <a:lstStyle/>
          <a:p>
            <a:r>
              <a:rPr lang="tr-TR" b="1" dirty="0"/>
              <a:t>Biz Kimiz?</a:t>
            </a:r>
          </a:p>
        </p:txBody>
      </p:sp>
      <p:pic>
        <p:nvPicPr>
          <p:cNvPr id="4" name="Picture 3">
            <a:extLst>
              <a:ext uri="{FF2B5EF4-FFF2-40B4-BE49-F238E27FC236}">
                <a16:creationId xmlns:a16="http://schemas.microsoft.com/office/drawing/2014/main" id="{222F3634-C7AE-68DD-D98C-727BD9866FDF}"/>
              </a:ext>
            </a:extLst>
          </p:cNvPr>
          <p:cNvPicPr>
            <a:picLocks noChangeAspect="1"/>
          </p:cNvPicPr>
          <p:nvPr/>
        </p:nvPicPr>
        <p:blipFill>
          <a:blip r:embed="rId2"/>
          <a:stretch>
            <a:fillRect/>
          </a:stretch>
        </p:blipFill>
        <p:spPr>
          <a:xfrm>
            <a:off x="1788188" y="1524705"/>
            <a:ext cx="8335538" cy="46488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908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Nedir? SQL Ne İşe Yarar? | İ-Akademi">
            <a:extLst>
              <a:ext uri="{FF2B5EF4-FFF2-40B4-BE49-F238E27FC236}">
                <a16:creationId xmlns:a16="http://schemas.microsoft.com/office/drawing/2014/main" id="{A46C758D-3F23-0D23-CF1C-00FE60F49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88" y="1739788"/>
            <a:ext cx="6444856" cy="36252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388C435-1967-CB83-F49C-5483339183D1}"/>
              </a:ext>
            </a:extLst>
          </p:cNvPr>
          <p:cNvSpPr txBox="1"/>
          <p:nvPr/>
        </p:nvSpPr>
        <p:spPr>
          <a:xfrm>
            <a:off x="6496215" y="2213576"/>
            <a:ext cx="5390985" cy="2677656"/>
          </a:xfrm>
          <a:prstGeom prst="rect">
            <a:avLst/>
          </a:prstGeom>
          <a:noFill/>
        </p:spPr>
        <p:txBody>
          <a:bodyPr wrap="square" rtlCol="0">
            <a:spAutoFit/>
          </a:bodyPr>
          <a:lstStyle/>
          <a:p>
            <a:pPr algn="just"/>
            <a:r>
              <a:rPr lang="tr-TR" sz="1200" b="1" dirty="0">
                <a:latin typeface="Calibri" panose="020F0502020204030204" pitchFamily="34" charset="0"/>
                <a:ea typeface="Calibri" panose="020F0502020204030204" pitchFamily="34" charset="0"/>
                <a:cs typeface="Calibri" panose="020F0502020204030204" pitchFamily="34" charset="0"/>
              </a:rPr>
              <a:t>SQL (Structured Query Language), </a:t>
            </a:r>
            <a:r>
              <a:rPr lang="tr-TR" sz="1200" dirty="0">
                <a:latin typeface="Calibri" panose="020F0502020204030204" pitchFamily="34" charset="0"/>
                <a:ea typeface="Calibri" panose="020F0502020204030204" pitchFamily="34" charset="0"/>
                <a:cs typeface="Calibri" panose="020F0502020204030204" pitchFamily="34" charset="0"/>
              </a:rPr>
              <a:t>ilişkisel veri tabanlarını yönetmek ve üzerinde işlem yapmak için kullanılan bir dildir. 1970'lerde geliştirilen SQL, veri tabanlarından veri sorgulama, veri güncelleme, veri ekleme ve silme işlemlerini gerçekleştirmek için kullanılır. SQL, neredeyse tüm veri tabanı yönetim sistemlerinde (DBMS) standart bir dil olarak kabul edilir. MS SQL Server, Oracle, MySQL, PostgreSQL gibi veri tabanı sistemlerinde temel SQL komutları aynıdır, fakat bazı ileri seviye özelliklerde değişiklikler olabilir.</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200" dirty="0">
                <a:latin typeface="Calibri" panose="020F0502020204030204" pitchFamily="34" charset="0"/>
                <a:ea typeface="Calibri" panose="020F0502020204030204" pitchFamily="34" charset="0"/>
                <a:cs typeface="Calibri" panose="020F0502020204030204" pitchFamily="34" charset="0"/>
              </a:rPr>
              <a:t>SQL'in temel amacı, kullanıcıların büyük miktarda veriyi kolayca yönetmelerini ve analiz etmelerini sağlamaktır. Bir veri analisti olarak, SQL bilginiz, veri tabanları üzerinde etkili sorgular yazarak anlamlı içgörüler elde etmenizi sağlayacaktır.</a:t>
            </a:r>
          </a:p>
        </p:txBody>
      </p:sp>
      <p:cxnSp>
        <p:nvCxnSpPr>
          <p:cNvPr id="6" name="Straight Connector 5">
            <a:extLst>
              <a:ext uri="{FF2B5EF4-FFF2-40B4-BE49-F238E27FC236}">
                <a16:creationId xmlns:a16="http://schemas.microsoft.com/office/drawing/2014/main" id="{B9F2084E-652C-F15E-623A-DDC9B6A3932F}"/>
              </a:ext>
            </a:extLst>
          </p:cNvPr>
          <p:cNvCxnSpPr/>
          <p:nvPr/>
        </p:nvCxnSpPr>
        <p:spPr>
          <a:xfrm>
            <a:off x="0" y="890124"/>
            <a:ext cx="1212186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F3441B57-9755-B88A-E7B0-B7F5579C5A63}"/>
              </a:ext>
            </a:extLst>
          </p:cNvPr>
          <p:cNvSpPr txBox="1"/>
          <p:nvPr/>
        </p:nvSpPr>
        <p:spPr>
          <a:xfrm>
            <a:off x="166000" y="384369"/>
            <a:ext cx="6457444" cy="372234"/>
          </a:xfrm>
          <a:prstGeom prst="rect">
            <a:avLst/>
          </a:prstGeom>
          <a:noFill/>
        </p:spPr>
        <p:txBody>
          <a:bodyPr wrap="square" rtlCol="0">
            <a:spAutoFit/>
          </a:bodyPr>
          <a:lstStyle/>
          <a:p>
            <a:r>
              <a:rPr lang="tr-TR" b="1" dirty="0"/>
              <a:t>SQL Nedir ?</a:t>
            </a:r>
          </a:p>
        </p:txBody>
      </p:sp>
    </p:spTree>
    <p:extLst>
      <p:ext uri="{BB962C8B-B14F-4D97-AF65-F5344CB8AC3E}">
        <p14:creationId xmlns:p14="http://schemas.microsoft.com/office/powerpoint/2010/main" val="18031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69C8-2D6A-9FB8-BFBB-77DF56C6ED59}"/>
            </a:ext>
          </a:extLst>
        </p:cNvPr>
        <p:cNvGrpSpPr/>
        <p:nvPr/>
      </p:nvGrpSpPr>
      <p:grpSpPr>
        <a:xfrm>
          <a:off x="0" y="0"/>
          <a:ext cx="0" cy="0"/>
          <a:chOff x="0" y="0"/>
          <a:chExt cx="0" cy="0"/>
        </a:xfrm>
      </p:grpSpPr>
      <p:pic>
        <p:nvPicPr>
          <p:cNvPr id="2050" name="Picture 2" descr="Sql veri tipleri – Sql dünyası">
            <a:extLst>
              <a:ext uri="{FF2B5EF4-FFF2-40B4-BE49-F238E27FC236}">
                <a16:creationId xmlns:a16="http://schemas.microsoft.com/office/drawing/2014/main" id="{21DFFD37-B1CE-9C1E-78CA-445F55140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28" y="1469209"/>
            <a:ext cx="5650727" cy="449937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7E9574DD-92AA-9E51-8C82-B1A378D82D2F}"/>
              </a:ext>
            </a:extLst>
          </p:cNvPr>
          <p:cNvCxnSpPr/>
          <p:nvPr/>
        </p:nvCxnSpPr>
        <p:spPr>
          <a:xfrm>
            <a:off x="0" y="890124"/>
            <a:ext cx="1212186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8AACDAEE-3483-FC14-E31F-6D581C9E7BDD}"/>
              </a:ext>
            </a:extLst>
          </p:cNvPr>
          <p:cNvSpPr txBox="1"/>
          <p:nvPr/>
        </p:nvSpPr>
        <p:spPr>
          <a:xfrm>
            <a:off x="71562" y="377283"/>
            <a:ext cx="3196424" cy="369332"/>
          </a:xfrm>
          <a:prstGeom prst="rect">
            <a:avLst/>
          </a:prstGeom>
          <a:noFill/>
        </p:spPr>
        <p:txBody>
          <a:bodyPr wrap="square" rtlCol="0">
            <a:spAutoFit/>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Veri Tipleri Nelerdir?</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B0F5288-4AF9-85C7-2A50-668004A53D8C}"/>
              </a:ext>
            </a:extLst>
          </p:cNvPr>
          <p:cNvSpPr txBox="1"/>
          <p:nvPr/>
        </p:nvSpPr>
        <p:spPr>
          <a:xfrm>
            <a:off x="5645426" y="1556673"/>
            <a:ext cx="6376946" cy="4028090"/>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tr-TR" sz="1200" b="1" kern="100" dirty="0">
                <a:effectLst/>
                <a:latin typeface="Calibri" panose="020F0502020204030204" pitchFamily="34" charset="0"/>
                <a:ea typeface="Calibri" panose="020F0502020204030204" pitchFamily="34" charset="0"/>
                <a:cs typeface="Calibri" panose="020F0502020204030204" pitchFamily="34" charset="0"/>
              </a:rPr>
              <a:t>String (Metin) Veri Tipleri:</a:t>
            </a:r>
            <a:endParaRPr lang="tr-TR" sz="12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VARCHAR: </a:t>
            </a:r>
            <a:r>
              <a:rPr lang="tr-TR" sz="1100" kern="100" dirty="0">
                <a:effectLst/>
                <a:latin typeface="Calibri" panose="020F0502020204030204" pitchFamily="34" charset="0"/>
                <a:ea typeface="Calibri" panose="020F0502020204030204" pitchFamily="34" charset="0"/>
                <a:cs typeface="Calibri" panose="020F0502020204030204" pitchFamily="34" charset="0"/>
              </a:rPr>
              <a:t>Değişken uzunlukta metin depolamak için kullanılır. Örneğin, VARCHAR(50) en fazla 50 karakter uzunluğunda bir metin tutabilir.</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CHAR: </a:t>
            </a:r>
            <a:r>
              <a:rPr lang="tr-TR" sz="1100" kern="100" dirty="0">
                <a:effectLst/>
                <a:latin typeface="Calibri" panose="020F0502020204030204" pitchFamily="34" charset="0"/>
                <a:ea typeface="Calibri" panose="020F0502020204030204" pitchFamily="34" charset="0"/>
                <a:cs typeface="Calibri" panose="020F0502020204030204" pitchFamily="34" charset="0"/>
              </a:rPr>
              <a:t>Sabit uzunlukta metin depolamak için kullanılır. Örneğin, CHAR(10) tam 10 karakter tutar; daha kısa bir metin varsa boşluklarla tamamlanır.</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TEXT: </a:t>
            </a:r>
            <a:r>
              <a:rPr lang="tr-TR" sz="1100" kern="100" dirty="0">
                <a:effectLst/>
                <a:latin typeface="Calibri" panose="020F0502020204030204" pitchFamily="34" charset="0"/>
                <a:ea typeface="Calibri" panose="020F0502020204030204" pitchFamily="34" charset="0"/>
                <a:cs typeface="Calibri" panose="020F0502020204030204" pitchFamily="34" charset="0"/>
              </a:rPr>
              <a:t>Uzun metin verileri için kullanılır. VARCHAR veri tipine göre daha geniş veri tutabilir.</a:t>
            </a:r>
          </a:p>
          <a:p>
            <a:pPr marL="342900" lvl="0" indent="-342900">
              <a:lnSpc>
                <a:spcPct val="107000"/>
              </a:lnSpc>
              <a:spcAft>
                <a:spcPts val="800"/>
              </a:spcAft>
              <a:buSzPts val="1000"/>
              <a:buFont typeface="Symbol" panose="05050102010706020507" pitchFamily="18" charset="2"/>
              <a:buChar char=""/>
              <a:tabLst>
                <a:tab pos="457200" algn="l"/>
              </a:tabLst>
            </a:pPr>
            <a:r>
              <a:rPr lang="tr-TR" sz="1200" b="1" kern="100" dirty="0">
                <a:effectLst/>
                <a:latin typeface="Calibri" panose="020F0502020204030204" pitchFamily="34" charset="0"/>
                <a:ea typeface="Calibri" panose="020F0502020204030204" pitchFamily="34" charset="0"/>
                <a:cs typeface="Calibri" panose="020F0502020204030204" pitchFamily="34" charset="0"/>
              </a:rPr>
              <a:t>Numeric (Sayısal) Veri Tipleri:</a:t>
            </a:r>
            <a:endParaRPr lang="tr-TR" sz="12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INT: </a:t>
            </a:r>
            <a:r>
              <a:rPr lang="tr-TR" sz="1100" kern="100" dirty="0">
                <a:effectLst/>
                <a:latin typeface="Calibri" panose="020F0502020204030204" pitchFamily="34" charset="0"/>
                <a:ea typeface="Calibri" panose="020F0502020204030204" pitchFamily="34" charset="0"/>
                <a:cs typeface="Calibri" panose="020F0502020204030204" pitchFamily="34" charset="0"/>
              </a:rPr>
              <a:t>Tamsayı değerlerini depolar. Örneğin, 123 veya -456.</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FLOAT: </a:t>
            </a:r>
            <a:r>
              <a:rPr lang="tr-TR" sz="1100" kern="100" dirty="0">
                <a:effectLst/>
                <a:latin typeface="Calibri" panose="020F0502020204030204" pitchFamily="34" charset="0"/>
                <a:ea typeface="Calibri" panose="020F0502020204030204" pitchFamily="34" charset="0"/>
                <a:cs typeface="Calibri" panose="020F0502020204030204" pitchFamily="34" charset="0"/>
              </a:rPr>
              <a:t>Ondalık sayı depolar. Daha geniş aralıkta ve hassasiyette ondalık sayılar için uygundur.</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DECIMAL: </a:t>
            </a:r>
            <a:r>
              <a:rPr lang="tr-TR" sz="1100" kern="100" dirty="0">
                <a:effectLst/>
                <a:latin typeface="Calibri" panose="020F0502020204030204" pitchFamily="34" charset="0"/>
                <a:ea typeface="Calibri" panose="020F0502020204030204" pitchFamily="34" charset="0"/>
                <a:cs typeface="Calibri" panose="020F0502020204030204" pitchFamily="34" charset="0"/>
              </a:rPr>
              <a:t>Kesin ondalık sayı depolar. p toplam basamak sayısını, s ise virgülden sonraki basamak sayısını belirtir. Örneğin, DECIMAL(10,2) 8 basamak tam sayı ve 2 basamak ondalık sayı depolar.</a:t>
            </a:r>
          </a:p>
          <a:p>
            <a:pPr marL="342900" lvl="0" indent="-342900">
              <a:lnSpc>
                <a:spcPct val="107000"/>
              </a:lnSpc>
              <a:spcAft>
                <a:spcPts val="800"/>
              </a:spcAft>
              <a:buSzPts val="1000"/>
              <a:buFont typeface="Symbol" panose="05050102010706020507" pitchFamily="18" charset="2"/>
              <a:buChar char=""/>
              <a:tabLst>
                <a:tab pos="457200" algn="l"/>
              </a:tabLst>
            </a:pPr>
            <a:r>
              <a:rPr lang="tr-TR" sz="1200" b="1" kern="100" dirty="0">
                <a:effectLst/>
                <a:latin typeface="Calibri" panose="020F0502020204030204" pitchFamily="34" charset="0"/>
                <a:ea typeface="Calibri" panose="020F0502020204030204" pitchFamily="34" charset="0"/>
                <a:cs typeface="Calibri" panose="020F0502020204030204" pitchFamily="34" charset="0"/>
              </a:rPr>
              <a:t>Date and Time (Tarih ve Zaman) Veri Tipleri:</a:t>
            </a:r>
            <a:endParaRPr lang="tr-TR" sz="12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DATE: </a:t>
            </a:r>
            <a:r>
              <a:rPr lang="tr-TR" sz="1100" kern="100" dirty="0">
                <a:effectLst/>
                <a:latin typeface="Calibri" panose="020F0502020204030204" pitchFamily="34" charset="0"/>
                <a:ea typeface="Calibri" panose="020F0502020204030204" pitchFamily="34" charset="0"/>
                <a:cs typeface="Calibri" panose="020F0502020204030204" pitchFamily="34" charset="0"/>
              </a:rPr>
              <a:t>Yalnızca tarih bilgisini depolar (YYYY-MM-DD formatında).</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DATETIME: </a:t>
            </a:r>
            <a:r>
              <a:rPr lang="tr-TR" sz="1100" kern="100" dirty="0">
                <a:effectLst/>
                <a:latin typeface="Calibri" panose="020F0502020204030204" pitchFamily="34" charset="0"/>
                <a:ea typeface="Calibri" panose="020F0502020204030204" pitchFamily="34" charset="0"/>
                <a:cs typeface="Calibri" panose="020F0502020204030204" pitchFamily="34" charset="0"/>
              </a:rPr>
              <a:t>Tarih ve saat bilgisini depolar (YYYY-MM-DD HH:MM formatında).</a:t>
            </a:r>
          </a:p>
          <a:p>
            <a:pPr marL="742950" lvl="1" indent="-285750">
              <a:lnSpc>
                <a:spcPct val="107000"/>
              </a:lnSpc>
              <a:spcAft>
                <a:spcPts val="800"/>
              </a:spcAft>
              <a:buSzPts val="1000"/>
              <a:buFont typeface="Courier New" panose="02070309020205020404" pitchFamily="49" charset="0"/>
              <a:buChar char="o"/>
              <a:tabLst>
                <a:tab pos="914400" algn="l"/>
              </a:tabLst>
            </a:pPr>
            <a:r>
              <a:rPr lang="tr-TR" sz="1100" b="1" kern="100" dirty="0">
                <a:effectLst/>
                <a:latin typeface="Calibri" panose="020F0502020204030204" pitchFamily="34" charset="0"/>
                <a:ea typeface="Calibri" panose="020F0502020204030204" pitchFamily="34" charset="0"/>
                <a:cs typeface="Calibri" panose="020F0502020204030204" pitchFamily="34" charset="0"/>
              </a:rPr>
              <a:t>TIME: </a:t>
            </a:r>
            <a:r>
              <a:rPr lang="tr-TR" sz="1100" kern="100" dirty="0">
                <a:effectLst/>
                <a:latin typeface="Calibri" panose="020F0502020204030204" pitchFamily="34" charset="0"/>
                <a:ea typeface="Calibri" panose="020F0502020204030204" pitchFamily="34" charset="0"/>
                <a:cs typeface="Calibri" panose="020F0502020204030204" pitchFamily="34" charset="0"/>
              </a:rPr>
              <a:t>Yalnızca saat bilgisini depolar (HH:MM formatında).</a:t>
            </a:r>
          </a:p>
        </p:txBody>
      </p:sp>
    </p:spTree>
    <p:extLst>
      <p:ext uri="{BB962C8B-B14F-4D97-AF65-F5344CB8AC3E}">
        <p14:creationId xmlns:p14="http://schemas.microsoft.com/office/powerpoint/2010/main" val="3021398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AA1A3-19BC-8529-0FDA-B935A414854E}"/>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3FE300D-79F3-5906-A4C3-A3CABA7D28BE}"/>
              </a:ext>
            </a:extLst>
          </p:cNvPr>
          <p:cNvSpPr/>
          <p:nvPr/>
        </p:nvSpPr>
        <p:spPr>
          <a:xfrm>
            <a:off x="6400591" y="3359456"/>
            <a:ext cx="5543133" cy="830507"/>
          </a:xfrm>
          <a:prstGeom prst="round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a:p>
        </p:txBody>
      </p:sp>
      <p:sp>
        <p:nvSpPr>
          <p:cNvPr id="7" name="Rectangle: Rounded Corners 6">
            <a:extLst>
              <a:ext uri="{FF2B5EF4-FFF2-40B4-BE49-F238E27FC236}">
                <a16:creationId xmlns:a16="http://schemas.microsoft.com/office/drawing/2014/main" id="{DFB8F3F6-BDA0-243A-8FA5-BF6883B4AA0D}"/>
              </a:ext>
            </a:extLst>
          </p:cNvPr>
          <p:cNvSpPr/>
          <p:nvPr/>
        </p:nvSpPr>
        <p:spPr>
          <a:xfrm>
            <a:off x="6399724" y="1549260"/>
            <a:ext cx="5544000" cy="1773980"/>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tr-TR"/>
          </a:p>
        </p:txBody>
      </p:sp>
      <p:pic>
        <p:nvPicPr>
          <p:cNvPr id="4" name="Picture 3">
            <a:extLst>
              <a:ext uri="{FF2B5EF4-FFF2-40B4-BE49-F238E27FC236}">
                <a16:creationId xmlns:a16="http://schemas.microsoft.com/office/drawing/2014/main" id="{C2026664-BFF7-576F-43B6-C8B0E52075BD}"/>
              </a:ext>
            </a:extLst>
          </p:cNvPr>
          <p:cNvPicPr>
            <a:picLocks noChangeAspect="1"/>
          </p:cNvPicPr>
          <p:nvPr/>
        </p:nvPicPr>
        <p:blipFill>
          <a:blip r:embed="rId3"/>
          <a:stretch>
            <a:fillRect/>
          </a:stretch>
        </p:blipFill>
        <p:spPr>
          <a:xfrm>
            <a:off x="136246" y="1860605"/>
            <a:ext cx="6263480" cy="3538331"/>
          </a:xfrm>
          <a:prstGeom prst="rect">
            <a:avLst/>
          </a:prstGeom>
        </p:spPr>
      </p:pic>
      <p:cxnSp>
        <p:nvCxnSpPr>
          <p:cNvPr id="6" name="Straight Connector 5">
            <a:extLst>
              <a:ext uri="{FF2B5EF4-FFF2-40B4-BE49-F238E27FC236}">
                <a16:creationId xmlns:a16="http://schemas.microsoft.com/office/drawing/2014/main" id="{8FD8E5E3-B22F-C6EA-2702-DDC37C7F9B0A}"/>
              </a:ext>
            </a:extLst>
          </p:cNvPr>
          <p:cNvCxnSpPr/>
          <p:nvPr/>
        </p:nvCxnSpPr>
        <p:spPr>
          <a:xfrm>
            <a:off x="0" y="890124"/>
            <a:ext cx="12121869"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1035D431-171F-79CC-C76D-4D2EFBA0BC7C}"/>
              </a:ext>
            </a:extLst>
          </p:cNvPr>
          <p:cNvSpPr txBox="1"/>
          <p:nvPr/>
        </p:nvSpPr>
        <p:spPr>
          <a:xfrm>
            <a:off x="71562" y="377283"/>
            <a:ext cx="3196424" cy="369332"/>
          </a:xfrm>
          <a:prstGeom prst="rect">
            <a:avLst/>
          </a:prstGeom>
          <a:noFill/>
        </p:spPr>
        <p:txBody>
          <a:bodyPr wrap="square" rtlCol="0">
            <a:spAutoFit/>
          </a:bodyPr>
          <a:lstStyle/>
          <a:p>
            <a:r>
              <a:rPr lang="tr-TR" sz="1800" b="1" kern="100" dirty="0">
                <a:effectLst/>
                <a:latin typeface="Calibri" panose="020F0502020204030204" pitchFamily="34" charset="0"/>
                <a:ea typeface="Calibri" panose="020F0502020204030204" pitchFamily="34" charset="0"/>
                <a:cs typeface="Times New Roman" panose="02020603050405020304" pitchFamily="18" charset="0"/>
              </a:rPr>
              <a:t>Temel SQL Komutları</a:t>
            </a:r>
            <a:endParaRPr lang="tr-TR"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21B51A7-8482-3165-9479-96244070F1FB}"/>
              </a:ext>
            </a:extLst>
          </p:cNvPr>
          <p:cNvSpPr txBox="1"/>
          <p:nvPr/>
        </p:nvSpPr>
        <p:spPr>
          <a:xfrm>
            <a:off x="6472362" y="1589497"/>
            <a:ext cx="5402372" cy="4370427"/>
          </a:xfrm>
          <a:prstGeom prst="rect">
            <a:avLst/>
          </a:prstGeom>
          <a:noFill/>
        </p:spPr>
        <p:txBody>
          <a:bodyPr wrap="square" rtlCol="0">
            <a:spAutoFit/>
          </a:bodyPr>
          <a:lstStyle/>
          <a:p>
            <a:pPr algn="just"/>
            <a:r>
              <a:rPr lang="tr-TR" sz="1200" b="1" dirty="0">
                <a:latin typeface="Calibri" panose="020F0502020204030204" pitchFamily="34" charset="0"/>
                <a:ea typeface="Calibri" panose="020F0502020204030204" pitchFamily="34" charset="0"/>
                <a:cs typeface="Calibri" panose="020F0502020204030204" pitchFamily="34" charset="0"/>
              </a:rPr>
              <a:t>DDL (Data Definition Language - Veri Tanımlama Dili):</a:t>
            </a:r>
          </a:p>
          <a:p>
            <a:pPr algn="just"/>
            <a:endParaRPr lang="tr-TR" sz="1200" b="1" dirty="0">
              <a:latin typeface="Calibri" panose="020F0502020204030204" pitchFamily="34" charset="0"/>
              <a:ea typeface="Calibri" panose="020F0502020204030204" pitchFamily="34" charset="0"/>
              <a:cs typeface="Calibri" panose="020F0502020204030204" pitchFamily="34" charset="0"/>
            </a:endParaRP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Kullanıcılar: </a:t>
            </a:r>
            <a:r>
              <a:rPr lang="tr-TR" sz="1100" dirty="0">
                <a:latin typeface="Calibri" panose="020F0502020204030204" pitchFamily="34" charset="0"/>
                <a:ea typeface="Calibri" panose="020F0502020204030204" pitchFamily="34" charset="0"/>
                <a:cs typeface="Calibri" panose="020F0502020204030204" pitchFamily="34" charset="0"/>
              </a:rPr>
              <a:t>Veritabanı Yöneticileri (DBA), Yazılım Geliştiriciler</a:t>
            </a: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Kullanım Alanı: </a:t>
            </a:r>
            <a:r>
              <a:rPr lang="tr-TR" sz="1100" dirty="0">
                <a:latin typeface="Calibri" panose="020F0502020204030204" pitchFamily="34" charset="0"/>
                <a:ea typeface="Calibri" panose="020F0502020204030204" pitchFamily="34" charset="0"/>
                <a:cs typeface="Calibri" panose="020F0502020204030204" pitchFamily="34" charset="0"/>
              </a:rPr>
              <a:t>Veritabanı yapısını oluşturma ve değiştirme (tablo, indeks, şema vb.).</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200" b="1" dirty="0">
                <a:latin typeface="Calibri" panose="020F0502020204030204" pitchFamily="34" charset="0"/>
                <a:ea typeface="Calibri" panose="020F0502020204030204" pitchFamily="34" charset="0"/>
                <a:cs typeface="Calibri" panose="020F0502020204030204" pitchFamily="34" charset="0"/>
              </a:rPr>
              <a:t>DQL (Data Query Language - Veri Sorgulama Dili):</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Kullanıcılar: </a:t>
            </a:r>
            <a:r>
              <a:rPr lang="tr-TR" sz="1100" dirty="0">
                <a:latin typeface="Calibri" panose="020F0502020204030204" pitchFamily="34" charset="0"/>
                <a:ea typeface="Calibri" panose="020F0502020204030204" pitchFamily="34" charset="0"/>
                <a:cs typeface="Calibri" panose="020F0502020204030204" pitchFamily="34" charset="0"/>
              </a:rPr>
              <a:t>Veri Analistleri, İş Zekası Uzmanları, Yazılım Geliştiriciler</a:t>
            </a: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Kullanım Alanı: </a:t>
            </a:r>
            <a:r>
              <a:rPr lang="tr-TR" sz="1100" dirty="0">
                <a:latin typeface="Calibri" panose="020F0502020204030204" pitchFamily="34" charset="0"/>
                <a:ea typeface="Calibri" panose="020F0502020204030204" pitchFamily="34" charset="0"/>
                <a:cs typeface="Calibri" panose="020F0502020204030204" pitchFamily="34" charset="0"/>
              </a:rPr>
              <a:t>Veritabanından veri sorgulama ve raporlama.</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200" b="1" dirty="0">
                <a:latin typeface="Calibri" panose="020F0502020204030204" pitchFamily="34" charset="0"/>
                <a:ea typeface="Calibri" panose="020F0502020204030204" pitchFamily="34" charset="0"/>
                <a:cs typeface="Calibri" panose="020F0502020204030204" pitchFamily="34" charset="0"/>
              </a:rPr>
              <a:t>DML (Data Manipulation Language - Veri Manipülasyon Dili):</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Kullanıcılar: </a:t>
            </a:r>
            <a:r>
              <a:rPr lang="tr-TR" sz="1100" dirty="0">
                <a:latin typeface="Calibri" panose="020F0502020204030204" pitchFamily="34" charset="0"/>
                <a:ea typeface="Calibri" panose="020F0502020204030204" pitchFamily="34" charset="0"/>
                <a:cs typeface="Calibri" panose="020F0502020204030204" pitchFamily="34" charset="0"/>
              </a:rPr>
              <a:t>Yazılım Geliştiriciler, Veri Analistleri, Veri Bilimciler</a:t>
            </a: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Kullanım Alanı: </a:t>
            </a:r>
            <a:r>
              <a:rPr lang="tr-TR" sz="1100" dirty="0">
                <a:latin typeface="Calibri" panose="020F0502020204030204" pitchFamily="34" charset="0"/>
                <a:ea typeface="Calibri" panose="020F0502020204030204" pitchFamily="34" charset="0"/>
                <a:cs typeface="Calibri" panose="020F0502020204030204" pitchFamily="34" charset="0"/>
              </a:rPr>
              <a:t>Veritabanına veri ekleme, güncelleme ve silme.</a:t>
            </a:r>
          </a:p>
          <a:p>
            <a:pPr algn="just"/>
            <a:endParaRPr lang="tr-TR" sz="1200" b="1" dirty="0">
              <a:latin typeface="Calibri" panose="020F0502020204030204" pitchFamily="34" charset="0"/>
              <a:ea typeface="Calibri" panose="020F0502020204030204" pitchFamily="34" charset="0"/>
              <a:cs typeface="Calibri" panose="020F0502020204030204" pitchFamily="34" charset="0"/>
            </a:endParaRPr>
          </a:p>
          <a:p>
            <a:pPr algn="just"/>
            <a:r>
              <a:rPr lang="tr-TR" sz="1200" b="1" dirty="0">
                <a:latin typeface="Calibri" panose="020F0502020204030204" pitchFamily="34" charset="0"/>
                <a:ea typeface="Calibri" panose="020F0502020204030204" pitchFamily="34" charset="0"/>
                <a:cs typeface="Calibri" panose="020F0502020204030204" pitchFamily="34" charset="0"/>
              </a:rPr>
              <a:t>DCL (Data Control Language - Veri Kontrol Dili):</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Kullanıcılar: </a:t>
            </a:r>
            <a:r>
              <a:rPr lang="tr-TR" sz="1100" dirty="0">
                <a:latin typeface="Calibri" panose="020F0502020204030204" pitchFamily="34" charset="0"/>
                <a:ea typeface="Calibri" panose="020F0502020204030204" pitchFamily="34" charset="0"/>
                <a:cs typeface="Calibri" panose="020F0502020204030204" pitchFamily="34" charset="0"/>
              </a:rPr>
              <a:t>Veritabanı Yöneticileri (DBA)</a:t>
            </a: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Kullanım Alanı: </a:t>
            </a:r>
            <a:r>
              <a:rPr lang="tr-TR" sz="1100" dirty="0">
                <a:latin typeface="Calibri" panose="020F0502020204030204" pitchFamily="34" charset="0"/>
                <a:ea typeface="Calibri" panose="020F0502020204030204" pitchFamily="34" charset="0"/>
                <a:cs typeface="Calibri" panose="020F0502020204030204" pitchFamily="34" charset="0"/>
              </a:rPr>
              <a:t>Kullanıcı izinlerini ve erişim kontrollerini yönetme.</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200" b="1" dirty="0">
                <a:latin typeface="Calibri" panose="020F0502020204030204" pitchFamily="34" charset="0"/>
                <a:ea typeface="Calibri" panose="020F0502020204030204" pitchFamily="34" charset="0"/>
                <a:cs typeface="Calibri" panose="020F0502020204030204" pitchFamily="34" charset="0"/>
              </a:rPr>
              <a:t>TCL (Transaction Control Language - İşlem Kontrol Dili):</a:t>
            </a:r>
          </a:p>
          <a:p>
            <a:pPr algn="just"/>
            <a:endParaRPr lang="tr-TR" sz="1200" dirty="0">
              <a:latin typeface="Calibri" panose="020F0502020204030204" pitchFamily="34" charset="0"/>
              <a:ea typeface="Calibri" panose="020F0502020204030204" pitchFamily="34" charset="0"/>
              <a:cs typeface="Calibri" panose="020F0502020204030204" pitchFamily="34" charset="0"/>
            </a:endParaRP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Kullanıcılar: </a:t>
            </a:r>
            <a:r>
              <a:rPr lang="tr-TR" sz="1100" dirty="0">
                <a:latin typeface="Calibri" panose="020F0502020204030204" pitchFamily="34" charset="0"/>
                <a:ea typeface="Calibri" panose="020F0502020204030204" pitchFamily="34" charset="0"/>
                <a:cs typeface="Calibri" panose="020F0502020204030204" pitchFamily="34" charset="0"/>
              </a:rPr>
              <a:t>Yazılım Geliştiriciler, Veritabanı Yöneticileri (DBA)</a:t>
            </a:r>
          </a:p>
          <a:p>
            <a:pPr algn="just"/>
            <a:r>
              <a:rPr lang="tr-TR" sz="1100" b="1" dirty="0">
                <a:latin typeface="Calibri" panose="020F0502020204030204" pitchFamily="34" charset="0"/>
                <a:ea typeface="Calibri" panose="020F0502020204030204" pitchFamily="34" charset="0"/>
                <a:cs typeface="Calibri" panose="020F0502020204030204" pitchFamily="34" charset="0"/>
              </a:rPr>
              <a:t>Kullanım Alanı: </a:t>
            </a:r>
            <a:r>
              <a:rPr lang="tr-TR" sz="1100" dirty="0">
                <a:latin typeface="Calibri" panose="020F0502020204030204" pitchFamily="34" charset="0"/>
                <a:ea typeface="Calibri" panose="020F0502020204030204" pitchFamily="34" charset="0"/>
                <a:cs typeface="Calibri" panose="020F0502020204030204" pitchFamily="34" charset="0"/>
              </a:rPr>
              <a:t>Veritabanı işlemlerini yönetme ve kontrol etme (commit, rollback vb.).</a:t>
            </a:r>
          </a:p>
        </p:txBody>
      </p:sp>
    </p:spTree>
    <p:extLst>
      <p:ext uri="{BB962C8B-B14F-4D97-AF65-F5344CB8AC3E}">
        <p14:creationId xmlns:p14="http://schemas.microsoft.com/office/powerpoint/2010/main" val="1216229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1457</TotalTime>
  <Words>487</Words>
  <Application>Microsoft Office PowerPoint</Application>
  <PresentationFormat>Widescreen</PresentationFormat>
  <Paragraphs>47</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Calibri</vt:lpstr>
      <vt:lpstr>Courier New</vt:lpstr>
      <vt:lpstr>Symbol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Halil Aydin</dc:creator>
  <cp:lastModifiedBy>Halil Aydin</cp:lastModifiedBy>
  <cp:revision>5</cp:revision>
  <dcterms:created xsi:type="dcterms:W3CDTF">2024-09-26T18:20:18Z</dcterms:created>
  <dcterms:modified xsi:type="dcterms:W3CDTF">2025-08-02T06:29:39Z</dcterms:modified>
</cp:coreProperties>
</file>