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na01\Downloads\&#1050;&#1091;&#1088;&#1089;&#1086;&#1074;&#1086;&#1081;%20&#1087;&#1088;&#1086;&#1077;&#1082;&#1090;%20&#1095;&#1072;&#1089;&#1090;&#1100;%202%20&#1075;&#1088;&#1091;&#1087;&#1087;&#1072;%2011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na01\Downloads\&#1050;&#1091;&#1088;&#1089;&#1086;&#1074;&#1086;&#1081;%20&#1087;&#1088;&#1086;&#1077;&#1082;&#1090;%20&#1095;&#1072;&#1089;&#1090;&#1100;%202%20&#1075;&#1088;&#1091;&#1087;&#1087;&#1072;%2011%20(2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na01\Downloads\&#1050;&#1091;&#1088;&#1089;&#1086;&#1074;&#1086;&#1081;%20&#1087;&#1088;&#1086;&#1077;&#1082;&#1090;%20&#1095;&#1072;&#1089;&#1090;&#1100;%202%20&#1075;&#1088;&#1091;&#1087;&#1087;&#1072;%2011%20(2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na01\Downloads\&#1050;&#1091;&#1088;&#1089;&#1086;&#1074;&#1086;&#1081;%20&#1087;&#1088;&#1086;&#1077;&#1082;&#1090;%20&#1095;&#1072;&#1089;&#1090;&#1100;%202%20&#1075;&#1088;&#1091;&#1087;&#1087;&#1072;%2011%20(2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na01\Downloads\&#1050;&#1091;&#1088;&#1089;&#1086;&#1074;&#1086;&#1081;%20&#1087;&#1088;&#1086;&#1077;&#1082;&#1090;%20&#1095;&#1072;&#1089;&#1090;&#1100;%202%20&#1075;&#1088;&#1091;&#1087;&#1087;&#1072;%2011%20(2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na01\Downloads\&#1050;&#1091;&#1088;&#1089;&#1086;&#1074;&#1086;&#1081;%20&#1087;&#1088;&#1086;&#1077;&#1082;&#1090;%20&#1095;&#1072;&#1089;&#1090;&#1100;%202%20&#1075;&#1088;&#1091;&#1087;&#1087;&#1072;%2011%20(2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na01\Downloads\&#1050;&#1091;&#1088;&#1089;&#1086;&#1074;&#1086;&#1081;%20&#1087;&#1088;&#1086;&#1077;&#1082;&#1090;%20&#1095;&#1072;&#1089;&#1090;&#1100;%202%20&#1075;&#1088;&#1091;&#1087;&#1087;&#1072;%2011%20(2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na01\Downloads\&#1050;&#1091;&#1088;&#1089;&#1086;&#1074;&#1086;&#1081;%20&#1087;&#1088;&#1086;&#1077;&#1082;&#1090;%20&#1095;&#1072;&#1089;&#1090;&#1100;%202%20&#1075;&#1088;&#1091;&#1087;&#1087;&#1072;%2011%20(2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na01\Downloads\&#1050;&#1091;&#1088;&#1089;&#1086;&#1074;&#1086;&#1081;%20&#1087;&#1088;&#1086;&#1077;&#1082;&#1090;%20&#1095;&#1072;&#1089;&#1090;&#1100;%202%20&#1075;&#1088;&#1091;&#1087;&#1087;&#1072;%2011%20(2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Динамика активности пользователей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'Исследование пользователей'!$H$39</c:f>
              <c:strCache>
                <c:ptCount val="1"/>
                <c:pt idx="0">
                  <c:v>Количество активных пользователей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Pt>
            <c:idx val="2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8654-49C0-9AA0-A4E27B16EF0D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8654-49C0-9AA0-A4E27B16EF0D}"/>
              </c:ext>
            </c:extLst>
          </c:dPt>
          <c:dLbls>
            <c:dLbl>
              <c:idx val="2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8654-49C0-9AA0-A4E27B16EF0D}"/>
                </c:ext>
              </c:extLst>
            </c:dLbl>
            <c:dLbl>
              <c:idx val="4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8654-49C0-9AA0-A4E27B16EF0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'Исследование пользователей'!$G$40:$G$44</c:f>
              <c:strCache>
                <c:ptCount val="5"/>
                <c:pt idx="0">
                  <c:v>Апрель</c:v>
                </c:pt>
                <c:pt idx="1">
                  <c:v>Май</c:v>
                </c:pt>
                <c:pt idx="2">
                  <c:v>Июнь</c:v>
                </c:pt>
                <c:pt idx="3">
                  <c:v>Июль</c:v>
                </c:pt>
                <c:pt idx="4">
                  <c:v>Август</c:v>
                </c:pt>
              </c:strCache>
            </c:strRef>
          </c:cat>
          <c:val>
            <c:numRef>
              <c:f>'Исследование пользователей'!$H$40:$H$44</c:f>
              <c:numCache>
                <c:formatCode>General</c:formatCode>
                <c:ptCount val="5"/>
                <c:pt idx="0">
                  <c:v>5056</c:v>
                </c:pt>
                <c:pt idx="1">
                  <c:v>8614</c:v>
                </c:pt>
                <c:pt idx="2">
                  <c:v>10000</c:v>
                </c:pt>
                <c:pt idx="3">
                  <c:v>9482</c:v>
                </c:pt>
                <c:pt idx="4">
                  <c:v>7488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654-49C0-9AA0-A4E27B16EF0D}"/>
            </c:ext>
          </c:extLst>
        </c:ser>
        <c:ser>
          <c:idx val="1"/>
          <c:order val="1"/>
          <c:tx>
            <c:strRef>
              <c:f>'Исследование пользователей'!$I$39</c:f>
              <c:strCache>
                <c:ptCount val="1"/>
                <c:pt idx="0">
                  <c:v>Количество просмотров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Pt>
            <c:idx val="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6-8654-49C0-9AA0-A4E27B16EF0D}"/>
              </c:ext>
            </c:extLst>
          </c:dPt>
          <c:dLbls>
            <c:dLbl>
              <c:idx val="3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8654-49C0-9AA0-A4E27B16EF0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'Исследование пользователей'!$G$40:$G$44</c:f>
              <c:strCache>
                <c:ptCount val="5"/>
                <c:pt idx="0">
                  <c:v>Апрель</c:v>
                </c:pt>
                <c:pt idx="1">
                  <c:v>Май</c:v>
                </c:pt>
                <c:pt idx="2">
                  <c:v>Июнь</c:v>
                </c:pt>
                <c:pt idx="3">
                  <c:v>Июль</c:v>
                </c:pt>
                <c:pt idx="4">
                  <c:v>Август</c:v>
                </c:pt>
              </c:strCache>
            </c:strRef>
          </c:cat>
          <c:val>
            <c:numRef>
              <c:f>'Исследование пользователей'!$I$40:$I$44</c:f>
              <c:numCache>
                <c:formatCode>General</c:formatCode>
                <c:ptCount val="5"/>
                <c:pt idx="0">
                  <c:v>11445</c:v>
                </c:pt>
                <c:pt idx="1">
                  <c:v>29991</c:v>
                </c:pt>
                <c:pt idx="2">
                  <c:v>34855</c:v>
                </c:pt>
                <c:pt idx="3">
                  <c:v>35324</c:v>
                </c:pt>
                <c:pt idx="4">
                  <c:v>28802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654-49C0-9AA0-A4E27B16EF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1098591"/>
        <c:axId val="981099007"/>
      </c:barChart>
      <c:lineChart>
        <c:grouping val="standard"/>
        <c:varyColors val="0"/>
        <c:ser>
          <c:idx val="2"/>
          <c:order val="2"/>
          <c:tx>
            <c:strRef>
              <c:f>'Исследование пользователей'!$J$39</c:f>
              <c:strCache>
                <c:ptCount val="1"/>
                <c:pt idx="0">
                  <c:v>Среднее количество просмотров на пользователя</c:v>
                </c:pt>
              </c:strCache>
            </c:strRef>
          </c:tx>
          <c:spPr>
            <a:ln w="34925" cap="rnd">
              <a:solidFill>
                <a:schemeClr val="accent5">
                  <a:lumMod val="7500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dLbl>
              <c:idx val="4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8654-49C0-9AA0-A4E27B16EF0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'Исследование пользователей'!$G$40:$G$44</c:f>
              <c:strCache>
                <c:ptCount val="5"/>
                <c:pt idx="0">
                  <c:v>Апрель</c:v>
                </c:pt>
                <c:pt idx="1">
                  <c:v>Май</c:v>
                </c:pt>
                <c:pt idx="2">
                  <c:v>Июнь</c:v>
                </c:pt>
                <c:pt idx="3">
                  <c:v>Июль</c:v>
                </c:pt>
                <c:pt idx="4">
                  <c:v>Август</c:v>
                </c:pt>
              </c:strCache>
            </c:strRef>
          </c:cat>
          <c:val>
            <c:numRef>
              <c:f>'Исследование пользователей'!$J$40:$J$44</c:f>
              <c:numCache>
                <c:formatCode>0.00</c:formatCode>
                <c:ptCount val="5"/>
                <c:pt idx="0">
                  <c:v>2.2636471518987342</c:v>
                </c:pt>
                <c:pt idx="1">
                  <c:v>3.4816577664267472</c:v>
                </c:pt>
                <c:pt idx="2">
                  <c:v>3.4855</c:v>
                </c:pt>
                <c:pt idx="3">
                  <c:v>3.7253743935878507</c:v>
                </c:pt>
                <c:pt idx="4">
                  <c:v>3.8464209401709404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654-49C0-9AA0-A4E27B16EF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81100255"/>
        <c:axId val="981099839"/>
      </c:lineChart>
      <c:catAx>
        <c:axId val="981098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1099007"/>
        <c:crosses val="autoZero"/>
        <c:auto val="1"/>
        <c:lblAlgn val="ctr"/>
        <c:lblOffset val="100"/>
        <c:noMultiLvlLbl val="0"/>
      </c:catAx>
      <c:valAx>
        <c:axId val="981099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1098591"/>
        <c:crosses val="autoZero"/>
        <c:crossBetween val="between"/>
      </c:valAx>
      <c:valAx>
        <c:axId val="981099839"/>
        <c:scaling>
          <c:orientation val="minMax"/>
        </c:scaling>
        <c:delete val="0"/>
        <c:axPos val="r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1100255"/>
        <c:crosses val="max"/>
        <c:crossBetween val="between"/>
      </c:valAx>
      <c:catAx>
        <c:axId val="98110025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8109983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8195483545848927E-2"/>
          <c:y val="0.85379615644083273"/>
          <c:w val="0.78840367202248807"/>
          <c:h val="0.1297347120595556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Retention!$F$3</c:f>
              <c:strCache>
                <c:ptCount val="1"/>
                <c:pt idx="0">
                  <c:v>Число регистраций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Pt>
            <c:idx val="4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0045-4E0E-B79B-6A3DCBEC6D6B}"/>
              </c:ext>
            </c:extLst>
          </c:dPt>
          <c:dLbls>
            <c:dLbl>
              <c:idx val="4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0045-4E0E-B79B-6A3DCBEC6D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Retention!$E$5:$E$11</c:f>
              <c:strCache>
                <c:ptCount val="5"/>
                <c:pt idx="0">
                  <c:v>апр</c:v>
                </c:pt>
                <c:pt idx="1">
                  <c:v>май</c:v>
                </c:pt>
                <c:pt idx="2">
                  <c:v>июн</c:v>
                </c:pt>
                <c:pt idx="3">
                  <c:v>июл</c:v>
                </c:pt>
                <c:pt idx="4">
                  <c:v>авг</c:v>
                </c:pt>
              </c:strCache>
            </c:strRef>
          </c:cat>
          <c:val>
            <c:numRef>
              <c:f>Retention!$F$5:$F$9</c:f>
              <c:numCache>
                <c:formatCode>General</c:formatCode>
                <c:ptCount val="5"/>
                <c:pt idx="0">
                  <c:v>5122</c:v>
                </c:pt>
                <c:pt idx="1">
                  <c:v>4396</c:v>
                </c:pt>
                <c:pt idx="2">
                  <c:v>3255</c:v>
                </c:pt>
                <c:pt idx="3">
                  <c:v>1916</c:v>
                </c:pt>
                <c:pt idx="4">
                  <c:v>378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045-4E0E-B79B-6A3DCBEC6D6B}"/>
            </c:ext>
          </c:extLst>
        </c:ser>
        <c:ser>
          <c:idx val="2"/>
          <c:order val="2"/>
          <c:tx>
            <c:strRef>
              <c:f>Retention!$J$3</c:f>
              <c:strCache>
                <c:ptCount val="1"/>
                <c:pt idx="0">
                  <c:v>CAC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0"/>
              <c:layout>
                <c:manualLayout>
                  <c:x val="1.8040180401804017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0045-4E0E-B79B-6A3DCBEC6D6B}"/>
                </c:ext>
              </c:extLst>
            </c:dLbl>
            <c:dLbl>
              <c:idx val="1"/>
              <c:layout>
                <c:manualLayout>
                  <c:x val="1.6400164001640016E-2"/>
                  <c:y val="-9.1551186776160905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0045-4E0E-B79B-6A3DCBEC6D6B}"/>
                </c:ext>
              </c:extLst>
            </c:dLbl>
            <c:dLbl>
              <c:idx val="2"/>
              <c:layout>
                <c:manualLayout>
                  <c:x val="1.9680196801968079E-2"/>
                  <c:y val="7.490638176814056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0045-4E0E-B79B-6A3DCBEC6D6B}"/>
                </c:ext>
              </c:extLst>
            </c:dLbl>
            <c:dLbl>
              <c:idx val="4"/>
              <c:layout>
                <c:manualLayout>
                  <c:x val="1.6400164001638814E-3"/>
                  <c:y val="-4.993758784542796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0045-4E0E-B79B-6A3DCBEC6D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Retention!$E$5:$E$11</c:f>
              <c:strCache>
                <c:ptCount val="5"/>
                <c:pt idx="0">
                  <c:v>апр</c:v>
                </c:pt>
                <c:pt idx="1">
                  <c:v>май</c:v>
                </c:pt>
                <c:pt idx="2">
                  <c:v>июн</c:v>
                </c:pt>
                <c:pt idx="3">
                  <c:v>июл</c:v>
                </c:pt>
                <c:pt idx="4">
                  <c:v>авг</c:v>
                </c:pt>
              </c:strCache>
            </c:strRef>
          </c:cat>
          <c:val>
            <c:numRef>
              <c:f>Retention!$J$5:$J$9</c:f>
              <c:numCache>
                <c:formatCode>_("₽"* #,##0.00_);_("₽"* \(#,##0.00\);_("₽"* "-"??_);_(@_)</c:formatCode>
                <c:ptCount val="5"/>
                <c:pt idx="0">
                  <c:v>1995.2307498684979</c:v>
                </c:pt>
                <c:pt idx="1">
                  <c:v>1946.0384722399776</c:v>
                </c:pt>
                <c:pt idx="2">
                  <c:v>2570.0696957001942</c:v>
                </c:pt>
                <c:pt idx="3">
                  <c:v>3122.2389965320313</c:v>
                </c:pt>
                <c:pt idx="4">
                  <c:v>2894.6346582710216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045-4E0E-B79B-6A3DCBEC6D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343324383"/>
        <c:axId val="1343328543"/>
      </c:barChart>
      <c:lineChart>
        <c:grouping val="standard"/>
        <c:varyColors val="0"/>
        <c:ser>
          <c:idx val="1"/>
          <c:order val="1"/>
          <c:tx>
            <c:strRef>
              <c:f>Retention!$I$3</c:f>
              <c:strCache>
                <c:ptCount val="1"/>
                <c:pt idx="0">
                  <c:v>Retention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Pt>
            <c:idx val="4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8-0045-4E0E-B79B-6A3DCBEC6D6B}"/>
              </c:ext>
            </c:extLst>
          </c:dPt>
          <c:dLbls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0045-4E0E-B79B-6A3DCBEC6D6B}"/>
                </c:ext>
              </c:extLst>
            </c:dLbl>
            <c:dLbl>
              <c:idx val="4"/>
              <c:layout>
                <c:manualLayout>
                  <c:x val="-1.1480114801148012E-2"/>
                  <c:y val="1.2484396961356761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7109471094710951E-2"/>
                      <c:h val="3.741583599552449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8-0045-4E0E-B79B-6A3DCBEC6D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Retention!$E$5:$E$11</c:f>
              <c:strCache>
                <c:ptCount val="5"/>
                <c:pt idx="0">
                  <c:v>апр</c:v>
                </c:pt>
                <c:pt idx="1">
                  <c:v>май</c:v>
                </c:pt>
                <c:pt idx="2">
                  <c:v>июн</c:v>
                </c:pt>
                <c:pt idx="3">
                  <c:v>июл</c:v>
                </c:pt>
                <c:pt idx="4">
                  <c:v>авг</c:v>
                </c:pt>
              </c:strCache>
            </c:strRef>
          </c:cat>
          <c:val>
            <c:numRef>
              <c:f>Retention!$I$5:$I$9</c:f>
              <c:numCache>
                <c:formatCode>0.00%</c:formatCode>
                <c:ptCount val="5"/>
                <c:pt idx="0">
                  <c:v>0.8308457711442786</c:v>
                </c:pt>
                <c:pt idx="1">
                  <c:v>0.86862718643700376</c:v>
                </c:pt>
                <c:pt idx="2">
                  <c:v>0.7861606758690689</c:v>
                </c:pt>
                <c:pt idx="3">
                  <c:v>0.78298123172559619</c:v>
                </c:pt>
                <c:pt idx="4">
                  <c:v>0.76553484646670578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0045-4E0E-B79B-6A3DCBEC6D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43328127"/>
        <c:axId val="1343325631"/>
      </c:lineChart>
      <c:catAx>
        <c:axId val="1343324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3328543"/>
        <c:crosses val="autoZero"/>
        <c:auto val="1"/>
        <c:lblAlgn val="ctr"/>
        <c:lblOffset val="100"/>
        <c:noMultiLvlLbl val="0"/>
      </c:catAx>
      <c:valAx>
        <c:axId val="1343328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3324383"/>
        <c:crosses val="autoZero"/>
        <c:crossBetween val="between"/>
      </c:valAx>
      <c:valAx>
        <c:axId val="1343325631"/>
        <c:scaling>
          <c:orientation val="minMax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3328127"/>
        <c:crosses val="max"/>
        <c:crossBetween val="between"/>
      </c:valAx>
      <c:catAx>
        <c:axId val="13433281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4332563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'Активность пользователей'!$J$7</c:f>
              <c:strCache>
                <c:ptCount val="1"/>
                <c:pt idx="0">
                  <c:v>% активных пользователей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2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7B1C-47C0-87F0-87921C37CA13}"/>
                </c:ext>
              </c:extLst>
            </c:dLbl>
            <c:dLbl>
              <c:idx val="4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7B1C-47C0-87F0-87921C37CA1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'Активность пользователей'!$G$9:$G$13</c:f>
              <c:strCache>
                <c:ptCount val="5"/>
                <c:pt idx="0">
                  <c:v>Апрель</c:v>
                </c:pt>
                <c:pt idx="1">
                  <c:v>Май</c:v>
                </c:pt>
                <c:pt idx="2">
                  <c:v>Июнь</c:v>
                </c:pt>
                <c:pt idx="3">
                  <c:v>Июль</c:v>
                </c:pt>
                <c:pt idx="4">
                  <c:v>Август</c:v>
                </c:pt>
              </c:strCache>
            </c:strRef>
          </c:cat>
          <c:val>
            <c:numRef>
              <c:f>'Активность пользователей'!$J$9:$J$13</c:f>
              <c:numCache>
                <c:formatCode>0.00%</c:formatCode>
                <c:ptCount val="5"/>
                <c:pt idx="0">
                  <c:v>0.95783702023066741</c:v>
                </c:pt>
                <c:pt idx="1">
                  <c:v>0.95904757949237318</c:v>
                </c:pt>
                <c:pt idx="2">
                  <c:v>0.97048088487644113</c:v>
                </c:pt>
                <c:pt idx="3">
                  <c:v>0.94924295106865419</c:v>
                </c:pt>
                <c:pt idx="4">
                  <c:v>0.93125222096741356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1C-47C0-87F0-87921C37CA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98277952"/>
        <c:axId val="1598278784"/>
      </c:barChart>
      <c:catAx>
        <c:axId val="1598277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8278784"/>
        <c:crosses val="autoZero"/>
        <c:auto val="1"/>
        <c:lblAlgn val="ctr"/>
        <c:lblOffset val="100"/>
        <c:noMultiLvlLbl val="0"/>
      </c:catAx>
      <c:valAx>
        <c:axId val="1598278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8277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[Курсовой проект часть 2 группа 11 (2).xlsx]Визуализация!Сводная таблица1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Распределение пользователей по часовым поясам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00B0F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B05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0B0F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00B05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00B0F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00B05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Визуализация!$B$9</c:f>
              <c:strCache>
                <c:ptCount val="1"/>
                <c:pt idx="0">
                  <c:v>Итог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Pt>
            <c:idx val="1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A2C1-4E27-ABE1-63CAAE2FA2A2}"/>
              </c:ext>
            </c:extLst>
          </c:dPt>
          <c:dLbls>
            <c:dLbl>
              <c:idx val="9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A2C1-4E27-ABE1-63CAAE2FA2A2}"/>
                </c:ext>
              </c:extLst>
            </c:dLbl>
            <c:dLbl>
              <c:idx val="1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A2C1-4E27-ABE1-63CAAE2FA2A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A2C1-4E27-ABE1-63CAAE2FA2A2}"/>
                </c:ext>
              </c:extLst>
            </c:dLbl>
            <c:dLbl>
              <c:idx val="12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A2C1-4E27-ABE1-63CAAE2FA2A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Визуализация!$A$10:$A$32</c:f>
              <c:strCache>
                <c:ptCount val="22"/>
                <c:pt idx="0">
                  <c:v>UTC+12</c:v>
                </c:pt>
                <c:pt idx="1">
                  <c:v>UTC+11</c:v>
                </c:pt>
                <c:pt idx="2">
                  <c:v>UTC+10</c:v>
                </c:pt>
                <c:pt idx="3">
                  <c:v>UTC+9</c:v>
                </c:pt>
                <c:pt idx="4">
                  <c:v>UTC+8</c:v>
                </c:pt>
                <c:pt idx="5">
                  <c:v>UTC+7</c:v>
                </c:pt>
                <c:pt idx="6">
                  <c:v>UTC+6</c:v>
                </c:pt>
                <c:pt idx="7">
                  <c:v>UTC+5</c:v>
                </c:pt>
                <c:pt idx="8">
                  <c:v>UTC+4</c:v>
                </c:pt>
                <c:pt idx="9">
                  <c:v>UTC+3</c:v>
                </c:pt>
                <c:pt idx="10">
                  <c:v>UTC+2</c:v>
                </c:pt>
                <c:pt idx="11">
                  <c:v>UTC+1</c:v>
                </c:pt>
                <c:pt idx="12">
                  <c:v>UTC+0</c:v>
                </c:pt>
                <c:pt idx="13">
                  <c:v>UTC-1</c:v>
                </c:pt>
                <c:pt idx="14">
                  <c:v>UTC-2</c:v>
                </c:pt>
                <c:pt idx="15">
                  <c:v>UTC-3</c:v>
                </c:pt>
                <c:pt idx="16">
                  <c:v>UTC-4</c:v>
                </c:pt>
                <c:pt idx="17">
                  <c:v>UTC-5</c:v>
                </c:pt>
                <c:pt idx="18">
                  <c:v>UTC-6</c:v>
                </c:pt>
                <c:pt idx="19">
                  <c:v>UTC-7</c:v>
                </c:pt>
                <c:pt idx="20">
                  <c:v>UTC-8</c:v>
                </c:pt>
                <c:pt idx="21">
                  <c:v>UTC-9</c:v>
                </c:pt>
              </c:strCache>
            </c:strRef>
          </c:cat>
          <c:val>
            <c:numRef>
              <c:f>Визуализация!$B$10:$B$32</c:f>
              <c:numCache>
                <c:formatCode>General</c:formatCode>
                <c:ptCount val="22"/>
                <c:pt idx="0">
                  <c:v>68</c:v>
                </c:pt>
                <c:pt idx="1">
                  <c:v>55</c:v>
                </c:pt>
                <c:pt idx="2">
                  <c:v>36</c:v>
                </c:pt>
                <c:pt idx="3">
                  <c:v>139</c:v>
                </c:pt>
                <c:pt idx="4">
                  <c:v>99</c:v>
                </c:pt>
                <c:pt idx="5">
                  <c:v>355</c:v>
                </c:pt>
                <c:pt idx="6">
                  <c:v>303</c:v>
                </c:pt>
                <c:pt idx="7">
                  <c:v>342</c:v>
                </c:pt>
                <c:pt idx="8">
                  <c:v>483</c:v>
                </c:pt>
                <c:pt idx="9">
                  <c:v>2164</c:v>
                </c:pt>
                <c:pt idx="10">
                  <c:v>3214</c:v>
                </c:pt>
                <c:pt idx="11">
                  <c:v>4526</c:v>
                </c:pt>
                <c:pt idx="12">
                  <c:v>2430</c:v>
                </c:pt>
                <c:pt idx="13">
                  <c:v>29</c:v>
                </c:pt>
                <c:pt idx="14">
                  <c:v>15</c:v>
                </c:pt>
                <c:pt idx="15">
                  <c:v>147</c:v>
                </c:pt>
                <c:pt idx="16">
                  <c:v>306</c:v>
                </c:pt>
                <c:pt idx="17">
                  <c:v>183</c:v>
                </c:pt>
                <c:pt idx="18">
                  <c:v>123</c:v>
                </c:pt>
                <c:pt idx="19">
                  <c:v>109</c:v>
                </c:pt>
                <c:pt idx="20">
                  <c:v>149</c:v>
                </c:pt>
                <c:pt idx="2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2C1-4E27-ABE1-63CAAE2FA2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82304976"/>
        <c:axId val="1582303728"/>
      </c:barChart>
      <c:catAx>
        <c:axId val="1582304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2303728"/>
        <c:crosses val="autoZero"/>
        <c:auto val="1"/>
        <c:lblAlgn val="ctr"/>
        <c:lblOffset val="100"/>
        <c:noMultiLvlLbl val="0"/>
      </c:catAx>
      <c:valAx>
        <c:axId val="1582303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2304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Распределение просмотров по часам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Будни</c:v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Лист4!$M$39:$M$62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Лист4!$O$39:$O$62</c:f>
              <c:numCache>
                <c:formatCode>General</c:formatCode>
                <c:ptCount val="24"/>
                <c:pt idx="0">
                  <c:v>777.8</c:v>
                </c:pt>
                <c:pt idx="1">
                  <c:v>486.2</c:v>
                </c:pt>
                <c:pt idx="2">
                  <c:v>296.2</c:v>
                </c:pt>
                <c:pt idx="3">
                  <c:v>191.8</c:v>
                </c:pt>
                <c:pt idx="4">
                  <c:v>160.6</c:v>
                </c:pt>
                <c:pt idx="5">
                  <c:v>161.6</c:v>
                </c:pt>
                <c:pt idx="6">
                  <c:v>160</c:v>
                </c:pt>
                <c:pt idx="7">
                  <c:v>156.4</c:v>
                </c:pt>
                <c:pt idx="8">
                  <c:v>167.4</c:v>
                </c:pt>
                <c:pt idx="9">
                  <c:v>175.8</c:v>
                </c:pt>
                <c:pt idx="10">
                  <c:v>196.8</c:v>
                </c:pt>
                <c:pt idx="11">
                  <c:v>236.6</c:v>
                </c:pt>
                <c:pt idx="12">
                  <c:v>358.8</c:v>
                </c:pt>
                <c:pt idx="13">
                  <c:v>537.20000000000005</c:v>
                </c:pt>
                <c:pt idx="14">
                  <c:v>768</c:v>
                </c:pt>
                <c:pt idx="15">
                  <c:v>1014.2</c:v>
                </c:pt>
                <c:pt idx="16">
                  <c:v>1378.2</c:v>
                </c:pt>
                <c:pt idx="17">
                  <c:v>1619.2</c:v>
                </c:pt>
                <c:pt idx="18">
                  <c:v>1792.2</c:v>
                </c:pt>
                <c:pt idx="19">
                  <c:v>1738.4</c:v>
                </c:pt>
                <c:pt idx="20">
                  <c:v>1754.6</c:v>
                </c:pt>
                <c:pt idx="21">
                  <c:v>1569.2</c:v>
                </c:pt>
                <c:pt idx="22">
                  <c:v>1305.2</c:v>
                </c:pt>
                <c:pt idx="23">
                  <c:v>974.4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AA-4738-B554-C44E8CDF929E}"/>
            </c:ext>
          </c:extLst>
        </c:ser>
        <c:ser>
          <c:idx val="1"/>
          <c:order val="1"/>
          <c:tx>
            <c:v>Выходные</c:v>
          </c:tx>
          <c:spPr>
            <a:solidFill>
              <a:srgbClr val="00B0F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Лист4!$M$39:$M$62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Лист4!$P$39:$P$62</c:f>
              <c:numCache>
                <c:formatCode>General</c:formatCode>
                <c:ptCount val="24"/>
                <c:pt idx="0">
                  <c:v>1091.5</c:v>
                </c:pt>
                <c:pt idx="1">
                  <c:v>720.5</c:v>
                </c:pt>
                <c:pt idx="2">
                  <c:v>443</c:v>
                </c:pt>
                <c:pt idx="3">
                  <c:v>325</c:v>
                </c:pt>
                <c:pt idx="4">
                  <c:v>270.5</c:v>
                </c:pt>
                <c:pt idx="5">
                  <c:v>293.5</c:v>
                </c:pt>
                <c:pt idx="6">
                  <c:v>303.5</c:v>
                </c:pt>
                <c:pt idx="7">
                  <c:v>305.5</c:v>
                </c:pt>
                <c:pt idx="8">
                  <c:v>319.5</c:v>
                </c:pt>
                <c:pt idx="9">
                  <c:v>360</c:v>
                </c:pt>
                <c:pt idx="10">
                  <c:v>379.5</c:v>
                </c:pt>
                <c:pt idx="11">
                  <c:v>415</c:v>
                </c:pt>
                <c:pt idx="12">
                  <c:v>581</c:v>
                </c:pt>
                <c:pt idx="13">
                  <c:v>763</c:v>
                </c:pt>
                <c:pt idx="14">
                  <c:v>1122.5</c:v>
                </c:pt>
                <c:pt idx="15">
                  <c:v>1439.5</c:v>
                </c:pt>
                <c:pt idx="16">
                  <c:v>1752.5</c:v>
                </c:pt>
                <c:pt idx="17">
                  <c:v>2083</c:v>
                </c:pt>
                <c:pt idx="18">
                  <c:v>2349.5</c:v>
                </c:pt>
                <c:pt idx="19">
                  <c:v>2304</c:v>
                </c:pt>
                <c:pt idx="20">
                  <c:v>2283</c:v>
                </c:pt>
                <c:pt idx="21">
                  <c:v>2143.5</c:v>
                </c:pt>
                <c:pt idx="22">
                  <c:v>1872</c:v>
                </c:pt>
                <c:pt idx="23">
                  <c:v>1421.5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AA-4738-B554-C44E8CDF92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313504847"/>
        <c:axId val="1313505263"/>
      </c:barChart>
      <c:catAx>
        <c:axId val="13135048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3505263"/>
        <c:crosses val="autoZero"/>
        <c:auto val="1"/>
        <c:lblAlgn val="ctr"/>
        <c:lblOffset val="100"/>
        <c:noMultiLvlLbl val="0"/>
      </c:catAx>
      <c:valAx>
        <c:axId val="131350526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135048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[Курсовой проект часть 2 группа 11 (2).xlsx]Визуализация!Сводная таблица3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Топ 10 самых популярных фильмов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00B0F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C3A62D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2"/>
        <c:spPr>
          <a:solidFill>
            <a:schemeClr val="bg1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3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4"/>
        <c:spPr>
          <a:solidFill>
            <a:srgbClr val="00B0F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6"/>
        <c:spPr>
          <a:solidFill>
            <a:schemeClr val="bg1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7"/>
        <c:spPr>
          <a:solidFill>
            <a:srgbClr val="C3A62D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8"/>
        <c:spPr>
          <a:solidFill>
            <a:srgbClr val="00B0F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0"/>
        <c:spPr>
          <a:solidFill>
            <a:schemeClr val="bg1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1"/>
        <c:spPr>
          <a:solidFill>
            <a:srgbClr val="C3A62D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Визуализация!$T$7</c:f>
              <c:strCache>
                <c:ptCount val="1"/>
                <c:pt idx="0">
                  <c:v>Итог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Pt>
            <c:idx val="7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5BBB-4F8F-9773-FBBD271BAEA0}"/>
              </c:ext>
            </c:extLst>
          </c:dPt>
          <c:dPt>
            <c:idx val="8"/>
            <c:invertIfNegative val="0"/>
            <c:bubble3D val="0"/>
            <c:spPr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5BBB-4F8F-9773-FBBD271BAEA0}"/>
              </c:ext>
            </c:extLst>
          </c:dPt>
          <c:dPt>
            <c:idx val="9"/>
            <c:invertIfNegative val="0"/>
            <c:bubble3D val="0"/>
            <c:spPr>
              <a:solidFill>
                <a:srgbClr val="C3A62D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5BBB-4F8F-9773-FBBD271BAEA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Визуализация!$S$8:$S$18</c:f>
              <c:strCache>
                <c:ptCount val="10"/>
                <c:pt idx="0">
                  <c:v>21760</c:v>
                </c:pt>
                <c:pt idx="1">
                  <c:v>470762</c:v>
                </c:pt>
                <c:pt idx="2">
                  <c:v>347393</c:v>
                </c:pt>
                <c:pt idx="3">
                  <c:v>118549</c:v>
                </c:pt>
                <c:pt idx="4">
                  <c:v>347008</c:v>
                </c:pt>
                <c:pt idx="5">
                  <c:v>351192</c:v>
                </c:pt>
                <c:pt idx="6">
                  <c:v>230507</c:v>
                </c:pt>
                <c:pt idx="7">
                  <c:v>158978</c:v>
                </c:pt>
                <c:pt idx="8">
                  <c:v>250679</c:v>
                </c:pt>
                <c:pt idx="9">
                  <c:v>411922</c:v>
                </c:pt>
              </c:strCache>
            </c:strRef>
          </c:cat>
          <c:val>
            <c:numRef>
              <c:f>Визуализация!$T$8:$T$18</c:f>
              <c:numCache>
                <c:formatCode>General</c:formatCode>
                <c:ptCount val="10"/>
                <c:pt idx="0">
                  <c:v>1592</c:v>
                </c:pt>
                <c:pt idx="1">
                  <c:v>1776</c:v>
                </c:pt>
                <c:pt idx="2">
                  <c:v>2092</c:v>
                </c:pt>
                <c:pt idx="3">
                  <c:v>2288</c:v>
                </c:pt>
                <c:pt idx="4">
                  <c:v>2508</c:v>
                </c:pt>
                <c:pt idx="5">
                  <c:v>3501</c:v>
                </c:pt>
                <c:pt idx="6">
                  <c:v>3824</c:v>
                </c:pt>
                <c:pt idx="7">
                  <c:v>4240</c:v>
                </c:pt>
                <c:pt idx="8">
                  <c:v>5079</c:v>
                </c:pt>
                <c:pt idx="9">
                  <c:v>8071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BBB-4F8F-9773-FBBD271BAE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2116121584"/>
        <c:axId val="2116113264"/>
      </c:barChart>
      <c:catAx>
        <c:axId val="2116121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6113264"/>
        <c:crosses val="autoZero"/>
        <c:auto val="1"/>
        <c:lblAlgn val="ctr"/>
        <c:lblOffset val="100"/>
        <c:noMultiLvlLbl val="0"/>
      </c:catAx>
      <c:valAx>
        <c:axId val="2116113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6121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[Курсовой проект часть 2 группа 11 (2).xlsx]Популярность фильмов по часам!Сводная таблица16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Процент от общего числа просмотров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00B0F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B0F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0B0F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'Популярность фильмов по часам'!$F$3</c:f>
              <c:strCache>
                <c:ptCount val="1"/>
                <c:pt idx="0">
                  <c:v>Итог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multiLvlStrRef>
              <c:f>'Популярность фильмов по часам'!$E$4:$E$12</c:f>
              <c:multiLvlStrCache>
                <c:ptCount val="6"/>
                <c:lvl>
                  <c:pt idx="0">
                    <c:v>158978</c:v>
                  </c:pt>
                  <c:pt idx="1">
                    <c:v>250679</c:v>
                  </c:pt>
                  <c:pt idx="2">
                    <c:v>411922</c:v>
                  </c:pt>
                  <c:pt idx="3">
                    <c:v>158978</c:v>
                  </c:pt>
                  <c:pt idx="4">
                    <c:v>250679</c:v>
                  </c:pt>
                  <c:pt idx="5">
                    <c:v>411922</c:v>
                  </c:pt>
                </c:lvl>
                <c:lvl>
                  <c:pt idx="0">
                    <c:v>Будний</c:v>
                  </c:pt>
                  <c:pt idx="3">
                    <c:v>Выходной</c:v>
                  </c:pt>
                </c:lvl>
              </c:multiLvlStrCache>
            </c:multiLvlStrRef>
          </c:cat>
          <c:val>
            <c:numRef>
              <c:f>'Популярность фильмов по часам'!$F$4:$F$12</c:f>
              <c:numCache>
                <c:formatCode>0.00%</c:formatCode>
                <c:ptCount val="6"/>
                <c:pt idx="0">
                  <c:v>0.15566417481311098</c:v>
                </c:pt>
                <c:pt idx="1">
                  <c:v>0.18711903392754456</c:v>
                </c:pt>
                <c:pt idx="2">
                  <c:v>0.29407705577918342</c:v>
                </c:pt>
                <c:pt idx="3">
                  <c:v>8.8154111558366874E-2</c:v>
                </c:pt>
                <c:pt idx="4">
                  <c:v>0.10494537090281771</c:v>
                </c:pt>
                <c:pt idx="5">
                  <c:v>0.17004025301897643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3F-403E-BBD8-0DEBF647EE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32266175"/>
        <c:axId val="532269087"/>
      </c:barChart>
      <c:catAx>
        <c:axId val="5322661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269087"/>
        <c:crosses val="autoZero"/>
        <c:auto val="1"/>
        <c:lblAlgn val="ctr"/>
        <c:lblOffset val="100"/>
        <c:noMultiLvlLbl val="0"/>
      </c:catAx>
      <c:valAx>
        <c:axId val="532269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2661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[Курсовой проект часть 2 группа 11 (2).xlsx]Популярность фильмов по часам!Сводная таблица17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Доля просмотренных от общего числа фильмов в кинотеке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00B0F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B0F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0B0F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'Популярность фильмов по часам'!$F$27</c:f>
              <c:strCache>
                <c:ptCount val="1"/>
                <c:pt idx="0">
                  <c:v>Итог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multiLvlStrRef>
              <c:f>'Популярность фильмов по часам'!$E$28:$E$43</c:f>
              <c:multiLvlStrCache>
                <c:ptCount val="10"/>
                <c:lvl>
                  <c:pt idx="0">
                    <c:v>Будний</c:v>
                  </c:pt>
                  <c:pt idx="1">
                    <c:v>Выходной</c:v>
                  </c:pt>
                  <c:pt idx="2">
                    <c:v>Будний</c:v>
                  </c:pt>
                  <c:pt idx="3">
                    <c:v>Выходной</c:v>
                  </c:pt>
                  <c:pt idx="4">
                    <c:v>Будний</c:v>
                  </c:pt>
                  <c:pt idx="5">
                    <c:v>Выходной</c:v>
                  </c:pt>
                  <c:pt idx="6">
                    <c:v>Будний</c:v>
                  </c:pt>
                  <c:pt idx="7">
                    <c:v>Выходной</c:v>
                  </c:pt>
                  <c:pt idx="8">
                    <c:v>Будний</c:v>
                  </c:pt>
                  <c:pt idx="9">
                    <c:v>Выходной</c:v>
                  </c:pt>
                </c:lvl>
                <c:lvl>
                  <c:pt idx="0">
                    <c:v>апр</c:v>
                  </c:pt>
                  <c:pt idx="2">
                    <c:v>май</c:v>
                  </c:pt>
                  <c:pt idx="4">
                    <c:v>июн</c:v>
                  </c:pt>
                  <c:pt idx="6">
                    <c:v>июл</c:v>
                  </c:pt>
                  <c:pt idx="8">
                    <c:v>авг</c:v>
                  </c:pt>
                </c:lvl>
              </c:multiLvlStrCache>
            </c:multiLvlStrRef>
          </c:cat>
          <c:val>
            <c:numRef>
              <c:f>'Популярность фильмов по часам'!$F$28:$F$43</c:f>
              <c:numCache>
                <c:formatCode>0.00%</c:formatCode>
                <c:ptCount val="10"/>
                <c:pt idx="0">
                  <c:v>0.3174479673215328</c:v>
                </c:pt>
                <c:pt idx="1">
                  <c:v>0.22583155028204629</c:v>
                </c:pt>
                <c:pt idx="2">
                  <c:v>0.53219218050962847</c:v>
                </c:pt>
                <c:pt idx="3">
                  <c:v>0.40692472281657266</c:v>
                </c:pt>
                <c:pt idx="4">
                  <c:v>0.58296051351877065</c:v>
                </c:pt>
                <c:pt idx="5">
                  <c:v>0.43201711729235559</c:v>
                </c:pt>
                <c:pt idx="6">
                  <c:v>0.57362380859754913</c:v>
                </c:pt>
                <c:pt idx="7">
                  <c:v>0.48648122933281462</c:v>
                </c:pt>
                <c:pt idx="8">
                  <c:v>0.55747908967127013</c:v>
                </c:pt>
                <c:pt idx="9">
                  <c:v>0.38280490177008364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93-4C0D-B424-5C4A41989D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910660671"/>
        <c:axId val="1910657343"/>
      </c:barChart>
      <c:catAx>
        <c:axId val="1910660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0657343"/>
        <c:crosses val="autoZero"/>
        <c:auto val="1"/>
        <c:lblAlgn val="ctr"/>
        <c:lblOffset val="100"/>
        <c:noMultiLvlLbl val="0"/>
      </c:catAx>
      <c:valAx>
        <c:axId val="1910657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06606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[Курсовой проект часть 2 группа 11 (2).xlsx]Исследование пользователей!Сводная таблица18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Топ 3 пользователя и их просмотры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00B0F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B0F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0B0F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'Исследование пользователей'!$E$49</c:f>
              <c:strCache>
                <c:ptCount val="1"/>
                <c:pt idx="0">
                  <c:v>Итог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multiLvlStrRef>
              <c:f>'Исследование пользователей'!$D$50:$D$70</c:f>
              <c:multiLvlStrCache>
                <c:ptCount val="15"/>
                <c:lvl>
                  <c:pt idx="0">
                    <c:v>287501</c:v>
                  </c:pt>
                  <c:pt idx="1">
                    <c:v>340446</c:v>
                  </c:pt>
                  <c:pt idx="2">
                    <c:v>325464</c:v>
                  </c:pt>
                  <c:pt idx="3">
                    <c:v>342808</c:v>
                  </c:pt>
                  <c:pt idx="4">
                    <c:v>251443</c:v>
                  </c:pt>
                  <c:pt idx="5">
                    <c:v>69973</c:v>
                  </c:pt>
                  <c:pt idx="6">
                    <c:v>144836</c:v>
                  </c:pt>
                  <c:pt idx="7">
                    <c:v>129395</c:v>
                  </c:pt>
                  <c:pt idx="8">
                    <c:v>14401</c:v>
                  </c:pt>
                  <c:pt idx="9">
                    <c:v>49955</c:v>
                  </c:pt>
                  <c:pt idx="10">
                    <c:v>223660</c:v>
                  </c:pt>
                  <c:pt idx="11">
                    <c:v>115264</c:v>
                  </c:pt>
                  <c:pt idx="12">
                    <c:v>305387</c:v>
                  </c:pt>
                  <c:pt idx="13">
                    <c:v>138959</c:v>
                  </c:pt>
                  <c:pt idx="14">
                    <c:v>18812</c:v>
                  </c:pt>
                </c:lvl>
                <c:lvl>
                  <c:pt idx="0">
                    <c:v>апр</c:v>
                  </c:pt>
                  <c:pt idx="3">
                    <c:v>май</c:v>
                  </c:pt>
                  <c:pt idx="6">
                    <c:v>июн</c:v>
                  </c:pt>
                  <c:pt idx="9">
                    <c:v>июл</c:v>
                  </c:pt>
                  <c:pt idx="12">
                    <c:v>авг</c:v>
                  </c:pt>
                </c:lvl>
              </c:multiLvlStrCache>
            </c:multiLvlStrRef>
          </c:cat>
          <c:val>
            <c:numRef>
              <c:f>'Исследование пользователей'!$E$50:$E$70</c:f>
              <c:numCache>
                <c:formatCode>General</c:formatCode>
                <c:ptCount val="1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13</c:v>
                </c:pt>
                <c:pt idx="4">
                  <c:v>13</c:v>
                </c:pt>
                <c:pt idx="5">
                  <c:v>12</c:v>
                </c:pt>
                <c:pt idx="6">
                  <c:v>13</c:v>
                </c:pt>
                <c:pt idx="7">
                  <c:v>13</c:v>
                </c:pt>
                <c:pt idx="8">
                  <c:v>12</c:v>
                </c:pt>
                <c:pt idx="9">
                  <c:v>13</c:v>
                </c:pt>
                <c:pt idx="10">
                  <c:v>12</c:v>
                </c:pt>
                <c:pt idx="11">
                  <c:v>12</c:v>
                </c:pt>
                <c:pt idx="12">
                  <c:v>12</c:v>
                </c:pt>
                <c:pt idx="13">
                  <c:v>12</c:v>
                </c:pt>
                <c:pt idx="1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A4-4C95-B9D5-1B3FAE1BC4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32272415"/>
        <c:axId val="532264511"/>
      </c:barChart>
      <c:catAx>
        <c:axId val="532272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264511"/>
        <c:crosses val="autoZero"/>
        <c:auto val="1"/>
        <c:lblAlgn val="ctr"/>
        <c:lblOffset val="100"/>
        <c:noMultiLvlLbl val="0"/>
      </c:catAx>
      <c:valAx>
        <c:axId val="5322645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2724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C07A-4BDE-4511-8331-648E1CFC5F2E}" type="datetimeFigureOut">
              <a:rPr lang="ru-RU" smtClean="0"/>
              <a:t>09.08.2022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F89A-9D31-4742-A1C2-354A57206F25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515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C07A-4BDE-4511-8331-648E1CFC5F2E}" type="datetimeFigureOut">
              <a:rPr lang="ru-RU" smtClean="0"/>
              <a:t>09.08.2022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F89A-9D31-4742-A1C2-354A57206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847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C07A-4BDE-4511-8331-648E1CFC5F2E}" type="datetimeFigureOut">
              <a:rPr lang="ru-RU" smtClean="0"/>
              <a:t>09.08.2022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F89A-9D31-4742-A1C2-354A57206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217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C07A-4BDE-4511-8331-648E1CFC5F2E}" type="datetimeFigureOut">
              <a:rPr lang="ru-RU" smtClean="0"/>
              <a:t>09.08.2022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F89A-9D31-4742-A1C2-354A57206F25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3550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C07A-4BDE-4511-8331-648E1CFC5F2E}" type="datetimeFigureOut">
              <a:rPr lang="ru-RU" smtClean="0"/>
              <a:t>09.08.2022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F89A-9D31-4742-A1C2-354A57206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238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C07A-4BDE-4511-8331-648E1CFC5F2E}" type="datetimeFigureOut">
              <a:rPr lang="ru-RU" smtClean="0"/>
              <a:t>09.08.2022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F89A-9D31-4742-A1C2-354A57206F2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2300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C07A-4BDE-4511-8331-648E1CFC5F2E}" type="datetimeFigureOut">
              <a:rPr lang="ru-RU" smtClean="0"/>
              <a:t>09.08.2022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F89A-9D31-4742-A1C2-354A57206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180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C07A-4BDE-4511-8331-648E1CFC5F2E}" type="datetimeFigureOut">
              <a:rPr lang="ru-RU" smtClean="0"/>
              <a:t>09.08.2022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F89A-9D31-4742-A1C2-354A57206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311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C07A-4BDE-4511-8331-648E1CFC5F2E}" type="datetimeFigureOut">
              <a:rPr lang="ru-RU" smtClean="0"/>
              <a:t>09.08.2022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F89A-9D31-4742-A1C2-354A57206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159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C07A-4BDE-4511-8331-648E1CFC5F2E}" type="datetimeFigureOut">
              <a:rPr lang="ru-RU" smtClean="0"/>
              <a:t>09.08.2022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F89A-9D31-4742-A1C2-354A57206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42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C07A-4BDE-4511-8331-648E1CFC5F2E}" type="datetimeFigureOut">
              <a:rPr lang="ru-RU" smtClean="0"/>
              <a:t>09.08.2022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F89A-9D31-4742-A1C2-354A57206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91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C07A-4BDE-4511-8331-648E1CFC5F2E}" type="datetimeFigureOut">
              <a:rPr lang="ru-RU" smtClean="0"/>
              <a:t>09.08.2022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F89A-9D31-4742-A1C2-354A57206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34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C07A-4BDE-4511-8331-648E1CFC5F2E}" type="datetimeFigureOut">
              <a:rPr lang="ru-RU" smtClean="0"/>
              <a:t>09.08.2022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F89A-9D31-4742-A1C2-354A57206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621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C07A-4BDE-4511-8331-648E1CFC5F2E}" type="datetimeFigureOut">
              <a:rPr lang="ru-RU" smtClean="0"/>
              <a:t>09.08.2022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F89A-9D31-4742-A1C2-354A57206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94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C07A-4BDE-4511-8331-648E1CFC5F2E}" type="datetimeFigureOut">
              <a:rPr lang="ru-RU" smtClean="0"/>
              <a:t>09.08.2022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F89A-9D31-4742-A1C2-354A57206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930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C07A-4BDE-4511-8331-648E1CFC5F2E}" type="datetimeFigureOut">
              <a:rPr lang="ru-RU" smtClean="0"/>
              <a:t>09.08.2022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F89A-9D31-4742-A1C2-354A57206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39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C07A-4BDE-4511-8331-648E1CFC5F2E}" type="datetimeFigureOut">
              <a:rPr lang="ru-RU" smtClean="0"/>
              <a:t>09.08.2022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F89A-9D31-4742-A1C2-354A57206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93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4DCC07A-4BDE-4511-8331-648E1CFC5F2E}" type="datetimeFigureOut">
              <a:rPr lang="ru-RU" smtClean="0"/>
              <a:t>09.08.2022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0B3F89A-9D31-4742-A1C2-354A57206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471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3B0E0-4D3E-45A1-89C0-A71C0CDB7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Пользовательский анализ и юнит-экономика </a:t>
            </a:r>
            <a:r>
              <a:rPr lang="en-US" dirty="0"/>
              <a:t>Sky-Cinema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4F34FC-A203-4A05-ABE4-AF5188174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2526" y="6435754"/>
            <a:ext cx="3989474" cy="422246"/>
          </a:xfrm>
        </p:spPr>
        <p:txBody>
          <a:bodyPr/>
          <a:lstStyle/>
          <a:p>
            <a:r>
              <a:rPr lang="ru-RU" dirty="0"/>
              <a:t>Севостьянов Н.А. Группа 11</a:t>
            </a:r>
          </a:p>
        </p:txBody>
      </p:sp>
    </p:spTree>
    <p:extLst>
      <p:ext uri="{BB962C8B-B14F-4D97-AF65-F5344CB8AC3E}">
        <p14:creationId xmlns:p14="http://schemas.microsoft.com/office/powerpoint/2010/main" val="253194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B6A44D03-21DD-4D4E-9850-DF1CF9806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>
            <a:off x="7885649" y="1275126"/>
            <a:ext cx="2827092" cy="523473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Лидеры по просмотрам не зависят от дней недели и времени просмотра, однако на выходных они занимают значительно меньшую долю от общего числа просмотров</a:t>
            </a:r>
          </a:p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Похоже, что на выходных люди смотрят больше разных фильмов</a:t>
            </a: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6D5E6B2F-621D-46F2-AC42-16731A6B55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5436008"/>
              </p:ext>
            </p:extLst>
          </p:nvPr>
        </p:nvGraphicFramePr>
        <p:xfrm>
          <a:off x="338357" y="1541367"/>
          <a:ext cx="6657975" cy="4081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8958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CA0256A9-FA01-4812-8A50-3BD6F5A33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90326" y="1416843"/>
            <a:ext cx="2491529" cy="5499450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Однако данные говорят, что в будни разнообразие фильмов больше</a:t>
            </a:r>
          </a:p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Возможно, это связано с тем, что будних дней в целом больше</a:t>
            </a: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D5D88A02-3686-4F18-B329-09F2A5E6A3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8931217"/>
              </p:ext>
            </p:extLst>
          </p:nvPr>
        </p:nvGraphicFramePr>
        <p:xfrm>
          <a:off x="237689" y="1416843"/>
          <a:ext cx="7077511" cy="402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6822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4F972EA2-4F03-4F12-BB54-746E6BE6C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5768" y="1304256"/>
            <a:ext cx="3129093" cy="2051340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Никто еще не попадал в этот список больше одного раза</a:t>
            </a:r>
          </a:p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Достичь такого результата непросто. Необходимо смотреть 3-4 фильма в неделю</a:t>
            </a:r>
          </a:p>
          <a:p>
            <a:endParaRPr lang="ru-R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CF26EECB-71BD-4BB4-8165-1801D2C7A0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8109680"/>
              </p:ext>
            </p:extLst>
          </p:nvPr>
        </p:nvGraphicFramePr>
        <p:xfrm>
          <a:off x="0" y="863600"/>
          <a:ext cx="8053431" cy="4896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61131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CD8020F-0087-4670-96DD-BFC23605E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8482" y="678107"/>
            <a:ext cx="4454554" cy="5201174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Несмотря на снижение количества активных пользователей, их активность неуклонно растет</a:t>
            </a: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CBA41B53-FF71-4EA0-8964-7050334932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7399342"/>
              </p:ext>
            </p:extLst>
          </p:nvPr>
        </p:nvGraphicFramePr>
        <p:xfrm>
          <a:off x="276836" y="978719"/>
          <a:ext cx="6711194" cy="4900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88211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2FA85E7F-D825-4227-BC21-0816B6408D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0055969"/>
              </p:ext>
            </p:extLst>
          </p:nvPr>
        </p:nvGraphicFramePr>
        <p:xfrm>
          <a:off x="193952" y="785157"/>
          <a:ext cx="6961857" cy="5086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Объект 2">
            <a:extLst>
              <a:ext uri="{FF2B5EF4-FFF2-40B4-BE49-F238E27FC236}">
                <a16:creationId xmlns:a16="http://schemas.microsoft.com/office/drawing/2014/main" id="{5DAA5C55-F0F3-4A49-A3F8-9D7CC2DF5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2647" y="318781"/>
            <a:ext cx="4454554" cy="4563611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высоких затратах на привлечение, количество подписок стремительно падает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Retention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также, значительно снизился по сравнению с показателем мая и продолжает падать</a:t>
            </a:r>
          </a:p>
        </p:txBody>
      </p:sp>
    </p:spTree>
    <p:extLst>
      <p:ext uri="{BB962C8B-B14F-4D97-AF65-F5344CB8AC3E}">
        <p14:creationId xmlns:p14="http://schemas.microsoft.com/office/powerpoint/2010/main" val="1955798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46DA0B1-1784-4828-BE55-1C234ADAA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933" y="887435"/>
            <a:ext cx="2684476" cy="4772285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августе наблюдается и падение процента активных* пользователей</a:t>
            </a:r>
          </a:p>
          <a:p>
            <a:pPr marL="0" indent="0">
              <a:buNone/>
            </a:pPr>
            <a:r>
              <a:rPr lang="ru-RU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*Активный – пользователь который купил подписку и посмотрел хотя бы один фильм</a:t>
            </a: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BF46A3BF-D8D8-440D-8A1C-24A550003B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7398419"/>
              </p:ext>
            </p:extLst>
          </p:nvPr>
        </p:nvGraphicFramePr>
        <p:xfrm>
          <a:off x="587229" y="887435"/>
          <a:ext cx="6753137" cy="4898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46191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9A37938-2D7A-42D9-A13B-8800EF9E0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945" y="819292"/>
            <a:ext cx="3993930" cy="4904825"/>
          </a:xfrm>
        </p:spPr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основании анализа юнит-экономики, условиями выхода на 25% маржинальность могут стать: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Увеличение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retention 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 89%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Увеличение стоимости подписки на 25%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Уменьшение объема скидок на 4 процентных пункта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увеличение эффективности кампаний привлечения для снижения САС на 50%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этом сценарии мы сможем даже увеличить оклад сотрудников на 4,5%</a:t>
            </a: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Соответствующие значения получены на основании анализа юнит-экономики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AS-IS 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август 2021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1FE9F0-4292-4EBB-A1EC-4D50988E3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029" y="1728655"/>
            <a:ext cx="6936826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214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92AFD7D-A51A-435B-9BEF-ADC8D0DDB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3286" y="243281"/>
            <a:ext cx="8534401" cy="697711"/>
          </a:xfrm>
        </p:spPr>
        <p:txBody>
          <a:bodyPr>
            <a:normAutofit/>
          </a:bodyPr>
          <a:lstStyle/>
          <a:p>
            <a:r>
              <a:rPr lang="ru-RU" dirty="0"/>
              <a:t>Пользовательский анализ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0404CB2-93D0-41E0-8F0C-47A73CB87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39993" y="1526796"/>
            <a:ext cx="3337930" cy="4471332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80,67% пользователей расположено в часовых поясах от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UTC+3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до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UTC+0</a:t>
            </a:r>
            <a:endParaRPr lang="ru-R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Всего было зарегистрировано 15290 уникальных пользователей</a:t>
            </a: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38CE70E9-1E9E-4874-AF7B-D6B858124E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8709473"/>
              </p:ext>
            </p:extLst>
          </p:nvPr>
        </p:nvGraphicFramePr>
        <p:xfrm>
          <a:off x="62407" y="1061644"/>
          <a:ext cx="8343900" cy="5553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732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76A32869-BDD0-4179-9598-FB8DA3393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5943" y="1349928"/>
            <a:ext cx="2071193" cy="5340059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выходные люди смотрят больше кино</a:t>
            </a:r>
          </a:p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этом приоритетное время остается прежним</a:t>
            </a:r>
          </a:p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Наибольшая активность – вечером, в 18-20 часов</a:t>
            </a:r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FC71C34C-1D28-4922-BBF9-7CE055BB13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3560161"/>
              </p:ext>
            </p:extLst>
          </p:nvPr>
        </p:nvGraphicFramePr>
        <p:xfrm>
          <a:off x="0" y="536895"/>
          <a:ext cx="9034943" cy="5796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55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5DFFDAB6-0ED9-4C9E-84BA-59F3FC796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>
            <a:off x="9067611" y="920812"/>
            <a:ext cx="2593086" cy="5331670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Абсолютным чемпионом по популярности стал фильм 411922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7CC698CF-1922-458E-9C74-00015047CF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208436"/>
              </p:ext>
            </p:extLst>
          </p:nvPr>
        </p:nvGraphicFramePr>
        <p:xfrm>
          <a:off x="142613" y="605517"/>
          <a:ext cx="8716161" cy="5646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5111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FF86E55D-3B2A-4E75-9AC6-E6CF09E1B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56103" y="1182847"/>
            <a:ext cx="2431919" cy="5465661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411922 – самый популярный фильм во всех часовых поясах за исключением двух, однако в этих часовых поясах в целом наблюдается очень малое количество просмотров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EFAB4F5D-3FB1-402C-92A3-DDA5EF21C4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585959"/>
              </p:ext>
            </p:extLst>
          </p:nvPr>
        </p:nvGraphicFramePr>
        <p:xfrm>
          <a:off x="568497" y="1278463"/>
          <a:ext cx="6687980" cy="36147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8557">
                  <a:extLst>
                    <a:ext uri="{9D8B030D-6E8A-4147-A177-3AD203B41FA5}">
                      <a16:colId xmlns:a16="http://schemas.microsoft.com/office/drawing/2014/main" val="3610104652"/>
                    </a:ext>
                  </a:extLst>
                </a:gridCol>
                <a:gridCol w="3691765">
                  <a:extLst>
                    <a:ext uri="{9D8B030D-6E8A-4147-A177-3AD203B41FA5}">
                      <a16:colId xmlns:a16="http://schemas.microsoft.com/office/drawing/2014/main" val="2398262501"/>
                    </a:ext>
                  </a:extLst>
                </a:gridCol>
                <a:gridCol w="1787658">
                  <a:extLst>
                    <a:ext uri="{9D8B030D-6E8A-4147-A177-3AD203B41FA5}">
                      <a16:colId xmlns:a16="http://schemas.microsoft.com/office/drawing/2014/main" val="2959028128"/>
                    </a:ext>
                  </a:extLst>
                </a:gridCol>
              </a:tblGrid>
              <a:tr h="163951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u="none" strike="noStrike" dirty="0">
                          <a:effectLst/>
                        </a:rPr>
                        <a:t>Часовой пояс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7" marR="7807" marT="78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 dirty="0">
                          <a:effectLst/>
                        </a:rPr>
                        <a:t>Самый популярный фильм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7" marR="7807" marT="78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u="none" strike="noStrike" dirty="0">
                          <a:effectLst/>
                        </a:rPr>
                        <a:t>Количество его просмотров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7" marR="7807" marT="7807" marB="0" anchor="b"/>
                </a:tc>
                <a:extLst>
                  <a:ext uri="{0D108BD9-81ED-4DB2-BD59-A6C34878D82A}">
                    <a16:rowId xmlns:a16="http://schemas.microsoft.com/office/drawing/2014/main" val="246070491"/>
                  </a:ext>
                </a:extLst>
              </a:tr>
              <a:tr h="1561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UTC+12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7" marR="7807" marT="7807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</a:rPr>
                        <a:t>411922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65" marR="7807" marT="7807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37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7" marR="7807" marT="7807" marB="0" anchor="b"/>
                </a:tc>
                <a:extLst>
                  <a:ext uri="{0D108BD9-81ED-4DB2-BD59-A6C34878D82A}">
                    <a16:rowId xmlns:a16="http://schemas.microsoft.com/office/drawing/2014/main" val="2396480046"/>
                  </a:ext>
                </a:extLst>
              </a:tr>
              <a:tr h="1639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UTC+11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7" marR="7807" marT="78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411922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65" marR="7807" marT="78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29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7" marR="7807" marT="7807" marB="0" anchor="b"/>
                </a:tc>
                <a:extLst>
                  <a:ext uri="{0D108BD9-81ED-4DB2-BD59-A6C34878D82A}">
                    <a16:rowId xmlns:a16="http://schemas.microsoft.com/office/drawing/2014/main" val="2426714914"/>
                  </a:ext>
                </a:extLst>
              </a:tr>
              <a:tr h="1561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UTC+10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7" marR="7807" marT="78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411922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65" marR="7807" marT="78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21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7" marR="7807" marT="7807" marB="0" anchor="b"/>
                </a:tc>
                <a:extLst>
                  <a:ext uri="{0D108BD9-81ED-4DB2-BD59-A6C34878D82A}">
                    <a16:rowId xmlns:a16="http://schemas.microsoft.com/office/drawing/2014/main" val="696040561"/>
                  </a:ext>
                </a:extLst>
              </a:tr>
              <a:tr h="1561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UTC+9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7" marR="7807" marT="78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411922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65" marR="7807" marT="78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84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7" marR="7807" marT="7807" marB="0" anchor="b"/>
                </a:tc>
                <a:extLst>
                  <a:ext uri="{0D108BD9-81ED-4DB2-BD59-A6C34878D82A}">
                    <a16:rowId xmlns:a16="http://schemas.microsoft.com/office/drawing/2014/main" val="2327633901"/>
                  </a:ext>
                </a:extLst>
              </a:tr>
              <a:tr h="1561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UTC+8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7" marR="7807" marT="78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411922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65" marR="7807" marT="78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65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7" marR="7807" marT="7807" marB="0" anchor="b"/>
                </a:tc>
                <a:extLst>
                  <a:ext uri="{0D108BD9-81ED-4DB2-BD59-A6C34878D82A}">
                    <a16:rowId xmlns:a16="http://schemas.microsoft.com/office/drawing/2014/main" val="3199056509"/>
                  </a:ext>
                </a:extLst>
              </a:tr>
              <a:tr h="1561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UTC+7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7" marR="7807" marT="78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411922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65" marR="7807" marT="78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193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7" marR="7807" marT="7807" marB="0" anchor="b"/>
                </a:tc>
                <a:extLst>
                  <a:ext uri="{0D108BD9-81ED-4DB2-BD59-A6C34878D82A}">
                    <a16:rowId xmlns:a16="http://schemas.microsoft.com/office/drawing/2014/main" val="1979769476"/>
                  </a:ext>
                </a:extLst>
              </a:tr>
              <a:tr h="1561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UTC+6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7" marR="7807" marT="78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411922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65" marR="7807" marT="78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167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7" marR="7807" marT="7807" marB="0" anchor="b"/>
                </a:tc>
                <a:extLst>
                  <a:ext uri="{0D108BD9-81ED-4DB2-BD59-A6C34878D82A}">
                    <a16:rowId xmlns:a16="http://schemas.microsoft.com/office/drawing/2014/main" val="3051702192"/>
                  </a:ext>
                </a:extLst>
              </a:tr>
              <a:tr h="1561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UTC+5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7" marR="7807" marT="78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411922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65" marR="7807" marT="78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173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7" marR="7807" marT="7807" marB="0" anchor="b"/>
                </a:tc>
                <a:extLst>
                  <a:ext uri="{0D108BD9-81ED-4DB2-BD59-A6C34878D82A}">
                    <a16:rowId xmlns:a16="http://schemas.microsoft.com/office/drawing/2014/main" val="1254110184"/>
                  </a:ext>
                </a:extLst>
              </a:tr>
              <a:tr h="1561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UTC+4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7" marR="7807" marT="78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411922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65" marR="7807" marT="78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258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7" marR="7807" marT="7807" marB="0" anchor="b"/>
                </a:tc>
                <a:extLst>
                  <a:ext uri="{0D108BD9-81ED-4DB2-BD59-A6C34878D82A}">
                    <a16:rowId xmlns:a16="http://schemas.microsoft.com/office/drawing/2014/main" val="3887607796"/>
                  </a:ext>
                </a:extLst>
              </a:tr>
              <a:tr h="1561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UTC+3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7" marR="7807" marT="78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411922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65" marR="7807" marT="78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1155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7" marR="7807" marT="7807" marB="0" anchor="b"/>
                </a:tc>
                <a:extLst>
                  <a:ext uri="{0D108BD9-81ED-4DB2-BD59-A6C34878D82A}">
                    <a16:rowId xmlns:a16="http://schemas.microsoft.com/office/drawing/2014/main" val="2172110291"/>
                  </a:ext>
                </a:extLst>
              </a:tr>
              <a:tr h="1561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UTC+2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7" marR="7807" marT="78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411922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65" marR="7807" marT="78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1701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7" marR="7807" marT="7807" marB="0" anchor="b"/>
                </a:tc>
                <a:extLst>
                  <a:ext uri="{0D108BD9-81ED-4DB2-BD59-A6C34878D82A}">
                    <a16:rowId xmlns:a16="http://schemas.microsoft.com/office/drawing/2014/main" val="841784113"/>
                  </a:ext>
                </a:extLst>
              </a:tr>
              <a:tr h="1561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UTC+1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7" marR="7807" marT="78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411922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65" marR="7807" marT="78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2304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7" marR="7807" marT="7807" marB="0" anchor="b"/>
                </a:tc>
                <a:extLst>
                  <a:ext uri="{0D108BD9-81ED-4DB2-BD59-A6C34878D82A}">
                    <a16:rowId xmlns:a16="http://schemas.microsoft.com/office/drawing/2014/main" val="409799654"/>
                  </a:ext>
                </a:extLst>
              </a:tr>
              <a:tr h="1561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UTC+0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7" marR="7807" marT="78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411922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65" marR="7807" marT="78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1325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7" marR="7807" marT="7807" marB="0" anchor="b"/>
                </a:tc>
                <a:extLst>
                  <a:ext uri="{0D108BD9-81ED-4DB2-BD59-A6C34878D82A}">
                    <a16:rowId xmlns:a16="http://schemas.microsoft.com/office/drawing/2014/main" val="1787085390"/>
                  </a:ext>
                </a:extLst>
              </a:tr>
              <a:tr h="1561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UTC-1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7" marR="7807" marT="78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411922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65" marR="7807" marT="78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16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7" marR="7807" marT="7807" marB="0" anchor="b"/>
                </a:tc>
                <a:extLst>
                  <a:ext uri="{0D108BD9-81ED-4DB2-BD59-A6C34878D82A}">
                    <a16:rowId xmlns:a16="http://schemas.microsoft.com/office/drawing/2014/main" val="3608324770"/>
                  </a:ext>
                </a:extLst>
              </a:tr>
              <a:tr h="1561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UTC-2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7" marR="7807" marT="7807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250679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65" marR="7807" marT="7807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6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7" marR="7807" marT="7807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984439"/>
                  </a:ext>
                </a:extLst>
              </a:tr>
              <a:tr h="1561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UTC-3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7" marR="7807" marT="78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411922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65" marR="7807" marT="78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81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7" marR="7807" marT="7807" marB="0" anchor="b"/>
                </a:tc>
                <a:extLst>
                  <a:ext uri="{0D108BD9-81ED-4DB2-BD59-A6C34878D82A}">
                    <a16:rowId xmlns:a16="http://schemas.microsoft.com/office/drawing/2014/main" val="1509148436"/>
                  </a:ext>
                </a:extLst>
              </a:tr>
              <a:tr h="1561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UTC-4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7" marR="7807" marT="78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411922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65" marR="7807" marT="78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165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7" marR="7807" marT="7807" marB="0" anchor="b"/>
                </a:tc>
                <a:extLst>
                  <a:ext uri="{0D108BD9-81ED-4DB2-BD59-A6C34878D82A}">
                    <a16:rowId xmlns:a16="http://schemas.microsoft.com/office/drawing/2014/main" val="702709631"/>
                  </a:ext>
                </a:extLst>
              </a:tr>
              <a:tr h="1561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UTC-5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7" marR="7807" marT="78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411922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65" marR="7807" marT="78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82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7" marR="7807" marT="7807" marB="0" anchor="b"/>
                </a:tc>
                <a:extLst>
                  <a:ext uri="{0D108BD9-81ED-4DB2-BD59-A6C34878D82A}">
                    <a16:rowId xmlns:a16="http://schemas.microsoft.com/office/drawing/2014/main" val="3252092861"/>
                  </a:ext>
                </a:extLst>
              </a:tr>
              <a:tr h="1561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UTC-6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7" marR="7807" marT="78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411922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65" marR="7807" marT="78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70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7" marR="7807" marT="7807" marB="0" anchor="b"/>
                </a:tc>
                <a:extLst>
                  <a:ext uri="{0D108BD9-81ED-4DB2-BD59-A6C34878D82A}">
                    <a16:rowId xmlns:a16="http://schemas.microsoft.com/office/drawing/2014/main" val="1242204565"/>
                  </a:ext>
                </a:extLst>
              </a:tr>
              <a:tr h="1561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UTC-7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7" marR="7807" marT="78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411922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65" marR="7807" marT="78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50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7" marR="7807" marT="7807" marB="0" anchor="b"/>
                </a:tc>
                <a:extLst>
                  <a:ext uri="{0D108BD9-81ED-4DB2-BD59-A6C34878D82A}">
                    <a16:rowId xmlns:a16="http://schemas.microsoft.com/office/drawing/2014/main" val="3882071783"/>
                  </a:ext>
                </a:extLst>
              </a:tr>
              <a:tr h="1561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UTC-8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7" marR="7807" marT="78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411922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65" marR="7807" marT="78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82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7" marR="7807" marT="7807" marB="0" anchor="b"/>
                </a:tc>
                <a:extLst>
                  <a:ext uri="{0D108BD9-81ED-4DB2-BD59-A6C34878D82A}">
                    <a16:rowId xmlns:a16="http://schemas.microsoft.com/office/drawing/2014/main" val="4244733162"/>
                  </a:ext>
                </a:extLst>
              </a:tr>
              <a:tr h="1639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UTC-9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7" marR="7807" marT="7807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230507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65" marR="7807" marT="7807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7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7" marR="7807" marT="7807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939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026145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TM02900771[[fn=Сектор]]</Template>
  <TotalTime>161</TotalTime>
  <Words>412</Words>
  <Application>Microsoft Office PowerPoint</Application>
  <PresentationFormat>Широкоэкранный</PresentationFormat>
  <Paragraphs>123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Сектор</vt:lpstr>
      <vt:lpstr>Пользовательский анализ и юнит-экономика Sky-Cinema</vt:lpstr>
      <vt:lpstr>Презентация PowerPoint</vt:lpstr>
      <vt:lpstr>Презентация PowerPoint</vt:lpstr>
      <vt:lpstr>Презентация PowerPoint</vt:lpstr>
      <vt:lpstr>Презентация PowerPoint</vt:lpstr>
      <vt:lpstr>Пользовательский анализ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Пользовательский анализ и юнит-экономика Sky-Cinema</dc:title>
  <dc:creator>Nikita Sevostyanov</dc:creator>
  <cp:lastModifiedBy>Nikita</cp:lastModifiedBy>
  <cp:revision>2</cp:revision>
  <dcterms:created xsi:type="dcterms:W3CDTF">2022-04-08T10:37:18Z</dcterms:created>
  <dcterms:modified xsi:type="dcterms:W3CDTF">2022-08-09T12:06:56Z</dcterms:modified>
</cp:coreProperties>
</file>