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8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7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t.wikipedia.org/wiki/Groovy" TargetMode="External"/><Relationship Id="rId2" Type="http://schemas.openxmlformats.org/officeDocument/2006/relationships/hyperlink" Target="groovy-lang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f.ufes.br/~vitorsouza/archive/2020/wp-content/uploads/teaching-lp-20182-seminario-groovy.pdf" TargetMode="External"/><Relationship Id="rId5" Type="http://schemas.openxmlformats.org/officeDocument/2006/relationships/hyperlink" Target="docs.groovy-lang.org/docs/groovy-2.5.3/html/documentation/" TargetMode="External"/><Relationship Id="rId4" Type="http://schemas.openxmlformats.org/officeDocument/2006/relationships/hyperlink" Target="devmedia.com.br/artigo-java-magazine-69-um-pouco-de-groovy/128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61165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Linguagem</a:t>
            </a:r>
            <a:r>
              <a:rPr lang="en-US" dirty="0" smtClean="0"/>
              <a:t> de </a:t>
            </a:r>
            <a:r>
              <a:rPr lang="pt-BR" dirty="0" smtClean="0"/>
              <a:t>Programação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Groovy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469466"/>
            <a:ext cx="6987645" cy="1388534"/>
          </a:xfrm>
        </p:spPr>
        <p:txBody>
          <a:bodyPr/>
          <a:lstStyle/>
          <a:p>
            <a:r>
              <a:rPr lang="pt-BR" b="1" dirty="0" smtClean="0"/>
              <a:t>Alunos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. Arthur </a:t>
            </a:r>
            <a:r>
              <a:rPr lang="en-US" dirty="0" err="1" smtClean="0"/>
              <a:t>Severo</a:t>
            </a:r>
            <a:r>
              <a:rPr lang="en-US" dirty="0" smtClean="0"/>
              <a:t> - 20183021106</a:t>
            </a:r>
            <a:endParaRPr lang="pt-BR" dirty="0"/>
          </a:p>
          <a:p>
            <a:r>
              <a:rPr lang="en-US" dirty="0" smtClean="0"/>
              <a:t>. Victor </a:t>
            </a:r>
            <a:r>
              <a:rPr lang="en-US" dirty="0"/>
              <a:t>Le </a:t>
            </a:r>
            <a:r>
              <a:rPr lang="en-US" dirty="0" smtClean="0"/>
              <a:t>Roy – 20183021222    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7" y="2977364"/>
            <a:ext cx="4056969" cy="2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LP criada </a:t>
            </a:r>
            <a:r>
              <a:rPr lang="pt-BR" sz="2000" dirty="0"/>
              <a:t>por James </a:t>
            </a:r>
            <a:r>
              <a:rPr lang="pt-BR" sz="2000" dirty="0" err="1" smtClean="0"/>
              <a:t>Strachan</a:t>
            </a:r>
            <a:r>
              <a:rPr lang="pt-BR" sz="2000" dirty="0" smtClean="0"/>
              <a:t> que teve a ideia de desenvolvimento em 2003;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enviado ao Java </a:t>
            </a:r>
            <a:r>
              <a:rPr lang="pt-BR" sz="2000" dirty="0" err="1" smtClean="0"/>
              <a:t>Community</a:t>
            </a:r>
            <a:r>
              <a:rPr lang="pt-BR" sz="2000" dirty="0" smtClean="0"/>
              <a:t> </a:t>
            </a:r>
            <a:r>
              <a:rPr lang="pt-BR" sz="2000" dirty="0" err="1" smtClean="0"/>
              <a:t>Process</a:t>
            </a:r>
            <a:r>
              <a:rPr lang="pt-BR" sz="2000" dirty="0" smtClean="0"/>
              <a:t> (JCP), que é um processo que permite ao ganhador participar nas versões futuras do Java, e foi aceita 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Teve sua primeira versão disponível ao público em 2007 e hoje se encontra na fase alfa do desenvolvimento em sua versão 4.0, com suporte continuo a 3.0;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Atualmente usada por grandes empresas, como </a:t>
            </a:r>
            <a:r>
              <a:rPr lang="pt-BR" sz="2000" dirty="0" err="1" smtClean="0"/>
              <a:t>LinkedIn</a:t>
            </a:r>
            <a:r>
              <a:rPr lang="pt-BR" sz="2000" dirty="0" smtClean="0"/>
              <a:t>, </a:t>
            </a:r>
            <a:r>
              <a:rPr lang="pt-BR" sz="2000" dirty="0" err="1" smtClean="0"/>
              <a:t>BestBuy</a:t>
            </a:r>
            <a:r>
              <a:rPr lang="pt-BR" sz="2000" dirty="0" smtClean="0"/>
              <a:t>, </a:t>
            </a:r>
            <a:r>
              <a:rPr lang="pt-BR" sz="2000" dirty="0" err="1" smtClean="0"/>
              <a:t>Netflix</a:t>
            </a:r>
            <a:r>
              <a:rPr lang="pt-BR" sz="2000" dirty="0" smtClean="0"/>
              <a:t> e Google;</a:t>
            </a:r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0882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709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linguagem foi idealizada como uma alternativa à seu parente mais popular (Java);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Em 2007 ganhou em primeiro lugar o prêmio de inovação JAX e em 2008 um de seus frameworks web, </a:t>
            </a:r>
            <a:r>
              <a:rPr lang="pt-BR" sz="2000" i="1" dirty="0" err="1" smtClean="0"/>
              <a:t>Grails</a:t>
            </a:r>
            <a:r>
              <a:rPr lang="pt-BR" sz="2000" dirty="0" smtClean="0"/>
              <a:t>, ficou em segundo lugar na mesma premiação;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comprada pela </a:t>
            </a:r>
            <a:r>
              <a:rPr lang="pt-BR" sz="2000" dirty="0" err="1" smtClean="0"/>
              <a:t>SpringSource</a:t>
            </a:r>
            <a:r>
              <a:rPr lang="pt-BR" sz="2000" dirty="0" smtClean="0"/>
              <a:t> e por sua vez, foi comprada pela </a:t>
            </a:r>
            <a:r>
              <a:rPr lang="pt-BR" sz="2000" dirty="0" err="1" smtClean="0"/>
              <a:t>VMWare</a:t>
            </a:r>
            <a:r>
              <a:rPr lang="pt-BR" sz="2000" dirty="0" smtClean="0"/>
              <a:t> em 2009. Em 2015 teve seu patrocínio dissolvido pela empresa anterior e foi integrada à Apache Software Foundation até ser promovido à um projeto top-</a:t>
            </a:r>
            <a:r>
              <a:rPr lang="pt-BR" sz="2000" dirty="0" err="1" smtClean="0"/>
              <a:t>level</a:t>
            </a:r>
            <a:r>
              <a:rPr lang="pt-BR" sz="2000" dirty="0" smtClean="0"/>
              <a:t> no final do mesmo ano;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11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É baseada em Java e possui características de </a:t>
            </a:r>
            <a:r>
              <a:rPr lang="pt-BR" sz="2000" dirty="0"/>
              <a:t>linguagens como Python, </a:t>
            </a:r>
            <a:r>
              <a:rPr lang="pt-BR" sz="2000" dirty="0" smtClean="0"/>
              <a:t>Ruby e </a:t>
            </a:r>
            <a:r>
              <a:rPr lang="pt-BR" sz="2000" dirty="0" err="1" smtClean="0"/>
              <a:t>Smalltalk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compilada em </a:t>
            </a:r>
            <a:r>
              <a:rPr lang="pt-BR" sz="2000" dirty="0" err="1"/>
              <a:t>bytecode</a:t>
            </a:r>
            <a:r>
              <a:rPr lang="pt-BR" sz="2000" dirty="0"/>
              <a:t> Java próprio para ser interpretado em uma JVM (Java Virtual </a:t>
            </a:r>
            <a:r>
              <a:rPr lang="pt-BR" sz="2000" dirty="0" err="1"/>
              <a:t>Machine</a:t>
            </a:r>
            <a:r>
              <a:rPr lang="pt-BR" sz="2000" dirty="0"/>
              <a:t>) e tem sintaxe facilmente integrável em projetos desenvolvidos </a:t>
            </a:r>
            <a:r>
              <a:rPr lang="pt-BR" sz="2000" dirty="0" smtClean="0"/>
              <a:t>na linguagem;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Groovy</a:t>
            </a:r>
            <a:r>
              <a:rPr lang="pt-BR" sz="2000" dirty="0" smtClean="0"/>
              <a:t> é totalmente integrado ao Java no mais baixo </a:t>
            </a:r>
            <a:r>
              <a:rPr lang="pt-BR" sz="2000" dirty="0"/>
              <a:t>nível. Por exemplo, se você instanciar um objeto do tipo </a:t>
            </a:r>
            <a:r>
              <a:rPr lang="pt-BR" sz="2000" dirty="0" smtClean="0"/>
              <a:t>Date, esse </a:t>
            </a:r>
            <a:r>
              <a:rPr lang="pt-BR" sz="2000" dirty="0"/>
              <a:t>nada mais é do que uma instância de </a:t>
            </a:r>
            <a:r>
              <a:rPr lang="pt-BR" sz="2000" dirty="0" err="1"/>
              <a:t>java.util.Date</a:t>
            </a:r>
            <a:r>
              <a:rPr lang="pt-BR" sz="2000" dirty="0"/>
              <a:t>. E tudo funciona de maneira transparente por que, por debaixo dos panos, tudo é </a:t>
            </a:r>
            <a:r>
              <a:rPr lang="pt-BR" sz="2000" dirty="0" err="1"/>
              <a:t>bytecode</a:t>
            </a:r>
            <a:r>
              <a:rPr lang="pt-BR" sz="2000" dirty="0"/>
              <a:t> Java</a:t>
            </a:r>
            <a:r>
              <a:rPr lang="pt-BR" sz="2000" dirty="0" smtClean="0"/>
              <a:t>.;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87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Groovy</a:t>
            </a:r>
            <a:r>
              <a:rPr lang="pt-BR" dirty="0" smtClean="0"/>
              <a:t> afinal?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 acordo com o site da linguagem: </a:t>
            </a:r>
          </a:p>
          <a:p>
            <a:pPr marL="457200" lvl="1" indent="0" algn="just">
              <a:buNone/>
            </a:pPr>
            <a:r>
              <a:rPr lang="pt-BR" sz="1400" i="1" dirty="0" smtClean="0"/>
              <a:t>“ </a:t>
            </a:r>
            <a:r>
              <a:rPr lang="en-US" sz="1400" b="1" i="1" dirty="0" smtClean="0"/>
              <a:t>Apache </a:t>
            </a:r>
            <a:r>
              <a:rPr lang="en-US" sz="1400" b="1" i="1" dirty="0"/>
              <a:t>Groovy</a:t>
            </a:r>
            <a:r>
              <a:rPr lang="en-US" sz="1400" i="1" dirty="0"/>
              <a:t> is a powerful, optionally typed and dynamic language, with static-typing and static compilation capabilities, for the Java platform aimed at improving developer productivity thanks to a concise, familiar and easy to learn syntax. It integrates smoothly with any Java program, and immediately delivers to your application powerful features, including scripting capabilities, Domain-Specific Language authoring, runtime and compile-time meta-programming and functional programming.</a:t>
            </a:r>
            <a:r>
              <a:rPr lang="pt-BR" sz="1400" i="1" dirty="0" smtClean="0"/>
              <a:t>“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2000" dirty="0"/>
              <a:t>Portanto, </a:t>
            </a:r>
            <a:r>
              <a:rPr lang="pt-BR" sz="2000" dirty="0" err="1" smtClean="0"/>
              <a:t>Groovy</a:t>
            </a:r>
            <a:r>
              <a:rPr lang="pt-BR" sz="2000" dirty="0" smtClean="0"/>
              <a:t> </a:t>
            </a:r>
            <a:r>
              <a:rPr lang="pt-BR" sz="2000" dirty="0"/>
              <a:t>possui uma sintaxe mais simples e enxuta do que o </a:t>
            </a:r>
            <a:r>
              <a:rPr lang="pt-BR" sz="2000" dirty="0" smtClean="0"/>
              <a:t>Java </a:t>
            </a:r>
            <a:r>
              <a:rPr lang="pt-BR" sz="2000" dirty="0"/>
              <a:t>e possui recursos poderosos que não são encontrados na linguagem Java, como </a:t>
            </a:r>
            <a:r>
              <a:rPr lang="pt-BR" sz="2000" i="1" dirty="0" err="1" smtClean="0"/>
              <a:t>closures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disso, </a:t>
            </a:r>
            <a:r>
              <a:rPr lang="pt-BR" sz="2000" dirty="0" smtClean="0"/>
              <a:t>possui o </a:t>
            </a:r>
            <a:r>
              <a:rPr lang="pt-BR" sz="2000" i="1" dirty="0" err="1"/>
              <a:t>Grails</a:t>
            </a:r>
            <a:r>
              <a:rPr lang="pt-BR" sz="2000" dirty="0"/>
              <a:t>, um framework de produtividade baseado em </a:t>
            </a:r>
            <a:r>
              <a:rPr lang="pt-BR" sz="2000" i="1" dirty="0"/>
              <a:t>Spring</a:t>
            </a:r>
            <a:r>
              <a:rPr lang="pt-BR" sz="2000" dirty="0"/>
              <a:t> e </a:t>
            </a:r>
            <a:r>
              <a:rPr lang="pt-BR" sz="2000" i="1" dirty="0" err="1"/>
              <a:t>Hibernate</a:t>
            </a:r>
            <a:r>
              <a:rPr lang="pt-BR" sz="2000" dirty="0"/>
              <a:t> que permite o desenvolvimento de aplicações Java EE com a mesma agilidade </a:t>
            </a:r>
            <a:r>
              <a:rPr lang="pt-BR" sz="2000" dirty="0" smtClean="0"/>
              <a:t>que </a:t>
            </a:r>
            <a:r>
              <a:rPr lang="pt-BR" sz="2000" i="1" dirty="0"/>
              <a:t>Ruby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 smtClean="0"/>
              <a:t>Rails</a:t>
            </a:r>
            <a:r>
              <a:rPr lang="pt-BR" sz="2000" dirty="0"/>
              <a:t>;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544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Orientada a objetos:</a:t>
            </a:r>
          </a:p>
          <a:p>
            <a:pPr lvl="1" algn="just"/>
            <a:endParaRPr lang="pt-BR" sz="1600" dirty="0" smtClean="0"/>
          </a:p>
          <a:p>
            <a:pPr algn="just"/>
            <a:r>
              <a:rPr lang="pt-BR" sz="2000" dirty="0" smtClean="0"/>
              <a:t>Mutualmente estática e dinâmica, além de fortemente </a:t>
            </a:r>
            <a:r>
              <a:rPr lang="pt-BR" sz="2000" dirty="0" err="1" smtClean="0"/>
              <a:t>tipada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400" dirty="0"/>
              <a:t>Um ponto curioso da </a:t>
            </a:r>
            <a:r>
              <a:rPr lang="pt-BR" sz="1400" dirty="0" err="1"/>
              <a:t>Groovy</a:t>
            </a:r>
            <a:r>
              <a:rPr lang="pt-BR" sz="1400" dirty="0"/>
              <a:t> é a possibilidade de desenvolver código dinamicamente enquanto se baseia na escrita estática de código, técnica que não é empregada em Java. A dinamicidade da linguagem possibilita que dados usualmente tratados de forma estática (em tempo de compilação) sejam resolvidos durante a execução do programa permitindo, por exemplo, o tratamento de invocações de métodos inexistentes</a:t>
            </a:r>
            <a:r>
              <a:rPr lang="pt-BR" sz="1400" dirty="0" smtClean="0"/>
              <a:t>.</a:t>
            </a:r>
          </a:p>
          <a:p>
            <a:pPr lvl="1" algn="just"/>
            <a:endParaRPr lang="pt-BR" sz="1400" dirty="0" smtClean="0"/>
          </a:p>
          <a:p>
            <a:pPr algn="just"/>
            <a:r>
              <a:rPr lang="pt-BR" sz="2000" dirty="0" err="1" smtClean="0"/>
              <a:t>Closures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400" dirty="0" err="1" smtClean="0"/>
              <a:t>Closures</a:t>
            </a:r>
            <a:r>
              <a:rPr lang="pt-BR" sz="1400" dirty="0" smtClean="0"/>
              <a:t> </a:t>
            </a:r>
            <a:r>
              <a:rPr lang="pt-BR" sz="1400" dirty="0"/>
              <a:t>nada mais são do que pedaços de código tratados como objetos, e como tal podem receber parâmetros e retornar valores. E como a JVM não sabe se o código que está rodando é </a:t>
            </a:r>
            <a:r>
              <a:rPr lang="pt-BR" sz="1400" dirty="0" err="1"/>
              <a:t>Groovy</a:t>
            </a:r>
            <a:r>
              <a:rPr lang="pt-BR" sz="1400" dirty="0"/>
              <a:t> ou Java, é perfeitamente possível dizer que um </a:t>
            </a:r>
            <a:r>
              <a:rPr lang="pt-BR" sz="1400" dirty="0" err="1"/>
              <a:t>closure</a:t>
            </a:r>
            <a:r>
              <a:rPr lang="pt-BR" sz="1400" dirty="0"/>
              <a:t> é apenas mais objeto para a JVM, tal qual uma </a:t>
            </a:r>
            <a:r>
              <a:rPr lang="pt-BR" sz="1400" dirty="0" err="1"/>
              <a:t>String</a:t>
            </a:r>
            <a:r>
              <a:rPr lang="pt-BR" sz="1400" dirty="0"/>
              <a:t> ou um </a:t>
            </a:r>
            <a:r>
              <a:rPr lang="pt-BR" sz="1400" dirty="0" err="1"/>
              <a:t>Integer</a:t>
            </a:r>
            <a:r>
              <a:rPr lang="pt-BR" sz="1400" dirty="0" smtClean="0"/>
              <a:t>.</a:t>
            </a:r>
            <a:endParaRPr lang="pt-BR" sz="1600" dirty="0" smtClean="0"/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834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Compatibilidade:</a:t>
            </a:r>
          </a:p>
          <a:p>
            <a:pPr lvl="1" algn="just"/>
            <a:r>
              <a:rPr lang="pt-BR" sz="1400" dirty="0"/>
              <a:t>O aprendizado é simplificado devido a menor quantidade de dependências que, inevitavelmente, surgem durante o desenvolvimento Java. Portanto, alguém que queira aprender a programação em </a:t>
            </a:r>
            <a:r>
              <a:rPr lang="pt-BR" sz="1400" dirty="0" err="1"/>
              <a:t>Groovy</a:t>
            </a:r>
            <a:r>
              <a:rPr lang="pt-BR" sz="1400" dirty="0"/>
              <a:t> pode começar com o básico do Java e seguir para níveis mais avançados com menos dificuldade</a:t>
            </a:r>
            <a:r>
              <a:rPr lang="pt-BR" sz="1400" dirty="0" smtClean="0"/>
              <a:t>.</a:t>
            </a:r>
          </a:p>
          <a:p>
            <a:pPr lvl="1" algn="just"/>
            <a:endParaRPr lang="pt-BR" sz="1600" dirty="0" smtClean="0"/>
          </a:p>
          <a:p>
            <a:pPr algn="just"/>
            <a:r>
              <a:rPr lang="pt-BR" sz="2000" dirty="0"/>
              <a:t>Sintaxe nativa para listas, </a:t>
            </a:r>
            <a:r>
              <a:rPr lang="pt-BR" sz="2000" dirty="0" err="1"/>
              <a:t>arrays</a:t>
            </a:r>
            <a:r>
              <a:rPr lang="pt-BR" sz="2000" dirty="0"/>
              <a:t> associativos, vetores, e expressões </a:t>
            </a:r>
            <a:r>
              <a:rPr lang="pt-BR" sz="2000" dirty="0" smtClean="0"/>
              <a:t>regulares</a:t>
            </a:r>
            <a:endParaRPr lang="pt-BR" sz="2000" dirty="0"/>
          </a:p>
          <a:p>
            <a:pPr algn="just"/>
            <a:endParaRPr lang="pt-BR" sz="1400" dirty="0" smtClean="0"/>
          </a:p>
          <a:p>
            <a:pPr algn="just"/>
            <a:r>
              <a:rPr lang="pt-BR" sz="2000" dirty="0"/>
              <a:t>Sobrecarga de </a:t>
            </a:r>
            <a:r>
              <a:rPr lang="pt-BR" sz="2000" dirty="0" smtClean="0"/>
              <a:t>operadores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GDK:</a:t>
            </a:r>
          </a:p>
          <a:p>
            <a:pPr lvl="1" algn="just"/>
            <a:r>
              <a:rPr lang="pt-BR" sz="1400" dirty="0"/>
              <a:t>Assim como o Java possui a JDK, o </a:t>
            </a:r>
            <a:r>
              <a:rPr lang="pt-BR" sz="1400" dirty="0" err="1"/>
              <a:t>Groovy</a:t>
            </a:r>
            <a:r>
              <a:rPr lang="pt-BR" sz="1400" dirty="0"/>
              <a:t> possui a GDK. É fácil confundir-se quando pensamos nisso pois todo objeto Java pode ser usado dentro do </a:t>
            </a:r>
            <a:r>
              <a:rPr lang="pt-BR" sz="1400" dirty="0" err="1"/>
              <a:t>Groovy</a:t>
            </a:r>
            <a:r>
              <a:rPr lang="pt-BR" sz="1400" dirty="0"/>
              <a:t>, mas o contrario não é verdade. A GDK estende a JDK adicionando métodos que não existem originalmente nos objetos Java.</a:t>
            </a:r>
            <a:endParaRPr lang="pt-BR" sz="1600" dirty="0" smtClean="0"/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750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[1]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</a:t>
            </a:r>
          </a:p>
          <a:p>
            <a:pPr lvl="1"/>
            <a:r>
              <a:rPr lang="pt-BR" sz="1400" dirty="0" smtClean="0">
                <a:hlinkClick r:id="rId2" action="ppaction://hlinkfile"/>
              </a:rPr>
              <a:t>groovy-lang.org</a:t>
            </a:r>
            <a:endParaRPr lang="pt-BR" sz="1400" dirty="0" smtClean="0"/>
          </a:p>
          <a:p>
            <a:r>
              <a:rPr lang="pt-BR" sz="2000" b="1" dirty="0" smtClean="0"/>
              <a:t>[2]</a:t>
            </a:r>
            <a:r>
              <a:rPr lang="pt-BR" sz="2000" dirty="0" smtClean="0"/>
              <a:t>  </a:t>
            </a:r>
            <a:r>
              <a:rPr lang="pt-BR" sz="2000" dirty="0" err="1" smtClean="0"/>
              <a:t>Wikipedia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3" action="ppaction://hlinkfile"/>
              </a:rPr>
              <a:t>pt.wikipedia.org/</a:t>
            </a:r>
            <a:r>
              <a:rPr lang="pt-BR" sz="1400" dirty="0" err="1" smtClean="0">
                <a:hlinkClick r:id="rId3" action="ppaction://hlinkfile"/>
              </a:rPr>
              <a:t>wiki</a:t>
            </a:r>
            <a:r>
              <a:rPr lang="pt-BR" sz="1400" dirty="0" smtClean="0">
                <a:hlinkClick r:id="rId3" action="ppaction://hlinkfile"/>
              </a:rPr>
              <a:t>/</a:t>
            </a:r>
            <a:r>
              <a:rPr lang="pt-BR" sz="1400" dirty="0" err="1" smtClean="0">
                <a:hlinkClick r:id="rId3" action="ppaction://hlinkfile"/>
              </a:rPr>
              <a:t>Groovy</a:t>
            </a:r>
            <a:endParaRPr lang="pt-BR" sz="1400" dirty="0" smtClean="0"/>
          </a:p>
          <a:p>
            <a:r>
              <a:rPr lang="pt-BR" sz="2000" b="1" dirty="0" smtClean="0"/>
              <a:t>[3]</a:t>
            </a:r>
            <a:r>
              <a:rPr lang="pt-BR" sz="2000" dirty="0" smtClean="0"/>
              <a:t>  </a:t>
            </a:r>
            <a:r>
              <a:rPr lang="pt-BR" sz="2000" dirty="0" err="1" smtClean="0"/>
              <a:t>DevMedia</a:t>
            </a:r>
            <a:r>
              <a:rPr lang="pt-BR" sz="2000" dirty="0" smtClean="0"/>
              <a:t>: Artigo sobre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4" action="ppaction://hlinkfile"/>
              </a:rPr>
              <a:t>devmedia.com.br/artigo-java-magazine-69-um-pouco-de-groovy/12874</a:t>
            </a:r>
            <a:endParaRPr lang="pt-BR" sz="1600" dirty="0" smtClean="0"/>
          </a:p>
          <a:p>
            <a:r>
              <a:rPr lang="pt-BR" sz="2000" b="1" dirty="0" smtClean="0"/>
              <a:t>[4]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 </a:t>
            </a:r>
            <a:r>
              <a:rPr lang="pt-BR" sz="2000" dirty="0" err="1" smtClean="0"/>
              <a:t>Documentation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5" action="ppaction://hlinkfile"/>
              </a:rPr>
              <a:t>docs.groovy-lang.org/</a:t>
            </a:r>
            <a:r>
              <a:rPr lang="pt-BR" sz="1400" dirty="0" err="1" smtClean="0">
                <a:hlinkClick r:id="rId5" action="ppaction://hlinkfile"/>
              </a:rPr>
              <a:t>docs</a:t>
            </a:r>
            <a:r>
              <a:rPr lang="pt-BR" sz="1400" dirty="0" smtClean="0">
                <a:hlinkClick r:id="rId5" action="ppaction://hlinkfile"/>
              </a:rPr>
              <a:t>/groovy-2.5.3/</a:t>
            </a:r>
            <a:r>
              <a:rPr lang="pt-BR" sz="1400" dirty="0" err="1" smtClean="0">
                <a:hlinkClick r:id="rId5" action="ppaction://hlinkfile"/>
              </a:rPr>
              <a:t>html</a:t>
            </a:r>
            <a:r>
              <a:rPr lang="pt-BR" sz="1400" dirty="0" smtClean="0">
                <a:hlinkClick r:id="rId5" action="ppaction://hlinkfile"/>
              </a:rPr>
              <a:t>/</a:t>
            </a:r>
            <a:r>
              <a:rPr lang="pt-BR" sz="1400" dirty="0" err="1" smtClean="0">
                <a:hlinkClick r:id="rId5" action="ppaction://hlinkfile"/>
              </a:rPr>
              <a:t>documentation</a:t>
            </a:r>
            <a:r>
              <a:rPr lang="pt-BR" sz="1400" dirty="0" smtClean="0">
                <a:hlinkClick r:id="rId5" action="ppaction://hlinkfile"/>
              </a:rPr>
              <a:t>/</a:t>
            </a:r>
            <a:endParaRPr lang="pt-BR" sz="1400" dirty="0" smtClean="0"/>
          </a:p>
          <a:p>
            <a:r>
              <a:rPr lang="pt-BR" sz="2000" b="1" dirty="0" smtClean="0"/>
              <a:t>[</a:t>
            </a:r>
            <a:r>
              <a:rPr lang="pt-BR" sz="2000" b="1" dirty="0"/>
              <a:t>5]</a:t>
            </a:r>
            <a:r>
              <a:rPr lang="pt-BR" sz="2000" dirty="0"/>
              <a:t> </a:t>
            </a:r>
            <a:r>
              <a:rPr lang="pt-BR" sz="2000" dirty="0" smtClean="0"/>
              <a:t> Linguagens </a:t>
            </a:r>
            <a:r>
              <a:rPr lang="pt-BR" sz="2000" dirty="0"/>
              <a:t>de </a:t>
            </a:r>
            <a:r>
              <a:rPr lang="pt-BR" sz="2000" dirty="0" smtClean="0"/>
              <a:t>Programação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 action="ppaction://hlinkfile"/>
              </a:rPr>
              <a:t>inf.ufes.br</a:t>
            </a:r>
            <a:r>
              <a:rPr lang="pt-BR" sz="1600" dirty="0">
                <a:hlinkClick r:id="rId6" action="ppaction://hlinkfile"/>
              </a:rPr>
              <a:t>/~vitorsouza/archive/2020/wp-content/uploads/teaching-lp-20182-seminario-groovy.pdf</a:t>
            </a:r>
            <a:endParaRPr lang="pt-BR" sz="1600" dirty="0" smtClean="0"/>
          </a:p>
          <a:p>
            <a:pPr marL="914400" lvl="2" indent="0">
              <a:buNone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79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753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Paralaxe</vt:lpstr>
      <vt:lpstr>Linguagem de Programação Groovy</vt:lpstr>
      <vt:lpstr>Introdução</vt:lpstr>
      <vt:lpstr>Motivação</vt:lpstr>
      <vt:lpstr>Motivação</vt:lpstr>
      <vt:lpstr>O que é o Groovy afinal?</vt:lpstr>
      <vt:lpstr>Características da linguagem</vt:lpstr>
      <vt:lpstr>Características da linguagem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Groovy</dc:title>
  <dc:creator>Conta da Microsoft</dc:creator>
  <cp:lastModifiedBy>Conta da Microsoft</cp:lastModifiedBy>
  <cp:revision>9</cp:revision>
  <dcterms:created xsi:type="dcterms:W3CDTF">2021-08-14T19:02:50Z</dcterms:created>
  <dcterms:modified xsi:type="dcterms:W3CDTF">2021-08-14T20:21:11Z</dcterms:modified>
</cp:coreProperties>
</file>