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8" r:id="rId9"/>
    <p:sldId id="266" r:id="rId10"/>
    <p:sldId id="272" r:id="rId11"/>
    <p:sldId id="274" r:id="rId12"/>
    <p:sldId id="275" r:id="rId13"/>
    <p:sldId id="276" r:id="rId14"/>
    <p:sldId id="277" r:id="rId15"/>
    <p:sldId id="278" r:id="rId16"/>
    <p:sldId id="269" r:id="rId17"/>
    <p:sldId id="271" r:id="rId18"/>
    <p:sldId id="267" r:id="rId19"/>
    <p:sldId id="273" r:id="rId20"/>
    <p:sldId id="279" r:id="rId21"/>
    <p:sldId id="280" r:id="rId22"/>
    <p:sldId id="25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4220-22D1-47E0-972A-D66225F5A4C2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3D8A-A115-4AF7-8134-3C1A8F747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4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cs.groovy-lang.org/docs/groovy-2.5.3/html/documentation/" TargetMode="External"/><Relationship Id="rId7" Type="http://schemas.openxmlformats.org/officeDocument/2006/relationships/hyperlink" Target="youtube.com/watch?v=vDtENU-3Lwo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evmedia.com.br/artigo-java-magazine-69-um-pouco-de-groovy/12874" TargetMode="External"/><Relationship Id="rId4" Type="http://schemas.openxmlformats.org/officeDocument/2006/relationships/hyperlink" Target="pt.wikipedia.org/wiki/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estática </a:t>
            </a:r>
            <a:r>
              <a:rPr lang="pt-BR" dirty="0"/>
              <a:t>e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689463"/>
            <a:ext cx="6222776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ponto curioso da </a:t>
            </a:r>
            <a:r>
              <a:rPr lang="pt-BR" sz="2000" dirty="0" err="1"/>
              <a:t>Groovy</a:t>
            </a:r>
            <a:r>
              <a:rPr lang="pt-BR" sz="20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</a:t>
            </a:r>
            <a:r>
              <a:rPr lang="pt-BR" sz="2000" dirty="0" smtClean="0"/>
              <a:t>inexistentes;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7" y="1689463"/>
            <a:ext cx="38676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/>
              <a:t>alguns tipos de classe, sendo eles: Normal, Aninhada, Abstrata, Interface e </a:t>
            </a:r>
            <a:r>
              <a:rPr lang="pt-BR" sz="2000" dirty="0" err="1"/>
              <a:t>Traits</a:t>
            </a:r>
            <a:r>
              <a:rPr lang="pt-BR" sz="2000" dirty="0" smtClean="0"/>
              <a:t>;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Métodos </a:t>
            </a:r>
            <a:r>
              <a:rPr lang="pt-BR" sz="2000" b="1" i="1" dirty="0" err="1"/>
              <a:t>Getters</a:t>
            </a:r>
            <a:r>
              <a:rPr lang="pt-BR" sz="2000" b="1" i="1" dirty="0"/>
              <a:t>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Setters</a:t>
            </a:r>
            <a:r>
              <a:rPr lang="pt-BR" sz="2000" dirty="0"/>
              <a:t> são criados automaticamente e dinamicamente, porém podemos evitar a criação do </a:t>
            </a:r>
            <a:r>
              <a:rPr lang="pt-BR" sz="2000" dirty="0" err="1"/>
              <a:t>setter</a:t>
            </a:r>
            <a:r>
              <a:rPr lang="pt-BR" sz="2000" dirty="0"/>
              <a:t> e, para isso, devemos declarar um campo como </a:t>
            </a:r>
            <a:r>
              <a:rPr lang="pt-BR" sz="2000" b="1" i="1" dirty="0"/>
              <a:t>final</a:t>
            </a:r>
            <a:r>
              <a:rPr lang="pt-BR" sz="2000" dirty="0"/>
              <a:t>;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São definidas como top </a:t>
            </a:r>
            <a:r>
              <a:rPr lang="pt-BR" sz="2000" dirty="0" err="1" smtClean="0"/>
              <a:t>level</a:t>
            </a:r>
            <a:r>
              <a:rPr lang="pt-BR" sz="2000" dirty="0" smtClean="0"/>
              <a:t> e são concretas;</a:t>
            </a:r>
          </a:p>
          <a:p>
            <a:endParaRPr lang="pt-BR" sz="2000" dirty="0" smtClean="0"/>
          </a:p>
          <a:p>
            <a:r>
              <a:rPr lang="pt-BR" sz="2000" dirty="0" smtClean="0"/>
              <a:t>Podem ser instanciadas sem restrições por classes e scripts;</a:t>
            </a:r>
          </a:p>
          <a:p>
            <a:endParaRPr lang="pt-BR" sz="2000" dirty="0" smtClean="0"/>
          </a:p>
          <a:p>
            <a:r>
              <a:rPr lang="pt-BR" sz="2000" dirty="0" smtClean="0"/>
              <a:t>São publicas por padrão</a:t>
            </a:r>
          </a:p>
          <a:p>
            <a:endParaRPr lang="pt-BR" sz="2000" dirty="0" smtClean="0"/>
          </a:p>
          <a:p>
            <a:r>
              <a:rPr lang="pt-BR" sz="2000" dirty="0" smtClean="0"/>
              <a:t>São instancias ao serem chamadas pelo seu construtor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46" y="2976557"/>
            <a:ext cx="273405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Aninhada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Definidas </a:t>
            </a:r>
            <a:r>
              <a:rPr lang="pt-BR" sz="2000" dirty="0"/>
              <a:t>dentro de outra </a:t>
            </a:r>
            <a:r>
              <a:rPr lang="pt-BR" sz="2000" dirty="0" smtClean="0"/>
              <a:t>classe;</a:t>
            </a:r>
          </a:p>
          <a:p>
            <a:endParaRPr lang="pt-BR" sz="2000" dirty="0"/>
          </a:p>
          <a:p>
            <a:r>
              <a:rPr lang="pt-BR" sz="2000" dirty="0" smtClean="0"/>
              <a:t>Classe mais </a:t>
            </a:r>
            <a:r>
              <a:rPr lang="pt-BR" sz="2000" dirty="0"/>
              <a:t>externa acessa </a:t>
            </a:r>
            <a:r>
              <a:rPr lang="pt-BR" sz="2000" dirty="0" smtClean="0"/>
              <a:t>classe interna normalmente;</a:t>
            </a:r>
          </a:p>
          <a:p>
            <a:endParaRPr lang="pt-BR" sz="2000" dirty="0"/>
          </a:p>
          <a:p>
            <a:r>
              <a:rPr lang="pt-BR" sz="2000" dirty="0" smtClean="0"/>
              <a:t>Classe </a:t>
            </a:r>
            <a:r>
              <a:rPr lang="pt-BR" sz="2000" dirty="0"/>
              <a:t>interna acessa dados </a:t>
            </a:r>
            <a:r>
              <a:rPr lang="pt-BR" sz="2000" dirty="0" smtClean="0"/>
              <a:t>da classe </a:t>
            </a:r>
            <a:r>
              <a:rPr lang="pt-BR" sz="2000" dirty="0"/>
              <a:t>externa mesmo que </a:t>
            </a:r>
            <a:r>
              <a:rPr lang="pt-BR" sz="2000" dirty="0" smtClean="0"/>
              <a:t>sejam privados;</a:t>
            </a:r>
          </a:p>
          <a:p>
            <a:endParaRPr lang="pt-BR" sz="2000" dirty="0"/>
          </a:p>
          <a:p>
            <a:r>
              <a:rPr lang="pt-BR" sz="2000" dirty="0" smtClean="0"/>
              <a:t>Outras </a:t>
            </a:r>
            <a:r>
              <a:rPr lang="pt-BR" sz="2000" dirty="0"/>
              <a:t>classes, com exceção </a:t>
            </a:r>
            <a:r>
              <a:rPr lang="pt-BR" sz="2000" dirty="0" smtClean="0"/>
              <a:t>da classe </a:t>
            </a:r>
            <a:r>
              <a:rPr lang="pt-BR" sz="2000" dirty="0"/>
              <a:t>externa, não têm acesso </a:t>
            </a:r>
            <a:r>
              <a:rPr lang="pt-BR" sz="2000" dirty="0" smtClean="0"/>
              <a:t>à classe interna;</a:t>
            </a:r>
            <a:endParaRPr lang="en-US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50" y="2722761"/>
            <a:ext cx="2724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Representam conceitos </a:t>
            </a:r>
            <a:r>
              <a:rPr lang="pt-BR" sz="2000" dirty="0" smtClean="0"/>
              <a:t>genéricos de classes;</a:t>
            </a:r>
          </a:p>
          <a:p>
            <a:endParaRPr lang="pt-BR" sz="2000" dirty="0"/>
          </a:p>
          <a:p>
            <a:r>
              <a:rPr lang="pt-BR" sz="2000" dirty="0" smtClean="0"/>
              <a:t>Não </a:t>
            </a:r>
            <a:r>
              <a:rPr lang="pt-BR" sz="2000" dirty="0"/>
              <a:t>pode ser </a:t>
            </a:r>
            <a:r>
              <a:rPr lang="pt-BR" sz="2000" dirty="0" smtClean="0"/>
              <a:t>instanciada;</a:t>
            </a:r>
          </a:p>
          <a:p>
            <a:endParaRPr lang="pt-BR" sz="2000" dirty="0"/>
          </a:p>
          <a:p>
            <a:r>
              <a:rPr lang="pt-BR" sz="2000" dirty="0" smtClean="0"/>
              <a:t>Incluem </a:t>
            </a:r>
            <a:r>
              <a:rPr lang="pt-BR" sz="2000" dirty="0"/>
              <a:t>campos/propriedades </a:t>
            </a:r>
            <a:r>
              <a:rPr lang="pt-BR" sz="2000" dirty="0" smtClean="0"/>
              <a:t>e métodos </a:t>
            </a:r>
            <a:r>
              <a:rPr lang="pt-BR" sz="2000" dirty="0"/>
              <a:t>abstratos ou </a:t>
            </a:r>
            <a:r>
              <a:rPr lang="pt-BR" sz="2000" dirty="0" smtClean="0"/>
              <a:t>concretos;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abstratos devem </a:t>
            </a:r>
            <a:r>
              <a:rPr lang="pt-BR" sz="2000" dirty="0" smtClean="0"/>
              <a:t>ser implementados </a:t>
            </a:r>
            <a:r>
              <a:rPr lang="pt-BR" sz="2000" dirty="0"/>
              <a:t>pelas </a:t>
            </a:r>
            <a:r>
              <a:rPr lang="pt-BR" sz="2000" dirty="0" smtClean="0"/>
              <a:t>subclasses;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781453"/>
            <a:ext cx="24768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Interface define um “contrato” </a:t>
            </a:r>
            <a:r>
              <a:rPr lang="pt-BR" sz="2000" dirty="0" smtClean="0"/>
              <a:t>em que </a:t>
            </a:r>
            <a:r>
              <a:rPr lang="pt-BR" sz="2000" dirty="0"/>
              <a:t>a classe precisa </a:t>
            </a:r>
            <a:r>
              <a:rPr lang="pt-BR" sz="2000" dirty="0" smtClean="0"/>
              <a:t>seguir</a:t>
            </a:r>
          </a:p>
          <a:p>
            <a:endParaRPr lang="pt-BR" sz="2000" dirty="0"/>
          </a:p>
          <a:p>
            <a:r>
              <a:rPr lang="pt-BR" sz="2000" dirty="0" smtClean="0"/>
              <a:t>Define </a:t>
            </a:r>
            <a:r>
              <a:rPr lang="pt-BR" sz="2000" dirty="0"/>
              <a:t>apenas uma lista </a:t>
            </a:r>
            <a:r>
              <a:rPr lang="pt-BR" sz="2000" dirty="0" smtClean="0"/>
              <a:t>de métodos </a:t>
            </a:r>
            <a:r>
              <a:rPr lang="pt-BR" sz="2000" dirty="0"/>
              <a:t>(assinatura) que </a:t>
            </a:r>
            <a:r>
              <a:rPr lang="pt-BR" sz="2000" dirty="0" smtClean="0"/>
              <a:t>precisam ser implementados;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precisam ser </a:t>
            </a:r>
            <a:r>
              <a:rPr lang="pt-BR" sz="2000" dirty="0" smtClean="0"/>
              <a:t>sempre públicos</a:t>
            </a:r>
          </a:p>
          <a:p>
            <a:endParaRPr lang="pt-BR" sz="2000" dirty="0"/>
          </a:p>
          <a:p>
            <a:r>
              <a:rPr lang="pt-BR" sz="2000" dirty="0" smtClean="0"/>
              <a:t>Diferença </a:t>
            </a:r>
            <a:r>
              <a:rPr lang="pt-BR" sz="2000" dirty="0"/>
              <a:t>para classes abstratas</a:t>
            </a:r>
            <a:r>
              <a:rPr lang="pt-BR" sz="2000" dirty="0" smtClean="0"/>
              <a:t>:</a:t>
            </a:r>
          </a:p>
          <a:p>
            <a:pPr lvl="1"/>
            <a:r>
              <a:rPr lang="pt-BR" sz="1400" dirty="0" smtClean="0"/>
              <a:t> </a:t>
            </a:r>
            <a:r>
              <a:rPr lang="pt-BR" sz="1400" dirty="0"/>
              <a:t>Classes abstratas </a:t>
            </a:r>
            <a:r>
              <a:rPr lang="pt-BR" sz="1400" dirty="0" smtClean="0"/>
              <a:t>podem conter </a:t>
            </a:r>
            <a:r>
              <a:rPr lang="pt-BR" sz="1400" dirty="0"/>
              <a:t>propriedades </a:t>
            </a:r>
            <a:r>
              <a:rPr lang="pt-BR" sz="1400" dirty="0" smtClean="0"/>
              <a:t>e/ou métodos </a:t>
            </a:r>
            <a:r>
              <a:rPr lang="pt-BR" sz="1400" dirty="0"/>
              <a:t>concretos, </a:t>
            </a:r>
            <a:r>
              <a:rPr lang="pt-BR" sz="1400" dirty="0" smtClean="0"/>
              <a:t>enquanto interfaces contém apenas as assinaturas </a:t>
            </a:r>
            <a:r>
              <a:rPr lang="pt-BR" sz="1400" dirty="0"/>
              <a:t>dos métodos</a:t>
            </a:r>
            <a:endParaRPr lang="pt-BR" sz="1400" dirty="0" smtClean="0"/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897117"/>
            <a:ext cx="30198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b="1" i="1" dirty="0" err="1"/>
              <a:t>Traits</a:t>
            </a:r>
            <a:r>
              <a:rPr lang="pt-BR" sz="2000" dirty="0"/>
              <a:t> são estruturas da linguagem que possibilitam composição de comportamentos, implementação de </a:t>
            </a:r>
            <a:r>
              <a:rPr lang="pt-BR" sz="2000" dirty="0" smtClean="0"/>
              <a:t>interfaces em tempo de execução, </a:t>
            </a:r>
            <a:r>
              <a:rPr lang="pt-BR" sz="2000" i="1" dirty="0" err="1"/>
              <a:t>override</a:t>
            </a:r>
            <a:r>
              <a:rPr lang="pt-BR" sz="2000" dirty="0"/>
              <a:t> de comportamentos, compatibilidade com tipos </a:t>
            </a:r>
            <a:r>
              <a:rPr lang="pt-BR" sz="2000" b="1" i="1" dirty="0" err="1"/>
              <a:t>static</a:t>
            </a:r>
            <a:r>
              <a:rPr lang="pt-BR" sz="2000" dirty="0"/>
              <a:t> na compilação. Em resumo, são interfaces carregando, ambos,  </a:t>
            </a:r>
            <a:r>
              <a:rPr lang="pt-BR" sz="2000" dirty="0" smtClean="0"/>
              <a:t>implementações default </a:t>
            </a:r>
            <a:r>
              <a:rPr lang="pt-BR" sz="2000" dirty="0"/>
              <a:t>e </a:t>
            </a:r>
            <a:r>
              <a:rPr lang="pt-BR" sz="2000" dirty="0" smtClean="0"/>
              <a:t>estados;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ser usados como uma interface normal usando a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implements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métodos declarados, porem só suportam métodos que sejam </a:t>
            </a:r>
            <a:r>
              <a:rPr lang="pt-BR" sz="2000" b="1" i="1" dirty="0" err="1" smtClean="0"/>
              <a:t>public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;</a:t>
            </a:r>
            <a:endParaRPr lang="pt-BR" sz="2000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90" y="5236883"/>
            <a:ext cx="2876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dirty="0" smtClean="0"/>
              <a:t>Podem ter campos declarados, podendo ser estes </a:t>
            </a:r>
            <a:r>
              <a:rPr lang="pt-BR" sz="2000" b="1" i="1" dirty="0" err="1" smtClean="0"/>
              <a:t>public</a:t>
            </a:r>
            <a:r>
              <a:rPr lang="pt-BR" sz="2000" b="1" i="1" dirty="0" smtClean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, que geralmente são feitos para salvar estados dos objetos;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propriedades;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 implementar </a:t>
            </a:r>
            <a:r>
              <a:rPr lang="pt-BR" sz="2000" dirty="0" smtClean="0"/>
              <a:t>interfaces;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7" y="2538676"/>
            <a:ext cx="3410426" cy="20767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4" y="5055575"/>
            <a:ext cx="2429214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50" y="5007943"/>
            <a:ext cx="27531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Implementação similar a Java;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parâmetros de métodos podem ter ou não tipos definidos e podemos colocar valores padrões a eles;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O retorno dos métodos também podem ser arbitrários, assim como os parâmetros;</a:t>
            </a: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19" y="1195558"/>
            <a:ext cx="549669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</a:t>
            </a:r>
            <a:r>
              <a:rPr lang="pt-BR" sz="2000" dirty="0" smtClean="0"/>
              <a:t>sua primeira versão disponível ao público em 2007 e hoje se encontra na fase alfa do desenvolvimento em sua versão 4.0, com suporte continuo a 3.0;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Google;</a:t>
            </a:r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 ter parâmetros nomeados, e precisam receber os parâmetros como um </a:t>
            </a:r>
            <a:r>
              <a:rPr lang="pt-BR" sz="2000" dirty="0" err="1" smtClean="0"/>
              <a:t>Map</a:t>
            </a:r>
            <a:r>
              <a:rPr lang="pt-BR" sz="2000" dirty="0" smtClean="0"/>
              <a:t>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Suporte a métodos com um numero variável de parâmetros. </a:t>
            </a:r>
          </a:p>
          <a:p>
            <a:pPr lvl="1" algn="just"/>
            <a:r>
              <a:rPr lang="pt-BR" sz="1600" dirty="0" smtClean="0"/>
              <a:t>Caso o parâmetro passado seja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, o </a:t>
            </a:r>
            <a:r>
              <a:rPr lang="pt-BR" sz="1600" dirty="0" err="1" smtClean="0"/>
              <a:t>args</a:t>
            </a:r>
            <a:r>
              <a:rPr lang="pt-BR" sz="1600" dirty="0" smtClean="0"/>
              <a:t> se transforma neste </a:t>
            </a:r>
            <a:r>
              <a:rPr lang="pt-BR" sz="1600" dirty="0" err="1" smtClean="0"/>
              <a:t>array</a:t>
            </a:r>
            <a:r>
              <a:rPr lang="pt-BR" sz="1600" dirty="0" smtClean="0"/>
              <a:t> passado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fazer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 com o nome dos métodos, a partir da quantidade de argumentos definidos</a:t>
            </a:r>
          </a:p>
          <a:p>
            <a:pPr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24" y="2522978"/>
            <a:ext cx="3686689" cy="333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79" y="3764704"/>
            <a:ext cx="2934109" cy="7811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04" y="3764704"/>
            <a:ext cx="2848373" cy="8287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136" y="5363851"/>
            <a:ext cx="2191056" cy="943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713" y="3836151"/>
            <a:ext cx="24292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Campos e </a:t>
            </a:r>
            <a:r>
              <a:rPr lang="en-US" dirty="0" err="1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400" dirty="0" smtClean="0">
                <a:hlinkClick r:id="rId2" action="ppaction://hlinkfile"/>
              </a:rPr>
              <a:t>groovy-lang.org</a:t>
            </a:r>
            <a:endParaRPr lang="pt-BR" sz="14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/>
              <a:t>Groovy</a:t>
            </a:r>
            <a:r>
              <a:rPr lang="pt-BR" sz="2000" dirty="0"/>
              <a:t>-Lang </a:t>
            </a:r>
            <a:r>
              <a:rPr lang="pt-BR" sz="2000" dirty="0" err="1"/>
              <a:t>Documentation</a:t>
            </a:r>
            <a:endParaRPr lang="pt-BR" sz="2000" dirty="0"/>
          </a:p>
          <a:p>
            <a:pPr lvl="1"/>
            <a:r>
              <a:rPr lang="pt-BR" sz="1400" dirty="0">
                <a:hlinkClick r:id="rId3" action="ppaction://hlinkfile"/>
              </a:rPr>
              <a:t>docs.groovy-lang.org/</a:t>
            </a:r>
            <a:r>
              <a:rPr lang="pt-BR" sz="1400" dirty="0" err="1">
                <a:hlinkClick r:id="rId3" action="ppaction://hlinkfile"/>
              </a:rPr>
              <a:t>docs</a:t>
            </a:r>
            <a:r>
              <a:rPr lang="pt-BR" sz="1400" dirty="0">
                <a:hlinkClick r:id="rId3" action="ppaction://hlinkfile"/>
              </a:rPr>
              <a:t>/groovy-2.5.3/</a:t>
            </a:r>
            <a:r>
              <a:rPr lang="pt-BR" sz="1400" dirty="0" err="1">
                <a:hlinkClick r:id="rId3" action="ppaction://hlinkfile"/>
              </a:rPr>
              <a:t>html</a:t>
            </a:r>
            <a:r>
              <a:rPr lang="pt-BR" sz="1400" dirty="0">
                <a:hlinkClick r:id="rId3" action="ppaction://hlinkfile"/>
              </a:rPr>
              <a:t>/</a:t>
            </a:r>
            <a:r>
              <a:rPr lang="pt-BR" sz="1400" dirty="0" err="1">
                <a:hlinkClick r:id="rId3" action="ppaction://hlinkfile"/>
              </a:rPr>
              <a:t>documentation</a:t>
            </a:r>
            <a:r>
              <a:rPr lang="pt-BR" sz="1400" dirty="0">
                <a:hlinkClick r:id="rId3" action="ppaction://hlinkfile"/>
              </a:rPr>
              <a:t>/</a:t>
            </a:r>
            <a:endParaRPr lang="pt-BR" sz="1400" dirty="0"/>
          </a:p>
          <a:p>
            <a:r>
              <a:rPr lang="pt-BR" sz="2000" b="1" dirty="0" smtClean="0"/>
              <a:t>[3]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r>
              <a:rPr lang="pt-BR" sz="2000" dirty="0" smtClean="0"/>
              <a:t>: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4" action="ppaction://hlinkfile"/>
              </a:rPr>
              <a:t>pt.wikipedia.org/</a:t>
            </a:r>
            <a:r>
              <a:rPr lang="pt-BR" sz="1400" dirty="0" err="1" smtClean="0">
                <a:hlinkClick r:id="rId4" action="ppaction://hlinkfile"/>
              </a:rPr>
              <a:t>wiki</a:t>
            </a:r>
            <a:r>
              <a:rPr lang="pt-BR" sz="1400" dirty="0" smtClean="0">
                <a:hlinkClick r:id="rId4" action="ppaction://hlinkfile"/>
              </a:rPr>
              <a:t>/</a:t>
            </a:r>
            <a:r>
              <a:rPr lang="pt-BR" sz="1400" dirty="0" err="1" smtClean="0">
                <a:hlinkClick r:id="rId4" action="ppaction://hlinkfile"/>
              </a:rPr>
              <a:t>Groovy</a:t>
            </a:r>
            <a:endParaRPr lang="pt-BR" sz="14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5" action="ppaction://hlinkfile"/>
              </a:rPr>
              <a:t>devmedia.com.br/artigo-java-magazine-69-um-pouco-de-groovy/12874</a:t>
            </a:r>
            <a:endParaRPr lang="pt-BR" sz="16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inf.ufes.br/~</a:t>
            </a:r>
            <a:r>
              <a:rPr lang="pt-BR" sz="1600" dirty="0" err="1" smtClean="0">
                <a:hlinkClick r:id="rId6" action="ppaction://hlinkfile"/>
              </a:rPr>
              <a:t>vitorsouza</a:t>
            </a:r>
            <a:r>
              <a:rPr lang="pt-BR" sz="1600" dirty="0" smtClean="0">
                <a:hlinkClick r:id="rId6" action="ppaction://hlinkfile"/>
              </a:rPr>
              <a:t>/</a:t>
            </a:r>
            <a:r>
              <a:rPr lang="pt-BR" sz="1600" dirty="0" err="1" smtClean="0">
                <a:hlinkClick r:id="rId6" action="ppaction://hlinkfile"/>
              </a:rPr>
              <a:t>archive</a:t>
            </a:r>
            <a:r>
              <a:rPr lang="pt-BR" sz="1600" dirty="0" smtClean="0">
                <a:hlinkClick r:id="rId6" action="ppaction://hlinkfile"/>
              </a:rPr>
              <a:t>/2020/</a:t>
            </a:r>
            <a:r>
              <a:rPr lang="pt-BR" sz="1600" dirty="0" err="1" smtClean="0">
                <a:hlinkClick r:id="rId6" action="ppaction://hlinkfile"/>
              </a:rPr>
              <a:t>wp-content</a:t>
            </a:r>
            <a:r>
              <a:rPr lang="pt-BR" sz="1600" dirty="0" smtClean="0">
                <a:hlinkClick r:id="rId6" action="ppaction://hlinkfile"/>
              </a:rPr>
              <a:t>/uploads/teaching-lp-20182-seminario-groovy.pdf</a:t>
            </a:r>
            <a:endParaRPr lang="pt-BR" sz="1600" dirty="0" smtClean="0"/>
          </a:p>
          <a:p>
            <a:r>
              <a:rPr lang="pt-BR" sz="2000" b="1" dirty="0" smtClean="0"/>
              <a:t>[6] </a:t>
            </a:r>
            <a:r>
              <a:rPr lang="pt-BR" sz="2000" dirty="0" err="1"/>
              <a:t>Groovy</a:t>
            </a:r>
            <a:r>
              <a:rPr lang="pt-BR" sz="2000" dirty="0"/>
              <a:t> Tutorial For </a:t>
            </a:r>
            <a:r>
              <a:rPr lang="pt-BR" sz="2000" dirty="0" err="1" smtClean="0"/>
              <a:t>Beginners</a:t>
            </a:r>
            <a:endParaRPr lang="pt-BR" sz="2000" dirty="0" smtClean="0"/>
          </a:p>
          <a:p>
            <a:pPr lvl="1"/>
            <a:r>
              <a:rPr lang="pt-BR" sz="1200" dirty="0" smtClean="0">
                <a:hlinkClick r:id="rId7" action="ppaction://hlinkfile"/>
              </a:rPr>
              <a:t>youtube.com/</a:t>
            </a:r>
            <a:r>
              <a:rPr lang="pt-BR" sz="1200" dirty="0" err="1" smtClean="0">
                <a:hlinkClick r:id="rId7" action="ppaction://hlinkfile"/>
              </a:rPr>
              <a:t>watch?v</a:t>
            </a:r>
            <a:r>
              <a:rPr lang="pt-BR" sz="1200" dirty="0" smtClean="0">
                <a:hlinkClick r:id="rId7" action="ppaction://hlinkfile"/>
              </a:rPr>
              <a:t>=vDtENU-3Lwo</a:t>
            </a:r>
            <a:endParaRPr lang="pt-BR" sz="12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</a:t>
            </a:r>
            <a:r>
              <a:rPr lang="pt-BR" sz="2000" dirty="0" smtClean="0"/>
              <a:t>);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Foi enviado ao Java </a:t>
            </a:r>
            <a:r>
              <a:rPr lang="pt-BR" sz="2000" dirty="0" err="1"/>
              <a:t>Community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(JCP), que é um processo que permite ao ganhador participar nas versões futuras do Java, e foi aceita 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.;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35" y="5918165"/>
            <a:ext cx="2838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objetos</a:t>
            </a:r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r>
              <a:rPr lang="pt-BR" sz="2000" dirty="0" smtClean="0"/>
              <a:t>:</a:t>
            </a:r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 e </a:t>
            </a:r>
            <a:r>
              <a:rPr lang="pt-BR" sz="2000" dirty="0" err="1" smtClean="0"/>
              <a:t>Traits</a:t>
            </a:r>
            <a:r>
              <a:rPr lang="pt-BR" sz="2000" dirty="0" smtClean="0"/>
              <a:t>:</a:t>
            </a:r>
          </a:p>
          <a:p>
            <a:pPr lvl="1" algn="just"/>
            <a:r>
              <a:rPr lang="pt-BR" sz="1400" dirty="0" err="1"/>
              <a:t>Closures</a:t>
            </a:r>
            <a:r>
              <a:rPr lang="pt-BR" sz="1400" dirty="0"/>
              <a:t> nada mais são do que pedaços de código tratados como objetos, e como tal podem receber parâmetros e retornar valores. E como a JVM não sabe se o código que está rodando é </a:t>
            </a:r>
            <a:r>
              <a:rPr lang="pt-BR" sz="1400" dirty="0" err="1"/>
              <a:t>Groovy</a:t>
            </a:r>
            <a:r>
              <a:rPr lang="pt-BR" sz="1400" dirty="0"/>
              <a:t> ou Java, é perfeitamente possível dizer que um </a:t>
            </a:r>
            <a:r>
              <a:rPr lang="pt-BR" sz="1400" dirty="0" err="1"/>
              <a:t>closure</a:t>
            </a:r>
            <a:r>
              <a:rPr lang="pt-BR" sz="1400" dirty="0"/>
              <a:t> é apenas mais objeto para a JVM, tal qual uma </a:t>
            </a:r>
            <a:r>
              <a:rPr lang="pt-BR" sz="1400" dirty="0" err="1"/>
              <a:t>String</a:t>
            </a:r>
            <a:r>
              <a:rPr lang="pt-BR" sz="1400" dirty="0"/>
              <a:t> ou um </a:t>
            </a:r>
            <a:r>
              <a:rPr lang="pt-BR" sz="1400" dirty="0" err="1"/>
              <a:t>Integer</a:t>
            </a:r>
            <a:r>
              <a:rPr lang="pt-BR" sz="1400" dirty="0" smtClean="0"/>
              <a:t>.</a:t>
            </a:r>
          </a:p>
          <a:p>
            <a:pPr algn="just"/>
            <a:r>
              <a:rPr lang="pt-BR" sz="2000" dirty="0" smtClean="0"/>
              <a:t>Sintaxe </a:t>
            </a:r>
            <a:r>
              <a:rPr lang="pt-BR" sz="2000" dirty="0"/>
              <a:t>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regulares;</a:t>
            </a:r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Escopo </a:t>
            </a:r>
            <a:r>
              <a:rPr lang="pt-BR" sz="2000" dirty="0"/>
              <a:t>dinâmico</a:t>
            </a:r>
            <a:r>
              <a:rPr lang="pt-BR" sz="2000" dirty="0" smtClean="0"/>
              <a:t>;</a:t>
            </a:r>
          </a:p>
          <a:p>
            <a:pPr algn="just"/>
            <a:r>
              <a:rPr lang="pt-BR" sz="2000" dirty="0"/>
              <a:t>Sobrecarga de operadores</a:t>
            </a:r>
            <a:r>
              <a:rPr lang="pt-BR" sz="2000" dirty="0" smtClean="0"/>
              <a:t>;</a:t>
            </a:r>
            <a:endParaRPr lang="pt-BR" sz="2000" dirty="0"/>
          </a:p>
          <a:p>
            <a:pPr algn="just"/>
            <a:r>
              <a:rPr lang="pt-BR" sz="2000" dirty="0"/>
              <a:t>Possui características em comum com Java, já que é inspirada nela</a:t>
            </a:r>
            <a:r>
              <a:rPr lang="pt-BR" sz="2000" dirty="0" smtClean="0"/>
              <a:t>;</a:t>
            </a:r>
          </a:p>
          <a:p>
            <a:pPr algn="just"/>
            <a:r>
              <a:rPr lang="pt-BR" sz="2000" dirty="0"/>
              <a:t>Compatibilidade: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Utilizamos o comando “</a:t>
            </a:r>
            <a:r>
              <a:rPr lang="pt-BR" sz="2000" dirty="0" err="1" smtClean="0"/>
              <a:t>groovy</a:t>
            </a:r>
            <a:r>
              <a:rPr lang="pt-BR" sz="2000" dirty="0"/>
              <a:t> </a:t>
            </a:r>
            <a:r>
              <a:rPr lang="pt-BR" sz="2000" dirty="0" smtClean="0"/>
              <a:t>[</a:t>
            </a:r>
            <a:r>
              <a:rPr lang="pt-BR" sz="2000" dirty="0" err="1" smtClean="0"/>
              <a:t>source</a:t>
            </a:r>
            <a:r>
              <a:rPr lang="pt-BR" sz="2000" dirty="0" smtClean="0"/>
              <a:t> file]” para executar o programa;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comando “</a:t>
            </a:r>
            <a:r>
              <a:rPr lang="pt-BR" sz="2000" dirty="0" err="1" smtClean="0"/>
              <a:t>groovyc</a:t>
            </a:r>
            <a:r>
              <a:rPr lang="pt-BR" sz="2000" dirty="0" smtClean="0"/>
              <a:t>” serve para compilar o programa e criar os arquivos compilados no formato 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class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Temos um console de script, basta utilizar o comando “</a:t>
            </a:r>
            <a:r>
              <a:rPr lang="pt-BR" sz="2000" dirty="0" err="1" smtClean="0"/>
              <a:t>groovysh</a:t>
            </a:r>
            <a:r>
              <a:rPr lang="pt-BR" sz="2000" dirty="0" smtClean="0"/>
              <a:t>”;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Como temos um console de script, consequentemente conseguimos criar scripts com a LP;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8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 símbolo “;” eh opcional, a não ser que coloque mais de um comando na mesma linha;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Para definir uma variável, utilizamos a palavra reservada </a:t>
            </a:r>
            <a:r>
              <a:rPr lang="pt-BR" sz="2000" b="1" i="1" dirty="0" err="1" smtClean="0"/>
              <a:t>def</a:t>
            </a:r>
            <a:r>
              <a:rPr lang="pt-BR" sz="2000" dirty="0" smtClean="0"/>
              <a:t>, que possibilita a alteração do tipo da variável em tempo de execução;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usar </a:t>
            </a:r>
            <a:r>
              <a:rPr lang="pt-BR" sz="2000" dirty="0" err="1" smtClean="0"/>
              <a:t>DataTypes</a:t>
            </a:r>
            <a:r>
              <a:rPr lang="pt-BR" sz="2000" dirty="0" smtClean="0"/>
              <a:t> que proíbe a alteração do tipo da variável durante a execução, isto eh, declarar variáveis com tipos definidos, como </a:t>
            </a:r>
            <a:r>
              <a:rPr lang="pt-BR" sz="2000" b="1" i="1" dirty="0" err="1" smtClean="0"/>
              <a:t>int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double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Possui precedência de operadores;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50" y="5661090"/>
            <a:ext cx="2255052" cy="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608</TotalTime>
  <Words>1342</Words>
  <Application>Microsoft Office PowerPoint</Application>
  <PresentationFormat>Widescreen</PresentationFormat>
  <Paragraphs>161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Paralaxe</vt:lpstr>
      <vt:lpstr>Linguagem de Programação Groovy</vt:lpstr>
      <vt:lpstr>Introdução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Particularidades</vt:lpstr>
      <vt:lpstr>Tipagem estática e dinâmica</vt:lpstr>
      <vt:lpstr>Classes</vt:lpstr>
      <vt:lpstr>Classe Normal</vt:lpstr>
      <vt:lpstr>Classe Aninhada</vt:lpstr>
      <vt:lpstr>Classe Abstrata</vt:lpstr>
      <vt:lpstr>Interface</vt:lpstr>
      <vt:lpstr>Traits</vt:lpstr>
      <vt:lpstr>Traits</vt:lpstr>
      <vt:lpstr>Métodos</vt:lpstr>
      <vt:lpstr>Métodos</vt:lpstr>
      <vt:lpstr>Métodos</vt:lpstr>
      <vt:lpstr>Campos e Propriedades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35</cp:revision>
  <dcterms:created xsi:type="dcterms:W3CDTF">2021-08-14T19:02:50Z</dcterms:created>
  <dcterms:modified xsi:type="dcterms:W3CDTF">2021-08-16T17:48:11Z</dcterms:modified>
</cp:coreProperties>
</file>