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8" r:id="rId9"/>
    <p:sldId id="266" r:id="rId10"/>
    <p:sldId id="272" r:id="rId11"/>
    <p:sldId id="274" r:id="rId12"/>
    <p:sldId id="275" r:id="rId13"/>
    <p:sldId id="276" r:id="rId14"/>
    <p:sldId id="277" r:id="rId15"/>
    <p:sldId id="278" r:id="rId16"/>
    <p:sldId id="269" r:id="rId17"/>
    <p:sldId id="271" r:id="rId18"/>
    <p:sldId id="267" r:id="rId19"/>
    <p:sldId id="273" r:id="rId20"/>
    <p:sldId id="279" r:id="rId21"/>
    <p:sldId id="280" r:id="rId22"/>
    <p:sldId id="25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B4220-22D1-47E0-972A-D66225F5A4C2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C3D8A-A115-4AF7-8134-3C1A8F7473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9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74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C3D8A-A115-4AF7-8134-3C1A8F74739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93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5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94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8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68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54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7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11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7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37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8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65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8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47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2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2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68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E463BD-CF88-4D51-BB25-A25337C19F79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AD4294-6DEF-4AE1-AE38-337626D9A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ocs.groovy-lang.org/docs/groovy-2.5.3/html/documentation/" TargetMode="External"/><Relationship Id="rId7" Type="http://schemas.openxmlformats.org/officeDocument/2006/relationships/hyperlink" Target="youtube.com/watch?v=vDtENU-3Lwo" TargetMode="External"/><Relationship Id="rId2" Type="http://schemas.openxmlformats.org/officeDocument/2006/relationships/hyperlink" Target="groovy-lang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nf.ufes.br/~vitorsouza/archive/2020/wp-content/uploads/teaching-lp-20182-seminario-groovy.pdf" TargetMode="External"/><Relationship Id="rId5" Type="http://schemas.openxmlformats.org/officeDocument/2006/relationships/hyperlink" Target="devmedia.com.br/artigo-java-magazine-69-um-pouco-de-groovy/12874" TargetMode="External"/><Relationship Id="rId4" Type="http://schemas.openxmlformats.org/officeDocument/2006/relationships/hyperlink" Target="pt.wikipedia.org/wiki/Groov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1" y="361165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Linguagem</a:t>
            </a:r>
            <a:r>
              <a:rPr lang="en-US" dirty="0" smtClean="0"/>
              <a:t> de </a:t>
            </a:r>
            <a:r>
              <a:rPr lang="pt-BR" dirty="0" smtClean="0"/>
              <a:t>Programação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Groovy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8" y="5469466"/>
            <a:ext cx="6987645" cy="1388534"/>
          </a:xfrm>
        </p:spPr>
        <p:txBody>
          <a:bodyPr/>
          <a:lstStyle/>
          <a:p>
            <a:r>
              <a:rPr lang="pt-BR" b="1" dirty="0" smtClean="0"/>
              <a:t>Alunos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. Arthur </a:t>
            </a:r>
            <a:r>
              <a:rPr lang="en-US" dirty="0" err="1" smtClean="0"/>
              <a:t>Severo</a:t>
            </a:r>
            <a:r>
              <a:rPr lang="en-US" dirty="0" smtClean="0"/>
              <a:t> - 20183021106</a:t>
            </a:r>
            <a:endParaRPr lang="pt-BR" dirty="0"/>
          </a:p>
          <a:p>
            <a:r>
              <a:rPr lang="en-US" dirty="0" smtClean="0"/>
              <a:t>. Victor </a:t>
            </a:r>
            <a:r>
              <a:rPr lang="en-US" dirty="0"/>
              <a:t>Le </a:t>
            </a:r>
            <a:r>
              <a:rPr lang="en-US" dirty="0" smtClean="0"/>
              <a:t>Roy – 20183021222    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27" y="2977364"/>
            <a:ext cx="4056969" cy="20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9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Tipagem</a:t>
            </a:r>
            <a:r>
              <a:rPr lang="pt-BR" dirty="0" smtClean="0"/>
              <a:t> estática </a:t>
            </a:r>
            <a:r>
              <a:rPr lang="pt-BR" dirty="0"/>
              <a:t>e </a:t>
            </a:r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1689463"/>
            <a:ext cx="6222776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Um ponto curioso da </a:t>
            </a:r>
            <a:r>
              <a:rPr lang="pt-BR" sz="2000" dirty="0" err="1"/>
              <a:t>Groovy</a:t>
            </a:r>
            <a:r>
              <a:rPr lang="pt-BR" sz="2000" dirty="0"/>
              <a:t> é a possibilidade de desenvolver código dinamicamente enquanto se baseia na escrita estática de código, técnica que não é empregada em Java. A dinamicidade da linguagem possibilita que dados usualmente tratados de forma estática (em tempo de compilação) sejam resolvidos durante a execução do programa permitindo, por exemplo, o tratamento de invocações de métodos </a:t>
            </a:r>
            <a:r>
              <a:rPr lang="pt-BR" sz="2000" dirty="0" smtClean="0"/>
              <a:t>inexistentes;</a:t>
            </a:r>
            <a:endParaRPr lang="pt-BR" sz="2000" dirty="0"/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27" y="1689463"/>
            <a:ext cx="386769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Existem </a:t>
            </a:r>
            <a:r>
              <a:rPr lang="pt-BR" sz="2000" dirty="0"/>
              <a:t>alguns tipos de classe, sendo eles: Normal, Aninhada, Abstrata, Interface e </a:t>
            </a:r>
            <a:r>
              <a:rPr lang="pt-BR" sz="2000" dirty="0" err="1"/>
              <a:t>Traits</a:t>
            </a:r>
            <a:r>
              <a:rPr lang="pt-BR" sz="2000" dirty="0" smtClean="0"/>
              <a:t>;</a:t>
            </a:r>
          </a:p>
          <a:p>
            <a:pPr algn="just"/>
            <a:endParaRPr lang="en-US" sz="2000" dirty="0"/>
          </a:p>
          <a:p>
            <a:pPr algn="just"/>
            <a:r>
              <a:rPr lang="pt-BR" sz="2000" dirty="0"/>
              <a:t>Métodos </a:t>
            </a:r>
            <a:r>
              <a:rPr lang="pt-BR" sz="2000" b="1" i="1" dirty="0" err="1"/>
              <a:t>Getters</a:t>
            </a:r>
            <a:r>
              <a:rPr lang="pt-BR" sz="2000" b="1" i="1" dirty="0"/>
              <a:t> </a:t>
            </a:r>
            <a:r>
              <a:rPr lang="pt-BR" sz="2000" b="1" i="1" dirty="0" err="1"/>
              <a:t>and</a:t>
            </a:r>
            <a:r>
              <a:rPr lang="pt-BR" sz="2000" b="1" i="1" dirty="0"/>
              <a:t> </a:t>
            </a:r>
            <a:r>
              <a:rPr lang="pt-BR" sz="2000" b="1" i="1" dirty="0" err="1"/>
              <a:t>Setters</a:t>
            </a:r>
            <a:r>
              <a:rPr lang="pt-BR" sz="2000" dirty="0"/>
              <a:t> são criados automaticamente e dinamicamente, porém podemos evitar a criação do </a:t>
            </a:r>
            <a:r>
              <a:rPr lang="pt-BR" sz="2000" dirty="0" err="1"/>
              <a:t>setter</a:t>
            </a:r>
            <a:r>
              <a:rPr lang="pt-BR" sz="2000" dirty="0"/>
              <a:t> e, para isso, devemos declarar um campo como </a:t>
            </a:r>
            <a:r>
              <a:rPr lang="pt-BR" sz="2000" b="1" i="1" dirty="0"/>
              <a:t>final</a:t>
            </a:r>
            <a:r>
              <a:rPr lang="pt-BR" sz="2000" dirty="0"/>
              <a:t>;</a:t>
            </a:r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738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 smtClean="0"/>
          </a:p>
          <a:p>
            <a:r>
              <a:rPr lang="pt-BR" sz="2000" dirty="0" smtClean="0"/>
              <a:t>São definidas como top </a:t>
            </a:r>
            <a:r>
              <a:rPr lang="pt-BR" sz="2000" dirty="0" err="1" smtClean="0"/>
              <a:t>level</a:t>
            </a:r>
            <a:r>
              <a:rPr lang="pt-BR" sz="2000" dirty="0" smtClean="0"/>
              <a:t> e são concretas;</a:t>
            </a:r>
          </a:p>
          <a:p>
            <a:endParaRPr lang="pt-BR" sz="2000" dirty="0" smtClean="0"/>
          </a:p>
          <a:p>
            <a:r>
              <a:rPr lang="pt-BR" sz="2000" dirty="0" smtClean="0"/>
              <a:t>Podem ser instanciadas sem restrições por classes e scripts;</a:t>
            </a:r>
          </a:p>
          <a:p>
            <a:endParaRPr lang="pt-BR" sz="2000" dirty="0" smtClean="0"/>
          </a:p>
          <a:p>
            <a:r>
              <a:rPr lang="pt-BR" sz="2000" dirty="0" smtClean="0"/>
              <a:t>São publicas por padrão</a:t>
            </a:r>
          </a:p>
          <a:p>
            <a:endParaRPr lang="pt-BR" sz="2000" dirty="0" smtClean="0"/>
          </a:p>
          <a:p>
            <a:r>
              <a:rPr lang="pt-BR" sz="2000" dirty="0" smtClean="0"/>
              <a:t>São instancias ao serem chamadas pelo seu construtor</a:t>
            </a:r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246" y="2976557"/>
            <a:ext cx="273405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Aninhada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 smtClean="0"/>
              <a:t>Definidas </a:t>
            </a:r>
            <a:r>
              <a:rPr lang="pt-BR" sz="2000" dirty="0"/>
              <a:t>dentro de outra </a:t>
            </a:r>
            <a:r>
              <a:rPr lang="pt-BR" sz="2000" dirty="0" smtClean="0"/>
              <a:t>classe;</a:t>
            </a:r>
          </a:p>
          <a:p>
            <a:endParaRPr lang="pt-BR" sz="2000" dirty="0"/>
          </a:p>
          <a:p>
            <a:r>
              <a:rPr lang="pt-BR" sz="2000" dirty="0" smtClean="0"/>
              <a:t>Classe mais </a:t>
            </a:r>
            <a:r>
              <a:rPr lang="pt-BR" sz="2000" dirty="0"/>
              <a:t>externa acessa </a:t>
            </a:r>
            <a:r>
              <a:rPr lang="pt-BR" sz="2000" dirty="0" smtClean="0"/>
              <a:t>classe interna normalmente;</a:t>
            </a:r>
          </a:p>
          <a:p>
            <a:endParaRPr lang="pt-BR" sz="2000" dirty="0"/>
          </a:p>
          <a:p>
            <a:r>
              <a:rPr lang="pt-BR" sz="2000" dirty="0" smtClean="0"/>
              <a:t>Classe </a:t>
            </a:r>
            <a:r>
              <a:rPr lang="pt-BR" sz="2000" dirty="0"/>
              <a:t>interna acessa dados </a:t>
            </a:r>
            <a:r>
              <a:rPr lang="pt-BR" sz="2000" dirty="0" smtClean="0"/>
              <a:t>da classe </a:t>
            </a:r>
            <a:r>
              <a:rPr lang="pt-BR" sz="2000" dirty="0"/>
              <a:t>externa mesmo que </a:t>
            </a:r>
            <a:r>
              <a:rPr lang="pt-BR" sz="2000" dirty="0" smtClean="0"/>
              <a:t>sejam privados;</a:t>
            </a:r>
          </a:p>
          <a:p>
            <a:endParaRPr lang="pt-BR" sz="2000" dirty="0"/>
          </a:p>
          <a:p>
            <a:r>
              <a:rPr lang="pt-BR" sz="2000" dirty="0" smtClean="0"/>
              <a:t>Outras </a:t>
            </a:r>
            <a:r>
              <a:rPr lang="pt-BR" sz="2000" dirty="0"/>
              <a:t>classes, com exceção </a:t>
            </a:r>
            <a:r>
              <a:rPr lang="pt-BR" sz="2000" dirty="0" smtClean="0"/>
              <a:t>da classe </a:t>
            </a:r>
            <a:r>
              <a:rPr lang="pt-BR" sz="2000" dirty="0"/>
              <a:t>externa, não têm acesso </a:t>
            </a:r>
            <a:r>
              <a:rPr lang="pt-BR" sz="2000" dirty="0" smtClean="0"/>
              <a:t>à classe interna;</a:t>
            </a:r>
            <a:endParaRPr lang="en-US" sz="2000" dirty="0"/>
          </a:p>
          <a:p>
            <a:endParaRPr lang="pt-BR" sz="2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50" y="2722761"/>
            <a:ext cx="272453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Classe Abstrata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/>
              <a:t>Representam conceitos </a:t>
            </a:r>
            <a:r>
              <a:rPr lang="pt-BR" sz="2000" dirty="0" smtClean="0"/>
              <a:t>genéricos de classes;</a:t>
            </a:r>
          </a:p>
          <a:p>
            <a:endParaRPr lang="pt-BR" sz="2000" dirty="0"/>
          </a:p>
          <a:p>
            <a:r>
              <a:rPr lang="pt-BR" sz="2000" dirty="0" smtClean="0"/>
              <a:t>Não </a:t>
            </a:r>
            <a:r>
              <a:rPr lang="pt-BR" sz="2000" dirty="0"/>
              <a:t>pode ser </a:t>
            </a:r>
            <a:r>
              <a:rPr lang="pt-BR" sz="2000" dirty="0" smtClean="0"/>
              <a:t>instanciada;</a:t>
            </a:r>
          </a:p>
          <a:p>
            <a:endParaRPr lang="pt-BR" sz="2000" dirty="0"/>
          </a:p>
          <a:p>
            <a:r>
              <a:rPr lang="pt-BR" sz="2000" dirty="0" smtClean="0"/>
              <a:t>Incluem </a:t>
            </a:r>
            <a:r>
              <a:rPr lang="pt-BR" sz="2000" dirty="0"/>
              <a:t>campos/propriedades </a:t>
            </a:r>
            <a:r>
              <a:rPr lang="pt-BR" sz="2000" dirty="0" smtClean="0"/>
              <a:t>e métodos </a:t>
            </a:r>
            <a:r>
              <a:rPr lang="pt-BR" sz="2000" dirty="0"/>
              <a:t>abstratos ou </a:t>
            </a:r>
            <a:r>
              <a:rPr lang="pt-BR" sz="2000" dirty="0" smtClean="0"/>
              <a:t>concretos;</a:t>
            </a:r>
          </a:p>
          <a:p>
            <a:endParaRPr lang="pt-BR" sz="2000" dirty="0"/>
          </a:p>
          <a:p>
            <a:r>
              <a:rPr lang="pt-BR" sz="2000" dirty="0" smtClean="0"/>
              <a:t>Métodos </a:t>
            </a:r>
            <a:r>
              <a:rPr lang="pt-BR" sz="2000" dirty="0"/>
              <a:t>abstratos devem </a:t>
            </a:r>
            <a:r>
              <a:rPr lang="pt-BR" sz="2000" dirty="0" smtClean="0"/>
              <a:t>ser implementados </a:t>
            </a:r>
            <a:r>
              <a:rPr lang="pt-BR" sz="2000" dirty="0"/>
              <a:t>pelas </a:t>
            </a:r>
            <a:r>
              <a:rPr lang="pt-BR" sz="2000" dirty="0" smtClean="0"/>
              <a:t>subclasses;</a:t>
            </a:r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93" y="2781453"/>
            <a:ext cx="247684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7294183" cy="5105401"/>
          </a:xfrm>
        </p:spPr>
        <p:txBody>
          <a:bodyPr>
            <a:normAutofit/>
          </a:bodyPr>
          <a:lstStyle/>
          <a:p>
            <a:r>
              <a:rPr lang="pt-BR" sz="2000" dirty="0"/>
              <a:t>Interface define um “contrato” </a:t>
            </a:r>
            <a:r>
              <a:rPr lang="pt-BR" sz="2000" dirty="0" smtClean="0"/>
              <a:t>em que </a:t>
            </a:r>
            <a:r>
              <a:rPr lang="pt-BR" sz="2000" dirty="0"/>
              <a:t>a classe precisa </a:t>
            </a:r>
            <a:r>
              <a:rPr lang="pt-BR" sz="2000" dirty="0" smtClean="0"/>
              <a:t>seguir</a:t>
            </a:r>
          </a:p>
          <a:p>
            <a:endParaRPr lang="pt-BR" sz="2000" dirty="0"/>
          </a:p>
          <a:p>
            <a:r>
              <a:rPr lang="pt-BR" sz="2000" dirty="0" smtClean="0"/>
              <a:t>Define </a:t>
            </a:r>
            <a:r>
              <a:rPr lang="pt-BR" sz="2000" dirty="0"/>
              <a:t>apenas uma lista </a:t>
            </a:r>
            <a:r>
              <a:rPr lang="pt-BR" sz="2000" dirty="0" smtClean="0"/>
              <a:t>de métodos </a:t>
            </a:r>
            <a:r>
              <a:rPr lang="pt-BR" sz="2000" dirty="0"/>
              <a:t>(assinatura) que </a:t>
            </a:r>
            <a:r>
              <a:rPr lang="pt-BR" sz="2000" dirty="0" smtClean="0"/>
              <a:t>precisam ser implementados;</a:t>
            </a:r>
          </a:p>
          <a:p>
            <a:endParaRPr lang="pt-BR" sz="2000" dirty="0"/>
          </a:p>
          <a:p>
            <a:r>
              <a:rPr lang="pt-BR" sz="2000" dirty="0" smtClean="0"/>
              <a:t>Métodos </a:t>
            </a:r>
            <a:r>
              <a:rPr lang="pt-BR" sz="2000" dirty="0"/>
              <a:t>precisam ser </a:t>
            </a:r>
            <a:r>
              <a:rPr lang="pt-BR" sz="2000" dirty="0" smtClean="0"/>
              <a:t>sempre públicos</a:t>
            </a:r>
          </a:p>
          <a:p>
            <a:endParaRPr lang="pt-BR" sz="2000" dirty="0"/>
          </a:p>
          <a:p>
            <a:r>
              <a:rPr lang="pt-BR" sz="2000" dirty="0" smtClean="0"/>
              <a:t>Diferença </a:t>
            </a:r>
            <a:r>
              <a:rPr lang="pt-BR" sz="2000" dirty="0"/>
              <a:t>para classes abstratas</a:t>
            </a:r>
            <a:r>
              <a:rPr lang="pt-BR" sz="2000" dirty="0" smtClean="0"/>
              <a:t>:</a:t>
            </a:r>
          </a:p>
          <a:p>
            <a:pPr lvl="1"/>
            <a:r>
              <a:rPr lang="pt-BR" sz="1400" dirty="0" smtClean="0"/>
              <a:t> </a:t>
            </a:r>
            <a:r>
              <a:rPr lang="pt-BR" sz="1400" dirty="0"/>
              <a:t>Classes abstratas </a:t>
            </a:r>
            <a:r>
              <a:rPr lang="pt-BR" sz="1400" dirty="0" smtClean="0"/>
              <a:t>podem conter </a:t>
            </a:r>
            <a:r>
              <a:rPr lang="pt-BR" sz="1400" dirty="0"/>
              <a:t>propriedades </a:t>
            </a:r>
            <a:r>
              <a:rPr lang="pt-BR" sz="1400" dirty="0" smtClean="0"/>
              <a:t>e/ou métodos </a:t>
            </a:r>
            <a:r>
              <a:rPr lang="pt-BR" sz="1400" dirty="0"/>
              <a:t>concretos, </a:t>
            </a:r>
            <a:r>
              <a:rPr lang="pt-BR" sz="1400" dirty="0" smtClean="0"/>
              <a:t>enquanto interfaces contém apenas as assinaturas </a:t>
            </a:r>
            <a:r>
              <a:rPr lang="pt-BR" sz="1400" dirty="0"/>
              <a:t>dos métodos</a:t>
            </a:r>
            <a:endParaRPr lang="pt-BR" sz="1400" dirty="0" smtClean="0"/>
          </a:p>
          <a:p>
            <a:endParaRPr lang="en-US" sz="2000" dirty="0"/>
          </a:p>
          <a:p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493" y="2897117"/>
            <a:ext cx="301984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Traits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pPr algn="just"/>
            <a:r>
              <a:rPr lang="pt-BR" sz="2000" b="1" i="1" dirty="0" err="1"/>
              <a:t>Traits</a:t>
            </a:r>
            <a:r>
              <a:rPr lang="pt-BR" sz="2000" dirty="0"/>
              <a:t> são estruturas da linguagem que possibilitam composição de comportamentos, implementação de </a:t>
            </a:r>
            <a:r>
              <a:rPr lang="pt-BR" sz="2000" dirty="0" smtClean="0"/>
              <a:t>interfaces em tempo de execução, </a:t>
            </a:r>
            <a:r>
              <a:rPr lang="pt-BR" sz="2000" i="1" dirty="0" err="1"/>
              <a:t>override</a:t>
            </a:r>
            <a:r>
              <a:rPr lang="pt-BR" sz="2000" dirty="0"/>
              <a:t> de comportamentos, compatibilidade com tipos </a:t>
            </a:r>
            <a:r>
              <a:rPr lang="pt-BR" sz="2000" b="1" i="1" dirty="0" err="1"/>
              <a:t>static</a:t>
            </a:r>
            <a:r>
              <a:rPr lang="pt-BR" sz="2000" dirty="0"/>
              <a:t> na compilação. Em resumo, são interfaces carregando, ambos,  </a:t>
            </a:r>
            <a:r>
              <a:rPr lang="pt-BR" sz="2000" dirty="0" smtClean="0"/>
              <a:t>implementações default </a:t>
            </a:r>
            <a:r>
              <a:rPr lang="pt-BR" sz="2000" dirty="0"/>
              <a:t>e </a:t>
            </a:r>
            <a:r>
              <a:rPr lang="pt-BR" sz="2000" dirty="0" smtClean="0"/>
              <a:t>estados;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ser usados como uma interface normal usando a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b="1" i="1" dirty="0" err="1" smtClean="0"/>
              <a:t>implements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ter métodos declarados, porem só suportam métodos que sejam </a:t>
            </a:r>
            <a:r>
              <a:rPr lang="pt-BR" sz="2000" b="1" i="1" dirty="0" err="1" smtClean="0"/>
              <a:t>public</a:t>
            </a:r>
            <a:r>
              <a:rPr lang="pt-BR" sz="2000" dirty="0"/>
              <a:t> </a:t>
            </a:r>
            <a:r>
              <a:rPr lang="pt-BR" sz="2000" dirty="0" smtClean="0"/>
              <a:t>ou </a:t>
            </a:r>
            <a:r>
              <a:rPr lang="pt-BR" sz="2000" b="1" i="1" dirty="0" err="1" smtClean="0"/>
              <a:t>private</a:t>
            </a:r>
            <a:r>
              <a:rPr lang="pt-BR" sz="2000" dirty="0" smtClean="0"/>
              <a:t>;</a:t>
            </a:r>
            <a:endParaRPr lang="pt-BR" sz="2000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90" y="5236883"/>
            <a:ext cx="287695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err="1" smtClean="0"/>
              <a:t>Traits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pPr algn="just"/>
            <a:r>
              <a:rPr lang="pt-BR" sz="2000" dirty="0" smtClean="0"/>
              <a:t>Podem ter campos declarados, podendo ser estes </a:t>
            </a:r>
            <a:r>
              <a:rPr lang="pt-BR" sz="2000" b="1" i="1" dirty="0" err="1" smtClean="0"/>
              <a:t>public</a:t>
            </a:r>
            <a:r>
              <a:rPr lang="pt-BR" sz="2000" b="1" i="1" dirty="0" smtClean="0"/>
              <a:t> </a:t>
            </a:r>
            <a:r>
              <a:rPr lang="pt-BR" sz="2000" dirty="0" smtClean="0"/>
              <a:t>ou </a:t>
            </a:r>
            <a:r>
              <a:rPr lang="pt-BR" sz="2000" b="1" i="1" dirty="0" err="1" smtClean="0"/>
              <a:t>private</a:t>
            </a:r>
            <a:r>
              <a:rPr lang="pt-BR" sz="2000" dirty="0" smtClean="0"/>
              <a:t>, que geralmente são feitos para salvar estados dos objetos;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Podem ter propriedades;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Podem implementar </a:t>
            </a:r>
            <a:r>
              <a:rPr lang="pt-BR" sz="2000" dirty="0" smtClean="0"/>
              <a:t>interfaces;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597" y="2538676"/>
            <a:ext cx="3410426" cy="20767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4" y="5055575"/>
            <a:ext cx="2429214" cy="13622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650" y="5007943"/>
            <a:ext cx="275310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Implementação similar a Java;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Os parâmetros de métodos podem ter ou não tipos definidos</a:t>
            </a:r>
            <a:r>
              <a:rPr lang="pt-BR" sz="2000" dirty="0" smtClean="0"/>
              <a:t> e podemos colocar valores padrões a eles;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O retorno dos métodos também podem ser arbitrários, assim como os parâmetros;</a:t>
            </a:r>
            <a:endParaRPr lang="pt-BR" sz="1400" dirty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116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pt-BR" sz="1400" dirty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19" y="1195558"/>
            <a:ext cx="549669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LP criada </a:t>
            </a:r>
            <a:r>
              <a:rPr lang="pt-BR" sz="2000" dirty="0"/>
              <a:t>por James </a:t>
            </a:r>
            <a:r>
              <a:rPr lang="pt-BR" sz="2000" dirty="0" err="1" smtClean="0"/>
              <a:t>Strachan</a:t>
            </a:r>
            <a:r>
              <a:rPr lang="pt-BR" sz="2000" dirty="0" smtClean="0"/>
              <a:t> que teve a ideia de desenvolvimento em 2003;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Foi enviado ao Java </a:t>
            </a:r>
            <a:r>
              <a:rPr lang="pt-BR" sz="2000" dirty="0" err="1" smtClean="0"/>
              <a:t>Community</a:t>
            </a:r>
            <a:r>
              <a:rPr lang="pt-BR" sz="2000" dirty="0" smtClean="0"/>
              <a:t> </a:t>
            </a:r>
            <a:r>
              <a:rPr lang="pt-BR" sz="2000" dirty="0" err="1" smtClean="0"/>
              <a:t>Process</a:t>
            </a:r>
            <a:r>
              <a:rPr lang="pt-BR" sz="2000" dirty="0" smtClean="0"/>
              <a:t> (JCP), que é um processo que permite ao ganhador participar nas versões futuras do Java, e foi aceita 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Teve sua primeira versão disponível ao público em 2007 e hoje se encontra na fase alfa do desenvolvimento em sua versão 4.0, com suporte continuo a 3.0;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Atualmente usada por grandes empresas, como </a:t>
            </a:r>
            <a:r>
              <a:rPr lang="pt-BR" sz="2000" dirty="0" err="1" smtClean="0"/>
              <a:t>LinkedIn</a:t>
            </a:r>
            <a:r>
              <a:rPr lang="pt-BR" sz="2000" dirty="0" smtClean="0"/>
              <a:t>, </a:t>
            </a:r>
            <a:r>
              <a:rPr lang="pt-BR" sz="2000" dirty="0" err="1" smtClean="0"/>
              <a:t>BestBuy</a:t>
            </a:r>
            <a:r>
              <a:rPr lang="pt-BR" sz="2000" dirty="0" smtClean="0"/>
              <a:t>, </a:t>
            </a:r>
            <a:r>
              <a:rPr lang="pt-BR" sz="2000" dirty="0" err="1" smtClean="0"/>
              <a:t>Netflix</a:t>
            </a:r>
            <a:r>
              <a:rPr lang="pt-BR" sz="2000" dirty="0" smtClean="0"/>
              <a:t> e Google;</a:t>
            </a:r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80882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 ter parâmetros nomeados, e precisam receber os parâmetros como um </a:t>
            </a:r>
            <a:r>
              <a:rPr lang="pt-BR" sz="2000" dirty="0" err="1" smtClean="0"/>
              <a:t>Map</a:t>
            </a:r>
            <a:r>
              <a:rPr lang="pt-BR" sz="2000" dirty="0" smtClean="0"/>
              <a:t>;</a:t>
            </a:r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Suporte a métodos com um numero variável de parâmetros. </a:t>
            </a:r>
          </a:p>
          <a:p>
            <a:pPr lvl="1" algn="just"/>
            <a:r>
              <a:rPr lang="pt-BR" sz="1600" dirty="0" smtClean="0"/>
              <a:t>Caso o parâmetro passado seja um </a:t>
            </a:r>
            <a:r>
              <a:rPr lang="pt-BR" sz="1600" dirty="0" err="1" smtClean="0"/>
              <a:t>array</a:t>
            </a:r>
            <a:r>
              <a:rPr lang="pt-BR" sz="1600" dirty="0" smtClean="0"/>
              <a:t>, o </a:t>
            </a:r>
            <a:r>
              <a:rPr lang="pt-BR" sz="1600" dirty="0" err="1" smtClean="0"/>
              <a:t>args</a:t>
            </a:r>
            <a:r>
              <a:rPr lang="pt-BR" sz="1600" dirty="0" smtClean="0"/>
              <a:t> se transforma neste </a:t>
            </a:r>
            <a:r>
              <a:rPr lang="pt-BR" sz="1600" dirty="0" err="1" smtClean="0"/>
              <a:t>array</a:t>
            </a:r>
            <a:r>
              <a:rPr lang="pt-BR" sz="1600" dirty="0" smtClean="0"/>
              <a:t> passado</a:t>
            </a:r>
          </a:p>
          <a:p>
            <a:pPr algn="just"/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Podemos fazer </a:t>
            </a:r>
            <a:r>
              <a:rPr lang="pt-BR" sz="2000" dirty="0" err="1" smtClean="0"/>
              <a:t>override</a:t>
            </a:r>
            <a:r>
              <a:rPr lang="pt-BR" sz="2000" dirty="0" smtClean="0"/>
              <a:t> com o nome dos métodos, a partir da quantidade de argumentos definidos</a:t>
            </a:r>
            <a:endParaRPr lang="pt-BR" sz="2000" dirty="0" smtClean="0"/>
          </a:p>
          <a:p>
            <a:pPr algn="just"/>
            <a:endParaRPr lang="pt-BR" sz="1400" dirty="0" smtClean="0"/>
          </a:p>
          <a:p>
            <a:pPr lvl="1" algn="just"/>
            <a:endParaRPr lang="pt-BR" sz="1400" dirty="0" smtClean="0"/>
          </a:p>
          <a:p>
            <a:pPr marL="457200" lvl="1" indent="0" algn="just">
              <a:buNone/>
            </a:pPr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024" y="2522978"/>
            <a:ext cx="3686689" cy="3334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879" y="3764704"/>
            <a:ext cx="2934109" cy="7811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204" y="3764704"/>
            <a:ext cx="2848373" cy="82879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136" y="5363851"/>
            <a:ext cx="2191056" cy="94310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0713" y="3836151"/>
            <a:ext cx="242921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Campos e </a:t>
            </a:r>
            <a:r>
              <a:rPr lang="en-US" dirty="0" err="1" smtClean="0"/>
              <a:t>Propriedades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2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[1]</a:t>
            </a:r>
            <a:r>
              <a:rPr lang="pt-BR" sz="2000" dirty="0" smtClean="0"/>
              <a:t>  </a:t>
            </a:r>
            <a:r>
              <a:rPr lang="pt-BR" sz="2000" dirty="0" err="1" smtClean="0"/>
              <a:t>Groovy</a:t>
            </a:r>
            <a:r>
              <a:rPr lang="pt-BR" sz="2000" dirty="0" smtClean="0"/>
              <a:t>-Lang</a:t>
            </a:r>
          </a:p>
          <a:p>
            <a:pPr lvl="1"/>
            <a:r>
              <a:rPr lang="pt-BR" sz="1400" dirty="0" smtClean="0">
                <a:hlinkClick r:id="rId2" action="ppaction://hlinkfile"/>
              </a:rPr>
              <a:t>groovy-lang.org</a:t>
            </a:r>
            <a:endParaRPr lang="pt-BR" sz="1400" dirty="0" smtClean="0"/>
          </a:p>
          <a:p>
            <a:r>
              <a:rPr lang="pt-BR" sz="2000" b="1" dirty="0" smtClean="0"/>
              <a:t>[2]</a:t>
            </a:r>
            <a:r>
              <a:rPr lang="pt-BR" sz="2000" dirty="0" smtClean="0"/>
              <a:t>  </a:t>
            </a:r>
            <a:r>
              <a:rPr lang="pt-BR" sz="2000" dirty="0" err="1"/>
              <a:t>Groovy</a:t>
            </a:r>
            <a:r>
              <a:rPr lang="pt-BR" sz="2000" dirty="0"/>
              <a:t>-Lang </a:t>
            </a:r>
            <a:r>
              <a:rPr lang="pt-BR" sz="2000" dirty="0" err="1"/>
              <a:t>Documentation</a:t>
            </a:r>
            <a:endParaRPr lang="pt-BR" sz="2000" dirty="0"/>
          </a:p>
          <a:p>
            <a:pPr lvl="1"/>
            <a:r>
              <a:rPr lang="pt-BR" sz="1400" dirty="0">
                <a:hlinkClick r:id="rId3" action="ppaction://hlinkfile"/>
              </a:rPr>
              <a:t>docs.groovy-lang.org/</a:t>
            </a:r>
            <a:r>
              <a:rPr lang="pt-BR" sz="1400" dirty="0" err="1">
                <a:hlinkClick r:id="rId3" action="ppaction://hlinkfile"/>
              </a:rPr>
              <a:t>docs</a:t>
            </a:r>
            <a:r>
              <a:rPr lang="pt-BR" sz="1400" dirty="0">
                <a:hlinkClick r:id="rId3" action="ppaction://hlinkfile"/>
              </a:rPr>
              <a:t>/groovy-2.5.3/</a:t>
            </a:r>
            <a:r>
              <a:rPr lang="pt-BR" sz="1400" dirty="0" err="1">
                <a:hlinkClick r:id="rId3" action="ppaction://hlinkfile"/>
              </a:rPr>
              <a:t>html</a:t>
            </a:r>
            <a:r>
              <a:rPr lang="pt-BR" sz="1400" dirty="0">
                <a:hlinkClick r:id="rId3" action="ppaction://hlinkfile"/>
              </a:rPr>
              <a:t>/</a:t>
            </a:r>
            <a:r>
              <a:rPr lang="pt-BR" sz="1400" dirty="0" err="1">
                <a:hlinkClick r:id="rId3" action="ppaction://hlinkfile"/>
              </a:rPr>
              <a:t>documentation</a:t>
            </a:r>
            <a:r>
              <a:rPr lang="pt-BR" sz="1400" dirty="0">
                <a:hlinkClick r:id="rId3" action="ppaction://hlinkfile"/>
              </a:rPr>
              <a:t>/</a:t>
            </a:r>
            <a:endParaRPr lang="pt-BR" sz="1400" dirty="0"/>
          </a:p>
          <a:p>
            <a:r>
              <a:rPr lang="pt-BR" sz="2000" b="1" dirty="0" smtClean="0"/>
              <a:t>[</a:t>
            </a:r>
            <a:r>
              <a:rPr lang="pt-BR" sz="2000" b="1" dirty="0" smtClean="0"/>
              <a:t>3</a:t>
            </a:r>
            <a:r>
              <a:rPr lang="pt-BR" sz="2000" b="1" dirty="0" smtClean="0"/>
              <a:t>]</a:t>
            </a:r>
            <a:r>
              <a:rPr lang="pt-BR" sz="2000" dirty="0" smtClean="0"/>
              <a:t>  </a:t>
            </a:r>
            <a:r>
              <a:rPr lang="pt-BR" sz="2000" dirty="0" err="1" smtClean="0"/>
              <a:t>Wikipedia</a:t>
            </a:r>
            <a:r>
              <a:rPr lang="pt-BR" sz="2000" dirty="0" smtClean="0"/>
              <a:t>: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4" action="ppaction://hlinkfile"/>
              </a:rPr>
              <a:t>pt.wikipedia.org/</a:t>
            </a:r>
            <a:r>
              <a:rPr lang="pt-BR" sz="1400" dirty="0" err="1" smtClean="0">
                <a:hlinkClick r:id="rId4" action="ppaction://hlinkfile"/>
              </a:rPr>
              <a:t>wiki</a:t>
            </a:r>
            <a:r>
              <a:rPr lang="pt-BR" sz="1400" dirty="0" smtClean="0">
                <a:hlinkClick r:id="rId4" action="ppaction://hlinkfile"/>
              </a:rPr>
              <a:t>/</a:t>
            </a:r>
            <a:r>
              <a:rPr lang="pt-BR" sz="1400" dirty="0" err="1" smtClean="0">
                <a:hlinkClick r:id="rId4" action="ppaction://hlinkfile"/>
              </a:rPr>
              <a:t>Groovy</a:t>
            </a:r>
            <a:endParaRPr lang="pt-BR" sz="1400" dirty="0" smtClean="0"/>
          </a:p>
          <a:p>
            <a:r>
              <a:rPr lang="pt-BR" sz="2000" b="1" dirty="0" smtClean="0"/>
              <a:t>[4]</a:t>
            </a:r>
            <a:r>
              <a:rPr lang="pt-BR" sz="2000" dirty="0" smtClean="0"/>
              <a:t>  </a:t>
            </a:r>
            <a:r>
              <a:rPr lang="pt-BR" sz="2000" dirty="0" err="1" smtClean="0"/>
              <a:t>DevMedia</a:t>
            </a:r>
            <a:r>
              <a:rPr lang="pt-BR" sz="2000" dirty="0" smtClean="0"/>
              <a:t>: Artigo sobre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400" dirty="0" smtClean="0">
                <a:hlinkClick r:id="rId5" action="ppaction://hlinkfile"/>
              </a:rPr>
              <a:t>devmedia.com.br/artigo-java-magazine-69-um-pouco-de-groovy/12874</a:t>
            </a:r>
            <a:endParaRPr lang="pt-BR" sz="1600" dirty="0" smtClean="0"/>
          </a:p>
          <a:p>
            <a:r>
              <a:rPr lang="pt-BR" sz="2000" b="1" dirty="0" smtClean="0"/>
              <a:t>[</a:t>
            </a:r>
            <a:r>
              <a:rPr lang="pt-BR" sz="2000" b="1" dirty="0"/>
              <a:t>5]</a:t>
            </a:r>
            <a:r>
              <a:rPr lang="pt-BR" sz="2000" dirty="0"/>
              <a:t> </a:t>
            </a:r>
            <a:r>
              <a:rPr lang="pt-BR" sz="2000" dirty="0" smtClean="0"/>
              <a:t> Linguagens </a:t>
            </a:r>
            <a:r>
              <a:rPr lang="pt-BR" sz="2000" dirty="0"/>
              <a:t>de </a:t>
            </a:r>
            <a:r>
              <a:rPr lang="pt-BR" sz="2000" dirty="0" smtClean="0"/>
              <a:t>Programação </a:t>
            </a:r>
            <a:r>
              <a:rPr lang="pt-BR" sz="2000" dirty="0" err="1" smtClean="0"/>
              <a:t>Groovy</a:t>
            </a:r>
            <a:endParaRPr lang="pt-BR" sz="2000" dirty="0" smtClean="0"/>
          </a:p>
          <a:p>
            <a:pPr lvl="1"/>
            <a:r>
              <a:rPr lang="pt-BR" sz="1600" dirty="0" smtClean="0">
                <a:hlinkClick r:id="rId6" action="ppaction://hlinkfile"/>
              </a:rPr>
              <a:t>inf.ufes.br/~</a:t>
            </a:r>
            <a:r>
              <a:rPr lang="pt-BR" sz="1600" dirty="0" err="1" smtClean="0">
                <a:hlinkClick r:id="rId6" action="ppaction://hlinkfile"/>
              </a:rPr>
              <a:t>vitorsouza</a:t>
            </a:r>
            <a:r>
              <a:rPr lang="pt-BR" sz="1600" dirty="0" smtClean="0">
                <a:hlinkClick r:id="rId6" action="ppaction://hlinkfile"/>
              </a:rPr>
              <a:t>/</a:t>
            </a:r>
            <a:r>
              <a:rPr lang="pt-BR" sz="1600" dirty="0" err="1" smtClean="0">
                <a:hlinkClick r:id="rId6" action="ppaction://hlinkfile"/>
              </a:rPr>
              <a:t>archive</a:t>
            </a:r>
            <a:r>
              <a:rPr lang="pt-BR" sz="1600" dirty="0" smtClean="0">
                <a:hlinkClick r:id="rId6" action="ppaction://hlinkfile"/>
              </a:rPr>
              <a:t>/2020/</a:t>
            </a:r>
            <a:r>
              <a:rPr lang="pt-BR" sz="1600" dirty="0" err="1" smtClean="0">
                <a:hlinkClick r:id="rId6" action="ppaction://hlinkfile"/>
              </a:rPr>
              <a:t>wp-content</a:t>
            </a:r>
            <a:r>
              <a:rPr lang="pt-BR" sz="1600" dirty="0" smtClean="0">
                <a:hlinkClick r:id="rId6" action="ppaction://hlinkfile"/>
              </a:rPr>
              <a:t>/uploads/teaching-lp-20182-seminario-groovy.pdf</a:t>
            </a:r>
            <a:endParaRPr lang="pt-BR" sz="1600" dirty="0" smtClean="0"/>
          </a:p>
          <a:p>
            <a:r>
              <a:rPr lang="pt-BR" sz="2000" b="1" dirty="0" smtClean="0"/>
              <a:t>[6] </a:t>
            </a:r>
            <a:r>
              <a:rPr lang="pt-BR" sz="2000" dirty="0" err="1"/>
              <a:t>Groovy</a:t>
            </a:r>
            <a:r>
              <a:rPr lang="pt-BR" sz="2000" dirty="0"/>
              <a:t> Tutorial For </a:t>
            </a:r>
            <a:r>
              <a:rPr lang="pt-BR" sz="2000" dirty="0" err="1" smtClean="0"/>
              <a:t>Beginners</a:t>
            </a:r>
            <a:endParaRPr lang="pt-BR" sz="2000" dirty="0" smtClean="0"/>
          </a:p>
          <a:p>
            <a:pPr lvl="1"/>
            <a:r>
              <a:rPr lang="pt-BR" sz="1200" dirty="0" smtClean="0">
                <a:hlinkClick r:id="rId7" action="ppaction://hlinkfile"/>
              </a:rPr>
              <a:t>youtube.com/</a:t>
            </a:r>
            <a:r>
              <a:rPr lang="pt-BR" sz="1200" dirty="0" err="1" smtClean="0">
                <a:hlinkClick r:id="rId7" action="ppaction://hlinkfile"/>
              </a:rPr>
              <a:t>watch?v</a:t>
            </a:r>
            <a:r>
              <a:rPr lang="pt-BR" sz="1200" dirty="0" smtClean="0">
                <a:hlinkClick r:id="rId7" action="ppaction://hlinkfile"/>
              </a:rPr>
              <a:t>=vDtENU-3Lwo</a:t>
            </a:r>
            <a:endParaRPr lang="pt-BR" sz="1200" dirty="0" smtClean="0"/>
          </a:p>
          <a:p>
            <a:pPr marL="914400" lvl="2" indent="0">
              <a:buNone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30077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8709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A linguagem foi idealizada como uma alternativa à seu parente mais popular (Java);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Em 2007 ganhou em primeiro lugar o prêmio de inovação JAX e em 2008 um de seus frameworks web, </a:t>
            </a:r>
            <a:r>
              <a:rPr lang="pt-BR" sz="2000" i="1" dirty="0" err="1" smtClean="0"/>
              <a:t>Grails</a:t>
            </a:r>
            <a:r>
              <a:rPr lang="pt-BR" sz="2000" dirty="0" smtClean="0"/>
              <a:t>, ficou em segundo lugar na mesma premiação;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Foi comprada pela </a:t>
            </a:r>
            <a:r>
              <a:rPr lang="pt-BR" sz="2000" dirty="0" err="1" smtClean="0"/>
              <a:t>SpringSource</a:t>
            </a:r>
            <a:r>
              <a:rPr lang="pt-BR" sz="2000" dirty="0" smtClean="0"/>
              <a:t> e por sua vez, foi comprada pela </a:t>
            </a:r>
            <a:r>
              <a:rPr lang="pt-BR" sz="2000" dirty="0" err="1" smtClean="0"/>
              <a:t>VMWare</a:t>
            </a:r>
            <a:r>
              <a:rPr lang="pt-BR" sz="2000" dirty="0" smtClean="0"/>
              <a:t> em 2009. Em 2015 teve seu patrocínio dissolvido pela empresa anterior e foi integrada à Apache Software Foundation até ser promovido à um projeto top-</a:t>
            </a:r>
            <a:r>
              <a:rPr lang="pt-BR" sz="2000" dirty="0" err="1" smtClean="0"/>
              <a:t>level</a:t>
            </a:r>
            <a:r>
              <a:rPr lang="pt-BR" sz="2000" dirty="0" smtClean="0"/>
              <a:t> no final do mesmo ano;</a:t>
            </a:r>
            <a:endParaRPr lang="pt-BR" sz="2000" dirty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62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09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É baseada em Java e possui características de </a:t>
            </a:r>
            <a:r>
              <a:rPr lang="pt-BR" sz="2000" dirty="0"/>
              <a:t>linguagens como Python, </a:t>
            </a:r>
            <a:r>
              <a:rPr lang="pt-BR" sz="2000" dirty="0" smtClean="0"/>
              <a:t>Ruby e </a:t>
            </a:r>
            <a:r>
              <a:rPr lang="pt-BR" sz="2000" dirty="0" err="1" smtClean="0"/>
              <a:t>Smalltalk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É compilada em </a:t>
            </a:r>
            <a:r>
              <a:rPr lang="pt-BR" sz="2000" dirty="0" err="1"/>
              <a:t>bytecode</a:t>
            </a:r>
            <a:r>
              <a:rPr lang="pt-BR" sz="2000" dirty="0"/>
              <a:t> Java próprio para ser interpretado em uma JVM (Java Virtual </a:t>
            </a:r>
            <a:r>
              <a:rPr lang="pt-BR" sz="2000" dirty="0" err="1"/>
              <a:t>Machine</a:t>
            </a:r>
            <a:r>
              <a:rPr lang="pt-BR" sz="2000" dirty="0"/>
              <a:t>) e tem sintaxe facilmente integrável em projetos desenvolvidos </a:t>
            </a:r>
            <a:r>
              <a:rPr lang="pt-BR" sz="2000" dirty="0" smtClean="0"/>
              <a:t>na linguagem;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err="1" smtClean="0"/>
              <a:t>Groovy</a:t>
            </a:r>
            <a:r>
              <a:rPr lang="pt-BR" sz="2000" dirty="0" smtClean="0"/>
              <a:t> é totalmente integrado ao Java no mais baixo </a:t>
            </a:r>
            <a:r>
              <a:rPr lang="pt-BR" sz="2000" dirty="0"/>
              <a:t>nível. Por exemplo, se você instanciar um objeto do tipo </a:t>
            </a:r>
            <a:r>
              <a:rPr lang="pt-BR" sz="2000" dirty="0" smtClean="0"/>
              <a:t>Date, esse </a:t>
            </a:r>
            <a:r>
              <a:rPr lang="pt-BR" sz="2000" dirty="0"/>
              <a:t>nada mais é do que uma instância de </a:t>
            </a:r>
            <a:r>
              <a:rPr lang="pt-BR" sz="2000" dirty="0" err="1"/>
              <a:t>java.util.Date</a:t>
            </a:r>
            <a:r>
              <a:rPr lang="pt-BR" sz="2000" dirty="0"/>
              <a:t>. E tudo funciona de maneira transparente por que, por debaixo dos panos, tudo é </a:t>
            </a:r>
            <a:r>
              <a:rPr lang="pt-BR" sz="2000" dirty="0" err="1"/>
              <a:t>bytecode</a:t>
            </a:r>
            <a:r>
              <a:rPr lang="pt-BR" sz="2000" dirty="0"/>
              <a:t> Java</a:t>
            </a:r>
            <a:r>
              <a:rPr lang="pt-BR" sz="2000" dirty="0" smtClean="0"/>
              <a:t>.;</a:t>
            </a:r>
          </a:p>
          <a:p>
            <a:pPr algn="just"/>
            <a:endParaRPr lang="pt-BR" sz="20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78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Groovy</a:t>
            </a:r>
            <a:r>
              <a:rPr lang="pt-BR" dirty="0" smtClean="0"/>
              <a:t> afinal?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De acordo com o site da linguagem: </a:t>
            </a:r>
          </a:p>
          <a:p>
            <a:pPr marL="457200" lvl="1" indent="0" algn="just">
              <a:buNone/>
            </a:pPr>
            <a:r>
              <a:rPr lang="pt-BR" sz="1400" i="1" dirty="0" smtClean="0"/>
              <a:t>“ </a:t>
            </a:r>
            <a:r>
              <a:rPr lang="en-US" sz="1400" b="1" i="1" dirty="0" smtClean="0"/>
              <a:t>Apache </a:t>
            </a:r>
            <a:r>
              <a:rPr lang="en-US" sz="1400" b="1" i="1" dirty="0"/>
              <a:t>Groovy</a:t>
            </a:r>
            <a:r>
              <a:rPr lang="en-US" sz="1400" i="1" dirty="0"/>
              <a:t> is a powerful, optionally typed and dynamic language, with static-typing and static compilation capabilities, for the Java platform aimed at improving developer productivity thanks to a concise, familiar and easy to learn syntax. It integrates smoothly with any Java program, and immediately delivers to your application powerful features, including scripting capabilities, Domain-Specific Language authoring, runtime and compile-time meta-programming and functional programming.</a:t>
            </a:r>
            <a:r>
              <a:rPr lang="pt-BR" sz="1400" i="1" dirty="0" smtClean="0"/>
              <a:t>“</a:t>
            </a:r>
          </a:p>
          <a:p>
            <a:pPr algn="just"/>
            <a:endParaRPr lang="pt-BR" sz="1600" i="1" dirty="0"/>
          </a:p>
          <a:p>
            <a:pPr algn="just"/>
            <a:r>
              <a:rPr lang="pt-BR" sz="2000" dirty="0"/>
              <a:t>Portanto, </a:t>
            </a:r>
            <a:r>
              <a:rPr lang="pt-BR" sz="2000" dirty="0" err="1" smtClean="0"/>
              <a:t>Groovy</a:t>
            </a:r>
            <a:r>
              <a:rPr lang="pt-BR" sz="2000" dirty="0" smtClean="0"/>
              <a:t> </a:t>
            </a:r>
            <a:r>
              <a:rPr lang="pt-BR" sz="2000" dirty="0"/>
              <a:t>possui uma sintaxe mais simples e enxuta do que o </a:t>
            </a:r>
            <a:r>
              <a:rPr lang="pt-BR" sz="2000" dirty="0" smtClean="0"/>
              <a:t>Java </a:t>
            </a:r>
            <a:r>
              <a:rPr lang="pt-BR" sz="2000" dirty="0"/>
              <a:t>e possui recursos poderosos que não são encontrados na linguagem Java, como </a:t>
            </a:r>
            <a:r>
              <a:rPr lang="pt-BR" sz="2000" i="1" dirty="0" err="1" smtClean="0"/>
              <a:t>closures</a:t>
            </a:r>
            <a:r>
              <a:rPr lang="pt-BR" sz="2000" dirty="0" smtClean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Além </a:t>
            </a:r>
            <a:r>
              <a:rPr lang="pt-BR" sz="2000" dirty="0"/>
              <a:t>disso, </a:t>
            </a:r>
            <a:r>
              <a:rPr lang="pt-BR" sz="2000" dirty="0" smtClean="0"/>
              <a:t>possui o </a:t>
            </a:r>
            <a:r>
              <a:rPr lang="pt-BR" sz="2000" i="1" dirty="0" err="1"/>
              <a:t>Grails</a:t>
            </a:r>
            <a:r>
              <a:rPr lang="pt-BR" sz="2000" dirty="0"/>
              <a:t>, um framework de produtividade baseado em </a:t>
            </a:r>
            <a:r>
              <a:rPr lang="pt-BR" sz="2000" i="1" dirty="0"/>
              <a:t>Spring</a:t>
            </a:r>
            <a:r>
              <a:rPr lang="pt-BR" sz="2000" dirty="0"/>
              <a:t> e </a:t>
            </a:r>
            <a:r>
              <a:rPr lang="pt-BR" sz="2000" i="1" dirty="0" err="1"/>
              <a:t>Hibernate</a:t>
            </a:r>
            <a:r>
              <a:rPr lang="pt-BR" sz="2000" dirty="0"/>
              <a:t> que permite o desenvolvimento de aplicações Java EE com a mesma agilidade </a:t>
            </a:r>
            <a:r>
              <a:rPr lang="pt-BR" sz="2000" dirty="0" smtClean="0"/>
              <a:t>que </a:t>
            </a:r>
            <a:r>
              <a:rPr lang="pt-BR" sz="2000" i="1" dirty="0"/>
              <a:t>Ruby </a:t>
            </a:r>
            <a:r>
              <a:rPr lang="pt-BR" sz="2000" i="1" dirty="0" err="1"/>
              <a:t>on</a:t>
            </a:r>
            <a:r>
              <a:rPr lang="pt-BR" sz="2000" i="1" dirty="0"/>
              <a:t> </a:t>
            </a:r>
            <a:r>
              <a:rPr lang="pt-BR" sz="2000" i="1" dirty="0" err="1" smtClean="0"/>
              <a:t>Rails</a:t>
            </a:r>
            <a:r>
              <a:rPr lang="pt-BR" sz="2000" dirty="0"/>
              <a:t>;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35" y="5918165"/>
            <a:ext cx="28388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8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Orientada a </a:t>
            </a:r>
            <a:r>
              <a:rPr lang="pt-BR" sz="2000" dirty="0" smtClean="0"/>
              <a:t>objetos</a:t>
            </a:r>
            <a:endParaRPr lang="pt-BR" sz="1600" dirty="0" smtClean="0"/>
          </a:p>
          <a:p>
            <a:pPr algn="just"/>
            <a:r>
              <a:rPr lang="pt-BR" sz="2000" dirty="0" smtClean="0"/>
              <a:t>Mutualmente estática e dinâmica, além de fortemente </a:t>
            </a:r>
            <a:r>
              <a:rPr lang="pt-BR" sz="2000" dirty="0" err="1" smtClean="0"/>
              <a:t>tipada</a:t>
            </a:r>
            <a:r>
              <a:rPr lang="pt-BR" sz="2000" dirty="0" smtClean="0"/>
              <a:t>:</a:t>
            </a:r>
          </a:p>
          <a:p>
            <a:pPr algn="just"/>
            <a:r>
              <a:rPr lang="pt-BR" sz="2000" dirty="0" err="1" smtClean="0"/>
              <a:t>Closures</a:t>
            </a:r>
            <a:r>
              <a:rPr lang="pt-BR" sz="2000" dirty="0" smtClean="0"/>
              <a:t> e </a:t>
            </a:r>
            <a:r>
              <a:rPr lang="pt-BR" sz="2000" dirty="0" err="1" smtClean="0"/>
              <a:t>Traits</a:t>
            </a:r>
            <a:r>
              <a:rPr lang="pt-BR" sz="2000" dirty="0" smtClean="0"/>
              <a:t>:</a:t>
            </a:r>
            <a:endParaRPr lang="pt-BR" sz="2000" dirty="0" smtClean="0"/>
          </a:p>
          <a:p>
            <a:pPr lvl="1" algn="just"/>
            <a:r>
              <a:rPr lang="pt-BR" sz="1400" dirty="0" err="1"/>
              <a:t>Closures</a:t>
            </a:r>
            <a:r>
              <a:rPr lang="pt-BR" sz="1400" dirty="0"/>
              <a:t> nada mais são do que pedaços de código tratados como objetos, e como tal podem receber parâmetros e retornar valores. E como a JVM não sabe se o código que está rodando é </a:t>
            </a:r>
            <a:r>
              <a:rPr lang="pt-BR" sz="1400" dirty="0" err="1"/>
              <a:t>Groovy</a:t>
            </a:r>
            <a:r>
              <a:rPr lang="pt-BR" sz="1400" dirty="0"/>
              <a:t> ou Java, é perfeitamente possível dizer que um </a:t>
            </a:r>
            <a:r>
              <a:rPr lang="pt-BR" sz="1400" dirty="0" err="1"/>
              <a:t>closure</a:t>
            </a:r>
            <a:r>
              <a:rPr lang="pt-BR" sz="1400" dirty="0"/>
              <a:t> é apenas mais objeto para a JVM, tal qual uma </a:t>
            </a:r>
            <a:r>
              <a:rPr lang="pt-BR" sz="1400" dirty="0" err="1"/>
              <a:t>String</a:t>
            </a:r>
            <a:r>
              <a:rPr lang="pt-BR" sz="1400" dirty="0"/>
              <a:t> ou um </a:t>
            </a:r>
            <a:r>
              <a:rPr lang="pt-BR" sz="1400" dirty="0" err="1"/>
              <a:t>Integer</a:t>
            </a:r>
            <a:r>
              <a:rPr lang="pt-BR" sz="1400" dirty="0" smtClean="0"/>
              <a:t>.</a:t>
            </a:r>
          </a:p>
          <a:p>
            <a:pPr algn="just"/>
            <a:r>
              <a:rPr lang="pt-BR" sz="2000" dirty="0" smtClean="0"/>
              <a:t>Sintaxe </a:t>
            </a:r>
            <a:r>
              <a:rPr lang="pt-BR" sz="2000" dirty="0"/>
              <a:t>nativa para listas, </a:t>
            </a:r>
            <a:r>
              <a:rPr lang="pt-BR" sz="2000" dirty="0" err="1"/>
              <a:t>arrays</a:t>
            </a:r>
            <a:r>
              <a:rPr lang="pt-BR" sz="2000" dirty="0"/>
              <a:t> associativos, vetores, e expressões </a:t>
            </a:r>
            <a:r>
              <a:rPr lang="pt-BR" sz="2000" dirty="0" smtClean="0"/>
              <a:t>regulares;</a:t>
            </a:r>
          </a:p>
          <a:p>
            <a:pPr algn="just"/>
            <a:endParaRPr lang="pt-BR" sz="2000" dirty="0"/>
          </a:p>
          <a:p>
            <a:pPr algn="just"/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9883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BR" dirty="0" smtClean="0"/>
              <a:t>Características da 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752599"/>
            <a:ext cx="10018713" cy="5105401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Escopo </a:t>
            </a:r>
            <a:r>
              <a:rPr lang="pt-BR" sz="2000" dirty="0"/>
              <a:t>dinâmico</a:t>
            </a:r>
            <a:r>
              <a:rPr lang="pt-BR" sz="2000" dirty="0" smtClean="0"/>
              <a:t>;</a:t>
            </a:r>
          </a:p>
          <a:p>
            <a:pPr algn="just"/>
            <a:r>
              <a:rPr lang="pt-BR" sz="2000" dirty="0"/>
              <a:t>Sobrecarga de operadores</a:t>
            </a:r>
            <a:r>
              <a:rPr lang="pt-BR" sz="2000" dirty="0" smtClean="0"/>
              <a:t>;</a:t>
            </a:r>
            <a:endParaRPr lang="pt-BR" sz="2000" dirty="0"/>
          </a:p>
          <a:p>
            <a:pPr algn="just"/>
            <a:r>
              <a:rPr lang="pt-BR" sz="2000" dirty="0"/>
              <a:t>Possui características em comum com Java, já que é inspirada nela</a:t>
            </a:r>
            <a:r>
              <a:rPr lang="pt-BR" sz="2000" dirty="0" smtClean="0"/>
              <a:t>;</a:t>
            </a:r>
          </a:p>
          <a:p>
            <a:pPr algn="just"/>
            <a:r>
              <a:rPr lang="pt-BR" sz="2000" dirty="0"/>
              <a:t>Compatibilidade:</a:t>
            </a:r>
          </a:p>
          <a:p>
            <a:pPr lvl="1" algn="just"/>
            <a:r>
              <a:rPr lang="pt-BR" sz="1400" dirty="0"/>
              <a:t>O aprendizado é simplificado devido a menor quantidade de dependências que, inevitavelmente, surgem durante o desenvolvimento Java. Portanto, alguém que queira aprender a programação em </a:t>
            </a:r>
            <a:r>
              <a:rPr lang="pt-BR" sz="1400" dirty="0" err="1"/>
              <a:t>Groovy</a:t>
            </a:r>
            <a:r>
              <a:rPr lang="pt-BR" sz="1400" dirty="0"/>
              <a:t> pode começar com o básico do Java e seguir para níveis mais avançados com menos dificuldade</a:t>
            </a:r>
            <a:r>
              <a:rPr lang="pt-BR" sz="1400" dirty="0" smtClean="0"/>
              <a:t>.</a:t>
            </a:r>
            <a:endParaRPr lang="pt-BR" sz="2000" dirty="0"/>
          </a:p>
          <a:p>
            <a:pPr algn="just"/>
            <a:r>
              <a:rPr lang="pt-BR" sz="2000" dirty="0" smtClean="0"/>
              <a:t>GDK:</a:t>
            </a:r>
          </a:p>
          <a:p>
            <a:pPr lvl="1" algn="just"/>
            <a:r>
              <a:rPr lang="pt-BR" sz="1400" dirty="0"/>
              <a:t>Assim como o Java possui a JDK, o </a:t>
            </a:r>
            <a:r>
              <a:rPr lang="pt-BR" sz="1400" dirty="0" err="1"/>
              <a:t>Groovy</a:t>
            </a:r>
            <a:r>
              <a:rPr lang="pt-BR" sz="1400" dirty="0"/>
              <a:t> possui a GDK. É fácil confundir-se quando pensamos nisso pois todo objeto Java pode ser usado dentro do </a:t>
            </a:r>
            <a:r>
              <a:rPr lang="pt-BR" sz="1400" dirty="0" err="1"/>
              <a:t>Groovy</a:t>
            </a:r>
            <a:r>
              <a:rPr lang="pt-BR" sz="1400" dirty="0"/>
              <a:t>, mas o contrario não é verdade. A GDK estende a JDK adicionando métodos que não existem originalmente nos objetos Java</a:t>
            </a:r>
            <a:r>
              <a:rPr lang="pt-BR" sz="1400" dirty="0" smtClean="0"/>
              <a:t>.</a:t>
            </a:r>
            <a:endParaRPr lang="pt-BR" sz="2000" dirty="0"/>
          </a:p>
          <a:p>
            <a:pPr marL="457200" lvl="1" indent="0" algn="just">
              <a:buNone/>
            </a:pPr>
            <a:endParaRPr lang="pt-BR" sz="1600" dirty="0" smtClean="0"/>
          </a:p>
          <a:p>
            <a:pPr marL="0" indent="0" algn="just">
              <a:buNone/>
            </a:pPr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75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Particularidades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Utilizamos o comando “</a:t>
            </a:r>
            <a:r>
              <a:rPr lang="pt-BR" sz="2000" dirty="0" err="1" smtClean="0"/>
              <a:t>groovy</a:t>
            </a:r>
            <a:r>
              <a:rPr lang="pt-BR" sz="2000" dirty="0"/>
              <a:t> </a:t>
            </a:r>
            <a:r>
              <a:rPr lang="pt-BR" sz="2000" dirty="0" smtClean="0"/>
              <a:t>[</a:t>
            </a:r>
            <a:r>
              <a:rPr lang="pt-BR" sz="2000" dirty="0" err="1" smtClean="0"/>
              <a:t>source</a:t>
            </a:r>
            <a:r>
              <a:rPr lang="pt-BR" sz="2000" dirty="0" smtClean="0"/>
              <a:t> file]” para executar o programa;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O comando “</a:t>
            </a:r>
            <a:r>
              <a:rPr lang="pt-BR" sz="2000" dirty="0" err="1" smtClean="0"/>
              <a:t>groovyc</a:t>
            </a:r>
            <a:r>
              <a:rPr lang="pt-BR" sz="2000" dirty="0" smtClean="0"/>
              <a:t>” serve para compilar o programa e criar os arquivos compilados no formato 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class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Temos um console de script, basta utilizar o comando “</a:t>
            </a:r>
            <a:r>
              <a:rPr lang="pt-BR" sz="2000" dirty="0" err="1" smtClean="0"/>
              <a:t>groovysh</a:t>
            </a:r>
            <a:r>
              <a:rPr lang="pt-BR" sz="2000" dirty="0" smtClean="0"/>
              <a:t>”;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Como temos um console de script, consequentemente conseguimos criar scripts com a LP;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984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pt-BR" dirty="0" smtClean="0"/>
              <a:t>Particularidades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1689463"/>
            <a:ext cx="10018713" cy="5168537"/>
          </a:xfrm>
        </p:spPr>
        <p:txBody>
          <a:bodyPr>
            <a:normAutofit/>
          </a:bodyPr>
          <a:lstStyle/>
          <a:p>
            <a:pPr algn="just"/>
            <a:r>
              <a:rPr lang="pt-BR" sz="2000" dirty="0" smtClean="0"/>
              <a:t>O símbolo “;” eh opcional, a não ser que coloque mais de um comando na mesma linha;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Para definir uma variável, utilizamos a palavra reservada </a:t>
            </a:r>
            <a:r>
              <a:rPr lang="pt-BR" sz="2000" b="1" i="1" dirty="0" err="1" smtClean="0"/>
              <a:t>def</a:t>
            </a:r>
            <a:r>
              <a:rPr lang="pt-BR" sz="2000" dirty="0" smtClean="0"/>
              <a:t>, que possibilita a alteração do tipo da variável em tempo de execução;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Podemos usar </a:t>
            </a:r>
            <a:r>
              <a:rPr lang="pt-BR" sz="2000" dirty="0" err="1" smtClean="0"/>
              <a:t>DataTypes</a:t>
            </a:r>
            <a:r>
              <a:rPr lang="pt-BR" sz="2000" dirty="0" smtClean="0"/>
              <a:t> que proíbe a alteração do tipo da variável durante a execução, isto eh, declarar variáveis com tipos definidos, como </a:t>
            </a:r>
            <a:r>
              <a:rPr lang="pt-BR" sz="2000" b="1" i="1" dirty="0" err="1" smtClean="0"/>
              <a:t>int</a:t>
            </a:r>
            <a:r>
              <a:rPr lang="pt-BR" sz="2000" dirty="0" smtClean="0"/>
              <a:t> ou </a:t>
            </a:r>
            <a:r>
              <a:rPr lang="pt-BR" sz="2000" b="1" i="1" dirty="0" err="1" smtClean="0"/>
              <a:t>double</a:t>
            </a:r>
            <a:r>
              <a:rPr lang="pt-BR" sz="2000" dirty="0" smtClean="0"/>
              <a:t>;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Possui precedência de operadores;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50" y="5661090"/>
            <a:ext cx="2255052" cy="4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579</TotalTime>
  <Words>1342</Words>
  <Application>Microsoft Office PowerPoint</Application>
  <PresentationFormat>Widescreen</PresentationFormat>
  <Paragraphs>162</Paragraphs>
  <Slides>22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Paralaxe</vt:lpstr>
      <vt:lpstr>Linguagem de Programação Groovy</vt:lpstr>
      <vt:lpstr>Introdução</vt:lpstr>
      <vt:lpstr>Motivação</vt:lpstr>
      <vt:lpstr>Motivação</vt:lpstr>
      <vt:lpstr>O que é o Groovy afinal?</vt:lpstr>
      <vt:lpstr>Características da linguagem</vt:lpstr>
      <vt:lpstr>Características da linguagem</vt:lpstr>
      <vt:lpstr>Particularidades</vt:lpstr>
      <vt:lpstr>Particularidades</vt:lpstr>
      <vt:lpstr>Tipagem estática e dinâmica</vt:lpstr>
      <vt:lpstr>Classes</vt:lpstr>
      <vt:lpstr>Classe Normal</vt:lpstr>
      <vt:lpstr>Classe Aninhada</vt:lpstr>
      <vt:lpstr>Classe Abstrata</vt:lpstr>
      <vt:lpstr>Interface</vt:lpstr>
      <vt:lpstr>Traits</vt:lpstr>
      <vt:lpstr>Traits</vt:lpstr>
      <vt:lpstr>Métodos</vt:lpstr>
      <vt:lpstr>Métodos</vt:lpstr>
      <vt:lpstr>Métodos</vt:lpstr>
      <vt:lpstr>Campos e Propriedades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Groovy</dc:title>
  <dc:creator>Conta da Microsoft</dc:creator>
  <cp:lastModifiedBy>Conta da Microsoft</cp:lastModifiedBy>
  <cp:revision>33</cp:revision>
  <dcterms:created xsi:type="dcterms:W3CDTF">2021-08-14T19:02:50Z</dcterms:created>
  <dcterms:modified xsi:type="dcterms:W3CDTF">2021-08-16T00:05:52Z</dcterms:modified>
</cp:coreProperties>
</file>