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F8BCCF-0DAB-458D-B9D1-BD2FDD3E9747}">
  <a:tblStyle styleId="{13F8BCCF-0DAB-458D-B9D1-BD2FDD3E97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regular.fntdata"/><Relationship Id="rId50" Type="http://schemas.openxmlformats.org/officeDocument/2006/relationships/slide" Target="slides/slide44.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5.xml"/><Relationship Id="rId55" Type="http://schemas.openxmlformats.org/officeDocument/2006/relationships/font" Target="fonts/Lato-regular.fntdata"/><Relationship Id="rId10" Type="http://schemas.openxmlformats.org/officeDocument/2006/relationships/slide" Target="slides/slide4.xml"/><Relationship Id="rId54" Type="http://schemas.openxmlformats.org/officeDocument/2006/relationships/font" Target="fonts/Raleway-boldItalic.fntdata"/><Relationship Id="rId13" Type="http://schemas.openxmlformats.org/officeDocument/2006/relationships/slide" Target="slides/slide7.xml"/><Relationship Id="rId57" Type="http://schemas.openxmlformats.org/officeDocument/2006/relationships/font" Target="fonts/Lato-italic.fntdata"/><Relationship Id="rId12" Type="http://schemas.openxmlformats.org/officeDocument/2006/relationships/slide" Target="slides/slide6.xml"/><Relationship Id="rId56"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227c432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227c432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227c432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27c432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227c432f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27c432f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b2bb082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b2bb082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b2bb0824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b2bb082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b2bb0824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2bb0824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b2bb082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b2bb0824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bc2275f1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bc2275f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8b2bb082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b2bb082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8bc2275f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8bc2275f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bc2275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bc2275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8b2bb0824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8b2bb0824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b2bb082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b2bb082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b2bb082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b2bb082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bc2275f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bc2275f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b2bb0824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2bb0824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bc2275f1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bc2275f1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8b2bb082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b2bb082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8b2bb0824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b2bb0824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b2bb0824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b2bb0824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b2bb0824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b2bb0824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b2bb0824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b2bb0824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bb5cb02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bb5cb02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bb5cb02a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bb5cb02a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f59b7e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f59b7e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f59b7e7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f59b7e7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f59b7e7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f59b7e7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8f59b7e7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f59b7e7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f59b7e7a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f59b7e7a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f59b7e7a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f59b7e7a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f59b7e7a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f59b7e7a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f59b7e7a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f59b7e7a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bb84356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bb84356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227c432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27c432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227c432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227c432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t>Predicting Diamonds’ Prices System</a:t>
            </a:r>
            <a:endParaRPr sz="47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Sewar, Rama, Osama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id="145" name="Google Shape;145;p22"/>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146" name="Google Shape;146;p22"/>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147" name="Google Shape;147;p22"/>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a:t>
            </a:r>
            <a:r>
              <a:rPr b="1" lang="en" sz="3000">
                <a:solidFill>
                  <a:schemeClr val="lt2"/>
                </a:solidFill>
                <a:latin typeface="Raleway"/>
                <a:ea typeface="Raleway"/>
                <a:cs typeface="Raleway"/>
                <a:sym typeface="Raleway"/>
              </a:rPr>
              <a:t>. C</a:t>
            </a:r>
            <a:r>
              <a:rPr b="1" lang="en" sz="3000">
                <a:solidFill>
                  <a:schemeClr val="lt2"/>
                </a:solidFill>
                <a:latin typeface="Raleway"/>
                <a:ea typeface="Raleway"/>
                <a:cs typeface="Raleway"/>
                <a:sym typeface="Raleway"/>
              </a:rPr>
              <a:t>arat</a:t>
            </a:r>
            <a:endParaRPr b="1" sz="3000">
              <a:solidFill>
                <a:schemeClr val="lt2"/>
              </a:solidFill>
              <a:latin typeface="Raleway"/>
              <a:ea typeface="Raleway"/>
              <a:cs typeface="Raleway"/>
              <a:sym typeface="Raleway"/>
            </a:endParaRPr>
          </a:p>
        </p:txBody>
      </p:sp>
      <p:sp>
        <p:nvSpPr>
          <p:cNvPr id="148" name="Google Shape;148;p22"/>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A unit of weight, used commonly between diamonds’ traders.</a:t>
            </a:r>
            <a:r>
              <a:rPr lang="en" sz="1200">
                <a:latin typeface="Raleway"/>
                <a:ea typeface="Raleway"/>
                <a:cs typeface="Raleway"/>
                <a:sym typeface="Raleway"/>
              </a:rPr>
              <a:t>.</a:t>
            </a:r>
            <a:endParaRPr sz="1200">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Numerical</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Correlation</a:t>
            </a:r>
            <a:br>
              <a:rPr lang="en" sz="1200">
                <a:latin typeface="Raleway"/>
                <a:ea typeface="Raleway"/>
                <a:cs typeface="Raleway"/>
                <a:sym typeface="Raleway"/>
              </a:rPr>
            </a:br>
            <a:r>
              <a:rPr b="1" lang="en" sz="1400">
                <a:latin typeface="Raleway"/>
                <a:ea typeface="Raleway"/>
                <a:cs typeface="Raleway"/>
                <a:sym typeface="Raleway"/>
              </a:rPr>
              <a:t>Highly correlated with the price.</a:t>
            </a:r>
            <a:r>
              <a:rPr lang="en" sz="1200">
                <a:latin typeface="Raleway"/>
                <a:ea typeface="Raleway"/>
                <a:cs typeface="Raleway"/>
                <a:sym typeface="Raleway"/>
              </a:rPr>
              <a:t> </a:t>
            </a:r>
            <a:r>
              <a:rPr b="1" lang="en" sz="2000">
                <a:solidFill>
                  <a:schemeClr val="dk1"/>
                </a:solidFill>
                <a:latin typeface="Raleway"/>
                <a:ea typeface="Raleway"/>
                <a:cs typeface="Raleway"/>
                <a:sym typeface="Raleway"/>
              </a:rPr>
              <a:t>0.92</a:t>
            </a:r>
            <a:endParaRPr b="1" sz="2000">
              <a:solidFill>
                <a:schemeClr val="dk1"/>
              </a:solidFill>
              <a:latin typeface="Raleway"/>
              <a:ea typeface="Raleway"/>
              <a:cs typeface="Raleway"/>
              <a:sym typeface="Raleway"/>
            </a:endParaRPr>
          </a:p>
          <a:p>
            <a:pPr indent="0" lvl="0" marL="457200" rtl="0" algn="l">
              <a:spcBef>
                <a:spcPts val="1000"/>
              </a:spcBef>
              <a:spcAft>
                <a:spcPts val="0"/>
              </a:spcAft>
              <a:buNone/>
            </a:pPr>
            <a:r>
              <a:rPr b="1" lang="en" sz="1400">
                <a:solidFill>
                  <a:schemeClr val="dk1"/>
                </a:solidFill>
                <a:latin typeface="Raleway"/>
                <a:ea typeface="Raleway"/>
                <a:cs typeface="Raleway"/>
                <a:sym typeface="Raleway"/>
              </a:rPr>
              <a:t>This is the most correlated column with the price</a:t>
            </a:r>
            <a:r>
              <a:rPr lang="en" sz="1200">
                <a:latin typeface="Raleway"/>
                <a:ea typeface="Raleway"/>
                <a:cs typeface="Raleway"/>
                <a:sym typeface="Raleway"/>
              </a:rPr>
              <a:t>. </a:t>
            </a:r>
            <a:endParaRPr sz="1200">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Statistics</a:t>
            </a:r>
            <a:endParaRPr b="1" sz="1400">
              <a:solidFill>
                <a:schemeClr val="dk1"/>
              </a:solidFill>
              <a:latin typeface="Raleway"/>
              <a:ea typeface="Raleway"/>
              <a:cs typeface="Raleway"/>
              <a:sym typeface="Raleway"/>
            </a:endParaRPr>
          </a:p>
          <a:p>
            <a:pPr indent="0" lvl="0" marL="914400" rtl="0" algn="l">
              <a:spcBef>
                <a:spcPts val="1000"/>
              </a:spcBef>
              <a:spcAft>
                <a:spcPts val="1000"/>
              </a:spcAft>
              <a:buNone/>
            </a:pPr>
            <a:r>
              <a:rPr b="1" lang="en" sz="1400">
                <a:solidFill>
                  <a:srgbClr val="000000"/>
                </a:solidFill>
                <a:latin typeface="Raleway"/>
                <a:ea typeface="Raleway"/>
                <a:cs typeface="Raleway"/>
                <a:sym typeface="Raleway"/>
              </a:rPr>
              <a:t>Min:0.2,  Max: 5.01</a:t>
            </a:r>
            <a:r>
              <a:rPr b="1" lang="en" sz="1400">
                <a:solidFill>
                  <a:schemeClr val="dk1"/>
                </a:solidFill>
                <a:latin typeface="Raleway"/>
                <a:ea typeface="Raleway"/>
                <a:cs typeface="Raleway"/>
                <a:sym typeface="Raleway"/>
              </a:rPr>
              <a:t> </a:t>
            </a:r>
            <a:endParaRPr sz="1200">
              <a:latin typeface="Raleway"/>
              <a:ea typeface="Raleway"/>
              <a:cs typeface="Raleway"/>
              <a:sym typeface="Raleway"/>
            </a:endParaRPr>
          </a:p>
        </p:txBody>
      </p:sp>
      <p:pic>
        <p:nvPicPr>
          <p:cNvPr id="149" name="Google Shape;149;p22"/>
          <p:cNvPicPr preferRelativeResize="0"/>
          <p:nvPr/>
        </p:nvPicPr>
        <p:blipFill>
          <a:blip r:embed="rId5">
            <a:alphaModFix/>
          </a:blip>
          <a:stretch>
            <a:fillRect/>
          </a:stretch>
        </p:blipFill>
        <p:spPr>
          <a:xfrm>
            <a:off x="4407000" y="620025"/>
            <a:ext cx="4584601" cy="390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155" name="Google Shape;155;p23"/>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156" name="Google Shape;156;p23"/>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Cut</a:t>
            </a:r>
            <a:endParaRPr b="1" sz="3000">
              <a:solidFill>
                <a:schemeClr val="lt2"/>
              </a:solidFill>
              <a:latin typeface="Raleway"/>
              <a:ea typeface="Raleway"/>
              <a:cs typeface="Raleway"/>
              <a:sym typeface="Raleway"/>
            </a:endParaRPr>
          </a:p>
        </p:txBody>
      </p:sp>
      <p:sp>
        <p:nvSpPr>
          <p:cNvPr id="157" name="Google Shape;157;p23"/>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Quality of the cut                                             (Fair, Good, Very Good, Premium, Ideal).</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Categorical</a:t>
            </a:r>
            <a:endParaRPr b="1" sz="2000">
              <a:solidFill>
                <a:schemeClr val="dk1"/>
              </a:solidFill>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At first, we would naturally think that the more perfect the cut the higher the price. But looking at the adjacent boxplot, we observe that there isn’t some really obvious trend! </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The median values for all classes  are very close, and we can observe that the prices slightly get lower for the more perfect cuts, specially for the “Ideal” class, which surprisingly tends to have lower prices!</a:t>
            </a:r>
            <a:endParaRPr sz="1200">
              <a:latin typeface="Raleway"/>
              <a:ea typeface="Raleway"/>
              <a:cs typeface="Raleway"/>
              <a:sym typeface="Raleway"/>
            </a:endParaRPr>
          </a:p>
          <a:p>
            <a:pPr indent="0" lvl="0" marL="457200" rtl="0" algn="l">
              <a:spcBef>
                <a:spcPts val="1600"/>
              </a:spcBef>
              <a:spcAft>
                <a:spcPts val="1000"/>
              </a:spcAft>
              <a:buNone/>
            </a:pPr>
            <a:r>
              <a:t/>
            </a:r>
            <a:endParaRPr sz="1200">
              <a:latin typeface="Raleway"/>
              <a:ea typeface="Raleway"/>
              <a:cs typeface="Raleway"/>
              <a:sym typeface="Raleway"/>
            </a:endParaRPr>
          </a:p>
        </p:txBody>
      </p:sp>
      <p:pic>
        <p:nvPicPr>
          <p:cNvPr id="158" name="Google Shape;158;p23"/>
          <p:cNvPicPr preferRelativeResize="0"/>
          <p:nvPr/>
        </p:nvPicPr>
        <p:blipFill>
          <a:blip r:embed="rId5">
            <a:alphaModFix/>
          </a:blip>
          <a:stretch>
            <a:fillRect/>
          </a:stretch>
        </p:blipFill>
        <p:spPr>
          <a:xfrm>
            <a:off x="4464825" y="866850"/>
            <a:ext cx="4502000" cy="340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164" name="Google Shape;164;p24"/>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165" name="Google Shape;165;p24"/>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a:t>
            </a:r>
            <a:r>
              <a:rPr b="1" lang="en" sz="3000">
                <a:solidFill>
                  <a:schemeClr val="lt2"/>
                </a:solidFill>
                <a:latin typeface="Raleway"/>
                <a:ea typeface="Raleway"/>
                <a:cs typeface="Raleway"/>
                <a:sym typeface="Raleway"/>
              </a:rPr>
              <a:t>. Color</a:t>
            </a:r>
            <a:endParaRPr b="1" sz="3000">
              <a:solidFill>
                <a:schemeClr val="lt2"/>
              </a:solidFill>
              <a:latin typeface="Raleway"/>
              <a:ea typeface="Raleway"/>
              <a:cs typeface="Raleway"/>
              <a:sym typeface="Raleway"/>
            </a:endParaRPr>
          </a:p>
        </p:txBody>
      </p:sp>
      <p:sp>
        <p:nvSpPr>
          <p:cNvPr id="166" name="Google Shape;166;p24"/>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200">
                <a:latin typeface="Raleway"/>
                <a:ea typeface="Raleway"/>
                <a:cs typeface="Raleway"/>
                <a:sym typeface="Raleway"/>
              </a:rPr>
              <a:t>Diamond color, </a:t>
            </a:r>
            <a:endParaRPr sz="1200">
              <a:latin typeface="Raleway"/>
              <a:ea typeface="Raleway"/>
              <a:cs typeface="Raleway"/>
              <a:sym typeface="Raleway"/>
            </a:endParaRPr>
          </a:p>
          <a:p>
            <a:pPr indent="0" lvl="0" marL="0" rtl="0" algn="l">
              <a:lnSpc>
                <a:spcPct val="115000"/>
              </a:lnSpc>
              <a:spcBef>
                <a:spcPts val="0"/>
              </a:spcBef>
              <a:spcAft>
                <a:spcPts val="0"/>
              </a:spcAft>
              <a:buClr>
                <a:schemeClr val="dk2"/>
              </a:buClr>
              <a:buSzPts val="1100"/>
              <a:buFont typeface="Arial"/>
              <a:buNone/>
            </a:pPr>
            <a:r>
              <a:rPr lang="en" sz="1200">
                <a:latin typeface="Raleway"/>
                <a:ea typeface="Raleway"/>
                <a:cs typeface="Raleway"/>
                <a:sym typeface="Raleway"/>
              </a:rPr>
              <a:t>from J (worst) to D (best) (colorless)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Categorical</a:t>
            </a:r>
            <a:endParaRPr b="1" sz="2000">
              <a:solidFill>
                <a:schemeClr val="dk1"/>
              </a:solidFill>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The adjacent boxplot shows the prices of different colors.</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We notice again, unexpectedly, that the more colorless the diamond the cheaper it is! </a:t>
            </a:r>
            <a:endParaRPr sz="1200">
              <a:latin typeface="Raleway"/>
              <a:ea typeface="Raleway"/>
              <a:cs typeface="Raleway"/>
              <a:sym typeface="Raleway"/>
            </a:endParaRPr>
          </a:p>
          <a:p>
            <a:pPr indent="0" lvl="0" marL="457200" rtl="0" algn="l">
              <a:spcBef>
                <a:spcPts val="1600"/>
              </a:spcBef>
              <a:spcAft>
                <a:spcPts val="1000"/>
              </a:spcAft>
              <a:buNone/>
            </a:pPr>
            <a:r>
              <a:t/>
            </a:r>
            <a:endParaRPr sz="1200">
              <a:latin typeface="Raleway"/>
              <a:ea typeface="Raleway"/>
              <a:cs typeface="Raleway"/>
              <a:sym typeface="Raleway"/>
            </a:endParaRPr>
          </a:p>
        </p:txBody>
      </p:sp>
      <p:pic>
        <p:nvPicPr>
          <p:cNvPr id="167" name="Google Shape;167;p24"/>
          <p:cNvPicPr preferRelativeResize="0"/>
          <p:nvPr/>
        </p:nvPicPr>
        <p:blipFill rotWithShape="1">
          <a:blip r:embed="rId5">
            <a:alphaModFix/>
          </a:blip>
          <a:srcRect b="416" l="0" r="0" t="416"/>
          <a:stretch/>
        </p:blipFill>
        <p:spPr>
          <a:xfrm>
            <a:off x="4453050" y="866850"/>
            <a:ext cx="4493650" cy="3409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pic>
        <p:nvPicPr>
          <p:cNvPr id="172" name="Google Shape;172;p25"/>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173" name="Google Shape;173;p25"/>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174" name="Google Shape;174;p25"/>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C</a:t>
            </a:r>
            <a:r>
              <a:rPr b="1" lang="en" sz="3000">
                <a:solidFill>
                  <a:schemeClr val="lt2"/>
                </a:solidFill>
                <a:latin typeface="Raleway"/>
                <a:ea typeface="Raleway"/>
                <a:cs typeface="Raleway"/>
                <a:sym typeface="Raleway"/>
              </a:rPr>
              <a:t>larity</a:t>
            </a:r>
            <a:endParaRPr b="1" sz="3000">
              <a:solidFill>
                <a:schemeClr val="lt2"/>
              </a:solidFill>
              <a:latin typeface="Raleway"/>
              <a:ea typeface="Raleway"/>
              <a:cs typeface="Raleway"/>
              <a:sym typeface="Raleway"/>
            </a:endParaRPr>
          </a:p>
        </p:txBody>
      </p:sp>
      <p:sp>
        <p:nvSpPr>
          <p:cNvPr id="175" name="Google Shape;175;p25"/>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A measurement of how clear </a:t>
            </a:r>
            <a:r>
              <a:rPr lang="en" sz="1200">
                <a:latin typeface="Raleway"/>
                <a:ea typeface="Raleway"/>
                <a:cs typeface="Raleway"/>
                <a:sym typeface="Raleway"/>
              </a:rPr>
              <a:t>the diamond is </a:t>
            </a:r>
            <a:r>
              <a:rPr lang="en" sz="1200">
                <a:latin typeface="Raleway"/>
                <a:ea typeface="Raleway"/>
                <a:cs typeface="Raleway"/>
                <a:sym typeface="Raleway"/>
              </a:rPr>
              <a:t>(in term of inclusions) </a:t>
            </a:r>
            <a:endParaRPr sz="1200">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(I1 (worst), SI2, SI1, VS2, VS1, VVS2, VVS1,         IF (best))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Categorical</a:t>
            </a:r>
            <a:endParaRPr b="1" sz="2000">
              <a:solidFill>
                <a:schemeClr val="dk1"/>
              </a:solidFill>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The adjacent boxplot shows the prices of different clarities.</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Same trend here, better qualities has lower price median than the worst ones… We will come to this shortly.</a:t>
            </a:r>
            <a:endParaRPr sz="1200">
              <a:latin typeface="Raleway"/>
              <a:ea typeface="Raleway"/>
              <a:cs typeface="Raleway"/>
              <a:sym typeface="Raleway"/>
            </a:endParaRPr>
          </a:p>
          <a:p>
            <a:pPr indent="0" lvl="0" marL="457200" rtl="0" algn="l">
              <a:spcBef>
                <a:spcPts val="1600"/>
              </a:spcBef>
              <a:spcAft>
                <a:spcPts val="1000"/>
              </a:spcAft>
              <a:buNone/>
            </a:pPr>
            <a:r>
              <a:t/>
            </a:r>
            <a:endParaRPr sz="1200">
              <a:latin typeface="Raleway"/>
              <a:ea typeface="Raleway"/>
              <a:cs typeface="Raleway"/>
              <a:sym typeface="Raleway"/>
            </a:endParaRPr>
          </a:p>
        </p:txBody>
      </p:sp>
      <p:pic>
        <p:nvPicPr>
          <p:cNvPr id="176" name="Google Shape;176;p25"/>
          <p:cNvPicPr preferRelativeResize="0"/>
          <p:nvPr/>
        </p:nvPicPr>
        <p:blipFill>
          <a:blip r:embed="rId5">
            <a:alphaModFix/>
          </a:blip>
          <a:stretch>
            <a:fillRect/>
          </a:stretch>
        </p:blipFill>
        <p:spPr>
          <a:xfrm>
            <a:off x="4460387" y="866850"/>
            <a:ext cx="4493650" cy="340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0" name="Shape 180"/>
        <p:cNvGrpSpPr/>
        <p:nvPr/>
      </p:nvGrpSpPr>
      <p:grpSpPr>
        <a:xfrm>
          <a:off x="0" y="0"/>
          <a:ext cx="0" cy="0"/>
          <a:chOff x="0" y="0"/>
          <a:chExt cx="0" cy="0"/>
        </a:xfrm>
      </p:grpSpPr>
      <p:pic>
        <p:nvPicPr>
          <p:cNvPr id="181" name="Google Shape;181;p26"/>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182" name="Google Shape;182;p26"/>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183" name="Google Shape;183;p26"/>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6</a:t>
            </a:r>
            <a:r>
              <a:rPr b="1" lang="en" sz="3000">
                <a:solidFill>
                  <a:schemeClr val="lt2"/>
                </a:solidFill>
                <a:latin typeface="Raleway"/>
                <a:ea typeface="Raleway"/>
                <a:cs typeface="Raleway"/>
                <a:sym typeface="Raleway"/>
              </a:rPr>
              <a:t>. Depth</a:t>
            </a:r>
            <a:endParaRPr b="1" sz="3000">
              <a:solidFill>
                <a:schemeClr val="lt2"/>
              </a:solidFill>
              <a:latin typeface="Raleway"/>
              <a:ea typeface="Raleway"/>
              <a:cs typeface="Raleway"/>
              <a:sym typeface="Raleway"/>
            </a:endParaRPr>
          </a:p>
        </p:txBody>
      </p:sp>
      <p:sp>
        <p:nvSpPr>
          <p:cNvPr id="184" name="Google Shape;184;p26"/>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Total depth percentage = z / mean(x, y)</a:t>
            </a:r>
            <a:r>
              <a:rPr lang="en" sz="1200">
                <a:latin typeface="Raleway"/>
                <a:ea typeface="Raleway"/>
                <a:cs typeface="Raleway"/>
                <a:sym typeface="Raleway"/>
              </a:rPr>
              <a:t>.</a:t>
            </a:r>
            <a:endParaRPr sz="1200">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Numerical</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Correlation</a:t>
            </a:r>
            <a:br>
              <a:rPr lang="en" sz="1200">
                <a:latin typeface="Raleway"/>
                <a:ea typeface="Raleway"/>
                <a:cs typeface="Raleway"/>
                <a:sym typeface="Raleway"/>
              </a:rPr>
            </a:br>
            <a:r>
              <a:rPr b="1" lang="en" sz="1400">
                <a:latin typeface="Raleway"/>
                <a:ea typeface="Raleway"/>
                <a:cs typeface="Raleway"/>
                <a:sym typeface="Raleway"/>
              </a:rPr>
              <a:t>Very low correlation with the price (-0.01).</a:t>
            </a:r>
            <a:endParaRPr b="1" sz="20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Statistics</a:t>
            </a:r>
            <a:endParaRPr b="1" sz="1400">
              <a:solidFill>
                <a:schemeClr val="dk1"/>
              </a:solidFill>
              <a:latin typeface="Raleway"/>
              <a:ea typeface="Raleway"/>
              <a:cs typeface="Raleway"/>
              <a:sym typeface="Raleway"/>
            </a:endParaRPr>
          </a:p>
          <a:p>
            <a:pPr indent="0" lvl="0" marL="914400" rtl="0" algn="l">
              <a:spcBef>
                <a:spcPts val="1000"/>
              </a:spcBef>
              <a:spcAft>
                <a:spcPts val="1000"/>
              </a:spcAft>
              <a:buNone/>
            </a:pPr>
            <a:r>
              <a:rPr b="1" lang="en" sz="1400">
                <a:solidFill>
                  <a:srgbClr val="000000"/>
                </a:solidFill>
                <a:latin typeface="Raleway"/>
                <a:ea typeface="Raleway"/>
                <a:cs typeface="Raleway"/>
                <a:sym typeface="Raleway"/>
              </a:rPr>
              <a:t>Min:43,  Max: 79</a:t>
            </a:r>
            <a:r>
              <a:rPr b="1" lang="en" sz="1400">
                <a:solidFill>
                  <a:schemeClr val="dk1"/>
                </a:solidFill>
                <a:latin typeface="Raleway"/>
                <a:ea typeface="Raleway"/>
                <a:cs typeface="Raleway"/>
                <a:sym typeface="Raleway"/>
              </a:rPr>
              <a:t> </a:t>
            </a:r>
            <a:endParaRPr sz="1200">
              <a:latin typeface="Raleway"/>
              <a:ea typeface="Raleway"/>
              <a:cs typeface="Raleway"/>
              <a:sym typeface="Raleway"/>
            </a:endParaRPr>
          </a:p>
        </p:txBody>
      </p:sp>
      <p:pic>
        <p:nvPicPr>
          <p:cNvPr id="185" name="Google Shape;185;p26"/>
          <p:cNvPicPr preferRelativeResize="0"/>
          <p:nvPr/>
        </p:nvPicPr>
        <p:blipFill>
          <a:blip r:embed="rId5">
            <a:alphaModFix/>
          </a:blip>
          <a:stretch>
            <a:fillRect/>
          </a:stretch>
        </p:blipFill>
        <p:spPr>
          <a:xfrm>
            <a:off x="4356775" y="620025"/>
            <a:ext cx="4584601" cy="390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191" name="Google Shape;191;p27"/>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192" name="Google Shape;192;p27"/>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7</a:t>
            </a:r>
            <a:r>
              <a:rPr b="1" lang="en" sz="3000">
                <a:solidFill>
                  <a:schemeClr val="lt2"/>
                </a:solidFill>
                <a:latin typeface="Raleway"/>
                <a:ea typeface="Raleway"/>
                <a:cs typeface="Raleway"/>
                <a:sym typeface="Raleway"/>
              </a:rPr>
              <a:t>. Table</a:t>
            </a:r>
            <a:endParaRPr b="1" sz="3000">
              <a:solidFill>
                <a:schemeClr val="lt2"/>
              </a:solidFill>
              <a:latin typeface="Raleway"/>
              <a:ea typeface="Raleway"/>
              <a:cs typeface="Raleway"/>
              <a:sym typeface="Raleway"/>
            </a:endParaRPr>
          </a:p>
        </p:txBody>
      </p:sp>
      <p:sp>
        <p:nvSpPr>
          <p:cNvPr id="193" name="Google Shape;193;p27"/>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Width of top of diamond relative to the widest point.</a:t>
            </a:r>
            <a:endParaRPr sz="1200">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Numerical</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Correlation</a:t>
            </a:r>
            <a:br>
              <a:rPr lang="en" sz="1200">
                <a:latin typeface="Raleway"/>
                <a:ea typeface="Raleway"/>
                <a:cs typeface="Raleway"/>
                <a:sym typeface="Raleway"/>
              </a:rPr>
            </a:br>
            <a:r>
              <a:rPr b="1" lang="en" sz="1400">
                <a:latin typeface="Raleway"/>
                <a:ea typeface="Raleway"/>
                <a:cs typeface="Raleway"/>
                <a:sym typeface="Raleway"/>
              </a:rPr>
              <a:t>Has a correlation of 0.12 with the price.</a:t>
            </a:r>
            <a:endParaRPr b="1" sz="20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Statistics</a:t>
            </a:r>
            <a:endParaRPr b="1" sz="1400">
              <a:solidFill>
                <a:schemeClr val="dk1"/>
              </a:solidFill>
              <a:latin typeface="Raleway"/>
              <a:ea typeface="Raleway"/>
              <a:cs typeface="Raleway"/>
              <a:sym typeface="Raleway"/>
            </a:endParaRPr>
          </a:p>
          <a:p>
            <a:pPr indent="0" lvl="0" marL="914400" rtl="0" algn="l">
              <a:spcBef>
                <a:spcPts val="1000"/>
              </a:spcBef>
              <a:spcAft>
                <a:spcPts val="1000"/>
              </a:spcAft>
              <a:buNone/>
            </a:pPr>
            <a:r>
              <a:rPr b="1" lang="en" sz="1400">
                <a:solidFill>
                  <a:srgbClr val="000000"/>
                </a:solidFill>
                <a:latin typeface="Raleway"/>
                <a:ea typeface="Raleway"/>
                <a:cs typeface="Raleway"/>
                <a:sym typeface="Raleway"/>
              </a:rPr>
              <a:t>Min:43,  Max: </a:t>
            </a:r>
            <a:r>
              <a:rPr b="1" lang="en" sz="1400">
                <a:solidFill>
                  <a:srgbClr val="000000"/>
                </a:solidFill>
                <a:latin typeface="Raleway"/>
                <a:ea typeface="Raleway"/>
                <a:cs typeface="Raleway"/>
                <a:sym typeface="Raleway"/>
              </a:rPr>
              <a:t>95</a:t>
            </a:r>
            <a:endParaRPr sz="1200">
              <a:latin typeface="Raleway"/>
              <a:ea typeface="Raleway"/>
              <a:cs typeface="Raleway"/>
              <a:sym typeface="Raleway"/>
            </a:endParaRPr>
          </a:p>
        </p:txBody>
      </p:sp>
      <p:pic>
        <p:nvPicPr>
          <p:cNvPr id="194" name="Google Shape;194;p27"/>
          <p:cNvPicPr preferRelativeResize="0"/>
          <p:nvPr/>
        </p:nvPicPr>
        <p:blipFill>
          <a:blip r:embed="rId5">
            <a:alphaModFix/>
          </a:blip>
          <a:stretch>
            <a:fillRect/>
          </a:stretch>
        </p:blipFill>
        <p:spPr>
          <a:xfrm>
            <a:off x="4356775" y="620025"/>
            <a:ext cx="4584600" cy="390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8" name="Shape 198"/>
        <p:cNvGrpSpPr/>
        <p:nvPr/>
      </p:nvGrpSpPr>
      <p:grpSpPr>
        <a:xfrm>
          <a:off x="0" y="0"/>
          <a:ext cx="0" cy="0"/>
          <a:chOff x="0" y="0"/>
          <a:chExt cx="0" cy="0"/>
        </a:xfrm>
      </p:grpSpPr>
      <p:pic>
        <p:nvPicPr>
          <p:cNvPr id="199" name="Google Shape;199;p28"/>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200" name="Google Shape;200;p28"/>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201" name="Google Shape;201;p28"/>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8-10</a:t>
            </a:r>
            <a:r>
              <a:rPr b="1" lang="en" sz="3000">
                <a:solidFill>
                  <a:schemeClr val="lt2"/>
                </a:solidFill>
                <a:latin typeface="Raleway"/>
                <a:ea typeface="Raleway"/>
                <a:cs typeface="Raleway"/>
                <a:sym typeface="Raleway"/>
              </a:rPr>
              <a:t>. X, Y, Z</a:t>
            </a:r>
            <a:endParaRPr b="1" sz="3000">
              <a:solidFill>
                <a:schemeClr val="lt2"/>
              </a:solidFill>
              <a:latin typeface="Raleway"/>
              <a:ea typeface="Raleway"/>
              <a:cs typeface="Raleway"/>
              <a:sym typeface="Raleway"/>
            </a:endParaRPr>
          </a:p>
        </p:txBody>
      </p:sp>
      <p:sp>
        <p:nvSpPr>
          <p:cNvPr id="202" name="Google Shape;202;p28"/>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Width, length, depth (dimensions) of the diamond.</a:t>
            </a:r>
            <a:endParaRPr sz="1200">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Numerical</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Correlation</a:t>
            </a:r>
            <a:br>
              <a:rPr lang="en" sz="1200">
                <a:latin typeface="Raleway"/>
                <a:ea typeface="Raleway"/>
                <a:cs typeface="Raleway"/>
                <a:sym typeface="Raleway"/>
              </a:rPr>
            </a:br>
            <a:r>
              <a:rPr b="1" lang="en" sz="1400">
                <a:latin typeface="Raleway"/>
                <a:ea typeface="Raleway"/>
                <a:cs typeface="Raleway"/>
                <a:sym typeface="Raleway"/>
              </a:rPr>
              <a:t>They all have a pretty high correlation with the price. (0.88)</a:t>
            </a:r>
            <a:endParaRPr b="1" sz="20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200">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Statistics</a:t>
            </a:r>
            <a:endParaRPr b="1" sz="1400">
              <a:solidFill>
                <a:schemeClr val="dk1"/>
              </a:solidFill>
              <a:latin typeface="Raleway"/>
              <a:ea typeface="Raleway"/>
              <a:cs typeface="Raleway"/>
              <a:sym typeface="Raleway"/>
            </a:endParaRPr>
          </a:p>
          <a:p>
            <a:pPr indent="457200" lvl="0" marL="0" rtl="0" algn="l">
              <a:spcBef>
                <a:spcPts val="1000"/>
              </a:spcBef>
              <a:spcAft>
                <a:spcPts val="1000"/>
              </a:spcAft>
              <a:buNone/>
            </a:pPr>
            <a:r>
              <a:rPr b="1" lang="en" sz="1400">
                <a:solidFill>
                  <a:srgbClr val="000000"/>
                </a:solidFill>
                <a:latin typeface="Raleway"/>
                <a:ea typeface="Raleway"/>
                <a:cs typeface="Raleway"/>
                <a:sym typeface="Raleway"/>
              </a:rPr>
              <a:t>Min:0,  Max: (x)10, (y)58, (z)31</a:t>
            </a:r>
            <a:endParaRPr sz="1200">
              <a:latin typeface="Raleway"/>
              <a:ea typeface="Raleway"/>
              <a:cs typeface="Raleway"/>
              <a:sym typeface="Raleway"/>
            </a:endParaRPr>
          </a:p>
        </p:txBody>
      </p:sp>
      <p:pic>
        <p:nvPicPr>
          <p:cNvPr id="203" name="Google Shape;203;p28"/>
          <p:cNvPicPr preferRelativeResize="0"/>
          <p:nvPr/>
        </p:nvPicPr>
        <p:blipFill>
          <a:blip r:embed="rId5">
            <a:alphaModFix/>
          </a:blip>
          <a:stretch>
            <a:fillRect/>
          </a:stretch>
        </p:blipFill>
        <p:spPr>
          <a:xfrm>
            <a:off x="4366825" y="620025"/>
            <a:ext cx="4584600" cy="3903450"/>
          </a:xfrm>
          <a:prstGeom prst="rect">
            <a:avLst/>
          </a:prstGeom>
          <a:noFill/>
          <a:ln>
            <a:noFill/>
          </a:ln>
        </p:spPr>
      </p:pic>
      <p:sp>
        <p:nvSpPr>
          <p:cNvPr id="204" name="Google Shape;204;p28"/>
          <p:cNvSpPr/>
          <p:nvPr/>
        </p:nvSpPr>
        <p:spPr>
          <a:xfrm>
            <a:off x="8338075" y="4705375"/>
            <a:ext cx="562500" cy="347700"/>
          </a:xfrm>
          <a:prstGeom prst="stripedRightArrow">
            <a:avLst>
              <a:gd fmla="val 50000" name="adj1"/>
              <a:gd fmla="val 50000" name="adj2"/>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29"/>
          <p:cNvPicPr preferRelativeResize="0"/>
          <p:nvPr/>
        </p:nvPicPr>
        <p:blipFill>
          <a:blip r:embed="rId3">
            <a:alphaModFix/>
          </a:blip>
          <a:stretch>
            <a:fillRect/>
          </a:stretch>
        </p:blipFill>
        <p:spPr>
          <a:xfrm>
            <a:off x="4617250" y="620025"/>
            <a:ext cx="4398265" cy="3721608"/>
          </a:xfrm>
          <a:prstGeom prst="rect">
            <a:avLst/>
          </a:prstGeom>
          <a:noFill/>
          <a:ln>
            <a:noFill/>
          </a:ln>
        </p:spPr>
      </p:pic>
      <p:pic>
        <p:nvPicPr>
          <p:cNvPr id="210" name="Google Shape;210;p29"/>
          <p:cNvPicPr preferRelativeResize="0"/>
          <p:nvPr/>
        </p:nvPicPr>
        <p:blipFill>
          <a:blip r:embed="rId4">
            <a:alphaModFix/>
          </a:blip>
          <a:stretch>
            <a:fillRect/>
          </a:stretch>
        </p:blipFill>
        <p:spPr>
          <a:xfrm>
            <a:off x="156875" y="620025"/>
            <a:ext cx="4398265" cy="3721608"/>
          </a:xfrm>
          <a:prstGeom prst="rect">
            <a:avLst/>
          </a:prstGeom>
          <a:noFill/>
          <a:ln>
            <a:noFill/>
          </a:ln>
        </p:spPr>
      </p:pic>
      <p:sp>
        <p:nvSpPr>
          <p:cNvPr id="211" name="Google Shape;211;p29"/>
          <p:cNvSpPr/>
          <p:nvPr/>
        </p:nvSpPr>
        <p:spPr>
          <a:xfrm>
            <a:off x="2089550" y="3706925"/>
            <a:ext cx="281400" cy="221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3487650" y="3547900"/>
            <a:ext cx="281400" cy="221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7929625" y="3609875"/>
            <a:ext cx="281400" cy="221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id="218" name="Google Shape;218;p30"/>
          <p:cNvPicPr preferRelativeResize="0"/>
          <p:nvPr/>
        </p:nvPicPr>
        <p:blipFill>
          <a:blip r:embed="rId3">
            <a:alphaModFix/>
          </a:blip>
          <a:stretch>
            <a:fillRect/>
          </a:stretch>
        </p:blipFill>
        <p:spPr>
          <a:xfrm>
            <a:off x="0" y="162737"/>
            <a:ext cx="4254600" cy="4818038"/>
          </a:xfrm>
          <a:prstGeom prst="rect">
            <a:avLst/>
          </a:prstGeom>
          <a:noFill/>
          <a:ln>
            <a:noFill/>
          </a:ln>
        </p:spPr>
      </p:pic>
      <p:pic>
        <p:nvPicPr>
          <p:cNvPr descr="Piece of duct tape sticking a note to the slide" id="219" name="Google Shape;219;p30"/>
          <p:cNvPicPr preferRelativeResize="0"/>
          <p:nvPr/>
        </p:nvPicPr>
        <p:blipFill rotWithShape="1">
          <a:blip r:embed="rId4">
            <a:alphaModFix/>
          </a:blip>
          <a:srcRect b="10011" l="9244" r="2118" t="5926"/>
          <a:stretch/>
        </p:blipFill>
        <p:spPr>
          <a:xfrm rot="154828">
            <a:off x="1091300" y="147301"/>
            <a:ext cx="2072000" cy="736050"/>
          </a:xfrm>
          <a:prstGeom prst="rect">
            <a:avLst/>
          </a:prstGeom>
          <a:noFill/>
          <a:ln>
            <a:noFill/>
          </a:ln>
        </p:spPr>
      </p:pic>
      <p:sp>
        <p:nvSpPr>
          <p:cNvPr id="220" name="Google Shape;220;p30"/>
          <p:cNvSpPr txBox="1"/>
          <p:nvPr/>
        </p:nvSpPr>
        <p:spPr>
          <a:xfrm>
            <a:off x="4108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11</a:t>
            </a:r>
            <a:r>
              <a:rPr b="1" lang="en" sz="3000">
                <a:solidFill>
                  <a:schemeClr val="lt2"/>
                </a:solidFill>
                <a:latin typeface="Raleway"/>
                <a:ea typeface="Raleway"/>
                <a:cs typeface="Raleway"/>
                <a:sym typeface="Raleway"/>
              </a:rPr>
              <a:t>. Price</a:t>
            </a:r>
            <a:endParaRPr b="1" sz="3000">
              <a:solidFill>
                <a:schemeClr val="lt2"/>
              </a:solidFill>
              <a:latin typeface="Raleway"/>
              <a:ea typeface="Raleway"/>
              <a:cs typeface="Raleway"/>
              <a:sym typeface="Raleway"/>
            </a:endParaRPr>
          </a:p>
        </p:txBody>
      </p:sp>
      <p:sp>
        <p:nvSpPr>
          <p:cNvPr id="221" name="Google Shape;221;p30"/>
          <p:cNvSpPr txBox="1"/>
          <p:nvPr>
            <p:ph idx="4294967295" type="body"/>
          </p:nvPr>
        </p:nvSpPr>
        <p:spPr>
          <a:xfrm>
            <a:off x="4108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Our target column which we want to predict</a:t>
            </a:r>
            <a:endParaRPr sz="1200">
              <a:latin typeface="Raleway"/>
              <a:ea typeface="Raleway"/>
              <a:cs typeface="Raleway"/>
              <a:sym typeface="Raleway"/>
            </a:endParaRPr>
          </a:p>
          <a:p>
            <a:pPr indent="-330200" lvl="0" marL="457200" rtl="0" algn="l">
              <a:spcBef>
                <a:spcPts val="16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Numerical</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Skewed</a:t>
            </a:r>
            <a:br>
              <a:rPr lang="en" sz="1200">
                <a:latin typeface="Raleway"/>
                <a:ea typeface="Raleway"/>
                <a:cs typeface="Raleway"/>
                <a:sym typeface="Raleway"/>
              </a:rPr>
            </a:br>
            <a:r>
              <a:rPr b="1" lang="en" sz="1400">
                <a:latin typeface="Raleway"/>
                <a:ea typeface="Raleway"/>
                <a:cs typeface="Raleway"/>
                <a:sym typeface="Raleway"/>
              </a:rPr>
              <a:t>Which means that the median is the most representative value for it. We’ll use this to evaluate our model.</a:t>
            </a:r>
            <a:endParaRPr b="1" sz="20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Char char="➔"/>
            </a:pPr>
            <a:r>
              <a:rPr b="1" lang="en" sz="1400">
                <a:solidFill>
                  <a:schemeClr val="dk1"/>
                </a:solidFill>
                <a:latin typeface="Raleway"/>
                <a:ea typeface="Raleway"/>
                <a:cs typeface="Raleway"/>
                <a:sym typeface="Raleway"/>
              </a:rPr>
              <a:t>Statistics</a:t>
            </a:r>
            <a:endParaRPr b="1" sz="1400">
              <a:solidFill>
                <a:schemeClr val="dk1"/>
              </a:solidFill>
              <a:latin typeface="Raleway"/>
              <a:ea typeface="Raleway"/>
              <a:cs typeface="Raleway"/>
              <a:sym typeface="Raleway"/>
            </a:endParaRPr>
          </a:p>
          <a:p>
            <a:pPr indent="0" lvl="0" marL="914400" rtl="0" algn="l">
              <a:spcBef>
                <a:spcPts val="1000"/>
              </a:spcBef>
              <a:spcAft>
                <a:spcPts val="1000"/>
              </a:spcAft>
              <a:buNone/>
            </a:pPr>
            <a:r>
              <a:rPr b="1" lang="en" sz="1400">
                <a:solidFill>
                  <a:srgbClr val="000000"/>
                </a:solidFill>
                <a:latin typeface="Raleway"/>
                <a:ea typeface="Raleway"/>
                <a:cs typeface="Raleway"/>
                <a:sym typeface="Raleway"/>
              </a:rPr>
              <a:t>Min:326,  Max: 18823</a:t>
            </a:r>
            <a:endParaRPr sz="1200">
              <a:latin typeface="Raleway"/>
              <a:ea typeface="Raleway"/>
              <a:cs typeface="Raleway"/>
              <a:sym typeface="Raleway"/>
            </a:endParaRPr>
          </a:p>
        </p:txBody>
      </p:sp>
      <p:pic>
        <p:nvPicPr>
          <p:cNvPr id="222" name="Google Shape;222;p30"/>
          <p:cNvPicPr preferRelativeResize="0"/>
          <p:nvPr/>
        </p:nvPicPr>
        <p:blipFill>
          <a:blip r:embed="rId5">
            <a:alphaModFix/>
          </a:blip>
          <a:stretch>
            <a:fillRect/>
          </a:stretch>
        </p:blipFill>
        <p:spPr>
          <a:xfrm>
            <a:off x="4395100" y="866850"/>
            <a:ext cx="4584600" cy="34097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6" name="Shape 226"/>
        <p:cNvGrpSpPr/>
        <p:nvPr/>
      </p:nvGrpSpPr>
      <p:grpSpPr>
        <a:xfrm>
          <a:off x="0" y="0"/>
          <a:ext cx="0" cy="0"/>
          <a:chOff x="0" y="0"/>
          <a:chExt cx="0" cy="0"/>
        </a:xfrm>
      </p:grpSpPr>
      <p:sp>
        <p:nvSpPr>
          <p:cNvPr id="227" name="Google Shape;227;p31"/>
          <p:cNvSpPr txBox="1"/>
          <p:nvPr>
            <p:ph type="title"/>
          </p:nvPr>
        </p:nvSpPr>
        <p:spPr>
          <a:xfrm>
            <a:off x="311700" y="2307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lt1"/>
                </a:solidFill>
              </a:rPr>
              <a:t>A Closer Look Into</a:t>
            </a:r>
            <a:r>
              <a:rPr lang="en" sz="4400">
                <a:solidFill>
                  <a:schemeClr val="lt1"/>
                </a:solidFill>
              </a:rPr>
              <a:t> </a:t>
            </a:r>
            <a:r>
              <a:rPr lang="en" sz="4400">
                <a:solidFill>
                  <a:schemeClr val="lt1"/>
                </a:solidFill>
              </a:rPr>
              <a:t>Correlati</a:t>
            </a:r>
            <a:r>
              <a:rPr lang="en" sz="4400">
                <a:solidFill>
                  <a:schemeClr val="lt1"/>
                </a:solidFill>
              </a:rPr>
              <a:t>ons</a:t>
            </a:r>
            <a:endParaRPr sz="4400">
              <a:solidFill>
                <a:schemeClr val="lt1"/>
              </a:solidFill>
            </a:endParaRPr>
          </a:p>
        </p:txBody>
      </p:sp>
      <p:pic>
        <p:nvPicPr>
          <p:cNvPr id="228" name="Google Shape;228;p31"/>
          <p:cNvPicPr preferRelativeResize="0"/>
          <p:nvPr/>
        </p:nvPicPr>
        <p:blipFill>
          <a:blip r:embed="rId3">
            <a:alphaModFix/>
          </a:blip>
          <a:stretch>
            <a:fillRect/>
          </a:stretch>
        </p:blipFill>
        <p:spPr>
          <a:xfrm>
            <a:off x="2046983" y="1203575"/>
            <a:ext cx="5050034" cy="378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Contents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Lato"/>
              <a:buChar char="-"/>
            </a:pPr>
            <a:r>
              <a:rPr b="0" lang="en" sz="1800">
                <a:latin typeface="Lato"/>
                <a:ea typeface="Lato"/>
                <a:cs typeface="Lato"/>
                <a:sym typeface="Lato"/>
              </a:rPr>
              <a:t>Overview</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Framing the problem</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Data discovery</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Data cleaning(pre-processing)</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Model Selection</a:t>
            </a:r>
            <a:endParaRPr b="0" sz="1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2" name="Shape 232"/>
        <p:cNvGrpSpPr/>
        <p:nvPr/>
      </p:nvGrpSpPr>
      <p:grpSpPr>
        <a:xfrm>
          <a:off x="0" y="0"/>
          <a:ext cx="0" cy="0"/>
          <a:chOff x="0" y="0"/>
          <a:chExt cx="0" cy="0"/>
        </a:xfrm>
      </p:grpSpPr>
      <p:pic>
        <p:nvPicPr>
          <p:cNvPr id="233" name="Google Shape;233;p32"/>
          <p:cNvPicPr preferRelativeResize="0"/>
          <p:nvPr/>
        </p:nvPicPr>
        <p:blipFill rotWithShape="1">
          <a:blip r:embed="rId3">
            <a:alphaModFix/>
          </a:blip>
          <a:srcRect b="0" l="3891" r="3891" t="0"/>
          <a:stretch/>
        </p:blipFill>
        <p:spPr>
          <a:xfrm>
            <a:off x="237738" y="221738"/>
            <a:ext cx="8668513" cy="47000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384575" y="1400700"/>
            <a:ext cx="77949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Cleaning and </a:t>
            </a:r>
            <a:r>
              <a:rPr lang="en">
                <a:solidFill>
                  <a:srgbClr val="FFFFFF"/>
                </a:solidFill>
              </a:rPr>
              <a:t>Processing</a:t>
            </a:r>
            <a:endParaRPr b="0" sz="2400">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2" name="Shape 242"/>
        <p:cNvGrpSpPr/>
        <p:nvPr/>
      </p:nvGrpSpPr>
      <p:grpSpPr>
        <a:xfrm>
          <a:off x="0" y="0"/>
          <a:ext cx="0" cy="0"/>
          <a:chOff x="0" y="0"/>
          <a:chExt cx="0" cy="0"/>
        </a:xfrm>
      </p:grpSpPr>
      <p:pic>
        <p:nvPicPr>
          <p:cNvPr id="243" name="Google Shape;243;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44" name="Google Shape;244;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45" name="Google Shape;245;p34"/>
          <p:cNvSpPr txBox="1"/>
          <p:nvPr/>
        </p:nvSpPr>
        <p:spPr>
          <a:xfrm>
            <a:off x="2855550" y="15898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Dropping the Unnamed (index) column</a:t>
            </a:r>
            <a:endParaRPr b="1" sz="3000">
              <a:solidFill>
                <a:schemeClr val="lt2"/>
              </a:solidFill>
              <a:latin typeface="Raleway"/>
              <a:ea typeface="Raleway"/>
              <a:cs typeface="Raleway"/>
              <a:sym typeface="Raleway"/>
            </a:endParaRPr>
          </a:p>
        </p:txBody>
      </p:sp>
      <p:sp>
        <p:nvSpPr>
          <p:cNvPr id="246" name="Google Shape;246;p34"/>
          <p:cNvSpPr txBox="1"/>
          <p:nvPr>
            <p:ph idx="4294967295" type="body"/>
          </p:nvPr>
        </p:nvSpPr>
        <p:spPr>
          <a:xfrm>
            <a:off x="2855550" y="2571753"/>
            <a:ext cx="3432900" cy="16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rPr lang="en" sz="1200">
                <a:latin typeface="Raleway"/>
                <a:ea typeface="Raleway"/>
                <a:cs typeface="Raleway"/>
                <a:sym typeface="Raleway"/>
              </a:rPr>
              <a:t>Has a significant relation with the price but not a meaningful one so it will affect the algorithm badly.</a:t>
            </a:r>
            <a:endParaRPr sz="12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52" name="Google Shape;252;p3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53" name="Google Shape;253;p35"/>
          <p:cNvSpPr txBox="1"/>
          <p:nvPr/>
        </p:nvSpPr>
        <p:spPr>
          <a:xfrm>
            <a:off x="2855550" y="11915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2. X, Y, Z zeros and outliers</a:t>
            </a:r>
            <a:endParaRPr b="1" sz="3000">
              <a:solidFill>
                <a:schemeClr val="lt2"/>
              </a:solidFill>
              <a:latin typeface="Raleway"/>
              <a:ea typeface="Raleway"/>
              <a:cs typeface="Raleway"/>
              <a:sym typeface="Raleway"/>
            </a:endParaRPr>
          </a:p>
        </p:txBody>
      </p:sp>
      <p:sp>
        <p:nvSpPr>
          <p:cNvPr id="254" name="Google Shape;254;p35"/>
          <p:cNvSpPr txBox="1"/>
          <p:nvPr>
            <p:ph idx="4294967295" type="body"/>
          </p:nvPr>
        </p:nvSpPr>
        <p:spPr>
          <a:xfrm>
            <a:off x="2855550" y="18816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There are some entries (precisely 20) where the value of x, y, z or all of them is ZERO. This doesn’t make any sense and there must have been something wrong collecting these measures so we treated them as null values and decided to delete them.</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There were also some outliers (insanely high values </a:t>
            </a:r>
            <a:r>
              <a:rPr lang="en" sz="1200">
                <a:solidFill>
                  <a:schemeClr val="dk1"/>
                </a:solidFill>
                <a:latin typeface="Raleway"/>
                <a:ea typeface="Raleway"/>
                <a:cs typeface="Raleway"/>
                <a:sym typeface="Raleway"/>
              </a:rPr>
              <a:t>circled in orange in y and z plots previously</a:t>
            </a:r>
            <a:r>
              <a:rPr lang="en" sz="1200">
                <a:latin typeface="Raleway"/>
                <a:ea typeface="Raleway"/>
                <a:cs typeface="Raleway"/>
                <a:sym typeface="Raleway"/>
              </a:rPr>
              <a:t>) that are either wrong readings (measurements) or just bad examples. We decided to remove these outliers as well.</a:t>
            </a:r>
            <a:endParaRPr sz="12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sp>
        <p:nvSpPr>
          <p:cNvPr id="259" name="Google Shape;259;p36"/>
          <p:cNvSpPr txBox="1"/>
          <p:nvPr/>
        </p:nvSpPr>
        <p:spPr>
          <a:xfrm>
            <a:off x="111650" y="70350"/>
            <a:ext cx="82968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lt1"/>
                </a:solidFill>
                <a:latin typeface="Lato"/>
                <a:ea typeface="Lato"/>
                <a:cs typeface="Lato"/>
                <a:sym typeface="Lato"/>
              </a:rPr>
              <a:t>Y and Z plots after removing outliers</a:t>
            </a:r>
            <a:endParaRPr b="1" sz="3400">
              <a:solidFill>
                <a:schemeClr val="lt1"/>
              </a:solidFill>
              <a:latin typeface="Lato"/>
              <a:ea typeface="Lato"/>
              <a:cs typeface="Lato"/>
              <a:sym typeface="Lato"/>
            </a:endParaRPr>
          </a:p>
        </p:txBody>
      </p:sp>
      <p:pic>
        <p:nvPicPr>
          <p:cNvPr id="260" name="Google Shape;260;p36"/>
          <p:cNvPicPr preferRelativeResize="0"/>
          <p:nvPr/>
        </p:nvPicPr>
        <p:blipFill>
          <a:blip r:embed="rId3">
            <a:alphaModFix/>
          </a:blip>
          <a:stretch>
            <a:fillRect/>
          </a:stretch>
        </p:blipFill>
        <p:spPr>
          <a:xfrm>
            <a:off x="111650" y="825688"/>
            <a:ext cx="4398275" cy="3718914"/>
          </a:xfrm>
          <a:prstGeom prst="rect">
            <a:avLst/>
          </a:prstGeom>
          <a:noFill/>
          <a:ln>
            <a:noFill/>
          </a:ln>
        </p:spPr>
      </p:pic>
      <p:pic>
        <p:nvPicPr>
          <p:cNvPr id="261" name="Google Shape;261;p36"/>
          <p:cNvPicPr preferRelativeResize="0"/>
          <p:nvPr/>
        </p:nvPicPr>
        <p:blipFill>
          <a:blip r:embed="rId4">
            <a:alphaModFix/>
          </a:blip>
          <a:stretch>
            <a:fillRect/>
          </a:stretch>
        </p:blipFill>
        <p:spPr>
          <a:xfrm>
            <a:off x="4695519" y="824350"/>
            <a:ext cx="4398255" cy="37216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 name="Shape 265"/>
        <p:cNvGrpSpPr/>
        <p:nvPr/>
      </p:nvGrpSpPr>
      <p:grpSpPr>
        <a:xfrm>
          <a:off x="0" y="0"/>
          <a:ext cx="0" cy="0"/>
          <a:chOff x="0" y="0"/>
          <a:chExt cx="0" cy="0"/>
        </a:xfrm>
      </p:grpSpPr>
      <p:pic>
        <p:nvPicPr>
          <p:cNvPr id="266" name="Google Shape;266;p37"/>
          <p:cNvPicPr preferRelativeResize="0"/>
          <p:nvPr/>
        </p:nvPicPr>
        <p:blipFill>
          <a:blip r:embed="rId3">
            <a:alphaModFix/>
          </a:blip>
          <a:stretch>
            <a:fillRect/>
          </a:stretch>
        </p:blipFill>
        <p:spPr>
          <a:xfrm>
            <a:off x="182525" y="162737"/>
            <a:ext cx="4254600" cy="4818038"/>
          </a:xfrm>
          <a:prstGeom prst="rect">
            <a:avLst/>
          </a:prstGeom>
          <a:noFill/>
          <a:ln>
            <a:noFill/>
          </a:ln>
        </p:spPr>
      </p:pic>
      <p:pic>
        <p:nvPicPr>
          <p:cNvPr descr="Piece of duct tape sticking a note to the slide" id="267" name="Google Shape;267;p37"/>
          <p:cNvPicPr preferRelativeResize="0"/>
          <p:nvPr/>
        </p:nvPicPr>
        <p:blipFill rotWithShape="1">
          <a:blip r:embed="rId4">
            <a:alphaModFix/>
          </a:blip>
          <a:srcRect b="10011" l="9244" r="2118" t="5926"/>
          <a:stretch/>
        </p:blipFill>
        <p:spPr>
          <a:xfrm rot="154828">
            <a:off x="1273825" y="147301"/>
            <a:ext cx="2072000" cy="736050"/>
          </a:xfrm>
          <a:prstGeom prst="rect">
            <a:avLst/>
          </a:prstGeom>
          <a:noFill/>
          <a:ln>
            <a:noFill/>
          </a:ln>
        </p:spPr>
      </p:pic>
      <p:sp>
        <p:nvSpPr>
          <p:cNvPr id="268" name="Google Shape;268;p37"/>
          <p:cNvSpPr txBox="1"/>
          <p:nvPr/>
        </p:nvSpPr>
        <p:spPr>
          <a:xfrm>
            <a:off x="593375" y="11915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3</a:t>
            </a:r>
            <a:r>
              <a:rPr b="1" lang="en" sz="3000">
                <a:solidFill>
                  <a:schemeClr val="lt2"/>
                </a:solidFill>
                <a:latin typeface="Raleway"/>
                <a:ea typeface="Raleway"/>
                <a:cs typeface="Raleway"/>
                <a:sym typeface="Raleway"/>
              </a:rPr>
              <a:t>. New attribute!</a:t>
            </a:r>
            <a:endParaRPr b="1" sz="3000">
              <a:solidFill>
                <a:schemeClr val="lt2"/>
              </a:solidFill>
              <a:latin typeface="Raleway"/>
              <a:ea typeface="Raleway"/>
              <a:cs typeface="Raleway"/>
              <a:sym typeface="Raleway"/>
            </a:endParaRPr>
          </a:p>
        </p:txBody>
      </p:sp>
      <p:sp>
        <p:nvSpPr>
          <p:cNvPr id="269" name="Google Shape;269;p37"/>
          <p:cNvSpPr txBox="1"/>
          <p:nvPr>
            <p:ph idx="4294967295" type="body"/>
          </p:nvPr>
        </p:nvSpPr>
        <p:spPr>
          <a:xfrm>
            <a:off x="593375" y="18816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X, Y, Z columns are highly correlated with the price. But a better representation of them would be to combine them in a new attribute.</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So we defined an attribute called (dim_comb) meaning (dimensions-combined) as follows:</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dim_comb = x * y * z</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And as seen from the correlation factors on the right, we ended up with a higher correlation with the price...</a:t>
            </a:r>
            <a:endParaRPr sz="1200">
              <a:latin typeface="Raleway"/>
              <a:ea typeface="Raleway"/>
              <a:cs typeface="Raleway"/>
              <a:sym typeface="Raleway"/>
            </a:endParaRPr>
          </a:p>
        </p:txBody>
      </p:sp>
      <p:pic>
        <p:nvPicPr>
          <p:cNvPr id="270" name="Google Shape;270;p37"/>
          <p:cNvPicPr preferRelativeResize="0"/>
          <p:nvPr/>
        </p:nvPicPr>
        <p:blipFill>
          <a:blip r:embed="rId5">
            <a:alphaModFix/>
          </a:blip>
          <a:stretch>
            <a:fillRect/>
          </a:stretch>
        </p:blipFill>
        <p:spPr>
          <a:xfrm>
            <a:off x="4867250" y="798338"/>
            <a:ext cx="3766400" cy="3546825"/>
          </a:xfrm>
          <a:prstGeom prst="rect">
            <a:avLst/>
          </a:prstGeom>
          <a:noFill/>
          <a:ln>
            <a:noFill/>
          </a:ln>
        </p:spPr>
      </p:pic>
      <p:sp>
        <p:nvSpPr>
          <p:cNvPr id="271" name="Google Shape;271;p37"/>
          <p:cNvSpPr/>
          <p:nvPr/>
        </p:nvSpPr>
        <p:spPr>
          <a:xfrm>
            <a:off x="4916875" y="1191575"/>
            <a:ext cx="3548100" cy="404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7"/>
          <p:cNvSpPr/>
          <p:nvPr/>
        </p:nvSpPr>
        <p:spPr>
          <a:xfrm>
            <a:off x="4916875" y="2167050"/>
            <a:ext cx="3548100" cy="1238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 name="Shape 276"/>
        <p:cNvGrpSpPr/>
        <p:nvPr/>
      </p:nvGrpSpPr>
      <p:grpSpPr>
        <a:xfrm>
          <a:off x="0" y="0"/>
          <a:ext cx="0" cy="0"/>
          <a:chOff x="0" y="0"/>
          <a:chExt cx="0" cy="0"/>
        </a:xfrm>
      </p:grpSpPr>
      <p:sp>
        <p:nvSpPr>
          <p:cNvPr id="277" name="Google Shape;277;p38"/>
          <p:cNvSpPr txBox="1"/>
          <p:nvPr/>
        </p:nvSpPr>
        <p:spPr>
          <a:xfrm>
            <a:off x="282450" y="170775"/>
            <a:ext cx="8579100" cy="67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Lato"/>
                <a:ea typeface="Lato"/>
                <a:cs typeface="Lato"/>
                <a:sym typeface="Lato"/>
              </a:rPr>
              <a:t>Visualizing </a:t>
            </a:r>
            <a:r>
              <a:rPr b="1" lang="en" sz="3500">
                <a:solidFill>
                  <a:schemeClr val="lt1"/>
                </a:solidFill>
                <a:latin typeface="Lato"/>
                <a:ea typeface="Lato"/>
                <a:cs typeface="Lato"/>
                <a:sym typeface="Lato"/>
              </a:rPr>
              <a:t>Correlations</a:t>
            </a:r>
            <a:endParaRPr b="1" sz="3500">
              <a:solidFill>
                <a:schemeClr val="lt1"/>
              </a:solidFill>
              <a:latin typeface="Lato"/>
              <a:ea typeface="Lato"/>
              <a:cs typeface="Lato"/>
              <a:sym typeface="Lato"/>
            </a:endParaRPr>
          </a:p>
        </p:txBody>
      </p:sp>
      <p:pic>
        <p:nvPicPr>
          <p:cNvPr id="278" name="Google Shape;278;p38"/>
          <p:cNvPicPr preferRelativeResize="0"/>
          <p:nvPr/>
        </p:nvPicPr>
        <p:blipFill rotWithShape="1">
          <a:blip r:embed="rId3">
            <a:alphaModFix/>
          </a:blip>
          <a:srcRect b="0" l="0" r="0" t="0"/>
          <a:stretch/>
        </p:blipFill>
        <p:spPr>
          <a:xfrm>
            <a:off x="1910050" y="845775"/>
            <a:ext cx="5323899" cy="39929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 name="Shape 282"/>
        <p:cNvGrpSpPr/>
        <p:nvPr/>
      </p:nvGrpSpPr>
      <p:grpSpPr>
        <a:xfrm>
          <a:off x="0" y="0"/>
          <a:ext cx="0" cy="0"/>
          <a:chOff x="0" y="0"/>
          <a:chExt cx="0" cy="0"/>
        </a:xfrm>
      </p:grpSpPr>
      <p:pic>
        <p:nvPicPr>
          <p:cNvPr id="283" name="Google Shape;283;p3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84" name="Google Shape;284;p3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85" name="Google Shape;285;p39"/>
          <p:cNvSpPr txBox="1"/>
          <p:nvPr/>
        </p:nvSpPr>
        <p:spPr>
          <a:xfrm>
            <a:off x="2855550" y="17154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4. Handling Categorical Attributes</a:t>
            </a:r>
            <a:endParaRPr b="1" sz="3000">
              <a:solidFill>
                <a:schemeClr val="lt2"/>
              </a:solidFill>
              <a:latin typeface="Raleway"/>
              <a:ea typeface="Raleway"/>
              <a:cs typeface="Raleway"/>
              <a:sym typeface="Raleway"/>
            </a:endParaRPr>
          </a:p>
        </p:txBody>
      </p:sp>
      <p:sp>
        <p:nvSpPr>
          <p:cNvPr id="286" name="Google Shape;286;p39"/>
          <p:cNvSpPr txBox="1"/>
          <p:nvPr>
            <p:ph idx="4294967295" type="body"/>
          </p:nvPr>
        </p:nvSpPr>
        <p:spPr>
          <a:xfrm>
            <a:off x="2855550" y="2478052"/>
            <a:ext cx="3432900" cy="17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All of our 3 categorical attributes can be label-encoded. For example, in the (cut) attribute, if we label </a:t>
            </a:r>
            <a:r>
              <a:rPr lang="en" sz="1200">
                <a:solidFill>
                  <a:schemeClr val="dk1"/>
                </a:solidFill>
                <a:latin typeface="Raleway"/>
                <a:ea typeface="Raleway"/>
                <a:cs typeface="Raleway"/>
                <a:sym typeface="Raleway"/>
              </a:rPr>
              <a:t>Fair </a:t>
            </a:r>
            <a:r>
              <a:rPr lang="en" sz="1200">
                <a:latin typeface="Raleway"/>
                <a:ea typeface="Raleway"/>
                <a:cs typeface="Raleway"/>
                <a:sym typeface="Raleway"/>
              </a:rPr>
              <a:t>as </a:t>
            </a:r>
            <a:r>
              <a:rPr lang="en" sz="1200">
                <a:solidFill>
                  <a:schemeClr val="dk1"/>
                </a:solidFill>
                <a:latin typeface="Raleway"/>
                <a:ea typeface="Raleway"/>
                <a:cs typeface="Raleway"/>
                <a:sym typeface="Raleway"/>
              </a:rPr>
              <a:t>0 </a:t>
            </a:r>
            <a:r>
              <a:rPr lang="en" sz="1200">
                <a:latin typeface="Raleway"/>
                <a:ea typeface="Raleway"/>
                <a:cs typeface="Raleway"/>
                <a:sym typeface="Raleway"/>
              </a:rPr>
              <a:t>up to </a:t>
            </a:r>
            <a:r>
              <a:rPr lang="en" sz="1200">
                <a:solidFill>
                  <a:schemeClr val="dk1"/>
                </a:solidFill>
                <a:latin typeface="Raleway"/>
                <a:ea typeface="Raleway"/>
                <a:cs typeface="Raleway"/>
                <a:sym typeface="Raleway"/>
              </a:rPr>
              <a:t>Ideal</a:t>
            </a:r>
            <a:r>
              <a:rPr lang="en" sz="1200">
                <a:latin typeface="Raleway"/>
                <a:ea typeface="Raleway"/>
                <a:cs typeface="Raleway"/>
                <a:sym typeface="Raleway"/>
              </a:rPr>
              <a:t> as </a:t>
            </a:r>
            <a:r>
              <a:rPr lang="en" sz="1200">
                <a:solidFill>
                  <a:schemeClr val="dk1"/>
                </a:solidFill>
                <a:latin typeface="Raleway"/>
                <a:ea typeface="Raleway"/>
                <a:cs typeface="Raleway"/>
                <a:sym typeface="Raleway"/>
              </a:rPr>
              <a:t>4</a:t>
            </a:r>
            <a:r>
              <a:rPr lang="en" sz="1200">
                <a:latin typeface="Raleway"/>
                <a:ea typeface="Raleway"/>
                <a:cs typeface="Raleway"/>
                <a:sym typeface="Raleway"/>
              </a:rPr>
              <a:t>, this would be logical since two nearby values are actually more similar than two distant ones and there’s no need for one-hot-encoding. </a:t>
            </a:r>
            <a:endParaRPr sz="1200">
              <a:latin typeface="Raleway"/>
              <a:ea typeface="Raleway"/>
              <a:cs typeface="Raleway"/>
              <a:sym typeface="Raleway"/>
            </a:endParaRPr>
          </a:p>
          <a:p>
            <a:pPr indent="0" lvl="0" marL="0" rtl="0" algn="l">
              <a:spcBef>
                <a:spcPts val="0"/>
              </a:spcBef>
              <a:spcAft>
                <a:spcPts val="1000"/>
              </a:spcAft>
              <a:buNone/>
            </a:pPr>
            <a:r>
              <a:rPr lang="en" sz="1200">
                <a:latin typeface="Raleway"/>
                <a:ea typeface="Raleway"/>
                <a:cs typeface="Raleway"/>
                <a:sym typeface="Raleway"/>
              </a:rPr>
              <a:t>This is</a:t>
            </a:r>
            <a:r>
              <a:rPr lang="en" sz="1200">
                <a:latin typeface="Raleway"/>
                <a:ea typeface="Raleway"/>
                <a:cs typeface="Raleway"/>
                <a:sym typeface="Raleway"/>
              </a:rPr>
              <a:t> the case for the (color) and (clarity) attributes as well.</a:t>
            </a:r>
            <a:endParaRPr sz="1200">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 name="Shape 290"/>
        <p:cNvGrpSpPr/>
        <p:nvPr/>
      </p:nvGrpSpPr>
      <p:grpSpPr>
        <a:xfrm>
          <a:off x="0" y="0"/>
          <a:ext cx="0" cy="0"/>
          <a:chOff x="0" y="0"/>
          <a:chExt cx="0" cy="0"/>
        </a:xfrm>
      </p:grpSpPr>
      <p:pic>
        <p:nvPicPr>
          <p:cNvPr id="291" name="Google Shape;291;p4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92" name="Google Shape;292;p4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93" name="Google Shape;293;p40"/>
          <p:cNvSpPr txBox="1"/>
          <p:nvPr/>
        </p:nvSpPr>
        <p:spPr>
          <a:xfrm>
            <a:off x="2855550" y="113202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5</a:t>
            </a:r>
            <a:r>
              <a:rPr b="1" lang="en" sz="3000">
                <a:solidFill>
                  <a:schemeClr val="lt2"/>
                </a:solidFill>
                <a:latin typeface="Raleway"/>
                <a:ea typeface="Raleway"/>
                <a:cs typeface="Raleway"/>
                <a:sym typeface="Raleway"/>
              </a:rPr>
              <a:t>. Sampling Problem</a:t>
            </a:r>
            <a:endParaRPr b="1" sz="3000">
              <a:solidFill>
                <a:schemeClr val="lt2"/>
              </a:solidFill>
              <a:latin typeface="Raleway"/>
              <a:ea typeface="Raleway"/>
              <a:cs typeface="Raleway"/>
              <a:sym typeface="Raleway"/>
            </a:endParaRPr>
          </a:p>
        </p:txBody>
      </p:sp>
      <p:sp>
        <p:nvSpPr>
          <p:cNvPr id="294" name="Google Shape;294;p40"/>
          <p:cNvSpPr txBox="1"/>
          <p:nvPr>
            <p:ph idx="4294967295" type="body"/>
          </p:nvPr>
        </p:nvSpPr>
        <p:spPr>
          <a:xfrm>
            <a:off x="2855550" y="1894627"/>
            <a:ext cx="3432900" cy="17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aleway"/>
                <a:ea typeface="Raleway"/>
                <a:cs typeface="Raleway"/>
                <a:sym typeface="Raleway"/>
              </a:rPr>
              <a:t>As we’ve seen before in the boxplots representing the categorical attributes,  best quality tended to have lower price.</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This was mainly due to the fact that most samples with high quality are actually light in weight. And as we’ve also seen, carat attribute, which represents the weight, is highly correlated with the price. Thus, high quality means lower weight and lower price.</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Well this may actually confuse the algorithm a little bit. See the graphs below...</a:t>
            </a:r>
            <a:endParaRPr sz="1200">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8" name="Shape 298"/>
        <p:cNvGrpSpPr/>
        <p:nvPr/>
      </p:nvGrpSpPr>
      <p:grpSpPr>
        <a:xfrm>
          <a:off x="0" y="0"/>
          <a:ext cx="0" cy="0"/>
          <a:chOff x="0" y="0"/>
          <a:chExt cx="0" cy="0"/>
        </a:xfrm>
      </p:grpSpPr>
      <p:pic>
        <p:nvPicPr>
          <p:cNvPr id="299" name="Google Shape;299;p41"/>
          <p:cNvPicPr preferRelativeResize="0"/>
          <p:nvPr/>
        </p:nvPicPr>
        <p:blipFill>
          <a:blip r:embed="rId3">
            <a:alphaModFix/>
          </a:blip>
          <a:stretch>
            <a:fillRect/>
          </a:stretch>
        </p:blipFill>
        <p:spPr>
          <a:xfrm>
            <a:off x="4623563" y="909888"/>
            <a:ext cx="4468875" cy="3323725"/>
          </a:xfrm>
          <a:prstGeom prst="rect">
            <a:avLst/>
          </a:prstGeom>
          <a:noFill/>
          <a:ln>
            <a:noFill/>
          </a:ln>
        </p:spPr>
      </p:pic>
      <p:pic>
        <p:nvPicPr>
          <p:cNvPr id="300" name="Google Shape;300;p41"/>
          <p:cNvPicPr preferRelativeResize="0"/>
          <p:nvPr/>
        </p:nvPicPr>
        <p:blipFill>
          <a:blip r:embed="rId4">
            <a:alphaModFix/>
          </a:blip>
          <a:stretch>
            <a:fillRect/>
          </a:stretch>
        </p:blipFill>
        <p:spPr>
          <a:xfrm>
            <a:off x="51563" y="909913"/>
            <a:ext cx="4468875" cy="3323684"/>
          </a:xfrm>
          <a:prstGeom prst="rect">
            <a:avLst/>
          </a:prstGeom>
          <a:noFill/>
          <a:ln>
            <a:noFill/>
          </a:ln>
        </p:spPr>
      </p:pic>
      <p:sp>
        <p:nvSpPr>
          <p:cNvPr id="301" name="Google Shape;301;p41"/>
          <p:cNvSpPr txBox="1"/>
          <p:nvPr/>
        </p:nvSpPr>
        <p:spPr>
          <a:xfrm>
            <a:off x="137325" y="125325"/>
            <a:ext cx="8608200" cy="71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aleway"/>
                <a:ea typeface="Raleway"/>
                <a:cs typeface="Raleway"/>
                <a:sym typeface="Raleway"/>
              </a:rPr>
              <a:t>Categorical attributes and carat</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Overview</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We are asked to predict the price of a piece of diamond. Which sometimes can be a tricky thing.</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indistinguishable</a:t>
            </a:r>
            <a:br>
              <a:rPr lang="en" sz="1400">
                <a:latin typeface="Raleway"/>
                <a:ea typeface="Raleway"/>
                <a:cs typeface="Raleway"/>
                <a:sym typeface="Raleway"/>
              </a:rPr>
            </a:br>
            <a:r>
              <a:rPr lang="en" sz="1200">
                <a:latin typeface="Raleway"/>
                <a:ea typeface="Raleway"/>
                <a:cs typeface="Raleway"/>
                <a:sym typeface="Raleway"/>
              </a:rPr>
              <a:t>Diamonds can look the same at the first look. But it’s the  quality that defines the price</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Quality???</a:t>
            </a:r>
            <a:br>
              <a:rPr lang="en" sz="1400">
                <a:latin typeface="Raleway"/>
                <a:ea typeface="Raleway"/>
                <a:cs typeface="Raleway"/>
                <a:sym typeface="Raleway"/>
              </a:rPr>
            </a:br>
            <a:r>
              <a:rPr lang="en" sz="1200">
                <a:latin typeface="Raleway"/>
                <a:ea typeface="Raleway"/>
                <a:cs typeface="Raleway"/>
                <a:sym typeface="Raleway"/>
              </a:rPr>
              <a:t>It’s quite hard to compare two pieces of diamonds. There is no particular definition for “quality” here.</a:t>
            </a:r>
            <a:endParaRPr sz="1200">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pic>
        <p:nvPicPr>
          <p:cNvPr id="306" name="Google Shape;306;p42"/>
          <p:cNvPicPr preferRelativeResize="0"/>
          <p:nvPr/>
        </p:nvPicPr>
        <p:blipFill>
          <a:blip r:embed="rId3">
            <a:alphaModFix/>
          </a:blip>
          <a:stretch>
            <a:fillRect/>
          </a:stretch>
        </p:blipFill>
        <p:spPr>
          <a:xfrm>
            <a:off x="1452563" y="251650"/>
            <a:ext cx="6238875" cy="4640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0" name="Shape 310"/>
        <p:cNvGrpSpPr/>
        <p:nvPr/>
      </p:nvGrpSpPr>
      <p:grpSpPr>
        <a:xfrm>
          <a:off x="0" y="0"/>
          <a:ext cx="0" cy="0"/>
          <a:chOff x="0" y="0"/>
          <a:chExt cx="0" cy="0"/>
        </a:xfrm>
      </p:grpSpPr>
      <p:pic>
        <p:nvPicPr>
          <p:cNvPr id="311" name="Google Shape;311;p43"/>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312" name="Google Shape;312;p4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313" name="Google Shape;313;p43"/>
          <p:cNvSpPr txBox="1"/>
          <p:nvPr>
            <p:ph idx="4294967295" type="body"/>
          </p:nvPr>
        </p:nvSpPr>
        <p:spPr>
          <a:xfrm>
            <a:off x="2855550" y="1894627"/>
            <a:ext cx="3432900" cy="17592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200">
                <a:latin typeface="Raleway"/>
                <a:ea typeface="Raleway"/>
                <a:cs typeface="Raleway"/>
                <a:sym typeface="Raleway"/>
              </a:rPr>
              <a:t>So our solution for that was to define a new attribute (price per carat)... so we don’t take the carat (weight) into account. And then we made the algorithm predict this attribute instead of the price… So it will do its job better. And in the end we multiply the predictions back with the carat to retrieve the actual price.</a:t>
            </a:r>
            <a:endParaRPr sz="1200">
              <a:latin typeface="Raleway"/>
              <a:ea typeface="Raleway"/>
              <a:cs typeface="Raleway"/>
              <a:sym typeface="Raleway"/>
            </a:endParaRPr>
          </a:p>
        </p:txBody>
      </p:sp>
      <p:sp>
        <p:nvSpPr>
          <p:cNvPr id="314" name="Google Shape;314;p43"/>
          <p:cNvSpPr txBox="1"/>
          <p:nvPr/>
        </p:nvSpPr>
        <p:spPr>
          <a:xfrm>
            <a:off x="2855550" y="1060600"/>
            <a:ext cx="3000000" cy="11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Solution</a:t>
            </a:r>
            <a:endParaRPr b="1" sz="3000">
              <a:solidFill>
                <a:schemeClr val="lt2"/>
              </a:solidFill>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8" name="Shape 318"/>
        <p:cNvGrpSpPr/>
        <p:nvPr/>
      </p:nvGrpSpPr>
      <p:grpSpPr>
        <a:xfrm>
          <a:off x="0" y="0"/>
          <a:ext cx="0" cy="0"/>
          <a:chOff x="0" y="0"/>
          <a:chExt cx="0" cy="0"/>
        </a:xfrm>
      </p:grpSpPr>
      <p:sp>
        <p:nvSpPr>
          <p:cNvPr id="319" name="Google Shape;319;p44"/>
          <p:cNvSpPr txBox="1"/>
          <p:nvPr/>
        </p:nvSpPr>
        <p:spPr>
          <a:xfrm>
            <a:off x="0" y="83350"/>
            <a:ext cx="8608200" cy="714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FFFF"/>
                </a:solidFill>
                <a:latin typeface="Raleway"/>
                <a:ea typeface="Raleway"/>
                <a:cs typeface="Raleway"/>
                <a:sym typeface="Raleway"/>
              </a:rPr>
              <a:t>Categorical attributes with price_per_carat:</a:t>
            </a:r>
            <a:endParaRPr b="1" sz="3000">
              <a:solidFill>
                <a:srgbClr val="FFFFFF"/>
              </a:solidFill>
              <a:latin typeface="Raleway"/>
              <a:ea typeface="Raleway"/>
              <a:cs typeface="Raleway"/>
              <a:sym typeface="Raleway"/>
            </a:endParaRPr>
          </a:p>
          <a:p>
            <a:pPr indent="0" lvl="0" marL="0" rtl="0" algn="l">
              <a:spcBef>
                <a:spcPts val="0"/>
              </a:spcBef>
              <a:spcAft>
                <a:spcPts val="0"/>
              </a:spcAft>
              <a:buNone/>
            </a:pPr>
            <a:r>
              <a:rPr b="1" lang="en" sz="2400">
                <a:solidFill>
                  <a:srgbClr val="FFFFFF"/>
                </a:solidFill>
                <a:latin typeface="Raleway"/>
                <a:ea typeface="Raleway"/>
                <a:cs typeface="Raleway"/>
                <a:sym typeface="Raleway"/>
              </a:rPr>
              <a:t>Much Better...</a:t>
            </a:r>
            <a:endParaRPr b="1" sz="2400">
              <a:solidFill>
                <a:srgbClr val="FFFFFF"/>
              </a:solidFill>
              <a:latin typeface="Raleway"/>
              <a:ea typeface="Raleway"/>
              <a:cs typeface="Raleway"/>
              <a:sym typeface="Raleway"/>
            </a:endParaRPr>
          </a:p>
        </p:txBody>
      </p:sp>
      <p:pic>
        <p:nvPicPr>
          <p:cNvPr id="320" name="Google Shape;320;p44"/>
          <p:cNvPicPr preferRelativeResize="0"/>
          <p:nvPr/>
        </p:nvPicPr>
        <p:blipFill>
          <a:blip r:embed="rId3">
            <a:alphaModFix/>
          </a:blip>
          <a:stretch>
            <a:fillRect/>
          </a:stretch>
        </p:blipFill>
        <p:spPr>
          <a:xfrm>
            <a:off x="75512" y="1317075"/>
            <a:ext cx="4468875" cy="3323739"/>
          </a:xfrm>
          <a:prstGeom prst="rect">
            <a:avLst/>
          </a:prstGeom>
          <a:noFill/>
          <a:ln>
            <a:noFill/>
          </a:ln>
        </p:spPr>
      </p:pic>
      <p:pic>
        <p:nvPicPr>
          <p:cNvPr id="321" name="Google Shape;321;p44"/>
          <p:cNvPicPr preferRelativeResize="0"/>
          <p:nvPr/>
        </p:nvPicPr>
        <p:blipFill>
          <a:blip r:embed="rId4">
            <a:alphaModFix/>
          </a:blip>
          <a:stretch>
            <a:fillRect/>
          </a:stretch>
        </p:blipFill>
        <p:spPr>
          <a:xfrm>
            <a:off x="4599613" y="1317088"/>
            <a:ext cx="4468875" cy="332373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5" name="Shape 325"/>
        <p:cNvGrpSpPr/>
        <p:nvPr/>
      </p:nvGrpSpPr>
      <p:grpSpPr>
        <a:xfrm>
          <a:off x="0" y="0"/>
          <a:ext cx="0" cy="0"/>
          <a:chOff x="0" y="0"/>
          <a:chExt cx="0" cy="0"/>
        </a:xfrm>
      </p:grpSpPr>
      <p:pic>
        <p:nvPicPr>
          <p:cNvPr id="326" name="Google Shape;326;p45"/>
          <p:cNvPicPr preferRelativeResize="0"/>
          <p:nvPr/>
        </p:nvPicPr>
        <p:blipFill>
          <a:blip r:embed="rId3">
            <a:alphaModFix/>
          </a:blip>
          <a:stretch>
            <a:fillRect/>
          </a:stretch>
        </p:blipFill>
        <p:spPr>
          <a:xfrm>
            <a:off x="1524000" y="304800"/>
            <a:ext cx="6096000" cy="4533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303300" y="2567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Model Selection</a:t>
            </a:r>
            <a:endParaRPr>
              <a:solidFill>
                <a:schemeClr val="lt2"/>
              </a:solidFill>
            </a:endParaRPr>
          </a:p>
        </p:txBody>
      </p:sp>
      <p:graphicFrame>
        <p:nvGraphicFramePr>
          <p:cNvPr id="332" name="Google Shape;332;p46"/>
          <p:cNvGraphicFramePr/>
          <p:nvPr/>
        </p:nvGraphicFramePr>
        <p:xfrm>
          <a:off x="323100" y="2061975"/>
          <a:ext cx="3000000" cy="3000000"/>
        </p:xfrm>
        <a:graphic>
          <a:graphicData uri="http://schemas.openxmlformats.org/drawingml/2006/table">
            <a:tbl>
              <a:tblPr>
                <a:noFill/>
                <a:tableStyleId>{13F8BCCF-0DAB-458D-B9D1-BD2FDD3E9747}</a:tableStyleId>
              </a:tblPr>
              <a:tblGrid>
                <a:gridCol w="624400"/>
                <a:gridCol w="624400"/>
                <a:gridCol w="624400"/>
                <a:gridCol w="382850"/>
                <a:gridCol w="912225"/>
                <a:gridCol w="624400"/>
                <a:gridCol w="624400"/>
                <a:gridCol w="624400"/>
                <a:gridCol w="624400"/>
                <a:gridCol w="624400"/>
                <a:gridCol w="624400"/>
                <a:gridCol w="624400"/>
              </a:tblGrid>
              <a:tr h="719125">
                <a:tc gridSpan="4">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r>
            </a:tbl>
          </a:graphicData>
        </a:graphic>
      </p:graphicFrame>
      <p:cxnSp>
        <p:nvCxnSpPr>
          <p:cNvPr id="333" name="Google Shape;333;p46"/>
          <p:cNvCxnSpPr/>
          <p:nvPr/>
        </p:nvCxnSpPr>
        <p:spPr>
          <a:xfrm rot="10800000">
            <a:off x="569975" y="1107375"/>
            <a:ext cx="0" cy="954600"/>
          </a:xfrm>
          <a:prstGeom prst="straightConnector1">
            <a:avLst/>
          </a:prstGeom>
          <a:noFill/>
          <a:ln cap="flat" cmpd="sng" w="9525">
            <a:solidFill>
              <a:schemeClr val="dk2"/>
            </a:solidFill>
            <a:prstDash val="solid"/>
            <a:round/>
            <a:headEnd len="med" w="med" type="none"/>
            <a:tailEnd len="med" w="med" type="oval"/>
          </a:ln>
        </p:spPr>
      </p:cxnSp>
      <p:sp>
        <p:nvSpPr>
          <p:cNvPr id="334" name="Google Shape;334;p46"/>
          <p:cNvSpPr txBox="1"/>
          <p:nvPr>
            <p:ph type="title"/>
          </p:nvPr>
        </p:nvSpPr>
        <p:spPr>
          <a:xfrm>
            <a:off x="646175" y="903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Linear Regression</a:t>
            </a:r>
            <a:endParaRPr b="1" sz="1800">
              <a:solidFill>
                <a:schemeClr val="dk1"/>
              </a:solidFill>
            </a:endParaRPr>
          </a:p>
        </p:txBody>
      </p:sp>
      <p:sp>
        <p:nvSpPr>
          <p:cNvPr id="335" name="Google Shape;335;p46"/>
          <p:cNvSpPr txBox="1"/>
          <p:nvPr>
            <p:ph idx="4294967295" type="body"/>
          </p:nvPr>
        </p:nvSpPr>
        <p:spPr>
          <a:xfrm>
            <a:off x="646175" y="1228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RMSE of 738</a:t>
            </a:r>
            <a:endParaRPr sz="1400"/>
          </a:p>
          <a:p>
            <a:pPr indent="0" lvl="0" marL="0" rtl="0" algn="l">
              <a:spcBef>
                <a:spcPts val="1600"/>
              </a:spcBef>
              <a:spcAft>
                <a:spcPts val="1600"/>
              </a:spcAft>
              <a:buNone/>
            </a:pPr>
            <a:r>
              <a:t/>
            </a:r>
            <a:endParaRPr sz="1400"/>
          </a:p>
        </p:txBody>
      </p:sp>
      <p:sp>
        <p:nvSpPr>
          <p:cNvPr id="336" name="Google Shape;336;p46"/>
          <p:cNvSpPr txBox="1"/>
          <p:nvPr>
            <p:ph type="title"/>
          </p:nvPr>
        </p:nvSpPr>
        <p:spPr>
          <a:xfrm>
            <a:off x="4786909" y="3336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Decision Tree</a:t>
            </a:r>
            <a:endParaRPr b="1" sz="1800">
              <a:solidFill>
                <a:schemeClr val="dk1"/>
              </a:solidFill>
            </a:endParaRPr>
          </a:p>
        </p:txBody>
      </p:sp>
      <p:sp>
        <p:nvSpPr>
          <p:cNvPr id="337" name="Google Shape;337;p46"/>
          <p:cNvSpPr txBox="1"/>
          <p:nvPr>
            <p:ph idx="4294967295" type="body"/>
          </p:nvPr>
        </p:nvSpPr>
        <p:spPr>
          <a:xfrm>
            <a:off x="4786909" y="3661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RMSE of 703 </a:t>
            </a:r>
            <a:endParaRPr sz="1400"/>
          </a:p>
        </p:txBody>
      </p:sp>
      <p:sp>
        <p:nvSpPr>
          <p:cNvPr id="338" name="Google Shape;338;p46"/>
          <p:cNvSpPr txBox="1"/>
          <p:nvPr>
            <p:ph type="title"/>
          </p:nvPr>
        </p:nvSpPr>
        <p:spPr>
          <a:xfrm>
            <a:off x="6098207" y="9030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Random Forest</a:t>
            </a:r>
            <a:endParaRPr b="1" sz="1800">
              <a:solidFill>
                <a:schemeClr val="dk1"/>
              </a:solidFill>
            </a:endParaRPr>
          </a:p>
        </p:txBody>
      </p:sp>
      <p:sp>
        <p:nvSpPr>
          <p:cNvPr id="339" name="Google Shape;339;p46"/>
          <p:cNvSpPr txBox="1"/>
          <p:nvPr>
            <p:ph idx="4294967295" type="body"/>
          </p:nvPr>
        </p:nvSpPr>
        <p:spPr>
          <a:xfrm>
            <a:off x="6098199" y="122847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RMSE of 523</a:t>
            </a:r>
            <a:endParaRPr sz="1400"/>
          </a:p>
        </p:txBody>
      </p:sp>
      <p:cxnSp>
        <p:nvCxnSpPr>
          <p:cNvPr id="340" name="Google Shape;340;p46"/>
          <p:cNvCxnSpPr/>
          <p:nvPr/>
        </p:nvCxnSpPr>
        <p:spPr>
          <a:xfrm>
            <a:off x="4710700" y="2781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341" name="Google Shape;341;p46"/>
          <p:cNvCxnSpPr/>
          <p:nvPr/>
        </p:nvCxnSpPr>
        <p:spPr>
          <a:xfrm rot="10800000">
            <a:off x="6004900" y="1107375"/>
            <a:ext cx="0" cy="954600"/>
          </a:xfrm>
          <a:prstGeom prst="straightConnector1">
            <a:avLst/>
          </a:prstGeom>
          <a:noFill/>
          <a:ln cap="flat" cmpd="sng" w="9525">
            <a:solidFill>
              <a:schemeClr val="dk2"/>
            </a:solidFill>
            <a:prstDash val="solid"/>
            <a:round/>
            <a:headEnd len="med" w="med" type="none"/>
            <a:tailEnd len="med" w="med" type="oval"/>
          </a:ln>
        </p:spPr>
      </p:cxnSp>
      <p:sp>
        <p:nvSpPr>
          <p:cNvPr id="342" name="Google Shape;342;p46"/>
          <p:cNvSpPr txBox="1"/>
          <p:nvPr>
            <p:ph type="title"/>
          </p:nvPr>
        </p:nvSpPr>
        <p:spPr>
          <a:xfrm>
            <a:off x="2258284" y="3336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Ridge Regression</a:t>
            </a:r>
            <a:endParaRPr b="1" sz="1800">
              <a:solidFill>
                <a:schemeClr val="dk1"/>
              </a:solidFill>
            </a:endParaRPr>
          </a:p>
        </p:txBody>
      </p:sp>
      <p:sp>
        <p:nvSpPr>
          <p:cNvPr id="343" name="Google Shape;343;p46"/>
          <p:cNvSpPr txBox="1"/>
          <p:nvPr>
            <p:ph idx="4294967295" type="body"/>
          </p:nvPr>
        </p:nvSpPr>
        <p:spPr>
          <a:xfrm>
            <a:off x="2258284" y="3661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RMSE of 738</a:t>
            </a:r>
            <a:endParaRPr sz="1400"/>
          </a:p>
        </p:txBody>
      </p:sp>
      <p:cxnSp>
        <p:nvCxnSpPr>
          <p:cNvPr id="344" name="Google Shape;344;p46"/>
          <p:cNvCxnSpPr/>
          <p:nvPr/>
        </p:nvCxnSpPr>
        <p:spPr>
          <a:xfrm>
            <a:off x="2182075" y="2781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345" name="Google Shape;345;p46"/>
          <p:cNvCxnSpPr/>
          <p:nvPr/>
        </p:nvCxnSpPr>
        <p:spPr>
          <a:xfrm rot="10800000">
            <a:off x="3038075" y="1107375"/>
            <a:ext cx="0" cy="954600"/>
          </a:xfrm>
          <a:prstGeom prst="straightConnector1">
            <a:avLst/>
          </a:prstGeom>
          <a:noFill/>
          <a:ln cap="flat" cmpd="sng" w="9525">
            <a:solidFill>
              <a:schemeClr val="dk2"/>
            </a:solidFill>
            <a:prstDash val="solid"/>
            <a:round/>
            <a:headEnd len="med" w="med" type="none"/>
            <a:tailEnd len="med" w="med" type="oval"/>
          </a:ln>
        </p:spPr>
      </p:cxnSp>
      <p:sp>
        <p:nvSpPr>
          <p:cNvPr id="346" name="Google Shape;346;p46"/>
          <p:cNvSpPr txBox="1"/>
          <p:nvPr>
            <p:ph type="title"/>
          </p:nvPr>
        </p:nvSpPr>
        <p:spPr>
          <a:xfrm>
            <a:off x="3114275" y="903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Lasso </a:t>
            </a:r>
            <a:r>
              <a:rPr lang="en" sz="1800">
                <a:solidFill>
                  <a:schemeClr val="dk1"/>
                </a:solidFill>
              </a:rPr>
              <a:t>Regression</a:t>
            </a:r>
            <a:endParaRPr b="1" sz="1800">
              <a:solidFill>
                <a:schemeClr val="dk1"/>
              </a:solidFill>
            </a:endParaRPr>
          </a:p>
        </p:txBody>
      </p:sp>
      <p:sp>
        <p:nvSpPr>
          <p:cNvPr id="347" name="Google Shape;347;p46"/>
          <p:cNvSpPr txBox="1"/>
          <p:nvPr>
            <p:ph idx="4294967295" type="body"/>
          </p:nvPr>
        </p:nvSpPr>
        <p:spPr>
          <a:xfrm>
            <a:off x="3114275" y="1228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RMSE of 737</a:t>
            </a:r>
            <a:endParaRPr sz="1400"/>
          </a:p>
          <a:p>
            <a:pPr indent="0" lvl="0" marL="0" rtl="0" algn="l">
              <a:spcBef>
                <a:spcPts val="1600"/>
              </a:spcBef>
              <a:spcAft>
                <a:spcPts val="1600"/>
              </a:spcAft>
              <a:buNone/>
            </a:pPr>
            <a:r>
              <a:t/>
            </a:r>
            <a:endParaRPr sz="1400"/>
          </a:p>
        </p:txBody>
      </p:sp>
      <p:sp>
        <p:nvSpPr>
          <p:cNvPr id="348" name="Google Shape;348;p46"/>
          <p:cNvSpPr txBox="1"/>
          <p:nvPr>
            <p:ph type="title"/>
          </p:nvPr>
        </p:nvSpPr>
        <p:spPr>
          <a:xfrm>
            <a:off x="303300" y="42404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rPr>
              <a:t>The median value of the price is the most representative value of the price and it is 3500. So a 520 RMSE is pretty good.</a:t>
            </a:r>
            <a:endParaRPr sz="1900">
              <a:solidFill>
                <a:schemeClr val="l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352" name="Shape 352"/>
        <p:cNvGrpSpPr/>
        <p:nvPr/>
      </p:nvGrpSpPr>
      <p:grpSpPr>
        <a:xfrm>
          <a:off x="0" y="0"/>
          <a:ext cx="0" cy="0"/>
          <a:chOff x="0" y="0"/>
          <a:chExt cx="0" cy="0"/>
        </a:xfrm>
      </p:grpSpPr>
      <p:sp>
        <p:nvSpPr>
          <p:cNvPr id="353" name="Google Shape;353;p4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Simple Explanation of the Models</a:t>
            </a:r>
            <a:endParaRPr sz="5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111600" y="906875"/>
            <a:ext cx="4460400" cy="13182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Polynomial Linear Regression</a:t>
            </a:r>
            <a:endParaRPr sz="3000"/>
          </a:p>
        </p:txBody>
      </p:sp>
      <p:pic>
        <p:nvPicPr>
          <p:cNvPr id="359" name="Google Shape;359;p48"/>
          <p:cNvPicPr preferRelativeResize="0"/>
          <p:nvPr/>
        </p:nvPicPr>
        <p:blipFill>
          <a:blip r:embed="rId3">
            <a:alphaModFix/>
          </a:blip>
          <a:stretch>
            <a:fillRect/>
          </a:stretch>
        </p:blipFill>
        <p:spPr>
          <a:xfrm>
            <a:off x="4730700" y="162737"/>
            <a:ext cx="4254600" cy="4818038"/>
          </a:xfrm>
          <a:prstGeom prst="rect">
            <a:avLst/>
          </a:prstGeom>
          <a:noFill/>
          <a:ln>
            <a:noFill/>
          </a:ln>
        </p:spPr>
      </p:pic>
      <p:sp>
        <p:nvSpPr>
          <p:cNvPr id="360" name="Google Shape;360;p4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lang="en" sz="2500">
                <a:solidFill>
                  <a:srgbClr val="434343"/>
                </a:solidFill>
                <a:latin typeface="Arial"/>
                <a:ea typeface="Arial"/>
                <a:cs typeface="Arial"/>
                <a:sym typeface="Arial"/>
              </a:rPr>
              <a:t>It fits a wide range of curvature, when our data is correlated, but the relationship doesn’t look linear.</a:t>
            </a:r>
            <a:endParaRPr sz="2500">
              <a:solidFill>
                <a:srgbClr val="434343"/>
              </a:solidFill>
              <a:latin typeface="Arial"/>
              <a:ea typeface="Arial"/>
              <a:cs typeface="Arial"/>
              <a:sym typeface="Arial"/>
            </a:endParaRPr>
          </a:p>
          <a:p>
            <a:pPr indent="0" lvl="0" marL="0" rtl="0" algn="l">
              <a:spcBef>
                <a:spcPts val="1200"/>
              </a:spcBef>
              <a:spcAft>
                <a:spcPts val="1600"/>
              </a:spcAft>
              <a:buNone/>
            </a:pPr>
            <a:r>
              <a:t/>
            </a:r>
            <a:endParaRPr sz="3300"/>
          </a:p>
        </p:txBody>
      </p:sp>
      <p:pic>
        <p:nvPicPr>
          <p:cNvPr id="361" name="Google Shape;361;p48"/>
          <p:cNvPicPr preferRelativeResize="0"/>
          <p:nvPr/>
        </p:nvPicPr>
        <p:blipFill rotWithShape="1">
          <a:blip r:embed="rId4">
            <a:alphaModFix/>
          </a:blip>
          <a:srcRect b="0" l="-6326" r="0" t="-6326"/>
          <a:stretch/>
        </p:blipFill>
        <p:spPr>
          <a:xfrm rot="703039">
            <a:off x="4787750" y="17277"/>
            <a:ext cx="550125" cy="100479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title"/>
          </p:nvPr>
        </p:nvSpPr>
        <p:spPr>
          <a:xfrm>
            <a:off x="293600" y="903025"/>
            <a:ext cx="4045200" cy="13182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Linear Regression</a:t>
            </a:r>
            <a:endParaRPr sz="3000"/>
          </a:p>
        </p:txBody>
      </p:sp>
      <p:pic>
        <p:nvPicPr>
          <p:cNvPr id="367" name="Google Shape;367;p49"/>
          <p:cNvPicPr preferRelativeResize="0"/>
          <p:nvPr/>
        </p:nvPicPr>
        <p:blipFill>
          <a:blip r:embed="rId3">
            <a:alphaModFix/>
          </a:blip>
          <a:stretch>
            <a:fillRect/>
          </a:stretch>
        </p:blipFill>
        <p:spPr>
          <a:xfrm>
            <a:off x="4730700" y="162737"/>
            <a:ext cx="4254600" cy="4818038"/>
          </a:xfrm>
          <a:prstGeom prst="rect">
            <a:avLst/>
          </a:prstGeom>
          <a:noFill/>
          <a:ln>
            <a:noFill/>
          </a:ln>
        </p:spPr>
      </p:pic>
      <p:sp>
        <p:nvSpPr>
          <p:cNvPr id="368" name="Google Shape;368;p4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Clr>
                <a:schemeClr val="dk2"/>
              </a:buClr>
              <a:buSzPts val="1100"/>
              <a:buFont typeface="Arial"/>
              <a:buNone/>
            </a:pPr>
            <a:r>
              <a:rPr lang="en" sz="2500">
                <a:solidFill>
                  <a:srgbClr val="434343"/>
                </a:solidFill>
                <a:latin typeface="Arial"/>
                <a:ea typeface="Arial"/>
                <a:cs typeface="Arial"/>
                <a:sym typeface="Arial"/>
              </a:rPr>
              <a:t>It is a linear approach to modeling the relationship between a scalar response (or dependent variable) and one or more explanatory variables (or independent variables).</a:t>
            </a:r>
            <a:endParaRPr sz="2500">
              <a:solidFill>
                <a:srgbClr val="434343"/>
              </a:solidFill>
              <a:latin typeface="Arial"/>
              <a:ea typeface="Arial"/>
              <a:cs typeface="Arial"/>
              <a:sym typeface="Arial"/>
            </a:endParaRPr>
          </a:p>
          <a:p>
            <a:pPr indent="0" lvl="0" marL="0" rtl="0" algn="l">
              <a:spcBef>
                <a:spcPts val="1200"/>
              </a:spcBef>
              <a:spcAft>
                <a:spcPts val="1600"/>
              </a:spcAft>
              <a:buNone/>
            </a:pPr>
            <a:r>
              <a:t/>
            </a:r>
            <a:endParaRPr/>
          </a:p>
        </p:txBody>
      </p:sp>
      <p:pic>
        <p:nvPicPr>
          <p:cNvPr id="369" name="Google Shape;369;p49"/>
          <p:cNvPicPr preferRelativeResize="0"/>
          <p:nvPr/>
        </p:nvPicPr>
        <p:blipFill rotWithShape="1">
          <a:blip r:embed="rId4">
            <a:alphaModFix/>
          </a:blip>
          <a:srcRect b="0" l="-6326" r="0" t="-6326"/>
          <a:stretch/>
        </p:blipFill>
        <p:spPr>
          <a:xfrm rot="703039">
            <a:off x="4787750" y="17277"/>
            <a:ext cx="550125" cy="100479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337425" y="906900"/>
            <a:ext cx="4045200" cy="13182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Ridge Regression</a:t>
            </a:r>
            <a:endParaRPr sz="3000"/>
          </a:p>
        </p:txBody>
      </p:sp>
      <p:pic>
        <p:nvPicPr>
          <p:cNvPr id="375" name="Google Shape;375;p50"/>
          <p:cNvPicPr preferRelativeResize="0"/>
          <p:nvPr/>
        </p:nvPicPr>
        <p:blipFill>
          <a:blip r:embed="rId3">
            <a:alphaModFix/>
          </a:blip>
          <a:stretch>
            <a:fillRect/>
          </a:stretch>
        </p:blipFill>
        <p:spPr>
          <a:xfrm>
            <a:off x="4730700" y="100762"/>
            <a:ext cx="4254600" cy="4818038"/>
          </a:xfrm>
          <a:prstGeom prst="rect">
            <a:avLst/>
          </a:prstGeom>
          <a:noFill/>
          <a:ln>
            <a:noFill/>
          </a:ln>
        </p:spPr>
      </p:pic>
      <p:sp>
        <p:nvSpPr>
          <p:cNvPr id="376" name="Google Shape;376;p5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2700">
                <a:solidFill>
                  <a:srgbClr val="434343"/>
                </a:solidFill>
                <a:latin typeface="Arial"/>
                <a:ea typeface="Arial"/>
                <a:cs typeface="Arial"/>
                <a:sym typeface="Arial"/>
              </a:rPr>
              <a:t>It is a technique for analyzing multiple regression data that suffer from multicollinearity, and it is a type of linear regression.</a:t>
            </a:r>
            <a:endParaRPr sz="3100">
              <a:solidFill>
                <a:srgbClr val="434343"/>
              </a:solidFill>
            </a:endParaRPr>
          </a:p>
        </p:txBody>
      </p:sp>
      <p:pic>
        <p:nvPicPr>
          <p:cNvPr id="377" name="Google Shape;377;p50"/>
          <p:cNvPicPr preferRelativeResize="0"/>
          <p:nvPr/>
        </p:nvPicPr>
        <p:blipFill rotWithShape="1">
          <a:blip r:embed="rId4">
            <a:alphaModFix/>
          </a:blip>
          <a:srcRect b="0" l="-6326" r="0" t="-6326"/>
          <a:stretch/>
        </p:blipFill>
        <p:spPr>
          <a:xfrm rot="703039">
            <a:off x="4791850" y="-45973"/>
            <a:ext cx="550125" cy="100479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1"/>
          <p:cNvSpPr txBox="1"/>
          <p:nvPr>
            <p:ph type="title"/>
          </p:nvPr>
        </p:nvSpPr>
        <p:spPr>
          <a:xfrm>
            <a:off x="265500" y="903575"/>
            <a:ext cx="4045200" cy="13182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Lasso Regression</a:t>
            </a:r>
            <a:endParaRPr sz="3000"/>
          </a:p>
        </p:txBody>
      </p:sp>
      <p:pic>
        <p:nvPicPr>
          <p:cNvPr id="383" name="Google Shape;383;p51"/>
          <p:cNvPicPr preferRelativeResize="0"/>
          <p:nvPr/>
        </p:nvPicPr>
        <p:blipFill>
          <a:blip r:embed="rId3">
            <a:alphaModFix/>
          </a:blip>
          <a:stretch>
            <a:fillRect/>
          </a:stretch>
        </p:blipFill>
        <p:spPr>
          <a:xfrm>
            <a:off x="4730700" y="100762"/>
            <a:ext cx="4254600" cy="4818038"/>
          </a:xfrm>
          <a:prstGeom prst="rect">
            <a:avLst/>
          </a:prstGeom>
          <a:noFill/>
          <a:ln>
            <a:noFill/>
          </a:ln>
        </p:spPr>
      </p:pic>
      <p:sp>
        <p:nvSpPr>
          <p:cNvPr id="384" name="Google Shape;384;p5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2500">
                <a:solidFill>
                  <a:srgbClr val="434343"/>
                </a:solidFill>
                <a:latin typeface="Arial"/>
                <a:ea typeface="Arial"/>
                <a:cs typeface="Arial"/>
                <a:sym typeface="Arial"/>
              </a:rPr>
              <a:t>It is a type of linear regression that uses shrinkage. Shrinkage is where data values are shrunk towards a central point, like the mean.</a:t>
            </a:r>
            <a:endParaRPr sz="2500">
              <a:solidFill>
                <a:srgbClr val="434343"/>
              </a:solidFill>
            </a:endParaRPr>
          </a:p>
        </p:txBody>
      </p:sp>
      <p:pic>
        <p:nvPicPr>
          <p:cNvPr id="385" name="Google Shape;385;p51"/>
          <p:cNvPicPr preferRelativeResize="0"/>
          <p:nvPr/>
        </p:nvPicPr>
        <p:blipFill rotWithShape="1">
          <a:blip r:embed="rId4">
            <a:alphaModFix/>
          </a:blip>
          <a:srcRect b="0" l="-6326" r="0" t="-6326"/>
          <a:stretch/>
        </p:blipFill>
        <p:spPr>
          <a:xfrm rot="703039">
            <a:off x="4827000" y="-45973"/>
            <a:ext cx="550125" cy="10047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can we do to solve this problem?</a:t>
            </a:r>
            <a:endParaRPr/>
          </a:p>
          <a:p>
            <a:pPr indent="0" lvl="0" marL="0" rtl="0" algn="l">
              <a:spcBef>
                <a:spcPts val="0"/>
              </a:spcBef>
              <a:spcAft>
                <a:spcPts val="0"/>
              </a:spcAft>
              <a:buNone/>
            </a:pPr>
            <a:r>
              <a:rPr lang="en"/>
              <a:t> </a:t>
            </a:r>
            <a:r>
              <a:rPr lang="en">
                <a:solidFill>
                  <a:schemeClr val="accent5"/>
                </a:solidFill>
              </a:rPr>
              <a:t>This is where Machine Learning comes to help.</a:t>
            </a:r>
            <a:endParaRPr>
              <a:solidFill>
                <a:schemeClr val="accent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223350" y="910800"/>
            <a:ext cx="4045200" cy="12903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Elastic Net Regression</a:t>
            </a:r>
            <a:endParaRPr sz="3000"/>
          </a:p>
        </p:txBody>
      </p:sp>
      <p:pic>
        <p:nvPicPr>
          <p:cNvPr id="391" name="Google Shape;391;p52"/>
          <p:cNvPicPr preferRelativeResize="0"/>
          <p:nvPr/>
        </p:nvPicPr>
        <p:blipFill>
          <a:blip r:embed="rId3">
            <a:alphaModFix/>
          </a:blip>
          <a:stretch>
            <a:fillRect/>
          </a:stretch>
        </p:blipFill>
        <p:spPr>
          <a:xfrm>
            <a:off x="4730700" y="100762"/>
            <a:ext cx="4254600" cy="4818038"/>
          </a:xfrm>
          <a:prstGeom prst="rect">
            <a:avLst/>
          </a:prstGeom>
          <a:noFill/>
          <a:ln>
            <a:noFill/>
          </a:ln>
        </p:spPr>
      </p:pic>
      <p:sp>
        <p:nvSpPr>
          <p:cNvPr id="392" name="Google Shape;392;p5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2400">
                <a:solidFill>
                  <a:srgbClr val="434343"/>
                </a:solidFill>
                <a:latin typeface="Arial"/>
                <a:ea typeface="Arial"/>
                <a:cs typeface="Arial"/>
                <a:sym typeface="Arial"/>
              </a:rPr>
              <a:t>It combines the power of ridge and lasso regression into one algorithm. What this means is that with elastic net the algorithm can remove weak variables altogether as with lasso or to reduce them to close to zero as with ridge.</a:t>
            </a:r>
            <a:endParaRPr sz="2400">
              <a:solidFill>
                <a:srgbClr val="434343"/>
              </a:solidFill>
            </a:endParaRPr>
          </a:p>
        </p:txBody>
      </p:sp>
      <p:pic>
        <p:nvPicPr>
          <p:cNvPr id="393" name="Google Shape;393;p52"/>
          <p:cNvPicPr preferRelativeResize="0"/>
          <p:nvPr/>
        </p:nvPicPr>
        <p:blipFill rotWithShape="1">
          <a:blip r:embed="rId4">
            <a:alphaModFix/>
          </a:blip>
          <a:srcRect b="212" l="-4444" r="-1881" t="-6539"/>
          <a:stretch/>
        </p:blipFill>
        <p:spPr>
          <a:xfrm rot="703039">
            <a:off x="4710475" y="-52973"/>
            <a:ext cx="550125" cy="10047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3"/>
          <p:cNvSpPr txBox="1"/>
          <p:nvPr>
            <p:ph type="title"/>
          </p:nvPr>
        </p:nvSpPr>
        <p:spPr>
          <a:xfrm>
            <a:off x="210950" y="908475"/>
            <a:ext cx="4045200" cy="13455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Decision Tree Regressor</a:t>
            </a:r>
            <a:endParaRPr sz="3000"/>
          </a:p>
        </p:txBody>
      </p:sp>
      <p:pic>
        <p:nvPicPr>
          <p:cNvPr id="399" name="Google Shape;399;p53"/>
          <p:cNvPicPr preferRelativeResize="0"/>
          <p:nvPr/>
        </p:nvPicPr>
        <p:blipFill>
          <a:blip r:embed="rId3">
            <a:alphaModFix/>
          </a:blip>
          <a:stretch>
            <a:fillRect/>
          </a:stretch>
        </p:blipFill>
        <p:spPr>
          <a:xfrm>
            <a:off x="4730700" y="100762"/>
            <a:ext cx="4254600" cy="4818038"/>
          </a:xfrm>
          <a:prstGeom prst="rect">
            <a:avLst/>
          </a:prstGeom>
          <a:noFill/>
          <a:ln>
            <a:noFill/>
          </a:ln>
        </p:spPr>
      </p:pic>
      <p:sp>
        <p:nvSpPr>
          <p:cNvPr id="400" name="Google Shape;400;p5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2500">
                <a:solidFill>
                  <a:srgbClr val="434343"/>
                </a:solidFill>
                <a:latin typeface="Arial"/>
                <a:ea typeface="Arial"/>
                <a:cs typeface="Arial"/>
                <a:sym typeface="Arial"/>
              </a:rPr>
              <a:t>It uses a decision tree to go from observations about an item to conclusions about the item's target value.</a:t>
            </a:r>
            <a:endParaRPr sz="2500">
              <a:solidFill>
                <a:srgbClr val="434343"/>
              </a:solidFill>
            </a:endParaRPr>
          </a:p>
        </p:txBody>
      </p:sp>
      <p:pic>
        <p:nvPicPr>
          <p:cNvPr id="401" name="Google Shape;401;p53"/>
          <p:cNvPicPr preferRelativeResize="0"/>
          <p:nvPr/>
        </p:nvPicPr>
        <p:blipFill rotWithShape="1">
          <a:blip r:embed="rId4">
            <a:alphaModFix/>
          </a:blip>
          <a:srcRect b="0" l="-6326" r="0" t="-6326"/>
          <a:stretch/>
        </p:blipFill>
        <p:spPr>
          <a:xfrm rot="703039">
            <a:off x="4794775" y="-45948"/>
            <a:ext cx="550125" cy="10047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307675" y="906000"/>
            <a:ext cx="4045200" cy="13182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lang="en" sz="3000">
                <a:latin typeface="Arial"/>
                <a:ea typeface="Arial"/>
                <a:cs typeface="Arial"/>
                <a:sym typeface="Arial"/>
              </a:rPr>
              <a:t>Random Forest Regression</a:t>
            </a:r>
            <a:endParaRPr sz="3000"/>
          </a:p>
        </p:txBody>
      </p:sp>
      <p:pic>
        <p:nvPicPr>
          <p:cNvPr id="407" name="Google Shape;407;p54"/>
          <p:cNvPicPr preferRelativeResize="0"/>
          <p:nvPr/>
        </p:nvPicPr>
        <p:blipFill>
          <a:blip r:embed="rId3">
            <a:alphaModFix/>
          </a:blip>
          <a:stretch>
            <a:fillRect/>
          </a:stretch>
        </p:blipFill>
        <p:spPr>
          <a:xfrm>
            <a:off x="4730700" y="100762"/>
            <a:ext cx="4254600" cy="4818038"/>
          </a:xfrm>
          <a:prstGeom prst="rect">
            <a:avLst/>
          </a:prstGeom>
          <a:noFill/>
          <a:ln>
            <a:noFill/>
          </a:ln>
        </p:spPr>
      </p:pic>
      <p:sp>
        <p:nvSpPr>
          <p:cNvPr id="408" name="Google Shape;408;p5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1200"/>
              </a:spcAft>
              <a:buNone/>
            </a:pPr>
            <a:r>
              <a:rPr lang="en" sz="2400">
                <a:solidFill>
                  <a:srgbClr val="434343"/>
                </a:solidFill>
                <a:latin typeface="Arial"/>
                <a:ea typeface="Arial"/>
                <a:cs typeface="Arial"/>
                <a:sym typeface="Arial"/>
              </a:rPr>
              <a:t>It is the most popular algorithms in most use cases / projects across industries. Its fast, easier to implement, needs lesser data, doesn’t require extensive training and produces almost equally good results.</a:t>
            </a:r>
            <a:endParaRPr sz="2800">
              <a:solidFill>
                <a:srgbClr val="434343"/>
              </a:solidFill>
            </a:endParaRPr>
          </a:p>
        </p:txBody>
      </p:sp>
      <p:pic>
        <p:nvPicPr>
          <p:cNvPr id="409" name="Google Shape;409;p54"/>
          <p:cNvPicPr preferRelativeResize="0"/>
          <p:nvPr/>
        </p:nvPicPr>
        <p:blipFill rotWithShape="1">
          <a:blip r:embed="rId4">
            <a:alphaModFix/>
          </a:blip>
          <a:srcRect b="0" l="-6326" r="0" t="-6326"/>
          <a:stretch/>
        </p:blipFill>
        <p:spPr>
          <a:xfrm rot="703039">
            <a:off x="4787750" y="-52998"/>
            <a:ext cx="550125" cy="100479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303300" y="263750"/>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rPr>
              <a:t>We have  normally distributed errors, with mean of zero. Which means that there isn’t much bias in the predictions. And so we’re using the right model. </a:t>
            </a:r>
            <a:endParaRPr sz="1900">
              <a:solidFill>
                <a:schemeClr val="lt2"/>
              </a:solidFill>
            </a:endParaRPr>
          </a:p>
        </p:txBody>
      </p:sp>
      <p:pic>
        <p:nvPicPr>
          <p:cNvPr id="415" name="Google Shape;415;p55"/>
          <p:cNvPicPr preferRelativeResize="0"/>
          <p:nvPr/>
        </p:nvPicPr>
        <p:blipFill>
          <a:blip r:embed="rId3">
            <a:alphaModFix/>
          </a:blip>
          <a:stretch>
            <a:fillRect/>
          </a:stretch>
        </p:blipFill>
        <p:spPr>
          <a:xfrm>
            <a:off x="2164550" y="1031925"/>
            <a:ext cx="5291227" cy="39353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6"/>
          <p:cNvSpPr txBox="1"/>
          <p:nvPr>
            <p:ph type="title"/>
          </p:nvPr>
        </p:nvSpPr>
        <p:spPr>
          <a:xfrm>
            <a:off x="283100" y="454925"/>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21" name="Google Shape;421;p56"/>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6"/>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6"/>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56"/>
          <p:cNvSpPr txBox="1"/>
          <p:nvPr>
            <p:ph type="title"/>
          </p:nvPr>
        </p:nvSpPr>
        <p:spPr>
          <a:xfrm>
            <a:off x="61252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2"/>
              </a:buClr>
              <a:buSzPts val="1100"/>
              <a:buFont typeface="Arial"/>
              <a:buNone/>
            </a:pPr>
            <a:r>
              <a:rPr lang="en" sz="2100"/>
              <a:t>Our final model was the Random Forest Regressor with an RMSE of 523</a:t>
            </a:r>
            <a:endParaRPr b="0" sz="1400">
              <a:solidFill>
                <a:schemeClr val="lt1"/>
              </a:solidFill>
            </a:endParaRPr>
          </a:p>
        </p:txBody>
      </p:sp>
      <p:sp>
        <p:nvSpPr>
          <p:cNvPr id="425" name="Google Shape;425;p56"/>
          <p:cNvSpPr txBox="1"/>
          <p:nvPr>
            <p:ph type="title"/>
          </p:nvPr>
        </p:nvSpPr>
        <p:spPr>
          <a:xfrm>
            <a:off x="44797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We ended up with 6 columns (attributes) in our training data</a:t>
            </a:r>
            <a:endParaRPr sz="2100">
              <a:solidFill>
                <a:schemeClr val="lt1"/>
              </a:solidFill>
            </a:endParaRPr>
          </a:p>
          <a:p>
            <a:pPr indent="0" lvl="0" marL="0" rtl="0" algn="l">
              <a:spcBef>
                <a:spcPts val="1200"/>
              </a:spcBef>
              <a:spcAft>
                <a:spcPts val="1200"/>
              </a:spcAft>
              <a:buNone/>
            </a:pPr>
            <a:r>
              <a:rPr b="0" lang="en" sz="1400"/>
              <a:t>c</a:t>
            </a:r>
            <a:r>
              <a:rPr b="0" lang="en" sz="1400"/>
              <a:t>olor , clarity, cut, depth, table, dim_comb (size)</a:t>
            </a:r>
            <a:endParaRPr sz="1400">
              <a:solidFill>
                <a:schemeClr val="lt1"/>
              </a:solidFill>
            </a:endParaRPr>
          </a:p>
        </p:txBody>
      </p:sp>
      <p:sp>
        <p:nvSpPr>
          <p:cNvPr id="426" name="Google Shape;426;p56"/>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We predicted the price per weight un</a:t>
            </a:r>
            <a:r>
              <a:rPr lang="en" sz="2100"/>
              <a:t>i</a:t>
            </a:r>
            <a:r>
              <a:rPr lang="en" sz="2100"/>
              <a:t>t. And then multiplied each item with its weight</a:t>
            </a:r>
            <a:endParaRPr sz="2100"/>
          </a:p>
          <a:p>
            <a:pPr indent="0" lvl="0" marL="0" rtl="0" algn="l">
              <a:spcBef>
                <a:spcPts val="1200"/>
              </a:spcBef>
              <a:spcAft>
                <a:spcPts val="1200"/>
              </a:spcAft>
              <a:buNone/>
            </a:pPr>
            <a:r>
              <a:t/>
            </a:r>
            <a:endParaRPr b="0" sz="14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83099" y="412125"/>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the problem.</a:t>
            </a:r>
            <a:endParaRPr/>
          </a:p>
          <a:p>
            <a:pPr indent="0" lvl="0" marL="0" rtl="0" algn="l">
              <a:spcBef>
                <a:spcPts val="1000"/>
              </a:spcBef>
              <a:spcAft>
                <a:spcPts val="1000"/>
              </a:spcAft>
              <a:buNone/>
            </a:pPr>
            <a:r>
              <a:rPr b="0" lang="en" sz="2400"/>
              <a:t>(What are we dealing with?)</a:t>
            </a:r>
            <a:endParaRPr b="0" sz="2400"/>
          </a:p>
        </p:txBody>
      </p:sp>
      <p:grpSp>
        <p:nvGrpSpPr>
          <p:cNvPr id="98" name="Google Shape;98;p17"/>
          <p:cNvGrpSpPr/>
          <p:nvPr/>
        </p:nvGrpSpPr>
        <p:grpSpPr>
          <a:xfrm>
            <a:off x="6781388" y="2464035"/>
            <a:ext cx="2212050" cy="2537076"/>
            <a:chOff x="6803275" y="395363"/>
            <a:chExt cx="2212050" cy="2537076"/>
          </a:xfrm>
        </p:grpSpPr>
        <p:pic>
          <p:nvPicPr>
            <p:cNvPr id="99" name="Google Shape;99;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0" name="Google Shape;100;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1" name="Google Shape;101;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Batch Learning</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All of the training is going to happen </a:t>
              </a:r>
              <a:r>
                <a:rPr lang="en" sz="1200">
                  <a:solidFill>
                    <a:schemeClr val="dk2"/>
                  </a:solidFill>
                  <a:latin typeface="Raleway"/>
                  <a:ea typeface="Raleway"/>
                  <a:cs typeface="Raleway"/>
                  <a:sym typeface="Raleway"/>
                </a:rPr>
                <a:t>offline, before the launch. And the model will not be trained to any new data on the fly.</a:t>
              </a:r>
              <a:endParaRPr sz="1200">
                <a:solidFill>
                  <a:schemeClr val="dk2"/>
                </a:solidFill>
                <a:latin typeface="Raleway"/>
                <a:ea typeface="Raleway"/>
                <a:cs typeface="Raleway"/>
                <a:sym typeface="Raleway"/>
              </a:endParaRPr>
            </a:p>
          </p:txBody>
        </p:sp>
      </p:grpSp>
      <p:grpSp>
        <p:nvGrpSpPr>
          <p:cNvPr id="102" name="Google Shape;102;p17"/>
          <p:cNvGrpSpPr/>
          <p:nvPr/>
        </p:nvGrpSpPr>
        <p:grpSpPr>
          <a:xfrm>
            <a:off x="283088" y="2464035"/>
            <a:ext cx="2212050" cy="2537076"/>
            <a:chOff x="6803275" y="395363"/>
            <a:chExt cx="2212050" cy="2537076"/>
          </a:xfrm>
        </p:grpSpPr>
        <p:pic>
          <p:nvPicPr>
            <p:cNvPr id="103" name="Google Shape;103;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4" name="Google Shape;104;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5" name="Google Shape;105;p17"/>
            <p:cNvSpPr txBox="1"/>
            <p:nvPr/>
          </p:nvSpPr>
          <p:spPr>
            <a:xfrm>
              <a:off x="6944813" y="684228"/>
              <a:ext cx="20079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Supervised Learning</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sz="1200">
                  <a:solidFill>
                    <a:schemeClr val="dk2"/>
                  </a:solidFill>
                  <a:latin typeface="Raleway"/>
                  <a:ea typeface="Raleway"/>
                  <a:cs typeface="Raleway"/>
                  <a:sym typeface="Raleway"/>
                </a:rPr>
                <a:t>As We’ll see soon. We have a set of diamonds with their prices included.</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And since we have the prices as the labels, it’s obviously a Supervised Learning problem.</a:t>
              </a:r>
              <a:endParaRPr sz="1200">
                <a:solidFill>
                  <a:schemeClr val="dk2"/>
                </a:solidFill>
                <a:latin typeface="Raleway"/>
                <a:ea typeface="Raleway"/>
                <a:cs typeface="Raleway"/>
                <a:sym typeface="Raleway"/>
              </a:endParaRPr>
            </a:p>
          </p:txBody>
        </p:sp>
      </p:grpSp>
      <p:grpSp>
        <p:nvGrpSpPr>
          <p:cNvPr id="106" name="Google Shape;106;p17"/>
          <p:cNvGrpSpPr/>
          <p:nvPr/>
        </p:nvGrpSpPr>
        <p:grpSpPr>
          <a:xfrm>
            <a:off x="3465963" y="2464035"/>
            <a:ext cx="2212050" cy="2537076"/>
            <a:chOff x="6803275" y="395363"/>
            <a:chExt cx="2212050" cy="2537076"/>
          </a:xfrm>
        </p:grpSpPr>
        <p:pic>
          <p:nvPicPr>
            <p:cNvPr id="107" name="Google Shape;107;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8" name="Google Shape;108;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9" name="Google Shape;109;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Regression</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We’re trying to predict the price of a piece of diamond, </a:t>
              </a:r>
              <a:r>
                <a:rPr lang="en" sz="1200">
                  <a:solidFill>
                    <a:srgbClr val="999999"/>
                  </a:solidFill>
                  <a:latin typeface="Raleway"/>
                  <a:ea typeface="Raleway"/>
                  <a:cs typeface="Raleway"/>
                  <a:sym typeface="Raleway"/>
                </a:rPr>
                <a:t>Which is a continuous value</a:t>
              </a:r>
              <a:r>
                <a:rPr lang="en" sz="1200">
                  <a:solidFill>
                    <a:schemeClr val="dk2"/>
                  </a:solidFill>
                  <a:latin typeface="Raleway"/>
                  <a:ea typeface="Raleway"/>
                  <a:cs typeface="Raleway"/>
                  <a:sym typeface="Raleway"/>
                </a:rPr>
                <a:t>, by finding the relationship between price and other variables. This is called regression.</a:t>
              </a:r>
              <a:endParaRPr b="1" sz="12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84575" y="140070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Discovery</a:t>
            </a:r>
            <a:endParaRPr b="0" sz="2400">
              <a:solidFill>
                <a:schemeClr val="dk2"/>
              </a:solidFill>
            </a:endParaRPr>
          </a:p>
        </p:txBody>
      </p:sp>
      <p:pic>
        <p:nvPicPr>
          <p:cNvPr id="115" name="Google Shape;115;p18"/>
          <p:cNvPicPr preferRelativeResize="0"/>
          <p:nvPr/>
        </p:nvPicPr>
        <p:blipFill>
          <a:blip r:embed="rId3">
            <a:alphaModFix/>
          </a:blip>
          <a:stretch>
            <a:fillRect/>
          </a:stretch>
        </p:blipFill>
        <p:spPr>
          <a:xfrm>
            <a:off x="0" y="2571750"/>
            <a:ext cx="9144000" cy="2571749"/>
          </a:xfrm>
          <a:prstGeom prst="rect">
            <a:avLst/>
          </a:prstGeom>
          <a:noFill/>
          <a:ln>
            <a:noFill/>
          </a:ln>
        </p:spPr>
      </p:pic>
      <p:sp>
        <p:nvSpPr>
          <p:cNvPr id="116" name="Google Shape;116;p18"/>
          <p:cNvSpPr txBox="1"/>
          <p:nvPr>
            <p:ph type="title"/>
          </p:nvPr>
        </p:nvSpPr>
        <p:spPr>
          <a:xfrm>
            <a:off x="4861300" y="1400700"/>
            <a:ext cx="41397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Data Visualization</a:t>
            </a:r>
            <a:endParaRPr b="0"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9"/>
          <p:cNvSpPr/>
          <p:nvPr/>
        </p:nvSpPr>
        <p:spPr>
          <a:xfrm>
            <a:off x="320975" y="1059400"/>
            <a:ext cx="3905700" cy="3905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txBox="1"/>
          <p:nvPr>
            <p:ph idx="4294967295" type="body"/>
          </p:nvPr>
        </p:nvSpPr>
        <p:spPr>
          <a:xfrm>
            <a:off x="912675" y="1226350"/>
            <a:ext cx="2590500" cy="111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info( ) Method</a:t>
            </a:r>
            <a:endParaRPr b="1" sz="2800">
              <a:solidFill>
                <a:schemeClr val="accent5"/>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123" name="Google Shape;123;p19"/>
          <p:cNvSpPr/>
          <p:nvPr/>
        </p:nvSpPr>
        <p:spPr>
          <a:xfrm>
            <a:off x="4893000" y="1059425"/>
            <a:ext cx="3905700" cy="3905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txBox="1"/>
          <p:nvPr>
            <p:ph idx="4294967295" type="body"/>
          </p:nvPr>
        </p:nvSpPr>
        <p:spPr>
          <a:xfrm>
            <a:off x="5214950" y="1226350"/>
            <a:ext cx="3250500" cy="111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describe</a:t>
            </a:r>
            <a:r>
              <a:rPr b="1" lang="en" sz="2800">
                <a:solidFill>
                  <a:schemeClr val="accent5"/>
                </a:solidFill>
              </a:rPr>
              <a:t>( ) Method</a:t>
            </a:r>
            <a:endParaRPr b="1" sz="2800">
              <a:solidFill>
                <a:schemeClr val="accent5"/>
              </a:solidFill>
            </a:endParaRPr>
          </a:p>
          <a:p>
            <a:pPr indent="0" lvl="0" marL="0" rtl="0" algn="l">
              <a:lnSpc>
                <a:spcPct val="100000"/>
              </a:lnSpc>
              <a:spcBef>
                <a:spcPts val="1600"/>
              </a:spcBef>
              <a:spcAft>
                <a:spcPts val="1600"/>
              </a:spcAft>
              <a:buNone/>
            </a:pPr>
            <a:r>
              <a:t/>
            </a:r>
            <a:endParaRPr>
              <a:solidFill>
                <a:schemeClr val="lt1"/>
              </a:solidFill>
            </a:endParaRPr>
          </a:p>
        </p:txBody>
      </p:sp>
      <p:sp>
        <p:nvSpPr>
          <p:cNvPr id="125" name="Google Shape;125;p19"/>
          <p:cNvSpPr txBox="1"/>
          <p:nvPr>
            <p:ph idx="4294967295" type="body"/>
          </p:nvPr>
        </p:nvSpPr>
        <p:spPr>
          <a:xfrm>
            <a:off x="3503175" y="297675"/>
            <a:ext cx="2590500" cy="11193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3300">
                <a:solidFill>
                  <a:srgbClr val="FFFFFF"/>
                </a:solidFill>
              </a:rPr>
              <a:t>First Look...</a:t>
            </a:r>
            <a:endParaRPr b="1" sz="3300">
              <a:solidFill>
                <a:srgbClr val="FFFFFF"/>
              </a:solidFill>
            </a:endParaRPr>
          </a:p>
          <a:p>
            <a:pPr indent="0" lvl="0" marL="0" rtl="0" algn="l">
              <a:lnSpc>
                <a:spcPct val="100000"/>
              </a:lnSpc>
              <a:spcBef>
                <a:spcPts val="1600"/>
              </a:spcBef>
              <a:spcAft>
                <a:spcPts val="1600"/>
              </a:spcAft>
              <a:buNone/>
            </a:pPr>
            <a:r>
              <a:t/>
            </a:r>
            <a:endParaRPr sz="2300">
              <a:solidFill>
                <a:srgbClr val="FFFFFF"/>
              </a:solidFill>
            </a:endParaRPr>
          </a:p>
        </p:txBody>
      </p:sp>
      <p:sp>
        <p:nvSpPr>
          <p:cNvPr id="126" name="Google Shape;126;p19"/>
          <p:cNvSpPr txBox="1"/>
          <p:nvPr>
            <p:ph idx="4294967295" type="body"/>
          </p:nvPr>
        </p:nvSpPr>
        <p:spPr>
          <a:xfrm>
            <a:off x="320975" y="3179075"/>
            <a:ext cx="3905700" cy="1119300"/>
          </a:xfrm>
          <a:prstGeom prst="rect">
            <a:avLst/>
          </a:prstGeom>
        </p:spPr>
        <p:txBody>
          <a:bodyPr anchorCtr="0" anchor="ctr" bIns="91425" lIns="91425" spcFirstLastPara="1" rIns="91425" wrap="square" tIns="91425">
            <a:noAutofit/>
          </a:bodyPr>
          <a:lstStyle/>
          <a:p>
            <a:pPr indent="0" lvl="0" marL="457200" rtl="0" algn="l">
              <a:lnSpc>
                <a:spcPct val="100000"/>
              </a:lnSpc>
              <a:spcBef>
                <a:spcPts val="0"/>
              </a:spcBef>
              <a:spcAft>
                <a:spcPts val="0"/>
              </a:spcAft>
              <a:buNone/>
            </a:pPr>
            <a:r>
              <a:rPr b="1" lang="en" sz="2000">
                <a:solidFill>
                  <a:srgbClr val="FFFFFF"/>
                </a:solidFill>
              </a:rPr>
              <a:t>There is :</a:t>
            </a:r>
            <a:endParaRPr b="1" sz="2000">
              <a:solidFill>
                <a:srgbClr val="FFFFFF"/>
              </a:solidFill>
            </a:endParaRPr>
          </a:p>
          <a:p>
            <a:pPr indent="-355600" lvl="0" marL="457200" rtl="0" algn="l">
              <a:lnSpc>
                <a:spcPct val="200000"/>
              </a:lnSpc>
              <a:spcBef>
                <a:spcPts val="1600"/>
              </a:spcBef>
              <a:spcAft>
                <a:spcPts val="0"/>
              </a:spcAft>
              <a:buClr>
                <a:srgbClr val="FFFFFF"/>
              </a:buClr>
              <a:buSzPts val="2000"/>
              <a:buChar char="-"/>
            </a:pPr>
            <a:r>
              <a:rPr b="1" lang="en" sz="2000">
                <a:solidFill>
                  <a:srgbClr val="FFFFFF"/>
                </a:solidFill>
              </a:rPr>
              <a:t>11 attributes</a:t>
            </a:r>
            <a:endParaRPr b="1" sz="2000">
              <a:solidFill>
                <a:srgbClr val="FFFFFF"/>
              </a:solidFill>
            </a:endParaRPr>
          </a:p>
          <a:p>
            <a:pPr indent="-355600" lvl="0" marL="457200" rtl="0" algn="l">
              <a:lnSpc>
                <a:spcPct val="200000"/>
              </a:lnSpc>
              <a:spcBef>
                <a:spcPts val="0"/>
              </a:spcBef>
              <a:spcAft>
                <a:spcPts val="0"/>
              </a:spcAft>
              <a:buClr>
                <a:srgbClr val="FFFFFF"/>
              </a:buClr>
              <a:buSzPts val="2000"/>
              <a:buChar char="-"/>
            </a:pPr>
            <a:r>
              <a:rPr b="1" lang="en" sz="2000">
                <a:solidFill>
                  <a:srgbClr val="FFFFFF"/>
                </a:solidFill>
              </a:rPr>
              <a:t>53940 samples</a:t>
            </a:r>
            <a:endParaRPr b="1" sz="2000">
              <a:solidFill>
                <a:srgbClr val="FFFFFF"/>
              </a:solidFill>
            </a:endParaRPr>
          </a:p>
          <a:p>
            <a:pPr indent="-355600" lvl="0" marL="457200" rtl="0" algn="l">
              <a:lnSpc>
                <a:spcPct val="200000"/>
              </a:lnSpc>
              <a:spcBef>
                <a:spcPts val="0"/>
              </a:spcBef>
              <a:spcAft>
                <a:spcPts val="0"/>
              </a:spcAft>
              <a:buClr>
                <a:srgbClr val="FFFFFF"/>
              </a:buClr>
              <a:buSzPts val="2000"/>
              <a:buChar char="-"/>
            </a:pPr>
            <a:r>
              <a:rPr b="1" lang="en" sz="2000">
                <a:solidFill>
                  <a:srgbClr val="FFFFFF"/>
                </a:solidFill>
              </a:rPr>
              <a:t>3 categorical attributes</a:t>
            </a:r>
            <a:endParaRPr b="1" sz="2000">
              <a:solidFill>
                <a:srgbClr val="FFFFFF"/>
              </a:solidFill>
            </a:endParaRPr>
          </a:p>
          <a:p>
            <a:pPr indent="-355600" lvl="0" marL="457200" rtl="0" algn="l">
              <a:lnSpc>
                <a:spcPct val="200000"/>
              </a:lnSpc>
              <a:spcBef>
                <a:spcPts val="0"/>
              </a:spcBef>
              <a:spcAft>
                <a:spcPts val="0"/>
              </a:spcAft>
              <a:buClr>
                <a:srgbClr val="FFFFFF"/>
              </a:buClr>
              <a:buSzPts val="2000"/>
              <a:buChar char="-"/>
            </a:pPr>
            <a:r>
              <a:rPr b="1" lang="en" sz="2000">
                <a:solidFill>
                  <a:srgbClr val="FFFFFF"/>
                </a:solidFill>
              </a:rPr>
              <a:t>No nulls</a:t>
            </a:r>
            <a:endParaRPr b="1" sz="2000">
              <a:solidFill>
                <a:srgbClr val="FFFFFF"/>
              </a:solidFill>
            </a:endParaRPr>
          </a:p>
          <a:p>
            <a:pPr indent="0" lvl="0" marL="0" rtl="0" algn="l">
              <a:lnSpc>
                <a:spcPct val="100000"/>
              </a:lnSpc>
              <a:spcBef>
                <a:spcPts val="1600"/>
              </a:spcBef>
              <a:spcAft>
                <a:spcPts val="1600"/>
              </a:spcAft>
              <a:buNone/>
            </a:pPr>
            <a:r>
              <a:t/>
            </a:r>
            <a:endParaRPr sz="1000">
              <a:solidFill>
                <a:srgbClr val="FFFFFF"/>
              </a:solidFill>
            </a:endParaRPr>
          </a:p>
        </p:txBody>
      </p:sp>
      <p:sp>
        <p:nvSpPr>
          <p:cNvPr id="127" name="Google Shape;127;p19"/>
          <p:cNvSpPr txBox="1"/>
          <p:nvPr>
            <p:ph idx="4294967295" type="body"/>
          </p:nvPr>
        </p:nvSpPr>
        <p:spPr>
          <a:xfrm>
            <a:off x="4893000" y="2571750"/>
            <a:ext cx="3905700" cy="1119300"/>
          </a:xfrm>
          <a:prstGeom prst="rect">
            <a:avLst/>
          </a:prstGeom>
        </p:spPr>
        <p:txBody>
          <a:bodyPr anchorCtr="0" anchor="ctr" bIns="91425" lIns="91425" spcFirstLastPara="1" rIns="91425" wrap="square" tIns="91425">
            <a:noAutofit/>
          </a:bodyPr>
          <a:lstStyle/>
          <a:p>
            <a:pPr indent="-355600" lvl="0" marL="457200" rtl="0" algn="l">
              <a:lnSpc>
                <a:spcPct val="200000"/>
              </a:lnSpc>
              <a:spcBef>
                <a:spcPts val="0"/>
              </a:spcBef>
              <a:spcAft>
                <a:spcPts val="0"/>
              </a:spcAft>
              <a:buClr>
                <a:srgbClr val="FFFFFF"/>
              </a:buClr>
              <a:buSzPts val="2000"/>
              <a:buChar char="-"/>
            </a:pPr>
            <a:r>
              <a:rPr b="1" lang="en" sz="2000">
                <a:solidFill>
                  <a:srgbClr val="FFFFFF"/>
                </a:solidFill>
              </a:rPr>
              <a:t>Price mean value : 3932</a:t>
            </a:r>
            <a:endParaRPr b="1" sz="2000">
              <a:solidFill>
                <a:srgbClr val="FFFFFF"/>
              </a:solidFill>
            </a:endParaRPr>
          </a:p>
          <a:p>
            <a:pPr indent="-355600" lvl="0" marL="457200" rtl="0" algn="l">
              <a:lnSpc>
                <a:spcPct val="200000"/>
              </a:lnSpc>
              <a:spcBef>
                <a:spcPts val="0"/>
              </a:spcBef>
              <a:spcAft>
                <a:spcPts val="0"/>
              </a:spcAft>
              <a:buClr>
                <a:srgbClr val="FFFFFF"/>
              </a:buClr>
              <a:buSzPts val="2000"/>
              <a:buChar char="-"/>
            </a:pPr>
            <a:r>
              <a:rPr b="1" lang="en" sz="2000">
                <a:solidFill>
                  <a:srgbClr val="FFFFFF"/>
                </a:solidFill>
              </a:rPr>
              <a:t>Price median value: 2401</a:t>
            </a:r>
            <a:endParaRPr b="1" sz="2000">
              <a:solidFill>
                <a:srgbClr val="FFFFFF"/>
              </a:solidFill>
            </a:endParaRPr>
          </a:p>
          <a:p>
            <a:pPr indent="-355600" lvl="0" marL="457200" rtl="0" algn="l">
              <a:lnSpc>
                <a:spcPct val="100000"/>
              </a:lnSpc>
              <a:spcBef>
                <a:spcPts val="0"/>
              </a:spcBef>
              <a:spcAft>
                <a:spcPts val="0"/>
              </a:spcAft>
              <a:buClr>
                <a:srgbClr val="FFFFFF"/>
              </a:buClr>
              <a:buSzPts val="2000"/>
              <a:buChar char="-"/>
            </a:pPr>
            <a:r>
              <a:rPr b="1" lang="en" sz="2000">
                <a:solidFill>
                  <a:srgbClr val="FFFFFF"/>
                </a:solidFill>
              </a:rPr>
              <a:t>The minimum value of each of the attributes (x, y, z) is zero!</a:t>
            </a:r>
            <a:endParaRPr b="1" sz="20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as described, there are 11 attributes</a:t>
            </a:r>
            <a:endParaRPr/>
          </a:p>
          <a:p>
            <a:pPr indent="0" lvl="0" marL="0" rtl="0" algn="l">
              <a:spcBef>
                <a:spcPts val="0"/>
              </a:spcBef>
              <a:spcAft>
                <a:spcPts val="0"/>
              </a:spcAft>
              <a:buNone/>
            </a:pPr>
            <a:r>
              <a:rPr lang="en"/>
              <a:t> </a:t>
            </a:r>
            <a:r>
              <a:rPr lang="en">
                <a:solidFill>
                  <a:schemeClr val="accent5"/>
                </a:solidFill>
              </a:rPr>
              <a:t>Let’s take a look at them:</a:t>
            </a:r>
            <a:endParaRPr>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pic>
        <p:nvPicPr>
          <p:cNvPr id="137" name="Google Shape;137;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8" name="Google Shape;138;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9" name="Google Shape;139;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1. Unnamed: 0</a:t>
            </a:r>
            <a:endParaRPr b="1" sz="3000">
              <a:solidFill>
                <a:schemeClr val="lt2"/>
              </a:solidFill>
              <a:latin typeface="Raleway"/>
              <a:ea typeface="Raleway"/>
              <a:cs typeface="Raleway"/>
              <a:sym typeface="Raleway"/>
            </a:endParaRPr>
          </a:p>
        </p:txBody>
      </p:sp>
      <p:sp>
        <p:nvSpPr>
          <p:cNvPr id="140" name="Google Shape;140;p21"/>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Just an indexing column</a:t>
            </a:r>
            <a:r>
              <a:rPr lang="en" sz="1200">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Correlation</a:t>
            </a:r>
            <a:br>
              <a:rPr lang="en" sz="1200">
                <a:latin typeface="Raleway"/>
                <a:ea typeface="Raleway"/>
                <a:cs typeface="Raleway"/>
                <a:sym typeface="Raleway"/>
              </a:rPr>
            </a:br>
            <a:r>
              <a:rPr lang="en" sz="1200">
                <a:latin typeface="Raleway"/>
                <a:ea typeface="Raleway"/>
                <a:cs typeface="Raleway"/>
                <a:sym typeface="Raleway"/>
              </a:rPr>
              <a:t>Has a significant correlation with price but not a meaningful one.</a:t>
            </a:r>
            <a:endParaRPr sz="1200">
              <a:latin typeface="Raleway"/>
              <a:ea typeface="Raleway"/>
              <a:cs typeface="Raleway"/>
              <a:sym typeface="Raleway"/>
            </a:endParaRPr>
          </a:p>
          <a:p>
            <a:pPr indent="0" lvl="0" marL="457200" rtl="0" algn="l">
              <a:spcBef>
                <a:spcPts val="1000"/>
              </a:spcBef>
              <a:spcAft>
                <a:spcPts val="1000"/>
              </a:spcAft>
              <a:buNone/>
            </a:pPr>
            <a:r>
              <a:rPr b="1" lang="en" sz="1400">
                <a:solidFill>
                  <a:schemeClr val="dk1"/>
                </a:solidFill>
                <a:latin typeface="Raleway"/>
                <a:ea typeface="Raleway"/>
                <a:cs typeface="Raleway"/>
                <a:sym typeface="Raleway"/>
              </a:rPr>
              <a:t>We are going to delete this column</a:t>
            </a:r>
            <a:r>
              <a:rPr lang="en" sz="1400">
                <a:latin typeface="Raleway"/>
                <a:ea typeface="Raleway"/>
                <a:cs typeface="Raleway"/>
                <a:sym typeface="Raleway"/>
              </a:rPr>
              <a:t> </a:t>
            </a:r>
            <a:r>
              <a:rPr lang="en" sz="1200">
                <a:latin typeface="Raleway"/>
                <a:ea typeface="Raleway"/>
                <a:cs typeface="Raleway"/>
                <a:sym typeface="Raleway"/>
              </a:rPr>
              <a:t>so it won’t affect the ML algorithm.</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