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810" y="114"/>
      </p:cViewPr>
      <p:guideLst>
        <p:guide orient="horz" pos="4020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64567-8C31-4119-ADF5-A437AA320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E11F5E-39E8-4F02-838C-148E717BE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96174-18F2-4A0B-81C5-6A6522EE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59366-1D25-424C-8AF9-9FFCBE3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B4124-F364-4355-81E3-55EAC71C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0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2C409-2915-464E-A536-14785461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C98C2-0F87-410B-BE4A-7F88F2A85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FFB3C-4E82-4C59-ADCD-A342B5FE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15641-A626-4908-BEBC-6EB865E9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A1BE3-529B-41A3-8056-EF28B9FB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6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27DD6E-5DBF-42C7-88CA-C44C76FB5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316EF3-36C2-4861-93BF-5EFE74191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C35AD-B096-4D37-85F2-3839B660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69350-CFAE-4CC1-A749-A70A6115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66A37-E481-4B4F-984E-076E1C3A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754E4-F2BC-4727-BEEB-96E0776C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6618C-E472-4B2B-A861-D3EBAE8C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8D255-8AE0-4AB9-9CD3-EC3AC561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AEF60-FCFF-4769-BEFD-0B61873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F8E4B-B76C-4711-8219-D55FE2BD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5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7F571-03BB-4D5B-BD16-B91B0B79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AB96B-FD87-4968-8550-A8907A47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0D826-67BE-45B7-B772-9A23FC6C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DF00E-5872-49DD-8E43-D13E9567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3B227-5611-4600-A681-7262151B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289F-2C47-4989-AF11-B73EF905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91451-60A1-4149-ACC9-43AE9D58B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2F0B99-D3E7-45CE-99E3-31D83C334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DD479-07D4-40EE-9970-45C8FA61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8E01B-F788-45FD-B0CD-7059C177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70CE3-FBBF-4920-A730-A09D79F3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627F0-0D03-4229-9BB9-8BFE0740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DF549-2E60-44CD-80E7-8BE9BA92B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AF879F-89CA-4832-9681-848FF1711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AA11CA-D1EA-4317-BBD3-E23F5788E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EF0ED-A85D-4833-9A33-C86EA5F4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1A5F4-9942-4FF8-B136-73F7E457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4AF06E-14F4-4F77-BA98-12D8ECBA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18B50-D16E-4D90-9134-463EAFCC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5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B2EB-96A1-427A-BCBB-1B831A3F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F7F2CC-FAAF-472C-847B-29E9BD11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F19A24-3ABF-4825-B043-40E6E845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D2C154-EAA6-458F-974B-D4C9DB84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5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7055D-8756-43AE-802C-21479FA6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B643A5-C885-4DA0-BFE6-9D3A6022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A172F-45F7-4223-9722-C79B21E1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2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72A34-2821-4763-BB0A-4A6EE4EF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F24D3-6898-4E4E-9B67-32FFC1CE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CD967-9B04-40BE-8AFE-423A47DDA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AE612-E6D8-4FC3-907E-B5BA1BFF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060AE-4BD6-4CFC-9237-79612519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6F5762-0072-455E-A7F6-F446373D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2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49EB4-5E16-406D-AB5F-8C767917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A87D84-6F0C-43DE-A503-E6D34CAD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8C6E1-606B-46E2-A5D2-1E5AC949D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11099-86DB-4FDD-A258-75BE11EE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02F9A-BF9D-4968-A9BD-E87FBA65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F0DAF-0566-469F-A777-32C48E23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20CACD-E4B3-40A7-AD1F-043683BD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1515F-29E9-49DF-B81B-CBD1258AC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AB664-0FA6-4E4D-8E77-D7D618624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0D905-875A-4553-9CF1-C0D2F899CB6E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C6E96-072A-4DD1-B1F4-2CCF271FB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F8B8-9E54-424A-8C4E-9375B30F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B5E6-D0B6-490B-94BE-027EAF166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5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40989F-2EF0-49D9-81F7-B91F36FE91B1}"/>
              </a:ext>
            </a:extLst>
          </p:cNvPr>
          <p:cNvCxnSpPr>
            <a:cxnSpLocks/>
          </p:cNvCxnSpPr>
          <p:nvPr/>
        </p:nvCxnSpPr>
        <p:spPr>
          <a:xfrm>
            <a:off x="310718" y="3428999"/>
            <a:ext cx="1162087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3B2252B-0E8F-4D13-B703-8266A1459B92}"/>
                  </a:ext>
                </a:extLst>
              </p:cNvPr>
              <p:cNvSpPr/>
              <p:nvPr/>
            </p:nvSpPr>
            <p:spPr>
              <a:xfrm>
                <a:off x="1498847" y="4962609"/>
                <a:ext cx="1642370" cy="7368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端侧采集实时特征数据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dirty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dirty="0" smtClean="0">
                            <a:solidFill>
                              <a:schemeClr val="tx1"/>
                            </a:solidFill>
                          </a:rPr>
                          <m:t>r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3B2252B-0E8F-4D13-B703-8266A1459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47" y="4962609"/>
                <a:ext cx="1642370" cy="736847"/>
              </a:xfrm>
              <a:prstGeom prst="rect">
                <a:avLst/>
              </a:prstGeom>
              <a:blipFill>
                <a:blip r:embed="rId2"/>
                <a:stretch>
                  <a:fillRect l="-1103" b="-48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7F97922-7FE2-4D9F-9B41-73924A0D5A87}"/>
                  </a:ext>
                </a:extLst>
              </p:cNvPr>
              <p:cNvSpPr/>
              <p:nvPr/>
            </p:nvSpPr>
            <p:spPr>
              <a:xfrm>
                <a:off x="8708993" y="4967052"/>
                <a:ext cx="1162975" cy="7368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端侧预测结果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>
                                <a:solidFill>
                                  <a:schemeClr val="tx1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7F97922-7FE2-4D9F-9B41-73924A0D5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993" y="4967052"/>
                <a:ext cx="1162975" cy="736847"/>
              </a:xfrm>
              <a:prstGeom prst="rect">
                <a:avLst/>
              </a:prstGeom>
              <a:blipFill>
                <a:blip r:embed="rId3"/>
                <a:stretch>
                  <a:fillRect l="-2073" r="-3109" b="-48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流程图: 磁盘 6">
                <a:extLst>
                  <a:ext uri="{FF2B5EF4-FFF2-40B4-BE49-F238E27FC236}">
                    <a16:creationId xmlns:a16="http://schemas.microsoft.com/office/drawing/2014/main" id="{7979DA92-D3BE-416A-BC80-095097DDC95D}"/>
                  </a:ext>
                </a:extLst>
              </p:cNvPr>
              <p:cNvSpPr/>
              <p:nvPr/>
            </p:nvSpPr>
            <p:spPr>
              <a:xfrm>
                <a:off x="4918226" y="3060576"/>
                <a:ext cx="1624613" cy="736847"/>
              </a:xfrm>
              <a:prstGeom prst="flowChartMagneticDisk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模型参数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流程图: 磁盘 6">
                <a:extLst>
                  <a:ext uri="{FF2B5EF4-FFF2-40B4-BE49-F238E27FC236}">
                    <a16:creationId xmlns:a16="http://schemas.microsoft.com/office/drawing/2014/main" id="{7979DA92-D3BE-416A-BC80-095097DDC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26" y="3060576"/>
                <a:ext cx="1624613" cy="736847"/>
              </a:xfrm>
              <a:prstGeom prst="flowChartMagneticDisk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537EA7BB-3C5F-4C5C-955D-DAA587D3EFF2}"/>
                  </a:ext>
                </a:extLst>
              </p:cNvPr>
              <p:cNvSpPr/>
              <p:nvPr/>
            </p:nvSpPr>
            <p:spPr>
              <a:xfrm>
                <a:off x="4918226" y="1381982"/>
                <a:ext cx="1624613" cy="73684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预测模型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537EA7BB-3C5F-4C5C-955D-DAA587D3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26" y="1381982"/>
                <a:ext cx="1624613" cy="73684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7E2EAC-93E5-467F-AA37-DC4F79915DDF}"/>
                  </a:ext>
                </a:extLst>
              </p:cNvPr>
              <p:cNvSpPr/>
              <p:nvPr/>
            </p:nvSpPr>
            <p:spPr>
              <a:xfrm>
                <a:off x="1498847" y="450549"/>
                <a:ext cx="1642370" cy="7368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训练集特征数据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7E2EAC-93E5-467F-AA37-DC4F79915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47" y="450549"/>
                <a:ext cx="1642370" cy="736847"/>
              </a:xfrm>
              <a:prstGeom prst="rect">
                <a:avLst/>
              </a:prstGeom>
              <a:blipFill>
                <a:blip r:embed="rId6"/>
                <a:stretch>
                  <a:fillRect l="-1103" b="-48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79EEDE8-601E-42BD-9B8F-20E32E8C43D2}"/>
                  </a:ext>
                </a:extLst>
              </p:cNvPr>
              <p:cNvSpPr/>
              <p:nvPr/>
            </p:nvSpPr>
            <p:spPr>
              <a:xfrm>
                <a:off x="1738544" y="1349409"/>
                <a:ext cx="1162975" cy="7368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训练集结果数据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79EEDE8-601E-42BD-9B8F-20E32E8C4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44" y="1349409"/>
                <a:ext cx="1162975" cy="736847"/>
              </a:xfrm>
              <a:prstGeom prst="rect">
                <a:avLst/>
              </a:prstGeom>
              <a:blipFill>
                <a:blip r:embed="rId7"/>
                <a:stretch>
                  <a:fillRect l="-6701" r="-6186" b="-48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EAC58C99-718B-422D-BB25-468190D060B8}"/>
              </a:ext>
            </a:extLst>
          </p:cNvPr>
          <p:cNvSpPr/>
          <p:nvPr/>
        </p:nvSpPr>
        <p:spPr>
          <a:xfrm>
            <a:off x="3577702" y="3959435"/>
            <a:ext cx="4536488" cy="2752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7D9404-550B-4845-B4C3-83604ED96C3D}"/>
              </a:ext>
            </a:extLst>
          </p:cNvPr>
          <p:cNvSpPr/>
          <p:nvPr/>
        </p:nvSpPr>
        <p:spPr>
          <a:xfrm>
            <a:off x="3577702" y="146492"/>
            <a:ext cx="4536488" cy="2752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D47A1B7C-0CE5-469A-A078-67253E7FDD75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3141217" y="818973"/>
            <a:ext cx="1777009" cy="93143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0BF614E3-6D16-442B-ABBC-527D79005C99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901519" y="1717833"/>
            <a:ext cx="2016707" cy="3257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8931A15-7908-439A-BB87-E4831BDACAC9}"/>
                  </a:ext>
                </a:extLst>
              </p:cNvPr>
              <p:cNvSpPr/>
              <p:nvPr/>
            </p:nvSpPr>
            <p:spPr>
              <a:xfrm>
                <a:off x="8564726" y="223060"/>
                <a:ext cx="1642370" cy="7368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验证集特征数据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8931A15-7908-439A-BB87-E4831BDAC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726" y="223060"/>
                <a:ext cx="1642370" cy="736847"/>
              </a:xfrm>
              <a:prstGeom prst="rect">
                <a:avLst/>
              </a:prstGeom>
              <a:blipFill>
                <a:blip r:embed="rId8"/>
                <a:stretch>
                  <a:fillRect l="-735" r="-368" b="-569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849D53E-B4D8-44A2-94BF-351D835ECBA5}"/>
                  </a:ext>
                </a:extLst>
              </p:cNvPr>
              <p:cNvSpPr/>
              <p:nvPr/>
            </p:nvSpPr>
            <p:spPr>
              <a:xfrm>
                <a:off x="8559552" y="1273957"/>
                <a:ext cx="1300580" cy="7368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验证集结果数据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849D53E-B4D8-44A2-94BF-351D835EC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552" y="1273957"/>
                <a:ext cx="1300580" cy="736847"/>
              </a:xfrm>
              <a:prstGeom prst="rect">
                <a:avLst/>
              </a:prstGeom>
              <a:blipFill>
                <a:blip r:embed="rId9"/>
                <a:stretch>
                  <a:fillRect l="-1852" r="-1852" b="-48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F93DF46-C60A-4D03-AADF-F3E34548A2BE}"/>
                  </a:ext>
                </a:extLst>
              </p:cNvPr>
              <p:cNvSpPr/>
              <p:nvPr/>
            </p:nvSpPr>
            <p:spPr>
              <a:xfrm>
                <a:off x="8559552" y="2161717"/>
                <a:ext cx="1300580" cy="7368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验证集预测结果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F93DF46-C60A-4D03-AADF-F3E34548A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552" y="2161717"/>
                <a:ext cx="1300580" cy="736847"/>
              </a:xfrm>
              <a:prstGeom prst="rect">
                <a:avLst/>
              </a:prstGeom>
              <a:blipFill>
                <a:blip r:embed="rId10"/>
                <a:stretch>
                  <a:fillRect l="-1852" r="-6019" b="-569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9820FD1F-81E1-4442-A1F3-7373490DFA2D}"/>
              </a:ext>
            </a:extLst>
          </p:cNvPr>
          <p:cNvCxnSpPr>
            <a:cxnSpLocks/>
            <a:stCxn id="23" idx="1"/>
            <a:endCxn id="9" idx="3"/>
          </p:cNvCxnSpPr>
          <p:nvPr/>
        </p:nvCxnSpPr>
        <p:spPr>
          <a:xfrm rot="10800000" flipV="1">
            <a:off x="6542840" y="591484"/>
            <a:ext cx="2021887" cy="1158922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2E398EF-5425-46BA-99A6-002BC8A06FDC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542839" y="1750406"/>
            <a:ext cx="2016713" cy="779735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下 34">
            <a:extLst>
              <a:ext uri="{FF2B5EF4-FFF2-40B4-BE49-F238E27FC236}">
                <a16:creationId xmlns:a16="http://schemas.microsoft.com/office/drawing/2014/main" id="{14A3666D-41D8-4DA3-A604-865C0B9380CE}"/>
              </a:ext>
            </a:extLst>
          </p:cNvPr>
          <p:cNvSpPr/>
          <p:nvPr/>
        </p:nvSpPr>
        <p:spPr>
          <a:xfrm>
            <a:off x="5431086" y="2213847"/>
            <a:ext cx="622578" cy="772102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10FF58-3088-4931-95A7-39F1B2215D6F}"/>
              </a:ext>
            </a:extLst>
          </p:cNvPr>
          <p:cNvSpPr txBox="1"/>
          <p:nvPr/>
        </p:nvSpPr>
        <p:spPr>
          <a:xfrm>
            <a:off x="113545" y="785730"/>
            <a:ext cx="923330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训练设备</a:t>
            </a:r>
            <a:r>
              <a:rPr lang="en-US" altLang="zh-CN" sz="2400" dirty="0"/>
              <a:t>)</a:t>
            </a:r>
          </a:p>
          <a:p>
            <a:pPr algn="ctr"/>
            <a:r>
              <a:rPr lang="zh-CN" altLang="en-US" sz="2400" dirty="0"/>
              <a:t>模型训练阶段</a:t>
            </a:r>
            <a:endParaRPr lang="en-US" altLang="zh-CN" sz="2400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E97505C7-1945-40FD-9EC7-CF02424035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141217" y="5331033"/>
            <a:ext cx="436485" cy="44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632D2ED8-B1DB-4B93-A4C8-BBCD1269989B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8114190" y="5335472"/>
            <a:ext cx="594803" cy="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2D216ED-8AE8-4BE9-92D8-A5D4FBA16BE9}"/>
              </a:ext>
            </a:extLst>
          </p:cNvPr>
          <p:cNvSpPr txBox="1"/>
          <p:nvPr/>
        </p:nvSpPr>
        <p:spPr>
          <a:xfrm>
            <a:off x="110490" y="4234316"/>
            <a:ext cx="923330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400" dirty="0"/>
              <a:t>(</a:t>
            </a:r>
            <a:r>
              <a:rPr lang="zh-CN" altLang="en-US" sz="2400" dirty="0"/>
              <a:t>移动设备</a:t>
            </a:r>
            <a:r>
              <a:rPr lang="en-US" altLang="zh-CN" sz="2400" dirty="0"/>
              <a:t>)</a:t>
            </a:r>
          </a:p>
          <a:p>
            <a:pPr algn="ctr"/>
            <a:r>
              <a:rPr lang="zh-CN" altLang="en-US" sz="2400" dirty="0"/>
              <a:t>端侧使用阶段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108DCB5-E345-4453-A669-A561BFA4E21F}"/>
              </a:ext>
            </a:extLst>
          </p:cNvPr>
          <p:cNvSpPr/>
          <p:nvPr/>
        </p:nvSpPr>
        <p:spPr>
          <a:xfrm>
            <a:off x="6305819" y="249138"/>
            <a:ext cx="1205581" cy="7268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训练框架支持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7727880-F525-4B77-9010-9CB1E4EACE0E}"/>
              </a:ext>
            </a:extLst>
          </p:cNvPr>
          <p:cNvSpPr/>
          <p:nvPr/>
        </p:nvSpPr>
        <p:spPr>
          <a:xfrm>
            <a:off x="4085368" y="247247"/>
            <a:ext cx="1205581" cy="7268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数据处理支持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327C803-F796-4F47-ABD5-ACF365099B8D}"/>
              </a:ext>
            </a:extLst>
          </p:cNvPr>
          <p:cNvSpPr/>
          <p:nvPr/>
        </p:nvSpPr>
        <p:spPr>
          <a:xfrm>
            <a:off x="5289630" y="5809892"/>
            <a:ext cx="1205581" cy="7268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模型加载框架支持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9C271E1-C6D1-48AB-9F38-8D74EBA0E169}"/>
              </a:ext>
            </a:extLst>
          </p:cNvPr>
          <p:cNvSpPr/>
          <p:nvPr/>
        </p:nvSpPr>
        <p:spPr>
          <a:xfrm>
            <a:off x="3823177" y="5809892"/>
            <a:ext cx="1205581" cy="7268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数据处理框架支持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66558E0-F415-44D9-9139-90818D52EE3F}"/>
              </a:ext>
            </a:extLst>
          </p:cNvPr>
          <p:cNvSpPr/>
          <p:nvPr/>
        </p:nvSpPr>
        <p:spPr>
          <a:xfrm>
            <a:off x="6746295" y="5809892"/>
            <a:ext cx="1205581" cy="7268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端侧模型调用支持</a:t>
            </a: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512F787-62C0-4089-8A68-ED4D4EAC7B36}"/>
              </a:ext>
            </a:extLst>
          </p:cNvPr>
          <p:cNvSpPr/>
          <p:nvPr/>
        </p:nvSpPr>
        <p:spPr>
          <a:xfrm>
            <a:off x="5431086" y="4023489"/>
            <a:ext cx="622578" cy="772102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65C5DB4-4793-4181-87DA-87B196619F91}"/>
              </a:ext>
            </a:extLst>
          </p:cNvPr>
          <p:cNvSpPr txBox="1"/>
          <p:nvPr/>
        </p:nvSpPr>
        <p:spPr>
          <a:xfrm>
            <a:off x="5941740" y="23233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训练结果保存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1DA6CA1-F657-4091-ADEE-5B141AEEA82C}"/>
              </a:ext>
            </a:extLst>
          </p:cNvPr>
          <p:cNvSpPr txBox="1"/>
          <p:nvPr/>
        </p:nvSpPr>
        <p:spPr>
          <a:xfrm>
            <a:off x="5978677" y="41431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模型参数加载</a:t>
            </a:r>
          </a:p>
        </p:txBody>
      </p:sp>
      <p:sp>
        <p:nvSpPr>
          <p:cNvPr id="61" name="流程图: 文档 60">
            <a:extLst>
              <a:ext uri="{FF2B5EF4-FFF2-40B4-BE49-F238E27FC236}">
                <a16:creationId xmlns:a16="http://schemas.microsoft.com/office/drawing/2014/main" id="{7531CB4E-0AA0-472B-A6BD-7BEDD6F361BA}"/>
              </a:ext>
            </a:extLst>
          </p:cNvPr>
          <p:cNvSpPr/>
          <p:nvPr/>
        </p:nvSpPr>
        <p:spPr>
          <a:xfrm>
            <a:off x="10609703" y="1750573"/>
            <a:ext cx="1384030" cy="736846"/>
          </a:xfrm>
          <a:prstGeom prst="flowChartDocumen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评价指标</a:t>
            </a:r>
            <a:r>
              <a:rPr lang="en-US" altLang="zh-CN" dirty="0">
                <a:solidFill>
                  <a:schemeClr val="tx1"/>
                </a:solidFill>
              </a:rPr>
              <a:t>(acc/p,r,f1)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14C58308-A9C9-44F1-A4CF-C0DDB941DFEC}"/>
              </a:ext>
            </a:extLst>
          </p:cNvPr>
          <p:cNvCxnSpPr>
            <a:cxnSpLocks/>
            <a:stCxn id="24" idx="3"/>
            <a:endCxn id="61" idx="1"/>
          </p:cNvCxnSpPr>
          <p:nvPr/>
        </p:nvCxnSpPr>
        <p:spPr>
          <a:xfrm>
            <a:off x="9860132" y="1642381"/>
            <a:ext cx="749571" cy="4766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8E653FB9-9750-4370-AC95-4F1294A4EF16}"/>
              </a:ext>
            </a:extLst>
          </p:cNvPr>
          <p:cNvCxnSpPr>
            <a:cxnSpLocks/>
            <a:stCxn id="25" idx="3"/>
            <a:endCxn id="61" idx="1"/>
          </p:cNvCxnSpPr>
          <p:nvPr/>
        </p:nvCxnSpPr>
        <p:spPr>
          <a:xfrm flipV="1">
            <a:off x="9860132" y="2118996"/>
            <a:ext cx="749571" cy="4111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6854D11C-A13B-4475-8B04-2D0A5BF6ECE0}"/>
                  </a:ext>
                </a:extLst>
              </p:cNvPr>
              <p:cNvSpPr/>
              <p:nvPr/>
            </p:nvSpPr>
            <p:spPr>
              <a:xfrm>
                <a:off x="4916178" y="4897946"/>
                <a:ext cx="1624613" cy="73684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预测模型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6854D11C-A13B-4475-8B04-2D0A5BF6E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178" y="4897946"/>
                <a:ext cx="1624613" cy="73684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流程图: 文档 69">
            <a:extLst>
              <a:ext uri="{FF2B5EF4-FFF2-40B4-BE49-F238E27FC236}">
                <a16:creationId xmlns:a16="http://schemas.microsoft.com/office/drawing/2014/main" id="{2AD293BC-DC25-4A4F-BB69-6CD294847536}"/>
              </a:ext>
            </a:extLst>
          </p:cNvPr>
          <p:cNvSpPr/>
          <p:nvPr/>
        </p:nvSpPr>
        <p:spPr>
          <a:xfrm>
            <a:off x="10614887" y="4963006"/>
            <a:ext cx="1384030" cy="736846"/>
          </a:xfrm>
          <a:prstGeom prst="flowChartDocumen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结果呈现</a:t>
            </a: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33978782-DBE0-4E21-B451-6E0B8B691FEF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 flipV="1">
            <a:off x="9871968" y="5331429"/>
            <a:ext cx="742919" cy="404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5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105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sewen lambda</dc:creator>
  <cp:lastModifiedBy>sewen lambda</cp:lastModifiedBy>
  <cp:revision>5</cp:revision>
  <dcterms:created xsi:type="dcterms:W3CDTF">2025-04-02T08:07:55Z</dcterms:created>
  <dcterms:modified xsi:type="dcterms:W3CDTF">2025-04-02T08:36:23Z</dcterms:modified>
</cp:coreProperties>
</file>