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8"/>
  </p:notesMasterIdLst>
  <p:handoutMasterIdLst>
    <p:handoutMasterId r:id="rId59"/>
  </p:handoutMasterIdLst>
  <p:sldIdLst>
    <p:sldId id="256" r:id="rId2"/>
    <p:sldId id="258" r:id="rId3"/>
    <p:sldId id="259" r:id="rId4"/>
    <p:sldId id="270" r:id="rId5"/>
    <p:sldId id="271" r:id="rId6"/>
    <p:sldId id="261" r:id="rId7"/>
    <p:sldId id="272" r:id="rId8"/>
    <p:sldId id="273" r:id="rId9"/>
    <p:sldId id="274" r:id="rId10"/>
    <p:sldId id="275" r:id="rId11"/>
    <p:sldId id="276" r:id="rId12"/>
    <p:sldId id="277" r:id="rId13"/>
    <p:sldId id="278" r:id="rId14"/>
    <p:sldId id="279" r:id="rId15"/>
    <p:sldId id="280" r:id="rId16"/>
    <p:sldId id="284" r:id="rId17"/>
    <p:sldId id="281" r:id="rId18"/>
    <p:sldId id="283" r:id="rId19"/>
    <p:sldId id="285" r:id="rId20"/>
    <p:sldId id="323" r:id="rId21"/>
    <p:sldId id="286" r:id="rId22"/>
    <p:sldId id="287" r:id="rId23"/>
    <p:sldId id="288" r:id="rId24"/>
    <p:sldId id="289" r:id="rId25"/>
    <p:sldId id="291" r:id="rId26"/>
    <p:sldId id="290" r:id="rId27"/>
    <p:sldId id="292" r:id="rId28"/>
    <p:sldId id="293" r:id="rId29"/>
    <p:sldId id="297" r:id="rId30"/>
    <p:sldId id="298" r:id="rId31"/>
    <p:sldId id="299" r:id="rId32"/>
    <p:sldId id="294" r:id="rId33"/>
    <p:sldId id="295" r:id="rId34"/>
    <p:sldId id="302" r:id="rId35"/>
    <p:sldId id="300" r:id="rId36"/>
    <p:sldId id="301" r:id="rId37"/>
    <p:sldId id="303" r:id="rId38"/>
    <p:sldId id="304" r:id="rId39"/>
    <p:sldId id="307" r:id="rId40"/>
    <p:sldId id="308" r:id="rId41"/>
    <p:sldId id="309" r:id="rId42"/>
    <p:sldId id="310" r:id="rId43"/>
    <p:sldId id="311" r:id="rId44"/>
    <p:sldId id="312" r:id="rId45"/>
    <p:sldId id="313" r:id="rId46"/>
    <p:sldId id="315" r:id="rId47"/>
    <p:sldId id="314" r:id="rId48"/>
    <p:sldId id="316" r:id="rId49"/>
    <p:sldId id="317" r:id="rId50"/>
    <p:sldId id="318" r:id="rId51"/>
    <p:sldId id="319" r:id="rId52"/>
    <p:sldId id="320" r:id="rId53"/>
    <p:sldId id="321" r:id="rId54"/>
    <p:sldId id="322" r:id="rId55"/>
    <p:sldId id="260" r:id="rId56"/>
    <p:sldId id="305" r:id="rId57"/>
  </p:sldIdLst>
  <p:sldSz cx="9144000" cy="6858000" type="screen4x3"/>
  <p:notesSz cx="6858000" cy="9296400"/>
  <p:defaultTextStyle>
    <a:defPPr>
      <a:defRPr lang="en-US"/>
    </a:defPPr>
    <a:lvl1pPr algn="l" rtl="0" fontAlgn="base">
      <a:spcBef>
        <a:spcPct val="0"/>
      </a:spcBef>
      <a:spcAft>
        <a:spcPct val="0"/>
      </a:spcAft>
      <a:defRPr kern="1200">
        <a:solidFill>
          <a:srgbClr val="4D4D4D"/>
        </a:solidFill>
        <a:latin typeface="Segoe"/>
        <a:ea typeface="MS PGothic" panose="020B0600070205080204" pitchFamily="34" charset="-128"/>
        <a:cs typeface="+mn-cs"/>
      </a:defRPr>
    </a:lvl1pPr>
    <a:lvl2pPr marL="457200" algn="l" rtl="0" fontAlgn="base">
      <a:spcBef>
        <a:spcPct val="0"/>
      </a:spcBef>
      <a:spcAft>
        <a:spcPct val="0"/>
      </a:spcAft>
      <a:defRPr kern="1200">
        <a:solidFill>
          <a:srgbClr val="4D4D4D"/>
        </a:solidFill>
        <a:latin typeface="Segoe"/>
        <a:ea typeface="MS PGothic" panose="020B0600070205080204" pitchFamily="34" charset="-128"/>
        <a:cs typeface="+mn-cs"/>
      </a:defRPr>
    </a:lvl2pPr>
    <a:lvl3pPr marL="914400" algn="l" rtl="0" fontAlgn="base">
      <a:spcBef>
        <a:spcPct val="0"/>
      </a:spcBef>
      <a:spcAft>
        <a:spcPct val="0"/>
      </a:spcAft>
      <a:defRPr kern="1200">
        <a:solidFill>
          <a:srgbClr val="4D4D4D"/>
        </a:solidFill>
        <a:latin typeface="Segoe"/>
        <a:ea typeface="MS PGothic" panose="020B0600070205080204" pitchFamily="34" charset="-128"/>
        <a:cs typeface="+mn-cs"/>
      </a:defRPr>
    </a:lvl3pPr>
    <a:lvl4pPr marL="1371600" algn="l" rtl="0" fontAlgn="base">
      <a:spcBef>
        <a:spcPct val="0"/>
      </a:spcBef>
      <a:spcAft>
        <a:spcPct val="0"/>
      </a:spcAft>
      <a:defRPr kern="1200">
        <a:solidFill>
          <a:srgbClr val="4D4D4D"/>
        </a:solidFill>
        <a:latin typeface="Segoe"/>
        <a:ea typeface="MS PGothic" panose="020B0600070205080204" pitchFamily="34" charset="-128"/>
        <a:cs typeface="+mn-cs"/>
      </a:defRPr>
    </a:lvl4pPr>
    <a:lvl5pPr marL="1828800" algn="l" rtl="0" fontAlgn="base">
      <a:spcBef>
        <a:spcPct val="0"/>
      </a:spcBef>
      <a:spcAft>
        <a:spcPct val="0"/>
      </a:spcAft>
      <a:defRPr kern="1200">
        <a:solidFill>
          <a:srgbClr val="4D4D4D"/>
        </a:solidFill>
        <a:latin typeface="Segoe"/>
        <a:ea typeface="MS PGothic" panose="020B0600070205080204" pitchFamily="34" charset="-128"/>
        <a:cs typeface="+mn-cs"/>
      </a:defRPr>
    </a:lvl5pPr>
    <a:lvl6pPr marL="2286000" algn="l" defTabSz="914400" rtl="0" eaLnBrk="1" latinLnBrk="0" hangingPunct="1">
      <a:defRPr kern="1200">
        <a:solidFill>
          <a:srgbClr val="4D4D4D"/>
        </a:solidFill>
        <a:latin typeface="Segoe"/>
        <a:ea typeface="MS PGothic" panose="020B0600070205080204" pitchFamily="34" charset="-128"/>
        <a:cs typeface="+mn-cs"/>
      </a:defRPr>
    </a:lvl6pPr>
    <a:lvl7pPr marL="2743200" algn="l" defTabSz="914400" rtl="0" eaLnBrk="1" latinLnBrk="0" hangingPunct="1">
      <a:defRPr kern="1200">
        <a:solidFill>
          <a:srgbClr val="4D4D4D"/>
        </a:solidFill>
        <a:latin typeface="Segoe"/>
        <a:ea typeface="MS PGothic" panose="020B0600070205080204" pitchFamily="34" charset="-128"/>
        <a:cs typeface="+mn-cs"/>
      </a:defRPr>
    </a:lvl7pPr>
    <a:lvl8pPr marL="3200400" algn="l" defTabSz="914400" rtl="0" eaLnBrk="1" latinLnBrk="0" hangingPunct="1">
      <a:defRPr kern="1200">
        <a:solidFill>
          <a:srgbClr val="4D4D4D"/>
        </a:solidFill>
        <a:latin typeface="Segoe"/>
        <a:ea typeface="MS PGothic" panose="020B0600070205080204" pitchFamily="34" charset="-128"/>
        <a:cs typeface="+mn-cs"/>
      </a:defRPr>
    </a:lvl8pPr>
    <a:lvl9pPr marL="3657600" algn="l" defTabSz="914400" rtl="0" eaLnBrk="1" latinLnBrk="0" hangingPunct="1">
      <a:defRPr kern="1200">
        <a:solidFill>
          <a:srgbClr val="4D4D4D"/>
        </a:solidFill>
        <a:latin typeface="Segoe"/>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CDA"/>
    <a:srgbClr val="A8CDF2"/>
    <a:srgbClr val="0070AF"/>
    <a:srgbClr val="0308D7"/>
    <a:srgbClr val="C4C7FE"/>
    <a:srgbClr val="4F81BD"/>
    <a:srgbClr val="336799"/>
    <a:srgbClr val="62A5E8"/>
    <a:srgbClr val="A8CD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73818" autoAdjust="0"/>
  </p:normalViewPr>
  <p:slideViewPr>
    <p:cSldViewPr snapToGrid="0">
      <p:cViewPr varScale="1">
        <p:scale>
          <a:sx n="84" d="100"/>
          <a:sy n="84" d="100"/>
        </p:scale>
        <p:origin x="2580" y="84"/>
      </p:cViewPr>
      <p:guideLst>
        <p:guide orient="horz" pos="2160"/>
        <p:guide pos="2903"/>
      </p:guideLst>
    </p:cSldViewPr>
  </p:slideViewPr>
  <p:notesTextViewPr>
    <p:cViewPr>
      <p:scale>
        <a:sx n="1" d="1"/>
        <a:sy n="1" d="1"/>
      </p:scale>
      <p:origin x="0" y="0"/>
    </p:cViewPr>
  </p:notesTextViewPr>
  <p:notesViewPr>
    <p:cSldViewPr snapToGrid="0">
      <p:cViewPr varScale="1">
        <p:scale>
          <a:sx n="84" d="100"/>
          <a:sy n="84" d="100"/>
        </p:scale>
        <p:origin x="380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defRPr sz="1200" smtClean="0">
                <a:solidFill>
                  <a:schemeClr val="tx1"/>
                </a:solidFill>
                <a:latin typeface="Arial" panose="020B0604020202020204" pitchFamily="34" charset="0"/>
              </a:defRPr>
            </a:lvl1pPr>
          </a:lstStyle>
          <a:p>
            <a:pPr>
              <a:defRPr/>
            </a:pPr>
            <a:fld id="{E8039707-0721-4DD2-9F9D-76948671045F}" type="datetime1">
              <a:rPr lang="zh-CN" altLang="en-US"/>
              <a:t>2018/7/30</a:t>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defRPr sz="1200">
                <a:solidFill>
                  <a:schemeClr val="tx1"/>
                </a:solidFill>
                <a:latin typeface="Arial" panose="020B0604020202020204" pitchFamily="34" charset="0"/>
              </a:defRPr>
            </a:lvl1pPr>
          </a:lstStyle>
          <a:p>
            <a:fld id="{7C3DAC33-DF8F-4403-B649-095DB86315CB}" type="slidenum">
              <a:rPr lang="en-US" altLang="zh-CN"/>
              <a:t>‹#›</a:t>
            </a:fld>
            <a:endParaRPr lang="en-US" altLang="zh-CN"/>
          </a:p>
        </p:txBody>
      </p:sp>
    </p:spTree>
    <p:extLst>
      <p:ext uri="{BB962C8B-B14F-4D97-AF65-F5344CB8AC3E}">
        <p14:creationId xmlns:p14="http://schemas.microsoft.com/office/powerpoint/2010/main" val="3024765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defRPr sz="1200" smtClean="0">
                <a:solidFill>
                  <a:schemeClr val="tx1"/>
                </a:solidFill>
                <a:latin typeface="Arial" panose="020B0604020202020204" pitchFamily="34" charset="0"/>
              </a:defRPr>
            </a:lvl1pPr>
          </a:lstStyle>
          <a:p>
            <a:pPr>
              <a:defRPr/>
            </a:pPr>
            <a:fld id="{1E650F31-6F4A-4A69-9952-8A35445B2C84}" type="datetime1">
              <a:rPr lang="zh-CN" altLang="en-US"/>
              <a:t>2018/7/30</a:t>
            </a:fld>
            <a:endParaRPr lang="zh-CN" altLang="zh-CN"/>
          </a:p>
        </p:txBody>
      </p:sp>
      <p:sp>
        <p:nvSpPr>
          <p:cNvPr id="2253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93104" tIns="46552" rIns="93104" bIns="46552"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defRPr sz="1200">
                <a:solidFill>
                  <a:schemeClr val="tx1"/>
                </a:solidFill>
                <a:latin typeface="Arial" panose="020B0604020202020204" pitchFamily="34" charset="0"/>
              </a:defRPr>
            </a:lvl1pPr>
          </a:lstStyle>
          <a:p>
            <a:fld id="{97B74C8F-E428-44CE-846E-C81F75F5A60B}" type="slidenum">
              <a:rPr lang="en-US" altLang="zh-CN"/>
              <a:t>‹#›</a:t>
            </a:fld>
            <a:endParaRPr lang="en-US" altLang="zh-CN"/>
          </a:p>
        </p:txBody>
      </p:sp>
    </p:spTree>
    <p:extLst>
      <p:ext uri="{BB962C8B-B14F-4D97-AF65-F5344CB8AC3E}">
        <p14:creationId xmlns:p14="http://schemas.microsoft.com/office/powerpoint/2010/main" val="19266466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1</a:t>
            </a:fld>
            <a:endParaRPr lang="en-US" altLang="zh-CN"/>
          </a:p>
        </p:txBody>
      </p:sp>
    </p:spTree>
    <p:extLst>
      <p:ext uri="{BB962C8B-B14F-4D97-AF65-F5344CB8AC3E}">
        <p14:creationId xmlns:p14="http://schemas.microsoft.com/office/powerpoint/2010/main" val="4289628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判断两个对象相等和一致性</a:t>
            </a:r>
            <a:endParaRPr lang="en-US" altLang="zh-CN" dirty="0"/>
          </a:p>
          <a:p>
            <a:r>
              <a:rPr lang="en-US" altLang="zh-CN" dirty="0"/>
              <a:t>List1</a:t>
            </a:r>
            <a:r>
              <a:rPr lang="zh-CN" altLang="en-US" dirty="0"/>
              <a:t>和</a:t>
            </a:r>
            <a:r>
              <a:rPr lang="en-US" altLang="zh-CN" dirty="0"/>
              <a:t>list2</a:t>
            </a:r>
            <a:r>
              <a:rPr lang="zh-CN" altLang="en-US" dirty="0"/>
              <a:t>是相等的</a:t>
            </a:r>
            <a:endParaRPr lang="en-US" altLang="zh-CN" dirty="0"/>
          </a:p>
          <a:p>
            <a:r>
              <a:rPr lang="zh-CN" altLang="en-US" dirty="0"/>
              <a:t>但是两者不是一个对象</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12</a:t>
            </a:fld>
            <a:endParaRPr lang="en-US" altLang="zh-CN"/>
          </a:p>
        </p:txBody>
      </p:sp>
    </p:spTree>
    <p:extLst>
      <p:ext uri="{BB962C8B-B14F-4D97-AF65-F5344CB8AC3E}">
        <p14:creationId xmlns:p14="http://schemas.microsoft.com/office/powerpoint/2010/main" val="379150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两种不同的</a:t>
            </a:r>
            <a:r>
              <a:rPr lang="en-US" altLang="zh-CN" dirty="0" err="1"/>
              <a:t>dynamic_rnn</a:t>
            </a:r>
            <a:r>
              <a:rPr lang="en-US" altLang="zh-CN" dirty="0"/>
              <a:t> + </a:t>
            </a:r>
            <a:r>
              <a:rPr lang="en-US" altLang="zh-CN" dirty="0" err="1"/>
              <a:t>lstm</a:t>
            </a:r>
            <a:r>
              <a:rPr lang="zh-CN" altLang="en-US" dirty="0"/>
              <a:t>的写法。</a:t>
            </a:r>
            <a:endParaRPr lang="en-US" altLang="zh-CN" dirty="0"/>
          </a:p>
          <a:p>
            <a:r>
              <a:rPr lang="en-US" altLang="zh-CN" dirty="0"/>
              <a:t>Code1</a:t>
            </a:r>
            <a:r>
              <a:rPr lang="zh-CN" altLang="en-US" dirty="0"/>
              <a:t>中写法下，</a:t>
            </a:r>
            <a:r>
              <a:rPr lang="en-US" altLang="zh-CN" dirty="0" err="1"/>
              <a:t>dynamic_rnn</a:t>
            </a:r>
            <a:r>
              <a:rPr lang="zh-CN" altLang="en-US" dirty="0"/>
              <a:t>中所有的</a:t>
            </a:r>
            <a:r>
              <a:rPr lang="en-US" altLang="zh-CN" dirty="0" err="1"/>
              <a:t>lstm</a:t>
            </a:r>
            <a:r>
              <a:rPr lang="en-US" altLang="zh-CN" dirty="0"/>
              <a:t> cell</a:t>
            </a:r>
            <a:r>
              <a:rPr lang="zh-CN" altLang="en-US" dirty="0"/>
              <a:t>都是相同的</a:t>
            </a:r>
            <a:r>
              <a:rPr lang="en-US" altLang="zh-CN" dirty="0"/>
              <a:t>cell </a:t>
            </a:r>
            <a:r>
              <a:rPr lang="zh-CN" altLang="en-US" dirty="0"/>
              <a:t>参数一致</a:t>
            </a:r>
            <a:endParaRPr lang="en-US" altLang="zh-CN" dirty="0"/>
          </a:p>
          <a:p>
            <a:endParaRPr lang="en-US" altLang="zh-CN" dirty="0"/>
          </a:p>
          <a:p>
            <a:r>
              <a:rPr lang="en-US" altLang="zh-CN" dirty="0"/>
              <a:t>Code2</a:t>
            </a:r>
            <a:r>
              <a:rPr lang="zh-CN" altLang="en-US" dirty="0"/>
              <a:t>中写法各个</a:t>
            </a:r>
            <a:r>
              <a:rPr lang="en-US" altLang="zh-CN" dirty="0" err="1"/>
              <a:t>lstm</a:t>
            </a:r>
            <a:r>
              <a:rPr lang="zh-CN" altLang="en-US" dirty="0"/>
              <a:t>是独立的，在训练过程中最终参数不同</a:t>
            </a:r>
            <a:endParaRPr lang="en-US" altLang="zh-CN"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13</a:t>
            </a:fld>
            <a:endParaRPr lang="en-US" altLang="zh-CN"/>
          </a:p>
        </p:txBody>
      </p:sp>
    </p:spTree>
    <p:extLst>
      <p:ext uri="{BB962C8B-B14F-4D97-AF65-F5344CB8AC3E}">
        <p14:creationId xmlns:p14="http://schemas.microsoft.com/office/powerpoint/2010/main" val="1323428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列表具有顺序，元组具有结构。</a:t>
            </a:r>
            <a:endParaRPr lang="en-US" altLang="zh-CN" dirty="0"/>
          </a:p>
          <a:p>
            <a:r>
              <a:rPr lang="zh-CN" altLang="en-US" dirty="0"/>
              <a:t>从设计哲学上来讲，元组为了存储异构的多种元素而存在，一个元组中可以存储多种不同类型的数据，这些数据构成的一个整体可以称为一个记录，是一种有意义的描述。</a:t>
            </a:r>
            <a:endParaRPr lang="en-US" altLang="zh-CN" dirty="0"/>
          </a:p>
          <a:p>
            <a:r>
              <a:rPr lang="zh-CN" altLang="en-US" dirty="0"/>
              <a:t>尤其是在有 可命名元组之后，其能够当一个轻量级的类来使用了。元组中的数据一旦存储，想要变更就难了。</a:t>
            </a:r>
            <a:endParaRPr lang="en-US" altLang="zh-CN" dirty="0"/>
          </a:p>
          <a:p>
            <a:endParaRPr lang="en-US" altLang="zh-CN" dirty="0"/>
          </a:p>
          <a:p>
            <a:r>
              <a:rPr lang="zh-CN" altLang="en-US" dirty="0"/>
              <a:t>而</a:t>
            </a:r>
            <a:r>
              <a:rPr lang="en-US" altLang="zh-CN" dirty="0"/>
              <a:t>list</a:t>
            </a:r>
            <a:r>
              <a:rPr lang="zh-CN" altLang="en-US" dirty="0"/>
              <a:t>则是</a:t>
            </a:r>
            <a:r>
              <a:rPr lang="en-US" altLang="zh-CN" dirty="0"/>
              <a:t>python</a:t>
            </a:r>
            <a:r>
              <a:rPr lang="zh-CN" altLang="en-US" dirty="0"/>
              <a:t>中的链表工具，其往往在一些指标上相比于其他数据结构有差距。</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14</a:t>
            </a:fld>
            <a:endParaRPr lang="en-US" altLang="zh-CN"/>
          </a:p>
        </p:txBody>
      </p:sp>
    </p:spTree>
    <p:extLst>
      <p:ext uri="{BB962C8B-B14F-4D97-AF65-F5344CB8AC3E}">
        <p14:creationId xmlns:p14="http://schemas.microsoft.com/office/powerpoint/2010/main" val="2880958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多种迭代的使用方式</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15</a:t>
            </a:fld>
            <a:endParaRPr lang="en-US" altLang="zh-CN"/>
          </a:p>
        </p:txBody>
      </p:sp>
    </p:spTree>
    <p:extLst>
      <p:ext uri="{BB962C8B-B14F-4D97-AF65-F5344CB8AC3E}">
        <p14:creationId xmlns:p14="http://schemas.microsoft.com/office/powerpoint/2010/main" val="309516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重写</a:t>
            </a:r>
            <a:r>
              <a:rPr lang="en-US" altLang="zh-CN" dirty="0"/>
              <a:t>next </a:t>
            </a:r>
            <a:r>
              <a:rPr lang="zh-CN" altLang="en-US" dirty="0"/>
              <a:t>和</a:t>
            </a:r>
            <a:r>
              <a:rPr lang="en-US" altLang="zh-CN" dirty="0" err="1"/>
              <a:t>iter</a:t>
            </a:r>
            <a:r>
              <a:rPr lang="zh-CN" altLang="en-US" dirty="0"/>
              <a:t>来对迭代器进行重新的实现</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16</a:t>
            </a:fld>
            <a:endParaRPr lang="en-US" altLang="zh-CN"/>
          </a:p>
        </p:txBody>
      </p:sp>
    </p:spTree>
    <p:extLst>
      <p:ext uri="{BB962C8B-B14F-4D97-AF65-F5344CB8AC3E}">
        <p14:creationId xmlns:p14="http://schemas.microsoft.com/office/powerpoint/2010/main" val="324315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效率二者不同，按照树上的说明，如图中之不同。</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17</a:t>
            </a:fld>
            <a:endParaRPr lang="en-US" altLang="zh-CN"/>
          </a:p>
        </p:txBody>
      </p:sp>
    </p:spTree>
    <p:extLst>
      <p:ext uri="{BB962C8B-B14F-4D97-AF65-F5344CB8AC3E}">
        <p14:creationId xmlns:p14="http://schemas.microsoft.com/office/powerpoint/2010/main" val="3081312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18</a:t>
            </a:fld>
            <a:endParaRPr lang="en-US" altLang="zh-CN"/>
          </a:p>
        </p:txBody>
      </p:sp>
    </p:spTree>
    <p:extLst>
      <p:ext uri="{BB962C8B-B14F-4D97-AF65-F5344CB8AC3E}">
        <p14:creationId xmlns:p14="http://schemas.microsoft.com/office/powerpoint/2010/main" val="3575982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Pythonic</a:t>
            </a:r>
            <a:r>
              <a:rPr lang="en-US" altLang="zh-CN" dirty="0"/>
              <a:t> </a:t>
            </a:r>
            <a:r>
              <a:rPr lang="zh-CN" altLang="en-US" dirty="0"/>
              <a:t>是</a:t>
            </a:r>
            <a:r>
              <a:rPr lang="en-US" altLang="zh-CN" dirty="0"/>
              <a:t>python</a:t>
            </a:r>
            <a:r>
              <a:rPr lang="zh-CN" altLang="en-US" dirty="0"/>
              <a:t>的程序设计风格</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19</a:t>
            </a:fld>
            <a:endParaRPr lang="en-US" altLang="zh-CN"/>
          </a:p>
        </p:txBody>
      </p:sp>
    </p:spTree>
    <p:extLst>
      <p:ext uri="{BB962C8B-B14F-4D97-AF65-F5344CB8AC3E}">
        <p14:creationId xmlns:p14="http://schemas.microsoft.com/office/powerpoint/2010/main" val="2767851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Pythonic</a:t>
            </a:r>
            <a:r>
              <a:rPr lang="en-US" altLang="zh-CN" dirty="0"/>
              <a:t> </a:t>
            </a:r>
            <a:r>
              <a:rPr lang="zh-CN" altLang="en-US" dirty="0"/>
              <a:t>是</a:t>
            </a:r>
            <a:r>
              <a:rPr lang="en-US" altLang="zh-CN" dirty="0"/>
              <a:t>python</a:t>
            </a:r>
            <a:r>
              <a:rPr lang="zh-CN" altLang="en-US" dirty="0"/>
              <a:t>的程序设计风格</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20</a:t>
            </a:fld>
            <a:endParaRPr lang="en-US" altLang="zh-CN"/>
          </a:p>
        </p:txBody>
      </p:sp>
    </p:spTree>
    <p:extLst>
      <p:ext uri="{BB962C8B-B14F-4D97-AF65-F5344CB8AC3E}">
        <p14:creationId xmlns:p14="http://schemas.microsoft.com/office/powerpoint/2010/main" val="1966216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Pythonic</a:t>
            </a:r>
            <a:r>
              <a:rPr lang="en-US" altLang="zh-CN" dirty="0"/>
              <a:t> </a:t>
            </a:r>
            <a:r>
              <a:rPr lang="zh-CN" altLang="en-US" dirty="0"/>
              <a:t>原因在于这样的写法产生的代码更具可读性与可理解性，并且充分发挥了</a:t>
            </a:r>
            <a:r>
              <a:rPr lang="en-US" altLang="zh-CN" dirty="0"/>
              <a:t>python</a:t>
            </a:r>
            <a:r>
              <a:rPr lang="zh-CN" altLang="en-US" dirty="0"/>
              <a:t>语言本身的诸多特性。不采用更</a:t>
            </a:r>
            <a:r>
              <a:rPr lang="en-US" altLang="zh-CN" dirty="0" err="1"/>
              <a:t>pythonic</a:t>
            </a:r>
            <a:r>
              <a:rPr lang="zh-CN" altLang="en-US" dirty="0"/>
              <a:t>的写法就有如马拉火车一样。用旧的思路来面对新的工具。</a:t>
            </a:r>
            <a:endParaRPr lang="en-US" altLang="zh-CN" dirty="0"/>
          </a:p>
          <a:p>
            <a:r>
              <a:rPr lang="zh-CN" altLang="en-US" dirty="0"/>
              <a:t>当然，</a:t>
            </a:r>
            <a:r>
              <a:rPr lang="en-US" altLang="zh-CN" dirty="0"/>
              <a:t>python</a:t>
            </a:r>
            <a:r>
              <a:rPr lang="zh-CN" altLang="en-US" dirty="0"/>
              <a:t>编程经验丰富的程序员会对不那么</a:t>
            </a:r>
            <a:r>
              <a:rPr lang="en-US" altLang="zh-CN" dirty="0" err="1"/>
              <a:t>pythonic</a:t>
            </a:r>
            <a:r>
              <a:rPr lang="zh-CN" altLang="en-US" dirty="0"/>
              <a:t>的程序感到困惑。</a:t>
            </a:r>
            <a:endParaRPr lang="en-US" altLang="zh-CN" dirty="0"/>
          </a:p>
          <a:p>
            <a:r>
              <a:rPr lang="zh-CN" altLang="en-US" dirty="0"/>
              <a:t>更多的能够节省许多时间和不必要的繁文缛节。既然语言本身已经有诸多特性，为什么不使用呢？</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21</a:t>
            </a:fld>
            <a:endParaRPr lang="en-US" altLang="zh-CN"/>
          </a:p>
        </p:txBody>
      </p:sp>
    </p:spTree>
    <p:extLst>
      <p:ext uri="{BB962C8B-B14F-4D97-AF65-F5344CB8AC3E}">
        <p14:creationId xmlns:p14="http://schemas.microsoft.com/office/powerpoint/2010/main" val="300532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t>
            </a:r>
            <a:r>
              <a:rPr lang="zh-CN" altLang="en-US" dirty="0"/>
              <a:t>和 </a:t>
            </a:r>
            <a:r>
              <a:rPr lang="en-US" altLang="zh-CN" dirty="0"/>
              <a:t>B</a:t>
            </a:r>
            <a:r>
              <a:rPr lang="zh-CN" altLang="en-US" dirty="0"/>
              <a:t>相等，作相当判断，如果其值一致则表示一致。</a:t>
            </a:r>
            <a:endParaRPr lang="en-US" altLang="zh-CN" dirty="0"/>
          </a:p>
          <a:p>
            <a:r>
              <a:rPr lang="zh-CN" altLang="en-US" dirty="0"/>
              <a:t>实际上是对对象内部的</a:t>
            </a:r>
            <a:r>
              <a:rPr lang="en-US" altLang="zh-CN" dirty="0"/>
              <a:t>__</a:t>
            </a:r>
            <a:r>
              <a:rPr lang="en-US" altLang="zh-CN" dirty="0" err="1"/>
              <a:t>eq</a:t>
            </a:r>
            <a:r>
              <a:rPr lang="en-US" altLang="zh-CN" dirty="0"/>
              <a:t>__</a:t>
            </a:r>
            <a:r>
              <a:rPr lang="zh-CN" altLang="en-US" dirty="0"/>
              <a:t>方法进行调用之后查看结果来确定。</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4</a:t>
            </a:fld>
            <a:endParaRPr lang="en-US" altLang="zh-CN"/>
          </a:p>
        </p:txBody>
      </p:sp>
    </p:spTree>
    <p:extLst>
      <p:ext uri="{BB962C8B-B14F-4D97-AF65-F5344CB8AC3E}">
        <p14:creationId xmlns:p14="http://schemas.microsoft.com/office/powerpoint/2010/main" val="192016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python</a:t>
            </a:r>
            <a:r>
              <a:rPr lang="zh-CN" altLang="en-US" dirty="0"/>
              <a:t>自带的诸多构造和数据结构，使用常用的更具可读性的范式来写。</a:t>
            </a:r>
            <a:endParaRPr lang="en-US" altLang="zh-CN" dirty="0"/>
          </a:p>
          <a:p>
            <a:endParaRPr lang="en-US" altLang="zh-CN" dirty="0"/>
          </a:p>
          <a:p>
            <a:r>
              <a:rPr lang="zh-CN" altLang="en-US" dirty="0"/>
              <a:t>尽量使用</a:t>
            </a:r>
            <a:r>
              <a:rPr lang="en-US" altLang="zh-CN" dirty="0"/>
              <a:t>python</a:t>
            </a:r>
            <a:r>
              <a:rPr lang="zh-CN" altLang="en-US" dirty="0"/>
              <a:t>中现成的库，尽管为了效率以及其他，库本身的实现并不是严格的</a:t>
            </a:r>
            <a:r>
              <a:rPr lang="en-US" altLang="zh-CN" dirty="0" err="1"/>
              <a:t>pythonic</a:t>
            </a:r>
            <a:r>
              <a:rPr lang="zh-CN" altLang="en-US" dirty="0"/>
              <a:t>。但这并不妨碍他们让更多人受惠于此。</a:t>
            </a:r>
            <a:endParaRPr lang="en-US" altLang="zh-CN" dirty="0"/>
          </a:p>
          <a:p>
            <a:endParaRPr lang="en-US" altLang="zh-CN" dirty="0"/>
          </a:p>
          <a:p>
            <a:r>
              <a:rPr lang="zh-CN" altLang="en-US" dirty="0"/>
              <a:t>结合</a:t>
            </a:r>
            <a:r>
              <a:rPr lang="en-US" altLang="zh-CN" dirty="0"/>
              <a:t>python</a:t>
            </a:r>
            <a:r>
              <a:rPr lang="zh-CN" altLang="en-US" dirty="0"/>
              <a:t>中语言本身进行思考。如同</a:t>
            </a:r>
            <a:r>
              <a:rPr lang="en-US" altLang="zh-CN" dirty="0"/>
              <a:t>Thinking in Java </a:t>
            </a:r>
            <a:r>
              <a:rPr lang="zh-CN" altLang="en-US" dirty="0"/>
              <a:t>一样</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22</a:t>
            </a:fld>
            <a:endParaRPr lang="en-US" altLang="zh-CN"/>
          </a:p>
        </p:txBody>
      </p:sp>
    </p:spTree>
    <p:extLst>
      <p:ext uri="{BB962C8B-B14F-4D97-AF65-F5344CB8AC3E}">
        <p14:creationId xmlns:p14="http://schemas.microsoft.com/office/powerpoint/2010/main" val="2220467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PEP</a:t>
            </a:r>
            <a:r>
              <a:rPr lang="zh-CN" altLang="en-US" dirty="0"/>
              <a:t>是</a:t>
            </a:r>
            <a:r>
              <a:rPr lang="en-US" altLang="zh-CN" dirty="0"/>
              <a:t>Python Enhancement Proposals</a:t>
            </a:r>
            <a:r>
              <a:rPr lang="zh-CN" altLang="en-US" dirty="0"/>
              <a:t>的缩写。一个</a:t>
            </a:r>
            <a:r>
              <a:rPr lang="en-US" altLang="zh-CN" dirty="0"/>
              <a:t>PEP</a:t>
            </a:r>
            <a:r>
              <a:rPr lang="zh-CN" altLang="en-US" dirty="0"/>
              <a:t>是一份为</a:t>
            </a:r>
            <a:r>
              <a:rPr lang="en-US" altLang="zh-CN" dirty="0"/>
              <a:t>Python</a:t>
            </a:r>
            <a:r>
              <a:rPr lang="zh-CN" altLang="en-US" dirty="0"/>
              <a:t>社区提供各种增强功能的技术规格，也是提交新特性，以便让社区指出问题，精确化技术文档的提案。</a:t>
            </a:r>
            <a:endParaRPr lang="en-US" altLang="zh-CN" dirty="0"/>
          </a:p>
          <a:p>
            <a:r>
              <a:rPr lang="zh-CN" altLang="en-US" dirty="0"/>
              <a:t>推荐使用</a:t>
            </a:r>
            <a:r>
              <a:rPr lang="en-US" altLang="zh-CN" dirty="0"/>
              <a:t>4</a:t>
            </a:r>
            <a:r>
              <a:rPr lang="zh-CN" altLang="en-US" dirty="0"/>
              <a:t>个空格作为分隔符</a:t>
            </a:r>
            <a:endParaRPr lang="en-US" altLang="zh-CN" dirty="0"/>
          </a:p>
          <a:p>
            <a:r>
              <a:rPr lang="zh-CN" altLang="en-US" dirty="0"/>
              <a:t>每行尽量不超过</a:t>
            </a:r>
            <a:r>
              <a:rPr lang="en-US" altLang="zh-CN" dirty="0"/>
              <a:t>80</a:t>
            </a:r>
            <a:r>
              <a:rPr lang="zh-CN" altLang="en-US" dirty="0"/>
              <a:t>个字符</a:t>
            </a:r>
            <a:endParaRPr lang="en-US" altLang="zh-CN" dirty="0"/>
          </a:p>
          <a:p>
            <a:r>
              <a:rPr lang="zh-CN" altLang="en-US" dirty="0"/>
              <a:t>过长的参数等等，可以酌情换行，</a:t>
            </a:r>
            <a:r>
              <a:rPr lang="en-US" altLang="zh-CN" dirty="0"/>
              <a:t>python</a:t>
            </a:r>
            <a:r>
              <a:rPr lang="zh-CN" altLang="en-US" dirty="0"/>
              <a:t>解释器会识别当前函数的参数空间。</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23</a:t>
            </a:fld>
            <a:endParaRPr lang="en-US" altLang="zh-CN"/>
          </a:p>
        </p:txBody>
      </p:sp>
    </p:spTree>
    <p:extLst>
      <p:ext uri="{BB962C8B-B14F-4D97-AF65-F5344CB8AC3E}">
        <p14:creationId xmlns:p14="http://schemas.microsoft.com/office/powerpoint/2010/main" val="1507410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可重复使用具有特定功能的代码块。</a:t>
            </a:r>
            <a:endParaRPr lang="en-US" altLang="zh-CN" dirty="0"/>
          </a:p>
          <a:p>
            <a:r>
              <a:rPr lang="zh-CN" altLang="en-US" dirty="0"/>
              <a:t>结构化编程的基础。</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26</a:t>
            </a:fld>
            <a:endParaRPr lang="en-US" altLang="zh-CN"/>
          </a:p>
        </p:txBody>
      </p:sp>
    </p:spTree>
    <p:extLst>
      <p:ext uri="{BB962C8B-B14F-4D97-AF65-F5344CB8AC3E}">
        <p14:creationId xmlns:p14="http://schemas.microsoft.com/office/powerpoint/2010/main" val="1791413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27</a:t>
            </a:fld>
            <a:endParaRPr lang="en-US" altLang="zh-CN"/>
          </a:p>
        </p:txBody>
      </p:sp>
    </p:spTree>
    <p:extLst>
      <p:ext uri="{BB962C8B-B14F-4D97-AF65-F5344CB8AC3E}">
        <p14:creationId xmlns:p14="http://schemas.microsoft.com/office/powerpoint/2010/main" val="3440004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28</a:t>
            </a:fld>
            <a:endParaRPr lang="en-US" altLang="zh-CN"/>
          </a:p>
        </p:txBody>
      </p:sp>
    </p:spTree>
    <p:extLst>
      <p:ext uri="{BB962C8B-B14F-4D97-AF65-F5344CB8AC3E}">
        <p14:creationId xmlns:p14="http://schemas.microsoft.com/office/powerpoint/2010/main" val="969832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位置型的参数，跟在有名有姓的参数的后面，若用户传入了额外的参数，则通过这个结构获取。</a:t>
            </a:r>
            <a:endParaRPr lang="en-US" altLang="zh-CN" dirty="0"/>
          </a:p>
          <a:p>
            <a:endParaRPr lang="en-US" altLang="zh-CN" dirty="0"/>
          </a:p>
          <a:p>
            <a:r>
              <a:rPr lang="zh-CN" altLang="en-US" dirty="0"/>
              <a:t>这个结构捕获用户输入并转为</a:t>
            </a:r>
            <a:r>
              <a:rPr lang="en-US" altLang="zh-CN" dirty="0"/>
              <a:t>tuple</a:t>
            </a:r>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29</a:t>
            </a:fld>
            <a:endParaRPr lang="en-US" altLang="zh-CN"/>
          </a:p>
        </p:txBody>
      </p:sp>
    </p:spTree>
    <p:extLst>
      <p:ext uri="{BB962C8B-B14F-4D97-AF65-F5344CB8AC3E}">
        <p14:creationId xmlns:p14="http://schemas.microsoft.com/office/powerpoint/2010/main" val="1665323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关键字类型的参数</a:t>
            </a:r>
            <a:endParaRPr lang="en-US" altLang="zh-CN" dirty="0"/>
          </a:p>
          <a:p>
            <a:r>
              <a:rPr lang="zh-CN" altLang="en-US" dirty="0"/>
              <a:t>跟在有名有姓 以及位置型参数之后。</a:t>
            </a:r>
            <a:endParaRPr lang="en-US" altLang="zh-CN" dirty="0"/>
          </a:p>
          <a:p>
            <a:r>
              <a:rPr lang="zh-CN" altLang="en-US" dirty="0"/>
              <a:t>捕获用户输入的，指定了参数名称的参数。</a:t>
            </a:r>
            <a:endParaRPr lang="en-US" altLang="zh-CN" dirty="0"/>
          </a:p>
          <a:p>
            <a:r>
              <a:rPr lang="zh-CN" altLang="en-US" dirty="0"/>
              <a:t>将其转换为</a:t>
            </a:r>
            <a:r>
              <a:rPr lang="en-US" altLang="zh-CN" dirty="0" err="1"/>
              <a:t>dict</a:t>
            </a:r>
            <a:r>
              <a:rPr lang="zh-CN" altLang="en-US" dirty="0"/>
              <a:t>类型的数据。</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30</a:t>
            </a:fld>
            <a:endParaRPr lang="en-US" altLang="zh-CN"/>
          </a:p>
        </p:txBody>
      </p:sp>
    </p:spTree>
    <p:extLst>
      <p:ext uri="{BB962C8B-B14F-4D97-AF65-F5344CB8AC3E}">
        <p14:creationId xmlns:p14="http://schemas.microsoft.com/office/powerpoint/2010/main" val="4111577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同时使用 双重疗效</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31</a:t>
            </a:fld>
            <a:endParaRPr lang="en-US" altLang="zh-CN"/>
          </a:p>
        </p:txBody>
      </p:sp>
    </p:spTree>
    <p:extLst>
      <p:ext uri="{BB962C8B-B14F-4D97-AF65-F5344CB8AC3E}">
        <p14:creationId xmlns:p14="http://schemas.microsoft.com/office/powerpoint/2010/main" val="3931850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文档字符串。</a:t>
            </a:r>
            <a:endParaRPr lang="en-US" altLang="zh-CN" dirty="0"/>
          </a:p>
          <a:p>
            <a:r>
              <a:rPr lang="zh-CN" altLang="en-US" dirty="0"/>
              <a:t>为了便于函数描述更加清晰，一种不严格要求的辅助性注释文字。</a:t>
            </a:r>
            <a:endParaRPr lang="en-US" altLang="zh-CN" dirty="0"/>
          </a:p>
          <a:p>
            <a:endParaRPr lang="en-US" altLang="zh-CN" dirty="0"/>
          </a:p>
          <a:p>
            <a:r>
              <a:rPr lang="zh-CN" altLang="en-US" dirty="0"/>
              <a:t>有许多标准规范可以遵守。在使用对用规范完成</a:t>
            </a:r>
            <a:r>
              <a:rPr lang="en-US" altLang="zh-CN" dirty="0" err="1"/>
              <a:t>docstring</a:t>
            </a:r>
            <a:r>
              <a:rPr lang="zh-CN" altLang="en-US" dirty="0"/>
              <a:t>时，这些组件能够将</a:t>
            </a:r>
            <a:r>
              <a:rPr lang="en-US" altLang="zh-CN" dirty="0" err="1"/>
              <a:t>dcostring</a:t>
            </a:r>
            <a:r>
              <a:rPr lang="zh-CN" altLang="en-US" dirty="0"/>
              <a:t>快速转化为函数的</a:t>
            </a:r>
            <a:r>
              <a:rPr lang="en-US" altLang="zh-CN" dirty="0" err="1"/>
              <a:t>api</a:t>
            </a:r>
            <a:r>
              <a:rPr lang="zh-CN" altLang="en-US" dirty="0"/>
              <a:t>手册。文档等。</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32</a:t>
            </a:fld>
            <a:endParaRPr lang="en-US" altLang="zh-CN"/>
          </a:p>
        </p:txBody>
      </p:sp>
    </p:spTree>
    <p:extLst>
      <p:ext uri="{BB962C8B-B14F-4D97-AF65-F5344CB8AC3E}">
        <p14:creationId xmlns:p14="http://schemas.microsoft.com/office/powerpoint/2010/main" val="1954149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LGB</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规则：</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在函数参数解析时，首先尝试按照函数本地的名称来进行解释，如果没有找到，则检查是否为模块内的全局声明变量。最后检查是否是</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内置的（</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build-in</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）参数。</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防御性编程，使用实例检测保证参数传递正确无误</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函数的构造是一门学问。避免副作用，保证模块高内聚低耦合。等等。</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需要仔细分析需求，进行拆分合并。</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7B74C8F-E428-44CE-846E-C81F75F5A60B}" type="slidenum">
              <a:rPr lang="en-US" altLang="zh-CN" smtClean="0"/>
              <a:t>33</a:t>
            </a:fld>
            <a:endParaRPr lang="en-US" altLang="zh-CN"/>
          </a:p>
        </p:txBody>
      </p:sp>
    </p:spTree>
    <p:extLst>
      <p:ext uri="{BB962C8B-B14F-4D97-AF65-F5344CB8AC3E}">
        <p14:creationId xmlns:p14="http://schemas.microsoft.com/office/powerpoint/2010/main" val="320998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比较两个对象是否是同一个对象，使用</a:t>
            </a:r>
            <a:r>
              <a:rPr lang="en-US" altLang="zh-CN" dirty="0"/>
              <a:t>is</a:t>
            </a:r>
            <a:r>
              <a:rPr lang="zh-CN" altLang="en-US" dirty="0"/>
              <a:t>进行判断。</a:t>
            </a:r>
            <a:endParaRPr lang="en-US" altLang="zh-CN" dirty="0"/>
          </a:p>
          <a:p>
            <a:r>
              <a:rPr lang="zh-CN" altLang="en-US" dirty="0"/>
              <a:t>如果两个对象的</a:t>
            </a:r>
            <a:r>
              <a:rPr lang="en-US" altLang="zh-CN" dirty="0"/>
              <a:t>id</a:t>
            </a:r>
            <a:r>
              <a:rPr lang="zh-CN" altLang="en-US" dirty="0"/>
              <a:t>相同则对应就是指向同一个对象。</a:t>
            </a:r>
            <a:endParaRPr lang="en-US" altLang="zh-CN" dirty="0"/>
          </a:p>
          <a:p>
            <a:r>
              <a:rPr lang="zh-CN" altLang="en-US" dirty="0"/>
              <a:t>因为在进行</a:t>
            </a:r>
            <a:r>
              <a:rPr lang="en-US" altLang="zh-CN" dirty="0"/>
              <a:t>assign</a:t>
            </a:r>
            <a:r>
              <a:rPr lang="en-US" altLang="zh-CN" baseline="0" dirty="0"/>
              <a:t> </a:t>
            </a:r>
            <a:r>
              <a:rPr lang="zh-CN" altLang="en-US" baseline="0" dirty="0"/>
              <a:t>时候会出现同名指代的现象，所以会有上面说的问题。</a:t>
            </a:r>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5</a:t>
            </a:fld>
            <a:endParaRPr lang="en-US" altLang="zh-CN"/>
          </a:p>
        </p:txBody>
      </p:sp>
    </p:spTree>
    <p:extLst>
      <p:ext uri="{BB962C8B-B14F-4D97-AF65-F5344CB8AC3E}">
        <p14:creationId xmlns:p14="http://schemas.microsoft.com/office/powerpoint/2010/main" val="1968247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Assert </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用法</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Isinstance</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obj,type</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用法</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Type</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可以为一个</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tuple</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tuple</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中包含多种</a:t>
            </a:r>
            <a:r>
              <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type</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isinstance</a:t>
            </a:r>
            <a:r>
              <a:rPr lang="zh-CN" altLang="en-US"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会逐一判断。</a:t>
            </a:r>
            <a:endParaRPr lang="en-US" altLang="zh-CN" sz="1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7B74C8F-E428-44CE-846E-C81F75F5A60B}" type="slidenum">
              <a:rPr lang="en-US" altLang="zh-CN" smtClean="0"/>
              <a:t>34</a:t>
            </a:fld>
            <a:endParaRPr lang="en-US" altLang="zh-CN"/>
          </a:p>
        </p:txBody>
      </p:sp>
    </p:spTree>
    <p:extLst>
      <p:ext uri="{BB962C8B-B14F-4D97-AF65-F5344CB8AC3E}">
        <p14:creationId xmlns:p14="http://schemas.microsoft.com/office/powerpoint/2010/main" val="308445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C/C++</a:t>
            </a:r>
            <a:r>
              <a:rPr lang="en-US" altLang="zh-CN" baseline="0" dirty="0"/>
              <a:t> </a:t>
            </a:r>
            <a:r>
              <a:rPr lang="zh-CN" altLang="en-US" baseline="0" dirty="0"/>
              <a:t>不允许返回多个参数。</a:t>
            </a:r>
            <a:endParaRPr lang="en-US" altLang="zh-CN" baseline="0" dirty="0"/>
          </a:p>
          <a:p>
            <a:r>
              <a:rPr lang="en-US" altLang="zh-CN" baseline="0" dirty="0"/>
              <a:t>Python</a:t>
            </a:r>
            <a:r>
              <a:rPr lang="zh-CN" altLang="en-US" baseline="0" dirty="0"/>
              <a:t>中通过将参数打包成一个</a:t>
            </a:r>
            <a:r>
              <a:rPr lang="en-US" altLang="zh-CN" baseline="0" dirty="0"/>
              <a:t>tuple</a:t>
            </a:r>
            <a:r>
              <a:rPr lang="zh-CN" altLang="en-US" baseline="0" dirty="0"/>
              <a:t>来实现返回多个参数。</a:t>
            </a:r>
            <a:endParaRPr lang="en-US" altLang="zh-CN" baseline="0" dirty="0"/>
          </a:p>
          <a:p>
            <a:endParaRPr lang="en-US" altLang="zh-CN" baseline="0" dirty="0"/>
          </a:p>
          <a:p>
            <a:r>
              <a:rPr lang="zh-CN" altLang="en-US" baseline="0" dirty="0"/>
              <a:t>一些语言中，没有返回值的函数块被称为过程</a:t>
            </a:r>
            <a:endParaRPr lang="en-US" altLang="zh-CN" baseline="0"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35</a:t>
            </a:fld>
            <a:endParaRPr lang="en-US" altLang="zh-CN"/>
          </a:p>
        </p:txBody>
      </p:sp>
    </p:spTree>
    <p:extLst>
      <p:ext uri="{BB962C8B-B14F-4D97-AF65-F5344CB8AC3E}">
        <p14:creationId xmlns:p14="http://schemas.microsoft.com/office/powerpoint/2010/main" val="22702973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 calculus</a:t>
            </a:r>
            <a:r>
              <a:rPr lang="en-US" altLang="zh-CN" baseline="0" dirty="0"/>
              <a:t>:</a:t>
            </a:r>
          </a:p>
          <a:p>
            <a:r>
              <a:rPr lang="en-US" altLang="zh-CN" baseline="0" dirty="0"/>
              <a:t>lambda</a:t>
            </a:r>
            <a:r>
              <a:rPr lang="zh-CN" altLang="en-US" baseline="0" dirty="0"/>
              <a:t>演算 和图灵机等价的运算模型</a:t>
            </a:r>
            <a:endParaRPr lang="en-US" altLang="zh-CN" baseline="0" dirty="0"/>
          </a:p>
          <a:p>
            <a:endParaRPr lang="en-US" altLang="zh-CN" baseline="0" dirty="0"/>
          </a:p>
          <a:p>
            <a:r>
              <a:rPr lang="en-US" altLang="zh-CN" baseline="0" dirty="0"/>
              <a:t>Immutable data: </a:t>
            </a:r>
          </a:p>
          <a:p>
            <a:r>
              <a:rPr lang="zh-CN" altLang="en-US" baseline="0" dirty="0"/>
              <a:t>函数式编程中不存在变量 不会产生一个</a:t>
            </a:r>
            <a:r>
              <a:rPr lang="en-US" altLang="zh-CN" baseline="0" dirty="0" err="1"/>
              <a:t>Var</a:t>
            </a:r>
            <a:r>
              <a:rPr lang="zh-CN" altLang="en-US" baseline="0" dirty="0"/>
              <a:t>在某处被修改的情况，即使被修改，也只是其</a:t>
            </a:r>
            <a:r>
              <a:rPr lang="en-US" altLang="zh-CN" baseline="0" dirty="0"/>
              <a:t>Copy</a:t>
            </a:r>
            <a:r>
              <a:rPr lang="zh-CN" altLang="en-US" baseline="0" dirty="0"/>
              <a:t>的一份，并不是其本身。。</a:t>
            </a:r>
            <a:endParaRPr lang="en-US" altLang="zh-CN" baseline="0" dirty="0"/>
          </a:p>
          <a:p>
            <a:endParaRPr lang="en-US" altLang="zh-CN" baseline="0" dirty="0"/>
          </a:p>
          <a:p>
            <a:r>
              <a:rPr lang="en-US" altLang="zh-CN" dirty="0"/>
              <a:t>First class functions:</a:t>
            </a:r>
            <a:r>
              <a:rPr lang="en-US" altLang="zh-CN" baseline="0" dirty="0"/>
              <a:t> </a:t>
            </a:r>
          </a:p>
          <a:p>
            <a:r>
              <a:rPr lang="en-US" altLang="zh-CN" dirty="0"/>
              <a:t>Treats function</a:t>
            </a:r>
            <a:r>
              <a:rPr lang="en-US" altLang="zh-CN" baseline="0" dirty="0"/>
              <a:t> as first-class citizens </a:t>
            </a:r>
            <a:r>
              <a:rPr lang="zh-CN" altLang="en-US" baseline="0" dirty="0"/>
              <a:t>将函数与变量同等看待，一个函数可以作为变量作为参数，传入其他函数中。</a:t>
            </a:r>
            <a:endParaRPr lang="en-US" altLang="zh-CN" baseline="0" dirty="0"/>
          </a:p>
          <a:p>
            <a:endParaRPr lang="en-US" altLang="zh-CN" baseline="0" dirty="0"/>
          </a:p>
          <a:p>
            <a:r>
              <a:rPr lang="en-US" altLang="zh-CN" baseline="0" dirty="0"/>
              <a:t>Higher-order functions</a:t>
            </a:r>
            <a:r>
              <a:rPr lang="zh-CN" altLang="en-US" baseline="0" dirty="0"/>
              <a:t>：</a:t>
            </a:r>
            <a:endParaRPr lang="en-US" altLang="zh-CN" baseline="0" dirty="0"/>
          </a:p>
          <a:p>
            <a:r>
              <a:rPr lang="zh-CN" altLang="en-US" baseline="0" dirty="0"/>
              <a:t>高阶函数至少具有如下几个特性：以一个或者多个函数作为参数；返回一个函数作为返回值</a:t>
            </a:r>
            <a:endParaRPr lang="en-US" altLang="zh-CN" baseline="0" dirty="0"/>
          </a:p>
          <a:p>
            <a:endParaRPr lang="en-US" altLang="zh-CN" baseline="0" dirty="0"/>
          </a:p>
          <a:p>
            <a:r>
              <a:rPr lang="en-US" altLang="zh-CN" dirty="0"/>
              <a:t>Tail call optimization</a:t>
            </a:r>
            <a:r>
              <a:rPr lang="zh-CN" altLang="en-US" dirty="0"/>
              <a:t>：</a:t>
            </a:r>
            <a:endParaRPr lang="en-US" altLang="zh-CN" dirty="0"/>
          </a:p>
          <a:p>
            <a:r>
              <a:rPr lang="zh-CN" altLang="en-US" dirty="0"/>
              <a:t>尾递归优化，通过尾调用的方式避免递归带来的上下文保存所导致的递归深度过大时产生的栈溢出现象。使</a:t>
            </a:r>
            <a:r>
              <a:rPr lang="en-US" altLang="zh-CN" dirty="0"/>
              <a:t>FP</a:t>
            </a:r>
            <a:r>
              <a:rPr lang="zh-CN" altLang="en-US" dirty="0"/>
              <a:t>能够真实地被应用。</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37</a:t>
            </a:fld>
            <a:endParaRPr lang="en-US" altLang="zh-CN"/>
          </a:p>
        </p:txBody>
      </p:sp>
    </p:spTree>
    <p:extLst>
      <p:ext uri="{BB962C8B-B14F-4D97-AF65-F5344CB8AC3E}">
        <p14:creationId xmlns:p14="http://schemas.microsoft.com/office/powerpoint/2010/main" val="1713227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rgbClr val="000000"/>
                </a:solidFill>
              </a:rPr>
              <a:t>Lazy evaluation</a:t>
            </a:r>
          </a:p>
          <a:p>
            <a:r>
              <a:rPr lang="zh-CN" altLang="en-US" dirty="0"/>
              <a:t>惰性求值，只有当该参数被使用时才进行计算。</a:t>
            </a:r>
            <a:endParaRPr lang="en-US" altLang="zh-CN" dirty="0"/>
          </a:p>
          <a:p>
            <a:endParaRPr lang="en-US" altLang="zh-CN" dirty="0"/>
          </a:p>
          <a:p>
            <a:r>
              <a:rPr lang="en-US" altLang="zh-CN" dirty="0"/>
              <a:t>No side effect</a:t>
            </a:r>
          </a:p>
          <a:p>
            <a:r>
              <a:rPr lang="zh-CN" altLang="en-US" dirty="0"/>
              <a:t>函数的副作用主要是指在命令式编程中产生的，变量作为参数输入到函数中时，在函数内部会被修改的问题。当程序规模扩大时，部分可能为全局变量的参数会在某些地方被修改，而这样的修改的排查是十分困难的。尤其是在并行化系统中这一问题尤为重要。</a:t>
            </a:r>
            <a:endParaRPr lang="en-US" altLang="zh-CN" dirty="0"/>
          </a:p>
          <a:p>
            <a:r>
              <a:rPr lang="zh-CN" altLang="en-US" dirty="0"/>
              <a:t>而得益于函数式程序设计中</a:t>
            </a:r>
            <a:r>
              <a:rPr lang="en-US" altLang="zh-CN" dirty="0"/>
              <a:t>Immutable</a:t>
            </a:r>
            <a:r>
              <a:rPr lang="zh-CN" altLang="en-US" dirty="0"/>
              <a:t>的概念，不会发生变量被修改的情况，因此没有所谓的副作用。</a:t>
            </a:r>
            <a:endParaRPr lang="en-US" altLang="zh-CN" dirty="0"/>
          </a:p>
          <a:p>
            <a:endParaRPr lang="en-US" altLang="zh-CN" dirty="0"/>
          </a:p>
          <a:p>
            <a:r>
              <a:rPr lang="en-US" altLang="zh-CN" sz="1000" dirty="0">
                <a:solidFill>
                  <a:srgbClr val="000000"/>
                </a:solidFill>
              </a:rPr>
              <a:t>Parallelization</a:t>
            </a:r>
            <a:endParaRPr lang="en-US" altLang="zh-CN" dirty="0"/>
          </a:p>
          <a:p>
            <a:r>
              <a:rPr lang="en-US" altLang="zh-CN" dirty="0"/>
              <a:t>Immutable</a:t>
            </a:r>
            <a:r>
              <a:rPr lang="zh-CN" altLang="en-US" dirty="0"/>
              <a:t>下线程之间不会产生同步或者互斥的现象，因并行化的程度更高。</a:t>
            </a:r>
            <a:endParaRPr lang="en-US" altLang="zh-CN" dirty="0"/>
          </a:p>
          <a:p>
            <a:endParaRPr lang="en-US" altLang="zh-CN" dirty="0"/>
          </a:p>
          <a:p>
            <a:r>
              <a:rPr lang="en-US" altLang="zh-CN" dirty="0"/>
              <a:t>Determinism</a:t>
            </a:r>
          </a:p>
          <a:p>
            <a:r>
              <a:rPr lang="zh-CN" altLang="en-US" dirty="0"/>
              <a:t>确定性，一个函数的执行是确定的。在任何时候执行结果都是确定的。</a:t>
            </a:r>
            <a:endParaRPr lang="en-US" altLang="zh-CN" dirty="0"/>
          </a:p>
          <a:p>
            <a:r>
              <a:rPr lang="zh-CN" altLang="en-US" dirty="0"/>
              <a:t>反例：当一个函数中某个参数为全局变量时，函数执行结果会根据这个值的不同而发生改变，尽管可能有完全相同的输入，但输出可能会不同。</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38</a:t>
            </a:fld>
            <a:endParaRPr lang="en-US" altLang="zh-CN"/>
          </a:p>
        </p:txBody>
      </p:sp>
    </p:spTree>
    <p:extLst>
      <p:ext uri="{BB962C8B-B14F-4D97-AF65-F5344CB8AC3E}">
        <p14:creationId xmlns:p14="http://schemas.microsoft.com/office/powerpoint/2010/main" val="4069719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rgbClr val="000000"/>
                </a:solidFill>
              </a:rPr>
              <a:t>Lazy evaluation</a:t>
            </a:r>
          </a:p>
          <a:p>
            <a:r>
              <a:rPr lang="zh-CN" altLang="en-US" dirty="0"/>
              <a:t>惰性求值，只有当该参数被使用时才进行计算。</a:t>
            </a:r>
            <a:endParaRPr lang="en-US" altLang="zh-CN" dirty="0"/>
          </a:p>
          <a:p>
            <a:endParaRPr lang="en-US" altLang="zh-CN" dirty="0"/>
          </a:p>
          <a:p>
            <a:r>
              <a:rPr lang="en-US" altLang="zh-CN" dirty="0"/>
              <a:t>No side effect</a:t>
            </a:r>
          </a:p>
          <a:p>
            <a:r>
              <a:rPr lang="zh-CN" altLang="en-US" dirty="0"/>
              <a:t>函数的副作用主要是指在命令式编程中产生的，变量作为参数输入到函数中时，在函数内部会被修改的问题。当程序规模扩大时，部分可能为全局变量的参数会在某些地方被修改，而这样的修改的排查是十分困难的。尤其是在并行化系统中这一问题尤为重要。</a:t>
            </a:r>
            <a:endParaRPr lang="en-US" altLang="zh-CN" dirty="0"/>
          </a:p>
          <a:p>
            <a:r>
              <a:rPr lang="zh-CN" altLang="en-US" dirty="0"/>
              <a:t>而得益于函数式程序设计中</a:t>
            </a:r>
            <a:r>
              <a:rPr lang="en-US" altLang="zh-CN" dirty="0"/>
              <a:t>Immutable</a:t>
            </a:r>
            <a:r>
              <a:rPr lang="zh-CN" altLang="en-US" dirty="0"/>
              <a:t>的概念，不会发生变量被修改的情况，因此没有所谓的副作用。</a:t>
            </a:r>
            <a:endParaRPr lang="en-US" altLang="zh-CN" dirty="0"/>
          </a:p>
          <a:p>
            <a:endParaRPr lang="en-US" altLang="zh-CN" dirty="0"/>
          </a:p>
          <a:p>
            <a:r>
              <a:rPr lang="en-US" altLang="zh-CN" sz="1000" dirty="0">
                <a:solidFill>
                  <a:srgbClr val="000000"/>
                </a:solidFill>
              </a:rPr>
              <a:t>Parallelization</a:t>
            </a:r>
            <a:endParaRPr lang="en-US" altLang="zh-CN" dirty="0"/>
          </a:p>
          <a:p>
            <a:r>
              <a:rPr lang="en-US" altLang="zh-CN" dirty="0"/>
              <a:t>Immutable</a:t>
            </a:r>
            <a:r>
              <a:rPr lang="zh-CN" altLang="en-US" dirty="0"/>
              <a:t>下线程之间不会产生同步或者互斥的现象，因并行化的程度更高。</a:t>
            </a:r>
            <a:endParaRPr lang="en-US" altLang="zh-CN" dirty="0"/>
          </a:p>
          <a:p>
            <a:endParaRPr lang="en-US" altLang="zh-CN" dirty="0"/>
          </a:p>
          <a:p>
            <a:r>
              <a:rPr lang="en-US" altLang="zh-CN" dirty="0"/>
              <a:t>Determinism</a:t>
            </a:r>
          </a:p>
          <a:p>
            <a:r>
              <a:rPr lang="zh-CN" altLang="en-US" dirty="0"/>
              <a:t>确定性，一个函数的执行是确定的。在任何时候执行结果都是确定的。</a:t>
            </a:r>
            <a:endParaRPr lang="en-US" altLang="zh-CN" dirty="0"/>
          </a:p>
          <a:p>
            <a:r>
              <a:rPr lang="zh-CN" altLang="en-US" dirty="0"/>
              <a:t>反例：当一个函数中某个参数为全局变量时，函数执行结果会根据这个值的不同而发生改变，尽管可能有完全相同的输入，但输出可能会不同。</a:t>
            </a:r>
            <a:endParaRPr lang="en-US" altLang="zh-CN" dirty="0"/>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39</a:t>
            </a:fld>
            <a:endParaRPr lang="en-US" altLang="zh-CN"/>
          </a:p>
        </p:txBody>
      </p:sp>
    </p:spTree>
    <p:extLst>
      <p:ext uri="{BB962C8B-B14F-4D97-AF65-F5344CB8AC3E}">
        <p14:creationId xmlns:p14="http://schemas.microsoft.com/office/powerpoint/2010/main" val="3605857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rgbClr val="000000"/>
                </a:solidFill>
              </a:rPr>
              <a:t>Lazy evaluation</a:t>
            </a:r>
          </a:p>
          <a:p>
            <a:r>
              <a:rPr lang="zh-CN" altLang="en-US" dirty="0"/>
              <a:t>惰性求值，只有当该参数被使用时才进行计算。</a:t>
            </a:r>
            <a:endParaRPr lang="en-US" altLang="zh-CN" dirty="0"/>
          </a:p>
          <a:p>
            <a:endParaRPr lang="en-US" altLang="zh-CN" dirty="0"/>
          </a:p>
          <a:p>
            <a:r>
              <a:rPr lang="en-US" altLang="zh-CN" dirty="0"/>
              <a:t>No side effect</a:t>
            </a:r>
          </a:p>
          <a:p>
            <a:r>
              <a:rPr lang="zh-CN" altLang="en-US" dirty="0"/>
              <a:t>函数的副作用主要是指在命令式编程中产生的，变量作为参数输入到函数中时，在函数内部会被修改的问题。当程序规模扩大时，部分可能为全局变量的参数会在某些地方被修改，而这样的修改的排查是十分困难的。尤其是在并行化系统中这一问题尤为重要。</a:t>
            </a:r>
            <a:endParaRPr lang="en-US" altLang="zh-CN" dirty="0"/>
          </a:p>
          <a:p>
            <a:r>
              <a:rPr lang="zh-CN" altLang="en-US" dirty="0"/>
              <a:t>而得益于函数式程序设计中</a:t>
            </a:r>
            <a:r>
              <a:rPr lang="en-US" altLang="zh-CN" dirty="0"/>
              <a:t>Immutable</a:t>
            </a:r>
            <a:r>
              <a:rPr lang="zh-CN" altLang="en-US" dirty="0"/>
              <a:t>的概念，不会发生变量被修改的情况，因此没有所谓的副作用。</a:t>
            </a:r>
            <a:endParaRPr lang="en-US" altLang="zh-CN" dirty="0"/>
          </a:p>
          <a:p>
            <a:endParaRPr lang="en-US" altLang="zh-CN" dirty="0"/>
          </a:p>
          <a:p>
            <a:r>
              <a:rPr lang="en-US" altLang="zh-CN" sz="1000" dirty="0">
                <a:solidFill>
                  <a:srgbClr val="000000"/>
                </a:solidFill>
              </a:rPr>
              <a:t>Parallelization</a:t>
            </a:r>
            <a:endParaRPr lang="en-US" altLang="zh-CN" dirty="0"/>
          </a:p>
          <a:p>
            <a:r>
              <a:rPr lang="en-US" altLang="zh-CN" dirty="0"/>
              <a:t>Immutable</a:t>
            </a:r>
            <a:r>
              <a:rPr lang="zh-CN" altLang="en-US" dirty="0"/>
              <a:t>下线程之间不会产生同步或者互斥的现象，因并行化的程度更高。</a:t>
            </a:r>
            <a:endParaRPr lang="en-US" altLang="zh-CN" dirty="0"/>
          </a:p>
          <a:p>
            <a:endParaRPr lang="en-US" altLang="zh-CN" dirty="0"/>
          </a:p>
          <a:p>
            <a:r>
              <a:rPr lang="en-US" altLang="zh-CN" dirty="0"/>
              <a:t>Determinism</a:t>
            </a:r>
          </a:p>
          <a:p>
            <a:r>
              <a:rPr lang="zh-CN" altLang="en-US" dirty="0"/>
              <a:t>确定性，一个函数的执行是确定的。在任何时候执行结果都是确定的。</a:t>
            </a:r>
            <a:endParaRPr lang="en-US" altLang="zh-CN" dirty="0"/>
          </a:p>
          <a:p>
            <a:r>
              <a:rPr lang="zh-CN" altLang="en-US" dirty="0"/>
              <a:t>反例：当一个函数中某个参数为全局变量时，函数执行结果会根据这个值的不同而发生改变，尽管可能有完全相同的输入，但输出可能会不同。</a:t>
            </a:r>
            <a:endParaRPr lang="en-US" altLang="zh-CN" dirty="0"/>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40</a:t>
            </a:fld>
            <a:endParaRPr lang="en-US" altLang="zh-CN"/>
          </a:p>
        </p:txBody>
      </p:sp>
    </p:spTree>
    <p:extLst>
      <p:ext uri="{BB962C8B-B14F-4D97-AF65-F5344CB8AC3E}">
        <p14:creationId xmlns:p14="http://schemas.microsoft.com/office/powerpoint/2010/main" val="1135282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rgbClr val="000000"/>
                </a:solidFill>
              </a:rPr>
              <a:t>Lazy evaluation</a:t>
            </a:r>
          </a:p>
          <a:p>
            <a:r>
              <a:rPr lang="zh-CN" altLang="en-US" dirty="0"/>
              <a:t>惰性求值，只有当该参数被使用时才进行计算。</a:t>
            </a:r>
            <a:endParaRPr lang="en-US" altLang="zh-CN" dirty="0"/>
          </a:p>
          <a:p>
            <a:endParaRPr lang="en-US" altLang="zh-CN" dirty="0"/>
          </a:p>
          <a:p>
            <a:r>
              <a:rPr lang="en-US" altLang="zh-CN" dirty="0"/>
              <a:t>No side effect</a:t>
            </a:r>
          </a:p>
          <a:p>
            <a:r>
              <a:rPr lang="zh-CN" altLang="en-US" dirty="0"/>
              <a:t>函数的副作用主要是指在命令式编程中产生的，变量作为参数输入到函数中时，在函数内部会被修改的问题。当程序规模扩大时，部分可能为全局变量的参数会在某些地方被修改，而这样的修改的排查是十分困难的。尤其是在并行化系统中这一问题尤为重要。</a:t>
            </a:r>
            <a:endParaRPr lang="en-US" altLang="zh-CN" dirty="0"/>
          </a:p>
          <a:p>
            <a:r>
              <a:rPr lang="zh-CN" altLang="en-US" dirty="0"/>
              <a:t>而得益于函数式程序设计中</a:t>
            </a:r>
            <a:r>
              <a:rPr lang="en-US" altLang="zh-CN" dirty="0"/>
              <a:t>Immutable</a:t>
            </a:r>
            <a:r>
              <a:rPr lang="zh-CN" altLang="en-US" dirty="0"/>
              <a:t>的概念，不会发生变量被修改的情况，因此没有所谓的副作用。</a:t>
            </a:r>
            <a:endParaRPr lang="en-US" altLang="zh-CN" dirty="0"/>
          </a:p>
          <a:p>
            <a:endParaRPr lang="en-US" altLang="zh-CN" dirty="0"/>
          </a:p>
          <a:p>
            <a:r>
              <a:rPr lang="en-US" altLang="zh-CN" sz="1000" dirty="0">
                <a:solidFill>
                  <a:srgbClr val="000000"/>
                </a:solidFill>
              </a:rPr>
              <a:t>Parallelization</a:t>
            </a:r>
            <a:endParaRPr lang="en-US" altLang="zh-CN" dirty="0"/>
          </a:p>
          <a:p>
            <a:r>
              <a:rPr lang="en-US" altLang="zh-CN" dirty="0"/>
              <a:t>Immutable</a:t>
            </a:r>
            <a:r>
              <a:rPr lang="zh-CN" altLang="en-US" dirty="0"/>
              <a:t>下线程之间不会产生同步或者互斥的现象，因并行化的程度更高。</a:t>
            </a:r>
            <a:endParaRPr lang="en-US" altLang="zh-CN" dirty="0"/>
          </a:p>
          <a:p>
            <a:endParaRPr lang="en-US" altLang="zh-CN" dirty="0"/>
          </a:p>
          <a:p>
            <a:r>
              <a:rPr lang="en-US" altLang="zh-CN" dirty="0"/>
              <a:t>Determinism</a:t>
            </a:r>
          </a:p>
          <a:p>
            <a:r>
              <a:rPr lang="zh-CN" altLang="en-US" dirty="0"/>
              <a:t>确定性，一个函数的执行是确定的。在任何时候执行结果都是确定的。</a:t>
            </a:r>
            <a:endParaRPr lang="en-US" altLang="zh-CN" dirty="0"/>
          </a:p>
          <a:p>
            <a:r>
              <a:rPr lang="zh-CN" altLang="en-US" dirty="0"/>
              <a:t>反例：当一个函数中某个参数为全局变量时，函数执行结果会根据这个值的不同而发生改变，尽管可能有完全相同的输入，但输出可能会不同。</a:t>
            </a:r>
            <a:endParaRPr lang="en-US" altLang="zh-CN" dirty="0"/>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41</a:t>
            </a:fld>
            <a:endParaRPr lang="en-US" altLang="zh-CN"/>
          </a:p>
        </p:txBody>
      </p:sp>
    </p:spTree>
    <p:extLst>
      <p:ext uri="{BB962C8B-B14F-4D97-AF65-F5344CB8AC3E}">
        <p14:creationId xmlns:p14="http://schemas.microsoft.com/office/powerpoint/2010/main" val="4275665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42</a:t>
            </a:fld>
            <a:endParaRPr lang="en-US" altLang="zh-CN"/>
          </a:p>
        </p:txBody>
      </p:sp>
    </p:spTree>
    <p:extLst>
      <p:ext uri="{BB962C8B-B14F-4D97-AF65-F5344CB8AC3E}">
        <p14:creationId xmlns:p14="http://schemas.microsoft.com/office/powerpoint/2010/main" val="3203559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43</a:t>
            </a:fld>
            <a:endParaRPr lang="en-US" altLang="zh-CN"/>
          </a:p>
        </p:txBody>
      </p:sp>
    </p:spTree>
    <p:extLst>
      <p:ext uri="{BB962C8B-B14F-4D97-AF65-F5344CB8AC3E}">
        <p14:creationId xmlns:p14="http://schemas.microsoft.com/office/powerpoint/2010/main" val="195940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44</a:t>
            </a:fld>
            <a:endParaRPr lang="en-US" altLang="zh-CN"/>
          </a:p>
        </p:txBody>
      </p:sp>
    </p:spTree>
    <p:extLst>
      <p:ext uri="{BB962C8B-B14F-4D97-AF65-F5344CB8AC3E}">
        <p14:creationId xmlns:p14="http://schemas.microsoft.com/office/powerpoint/2010/main" val="311226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浅拷贝和深拷贝之间的区别，浅拷贝最简单的理解方式就是，只进行“一层”的拷贝，对于具有更深层次的对象，只是使用指针进行指向（新旧对象公用同一块内存）。部分对象直接使用了</a:t>
            </a:r>
            <a:r>
              <a:rPr lang="en-US" altLang="zh-CN" dirty="0" err="1"/>
              <a:t>referrence</a:t>
            </a:r>
            <a:endParaRPr lang="en-US" altLang="zh-CN" dirty="0"/>
          </a:p>
          <a:p>
            <a:r>
              <a:rPr lang="zh-CN" altLang="en-US" dirty="0"/>
              <a:t>深拷贝是严格地对整个对象中的值进行递归式拷贝。新的对象完全是旧对象的一个副本，二者严格不存在公共使用的内存区域。</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6</a:t>
            </a:fld>
            <a:endParaRPr lang="en-US" altLang="zh-CN"/>
          </a:p>
        </p:txBody>
      </p:sp>
    </p:spTree>
    <p:extLst>
      <p:ext uri="{BB962C8B-B14F-4D97-AF65-F5344CB8AC3E}">
        <p14:creationId xmlns:p14="http://schemas.microsoft.com/office/powerpoint/2010/main" val="2732879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一些</a:t>
            </a:r>
            <a:r>
              <a:rPr lang="en-US" altLang="zh-CN" dirty="0"/>
              <a:t>python</a:t>
            </a:r>
            <a:r>
              <a:rPr lang="zh-CN" altLang="en-US" dirty="0"/>
              <a:t>内置的方法。</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46</a:t>
            </a:fld>
            <a:endParaRPr lang="en-US" altLang="zh-CN"/>
          </a:p>
        </p:txBody>
      </p:sp>
    </p:spTree>
    <p:extLst>
      <p:ext uri="{BB962C8B-B14F-4D97-AF65-F5344CB8AC3E}">
        <p14:creationId xmlns:p14="http://schemas.microsoft.com/office/powerpoint/2010/main" val="2203273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51</a:t>
            </a:fld>
            <a:endParaRPr lang="en-US" altLang="zh-CN"/>
          </a:p>
        </p:txBody>
      </p:sp>
    </p:spTree>
    <p:extLst>
      <p:ext uri="{BB962C8B-B14F-4D97-AF65-F5344CB8AC3E}">
        <p14:creationId xmlns:p14="http://schemas.microsoft.com/office/powerpoint/2010/main" val="2364724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几个常用的库的介绍</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54</a:t>
            </a:fld>
            <a:endParaRPr lang="en-US" altLang="zh-CN"/>
          </a:p>
        </p:txBody>
      </p:sp>
    </p:spTree>
    <p:extLst>
      <p:ext uri="{BB962C8B-B14F-4D97-AF65-F5344CB8AC3E}">
        <p14:creationId xmlns:p14="http://schemas.microsoft.com/office/powerpoint/2010/main" val="183451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浅拷贝和深拷贝之间的区别，浅拷贝最简单的理解方式就是，只进行“一层”的拷贝，对于具有更深层次的对象，只是使用指针进行指向（新旧对象公用同一块内存）。部分对象直接使用了</a:t>
            </a:r>
            <a:r>
              <a:rPr lang="en-US" altLang="zh-CN" dirty="0" err="1"/>
              <a:t>referrence</a:t>
            </a:r>
            <a:endParaRPr lang="en-US" altLang="zh-CN" dirty="0"/>
          </a:p>
          <a:p>
            <a:r>
              <a:rPr lang="zh-CN" altLang="en-US" dirty="0"/>
              <a:t>深拷贝是严格地对整个对象中的值进行递归式拷贝。新的对象完全是旧对象的一个副本，二者严格不存在公共使用的内存区域。</a:t>
            </a:r>
          </a:p>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7</a:t>
            </a:fld>
            <a:endParaRPr lang="en-US" altLang="zh-CN"/>
          </a:p>
        </p:txBody>
      </p:sp>
    </p:spTree>
    <p:extLst>
      <p:ext uri="{BB962C8B-B14F-4D97-AF65-F5344CB8AC3E}">
        <p14:creationId xmlns:p14="http://schemas.microsoft.com/office/powerpoint/2010/main" val="293510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浅拷贝和深拷贝之间的区别，浅拷贝最简单的理解方式就是，只进行“一层”的拷贝，对于具有更深层次的对象，只是使用指针进行指向（新旧对象公用同一块内存）。部分对象直接使用了</a:t>
            </a:r>
            <a:r>
              <a:rPr lang="en-US" altLang="zh-CN" dirty="0" err="1"/>
              <a:t>referrence</a:t>
            </a:r>
            <a:endParaRPr lang="en-US" altLang="zh-CN" dirty="0"/>
          </a:p>
          <a:p>
            <a:r>
              <a:rPr lang="zh-CN" altLang="en-US" dirty="0"/>
              <a:t>深拷贝是严格地对整个对象中的值进行递归式拷贝。新的对象完全是旧对象的一个副本，二者严格不存在公共使用的内存区域。</a:t>
            </a:r>
          </a:p>
          <a:p>
            <a:endParaRPr lang="zh-CN" altLang="en-US"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8</a:t>
            </a:fld>
            <a:endParaRPr lang="en-US" altLang="zh-CN"/>
          </a:p>
        </p:txBody>
      </p:sp>
    </p:spTree>
    <p:extLst>
      <p:ext uri="{BB962C8B-B14F-4D97-AF65-F5344CB8AC3E}">
        <p14:creationId xmlns:p14="http://schemas.microsoft.com/office/powerpoint/2010/main" val="284621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a:t>
            </a:r>
            <a:r>
              <a:rPr lang="zh-CN" altLang="en-US" baseline="0" dirty="0"/>
              <a:t> </a:t>
            </a:r>
            <a:r>
              <a:rPr lang="en-US" altLang="zh-CN" baseline="0" dirty="0" err="1"/>
              <a:t>elif</a:t>
            </a:r>
            <a:r>
              <a:rPr lang="en-US" altLang="zh-CN" baseline="0" dirty="0"/>
              <a:t> else</a:t>
            </a:r>
            <a:r>
              <a:rPr lang="zh-CN" altLang="en-US" baseline="0" dirty="0"/>
              <a:t>使用</a:t>
            </a:r>
            <a:endParaRPr lang="en-US" altLang="zh-CN" baseline="0" dirty="0"/>
          </a:p>
          <a:p>
            <a:r>
              <a:rPr lang="en-US" altLang="zh-CN" dirty="0"/>
              <a:t>If else</a:t>
            </a:r>
            <a:r>
              <a:rPr lang="zh-CN" altLang="en-US" dirty="0"/>
              <a:t>结构 非此即彼 两个分支中必然有一个会被执行</a:t>
            </a:r>
            <a:endParaRPr lang="en-US" altLang="zh-CN" dirty="0"/>
          </a:p>
        </p:txBody>
      </p:sp>
      <p:sp>
        <p:nvSpPr>
          <p:cNvPr id="4" name="灯片编号占位符 3"/>
          <p:cNvSpPr>
            <a:spLocks noGrp="1"/>
          </p:cNvSpPr>
          <p:nvPr>
            <p:ph type="sldNum" sz="quarter" idx="10"/>
          </p:nvPr>
        </p:nvSpPr>
        <p:spPr/>
        <p:txBody>
          <a:bodyPr/>
          <a:lstStyle/>
          <a:p>
            <a:fld id="{97B74C8F-E428-44CE-846E-C81F75F5A60B}" type="slidenum">
              <a:rPr lang="en-US" altLang="zh-CN" smtClean="0"/>
              <a:t>9</a:t>
            </a:fld>
            <a:endParaRPr lang="en-US" altLang="zh-CN"/>
          </a:p>
        </p:txBody>
      </p:sp>
    </p:spTree>
    <p:extLst>
      <p:ext uri="{BB962C8B-B14F-4D97-AF65-F5344CB8AC3E}">
        <p14:creationId xmlns:p14="http://schemas.microsoft.com/office/powerpoint/2010/main" val="2294376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a:t>
            </a:r>
            <a:r>
              <a:rPr lang="en-US" altLang="zh-CN" dirty="0" err="1"/>
              <a:t>if</a:t>
            </a:r>
            <a:r>
              <a:rPr lang="en-US" altLang="zh-CN" dirty="0"/>
              <a:t> </a:t>
            </a:r>
            <a:r>
              <a:rPr lang="zh-CN" altLang="en-US" dirty="0"/>
              <a:t>结构 两个</a:t>
            </a:r>
            <a:r>
              <a:rPr lang="en-US" altLang="zh-CN" dirty="0"/>
              <a:t>if </a:t>
            </a:r>
            <a:r>
              <a:rPr lang="zh-CN" altLang="en-US" dirty="0"/>
              <a:t>之间的条件判断是相互独立的</a:t>
            </a:r>
            <a:endParaRPr lang="en-US" altLang="zh-CN" dirty="0"/>
          </a:p>
          <a:p>
            <a:r>
              <a:rPr lang="zh-CN" altLang="en-US" dirty="0"/>
              <a:t>进行两次独立试验，其内部的代码快的执行与否互不相干</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10</a:t>
            </a:fld>
            <a:endParaRPr lang="en-US" altLang="zh-CN"/>
          </a:p>
        </p:txBody>
      </p:sp>
    </p:spTree>
    <p:extLst>
      <p:ext uri="{BB962C8B-B14F-4D97-AF65-F5344CB8AC3E}">
        <p14:creationId xmlns:p14="http://schemas.microsoft.com/office/powerpoint/2010/main" val="428050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a:t>
            </a:r>
            <a:r>
              <a:rPr lang="en-US" altLang="zh-CN" dirty="0" err="1"/>
              <a:t>elif</a:t>
            </a:r>
            <a:endParaRPr lang="en-US" altLang="zh-CN" dirty="0"/>
          </a:p>
          <a:p>
            <a:r>
              <a:rPr lang="zh-CN" altLang="en-US" dirty="0"/>
              <a:t>二者存在者严格的先后关系。</a:t>
            </a:r>
            <a:endParaRPr lang="en-US" altLang="zh-CN" dirty="0"/>
          </a:p>
          <a:p>
            <a:r>
              <a:rPr lang="zh-CN" altLang="en-US" dirty="0"/>
              <a:t>当</a:t>
            </a:r>
            <a:r>
              <a:rPr lang="en-US" altLang="zh-CN" dirty="0"/>
              <a:t>if </a:t>
            </a:r>
            <a:r>
              <a:rPr lang="zh-CN" altLang="en-US" dirty="0"/>
              <a:t>中条件成立时，执行</a:t>
            </a:r>
            <a:r>
              <a:rPr lang="en-US" altLang="zh-CN" dirty="0" err="1"/>
              <a:t>ig</a:t>
            </a:r>
            <a:r>
              <a:rPr lang="zh-CN" altLang="en-US" dirty="0"/>
              <a:t>中的代码块，之后跳出本次判断，</a:t>
            </a:r>
            <a:r>
              <a:rPr lang="en-US" altLang="zh-CN" dirty="0" err="1"/>
              <a:t>elif</a:t>
            </a:r>
            <a:r>
              <a:rPr lang="zh-CN" altLang="en-US" dirty="0"/>
              <a:t>部分不会被执行到。</a:t>
            </a:r>
            <a:endParaRPr lang="en-US" altLang="zh-CN" dirty="0"/>
          </a:p>
          <a:p>
            <a:r>
              <a:rPr lang="zh-CN" altLang="en-US" dirty="0"/>
              <a:t>换句话说，当</a:t>
            </a:r>
            <a:r>
              <a:rPr lang="en-US" altLang="zh-CN" dirty="0" err="1"/>
              <a:t>elif</a:t>
            </a:r>
            <a:r>
              <a:rPr lang="zh-CN" altLang="en-US" dirty="0"/>
              <a:t>执行时 表明</a:t>
            </a:r>
            <a:r>
              <a:rPr lang="en-US" altLang="zh-CN" dirty="0"/>
              <a:t>if</a:t>
            </a:r>
            <a:r>
              <a:rPr lang="zh-CN" altLang="en-US" dirty="0"/>
              <a:t>中的条件一定是</a:t>
            </a:r>
            <a:r>
              <a:rPr lang="en-US" altLang="zh-CN" dirty="0"/>
              <a:t>False</a:t>
            </a:r>
            <a:r>
              <a:rPr lang="zh-CN" altLang="en-US" dirty="0"/>
              <a:t>的。</a:t>
            </a:r>
          </a:p>
        </p:txBody>
      </p:sp>
      <p:sp>
        <p:nvSpPr>
          <p:cNvPr id="4" name="灯片编号占位符 3"/>
          <p:cNvSpPr>
            <a:spLocks noGrp="1"/>
          </p:cNvSpPr>
          <p:nvPr>
            <p:ph type="sldNum" sz="quarter" idx="10"/>
          </p:nvPr>
        </p:nvSpPr>
        <p:spPr/>
        <p:txBody>
          <a:bodyPr/>
          <a:lstStyle/>
          <a:p>
            <a:fld id="{97B74C8F-E428-44CE-846E-C81F75F5A60B}" type="slidenum">
              <a:rPr lang="en-US" altLang="zh-CN" smtClean="0"/>
              <a:t>11</a:t>
            </a:fld>
            <a:endParaRPr lang="en-US" altLang="zh-CN"/>
          </a:p>
        </p:txBody>
      </p:sp>
    </p:spTree>
    <p:extLst>
      <p:ext uri="{BB962C8B-B14F-4D97-AF65-F5344CB8AC3E}">
        <p14:creationId xmlns:p14="http://schemas.microsoft.com/office/powerpoint/2010/main" val="1347812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项目列表">
    <p:spTree>
      <p:nvGrpSpPr>
        <p:cNvPr id="1" name=""/>
        <p:cNvGrpSpPr/>
        <p:nvPr/>
      </p:nvGrpSpPr>
      <p:grpSpPr>
        <a:xfrm>
          <a:off x="0" y="0"/>
          <a:ext cx="0" cy="0"/>
          <a:chOff x="0" y="0"/>
          <a:chExt cx="0" cy="0"/>
        </a:xfrm>
      </p:grpSpPr>
      <p:grpSp>
        <p:nvGrpSpPr>
          <p:cNvPr id="7" name="Group 54"/>
          <p:cNvGrpSpPr/>
          <p:nvPr/>
        </p:nvGrpSpPr>
        <p:grpSpPr bwMode="auto">
          <a:xfrm>
            <a:off x="1828800" y="1752600"/>
            <a:ext cx="5329238" cy="665163"/>
            <a:chOff x="1152" y="1104"/>
            <a:chExt cx="3357" cy="419"/>
          </a:xfrm>
        </p:grpSpPr>
        <p:grpSp>
          <p:nvGrpSpPr>
            <p:cNvPr id="8" name="Group 3"/>
            <p:cNvGrpSpPr/>
            <p:nvPr/>
          </p:nvGrpSpPr>
          <p:grpSpPr bwMode="auto">
            <a:xfrm>
              <a:off x="1152" y="1104"/>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9" name="Line 11"/>
            <p:cNvSpPr>
              <a:spLocks noChangeShapeType="1"/>
            </p:cNvSpPr>
            <p:nvPr/>
          </p:nvSpPr>
          <p:spPr bwMode="auto">
            <a:xfrm>
              <a:off x="1536" y="1488"/>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1</a:t>
              </a:r>
            </a:p>
          </p:txBody>
        </p:sp>
      </p:grpSp>
      <p:grpSp>
        <p:nvGrpSpPr>
          <p:cNvPr id="14" name="Group 55"/>
          <p:cNvGrpSpPr/>
          <p:nvPr/>
        </p:nvGrpSpPr>
        <p:grpSpPr bwMode="auto">
          <a:xfrm>
            <a:off x="1828800" y="2667000"/>
            <a:ext cx="5329238" cy="665163"/>
            <a:chOff x="1152" y="1680"/>
            <a:chExt cx="3357" cy="419"/>
          </a:xfrm>
        </p:grpSpPr>
        <p:grpSp>
          <p:nvGrpSpPr>
            <p:cNvPr id="15" name="Group 7"/>
            <p:cNvGrpSpPr/>
            <p:nvPr/>
          </p:nvGrpSpPr>
          <p:grpSpPr bwMode="auto">
            <a:xfrm>
              <a:off x="1152" y="1680"/>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6" name="Line 14"/>
            <p:cNvSpPr>
              <a:spLocks noChangeShapeType="1"/>
            </p:cNvSpPr>
            <p:nvPr/>
          </p:nvSpPr>
          <p:spPr bwMode="auto">
            <a:xfrm>
              <a:off x="1536" y="2064"/>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2</a:t>
              </a:r>
            </a:p>
          </p:txBody>
        </p:sp>
      </p:grpSp>
      <p:grpSp>
        <p:nvGrpSpPr>
          <p:cNvPr id="21" name="Group 56"/>
          <p:cNvGrpSpPr/>
          <p:nvPr/>
        </p:nvGrpSpPr>
        <p:grpSpPr bwMode="auto">
          <a:xfrm>
            <a:off x="1828800" y="3559175"/>
            <a:ext cx="5329238" cy="665163"/>
            <a:chOff x="1152" y="2242"/>
            <a:chExt cx="3357" cy="419"/>
          </a:xfrm>
        </p:grpSpPr>
        <p:grpSp>
          <p:nvGrpSpPr>
            <p:cNvPr id="22" name="Group 17"/>
            <p:cNvGrpSpPr/>
            <p:nvPr/>
          </p:nvGrpSpPr>
          <p:grpSpPr bwMode="auto">
            <a:xfrm>
              <a:off x="1152" y="2242"/>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23" name="Line 25"/>
            <p:cNvSpPr>
              <a:spLocks noChangeShapeType="1"/>
            </p:cNvSpPr>
            <p:nvPr/>
          </p:nvSpPr>
          <p:spPr bwMode="auto">
            <a:xfrm>
              <a:off x="1536" y="2626"/>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3</a:t>
              </a:r>
            </a:p>
          </p:txBody>
        </p:sp>
      </p:grpSp>
      <p:grpSp>
        <p:nvGrpSpPr>
          <p:cNvPr id="28" name="Group 57"/>
          <p:cNvGrpSpPr/>
          <p:nvPr/>
        </p:nvGrpSpPr>
        <p:grpSpPr bwMode="auto">
          <a:xfrm>
            <a:off x="1828800" y="4473575"/>
            <a:ext cx="5329238" cy="665163"/>
            <a:chOff x="1152" y="2818"/>
            <a:chExt cx="3357" cy="419"/>
          </a:xfrm>
        </p:grpSpPr>
        <p:grpSp>
          <p:nvGrpSpPr>
            <p:cNvPr id="29" name="Group 21"/>
            <p:cNvGrpSpPr/>
            <p:nvPr/>
          </p:nvGrpSpPr>
          <p:grpSpPr bwMode="auto">
            <a:xfrm>
              <a:off x="1152" y="2818"/>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30" name="Line 28"/>
            <p:cNvSpPr>
              <a:spLocks noChangeShapeType="1"/>
            </p:cNvSpPr>
            <p:nvPr/>
          </p:nvSpPr>
          <p:spPr bwMode="auto">
            <a:xfrm>
              <a:off x="1536" y="3202"/>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循环过程">
    <p:spTree>
      <p:nvGrpSpPr>
        <p:cNvPr id="1" name=""/>
        <p:cNvGrpSpPr/>
        <p:nvPr/>
      </p:nvGrpSpPr>
      <p:grpSpPr>
        <a:xfrm>
          <a:off x="0" y="0"/>
          <a:ext cx="0" cy="0"/>
          <a:chOff x="0" y="0"/>
          <a:chExt cx="0" cy="0"/>
        </a:xfrm>
      </p:grpSpPr>
      <p:grpSp>
        <p:nvGrpSpPr>
          <p:cNvPr id="10" name="Group 3"/>
          <p:cNvGrpSpPr/>
          <p:nvPr/>
        </p:nvGrpSpPr>
        <p:grpSpPr bwMode="auto">
          <a:xfrm>
            <a:off x="595313" y="1577975"/>
            <a:ext cx="8139112" cy="4398963"/>
            <a:chOff x="559" y="1296"/>
            <a:chExt cx="4529" cy="2448"/>
          </a:xfrm>
        </p:grpSpPr>
        <p:sp>
          <p:nvSpPr>
            <p:cNvPr id="11"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9"/>
            <p:cNvSpPr>
              <a:spLocks noChangeArrowheads="1"/>
            </p:cNvSpPr>
            <p:nvPr/>
          </p:nvSpPr>
          <p:spPr bwMode="gray">
            <a:xfrm rot="-1543677">
              <a:off x="1344" y="2544"/>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9"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0"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b="1">
                <a:solidFill>
                  <a:srgbClr val="000000"/>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gray">
            <a:xfrm>
              <a:off x="1639" y="1545"/>
              <a:ext cx="1025" cy="7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3" name="AutoShape 22"/>
            <p:cNvCxnSpPr>
              <a:cxnSpLocks noChangeShapeType="1"/>
            </p:cNvCxnSpPr>
            <p:nvPr/>
          </p:nvCxnSpPr>
          <p:spPr bwMode="gray">
            <a:xfrm flipH="1">
              <a:off x="559" y="1545"/>
              <a:ext cx="1087"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层次结构">
    <p:spTree>
      <p:nvGrpSpPr>
        <p:cNvPr id="1" name=""/>
        <p:cNvGrpSpPr/>
        <p:nvPr/>
      </p:nvGrpSpPr>
      <p:grpSpPr>
        <a:xfrm>
          <a:off x="0" y="0"/>
          <a:ext cx="0" cy="0"/>
          <a:chOff x="0" y="0"/>
          <a:chExt cx="0" cy="0"/>
        </a:xfrm>
      </p:grpSpPr>
      <p:grpSp>
        <p:nvGrpSpPr>
          <p:cNvPr id="11" name="Group 3"/>
          <p:cNvGrpSpPr/>
          <p:nvPr/>
        </p:nvGrpSpPr>
        <p:grpSpPr bwMode="auto">
          <a:xfrm>
            <a:off x="914400" y="1741488"/>
            <a:ext cx="7239000" cy="3733800"/>
            <a:chOff x="168" y="960"/>
            <a:chExt cx="5367" cy="2792"/>
          </a:xfrm>
        </p:grpSpPr>
        <p:sp>
          <p:nvSpPr>
            <p:cNvPr id="12" name="Freeform 4"/>
            <p:cNvSpPr/>
            <p:nvPr/>
          </p:nvSpPr>
          <p:spPr bwMode="gray">
            <a:xfrm>
              <a:off x="5089" y="960"/>
              <a:ext cx="441" cy="705"/>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3" name="Freeform 5"/>
            <p:cNvSpPr/>
            <p:nvPr/>
          </p:nvSpPr>
          <p:spPr bwMode="gray">
            <a:xfrm>
              <a:off x="2976" y="960"/>
              <a:ext cx="2559" cy="45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Freeform 6"/>
            <p:cNvSpPr/>
            <p:nvPr/>
          </p:nvSpPr>
          <p:spPr bwMode="gray">
            <a:xfrm>
              <a:off x="4645" y="1660"/>
              <a:ext cx="441" cy="699"/>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Freeform 7"/>
            <p:cNvSpPr/>
            <p:nvPr/>
          </p:nvSpPr>
          <p:spPr bwMode="gray">
            <a:xfrm>
              <a:off x="2340" y="1660"/>
              <a:ext cx="2753" cy="45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Freeform 8"/>
            <p:cNvSpPr/>
            <p:nvPr/>
          </p:nvSpPr>
          <p:spPr bwMode="gray">
            <a:xfrm>
              <a:off x="4200" y="2352"/>
              <a:ext cx="439" cy="705"/>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Freeform 9"/>
            <p:cNvSpPr/>
            <p:nvPr/>
          </p:nvSpPr>
          <p:spPr bwMode="gray">
            <a:xfrm>
              <a:off x="3758" y="3047"/>
              <a:ext cx="444" cy="705"/>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10"/>
            <p:cNvSpPr/>
            <p:nvPr/>
          </p:nvSpPr>
          <p:spPr bwMode="gray">
            <a:xfrm>
              <a:off x="1075" y="3050"/>
              <a:ext cx="3125" cy="451"/>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Line 11"/>
            <p:cNvSpPr>
              <a:spLocks noChangeShapeType="1"/>
            </p:cNvSpPr>
            <p:nvPr/>
          </p:nvSpPr>
          <p:spPr bwMode="gray">
            <a:xfrm flipH="1">
              <a:off x="168" y="3747"/>
              <a:ext cx="90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gray">
            <a:xfrm flipH="1">
              <a:off x="168" y="3047"/>
              <a:ext cx="154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gray">
            <a:xfrm flipH="1">
              <a:off x="168" y="2356"/>
              <a:ext cx="21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gray">
            <a:xfrm flipH="1">
              <a:off x="168" y="1666"/>
              <a:ext cx="28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
            <p:cNvSpPr>
              <a:spLocks noChangeShapeType="1"/>
            </p:cNvSpPr>
            <p:nvPr/>
          </p:nvSpPr>
          <p:spPr bwMode="gray">
            <a:xfrm flipH="1">
              <a:off x="168" y="965"/>
              <a:ext cx="34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Freeform 20"/>
            <p:cNvSpPr/>
            <p:nvPr/>
          </p:nvSpPr>
          <p:spPr bwMode="gray">
            <a:xfrm>
              <a:off x="1529" y="1097"/>
              <a:ext cx="1409" cy="2267"/>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6" name="Freeform 23"/>
            <p:cNvSpPr/>
            <p:nvPr/>
          </p:nvSpPr>
          <p:spPr bwMode="gray">
            <a:xfrm>
              <a:off x="1709" y="2352"/>
              <a:ext cx="2935" cy="455"/>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7"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8"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归纳总结">
    <p:spTree>
      <p:nvGrpSpPr>
        <p:cNvPr id="1" name=""/>
        <p:cNvGrpSpPr/>
        <p:nvPr/>
      </p:nvGrpSpPr>
      <p:grpSpPr>
        <a:xfrm>
          <a:off x="0" y="0"/>
          <a:ext cx="0" cy="0"/>
          <a:chOff x="0" y="0"/>
          <a:chExt cx="0" cy="0"/>
        </a:xfrm>
      </p:grpSpPr>
      <p:sp>
        <p:nvSpPr>
          <p:cNvPr id="7"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8"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概念演变">
    <p:spTree>
      <p:nvGrpSpPr>
        <p:cNvPr id="1" name=""/>
        <p:cNvGrpSpPr/>
        <p:nvPr/>
      </p:nvGrpSpPr>
      <p:grpSpPr>
        <a:xfrm>
          <a:off x="0" y="0"/>
          <a:ext cx="0" cy="0"/>
          <a:chOff x="0" y="0"/>
          <a:chExt cx="0" cy="0"/>
        </a:xfrm>
      </p:grpSpPr>
      <p:grpSp>
        <p:nvGrpSpPr>
          <p:cNvPr id="9" name="Group 41"/>
          <p:cNvGrpSpPr/>
          <p:nvPr/>
        </p:nvGrpSpPr>
        <p:grpSpPr bwMode="auto">
          <a:xfrm>
            <a:off x="914400" y="2209800"/>
            <a:ext cx="7162800" cy="2895600"/>
            <a:chOff x="476" y="1388"/>
            <a:chExt cx="4808" cy="1924"/>
          </a:xfrm>
        </p:grpSpPr>
        <p:sp>
          <p:nvSpPr>
            <p:cNvPr id="10"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1"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2"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3"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4"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15"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16" name="Oval 9"/>
            <p:cNvSpPr>
              <a:spLocks noChangeArrowheads="1"/>
            </p:cNvSpPr>
            <p:nvPr/>
          </p:nvSpPr>
          <p:spPr bwMode="gray">
            <a:xfrm>
              <a:off x="4076" y="1540"/>
              <a:ext cx="1068"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7"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8"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9" name="Oval 12"/>
            <p:cNvSpPr>
              <a:spLocks noChangeArrowheads="1"/>
            </p:cNvSpPr>
            <p:nvPr/>
          </p:nvSpPr>
          <p:spPr bwMode="gray">
            <a:xfrm>
              <a:off x="566" y="1477"/>
              <a:ext cx="1186" cy="118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0" name="Oval 13"/>
            <p:cNvSpPr>
              <a:spLocks noChangeArrowheads="1"/>
            </p:cNvSpPr>
            <p:nvPr/>
          </p:nvSpPr>
          <p:spPr bwMode="gray">
            <a:xfrm>
              <a:off x="566" y="1479"/>
              <a:ext cx="1186" cy="1187"/>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1"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nvGrpSpPr>
            <p:cNvPr id="22" name="Group 15"/>
            <p:cNvGrpSpPr/>
            <p:nvPr/>
          </p:nvGrpSpPr>
          <p:grpSpPr bwMode="auto">
            <a:xfrm>
              <a:off x="639" y="1552"/>
              <a:ext cx="1029" cy="1032"/>
              <a:chOff x="4166" y="1706"/>
              <a:chExt cx="1250" cy="1253"/>
            </a:xfrm>
          </p:grpSpPr>
          <p:sp>
            <p:nvSpPr>
              <p:cNvPr id="41" name="Oval 16"/>
              <p:cNvSpPr>
                <a:spLocks noChangeArrowheads="1"/>
              </p:cNvSpPr>
              <p:nvPr/>
            </p:nvSpPr>
            <p:spPr bwMode="gray">
              <a:xfrm>
                <a:off x="4166" y="1705"/>
                <a:ext cx="1250"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2" name="Oval 17"/>
              <p:cNvSpPr>
                <a:spLocks noChangeArrowheads="1"/>
              </p:cNvSpPr>
              <p:nvPr/>
            </p:nvSpPr>
            <p:spPr bwMode="gray">
              <a:xfrm>
                <a:off x="4182"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3" name="Oval 18"/>
              <p:cNvSpPr>
                <a:spLocks noChangeArrowheads="1"/>
              </p:cNvSpPr>
              <p:nvPr/>
            </p:nvSpPr>
            <p:spPr bwMode="gray">
              <a:xfrm>
                <a:off x="4195"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4" name="Oval 19"/>
              <p:cNvSpPr>
                <a:spLocks noChangeArrowheads="1"/>
              </p:cNvSpPr>
              <p:nvPr/>
            </p:nvSpPr>
            <p:spPr bwMode="gray">
              <a:xfrm>
                <a:off x="4263" y="1758"/>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sp>
          <p:nvSpPr>
            <p:cNvPr id="23"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24"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25"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6"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7"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nvGrpSpPr>
            <p:cNvPr id="28" name="Group 25"/>
            <p:cNvGrpSpPr/>
            <p:nvPr/>
          </p:nvGrpSpPr>
          <p:grpSpPr bwMode="auto">
            <a:xfrm>
              <a:off x="2363" y="1552"/>
              <a:ext cx="1029" cy="1032"/>
              <a:chOff x="4166" y="1706"/>
              <a:chExt cx="1250" cy="1253"/>
            </a:xfrm>
          </p:grpSpPr>
          <p:sp>
            <p:nvSpPr>
              <p:cNvPr id="37" name="Oval 26"/>
              <p:cNvSpPr>
                <a:spLocks noChangeArrowheads="1"/>
              </p:cNvSpPr>
              <p:nvPr/>
            </p:nvSpPr>
            <p:spPr bwMode="gray">
              <a:xfrm>
                <a:off x="4166" y="1705"/>
                <a:ext cx="1249"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8" name="Oval 27"/>
              <p:cNvSpPr>
                <a:spLocks noChangeArrowheads="1"/>
              </p:cNvSpPr>
              <p:nvPr/>
            </p:nvSpPr>
            <p:spPr bwMode="gray">
              <a:xfrm>
                <a:off x="4182"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9" name="Oval 28"/>
              <p:cNvSpPr>
                <a:spLocks noChangeArrowheads="1"/>
              </p:cNvSpPr>
              <p:nvPr/>
            </p:nvSpPr>
            <p:spPr bwMode="gray">
              <a:xfrm>
                <a:off x="4195" y="1726"/>
                <a:ext cx="1161"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0" name="Oval 29"/>
              <p:cNvSpPr>
                <a:spLocks noChangeArrowheads="1"/>
              </p:cNvSpPr>
              <p:nvPr/>
            </p:nvSpPr>
            <p:spPr bwMode="gray">
              <a:xfrm>
                <a:off x="4263" y="1758"/>
                <a:ext cx="1032"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grpSp>
          <p:nvGrpSpPr>
            <p:cNvPr id="29" name="Group 30"/>
            <p:cNvGrpSpPr/>
            <p:nvPr/>
          </p:nvGrpSpPr>
          <p:grpSpPr bwMode="auto">
            <a:xfrm>
              <a:off x="4097" y="1552"/>
              <a:ext cx="1033" cy="1032"/>
              <a:chOff x="4166" y="1706"/>
              <a:chExt cx="1254" cy="1253"/>
            </a:xfrm>
          </p:grpSpPr>
          <p:sp>
            <p:nvSpPr>
              <p:cNvPr id="33" name="Oval 31"/>
              <p:cNvSpPr>
                <a:spLocks noChangeArrowheads="1"/>
              </p:cNvSpPr>
              <p:nvPr/>
            </p:nvSpPr>
            <p:spPr bwMode="gray">
              <a:xfrm>
                <a:off x="4166" y="1705"/>
                <a:ext cx="1253"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4" name="Oval 32"/>
              <p:cNvSpPr>
                <a:spLocks noChangeArrowheads="1"/>
              </p:cNvSpPr>
              <p:nvPr/>
            </p:nvSpPr>
            <p:spPr bwMode="gray">
              <a:xfrm>
                <a:off x="4181"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5" name="Oval 33"/>
              <p:cNvSpPr>
                <a:spLocks noChangeArrowheads="1"/>
              </p:cNvSpPr>
              <p:nvPr/>
            </p:nvSpPr>
            <p:spPr bwMode="gray">
              <a:xfrm>
                <a:off x="4194"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6" name="Oval 34"/>
              <p:cNvSpPr>
                <a:spLocks noChangeArrowheads="1"/>
              </p:cNvSpPr>
              <p:nvPr/>
            </p:nvSpPr>
            <p:spPr bwMode="gray">
              <a:xfrm>
                <a:off x="4263" y="1758"/>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sp>
          <p:nvSpPr>
            <p:cNvPr id="30"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1"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2"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概念递进">
    <p:spTree>
      <p:nvGrpSpPr>
        <p:cNvPr id="1" name=""/>
        <p:cNvGrpSpPr/>
        <p:nvPr/>
      </p:nvGrpSpPr>
      <p:grpSpPr>
        <a:xfrm>
          <a:off x="0" y="0"/>
          <a:ext cx="0" cy="0"/>
          <a:chOff x="0" y="0"/>
          <a:chExt cx="0" cy="0"/>
        </a:xfrm>
      </p:grpSpPr>
      <p:grpSp>
        <p:nvGrpSpPr>
          <p:cNvPr id="8" name="Group 64"/>
          <p:cNvGrpSpPr/>
          <p:nvPr/>
        </p:nvGrpSpPr>
        <p:grpSpPr bwMode="auto">
          <a:xfrm>
            <a:off x="990600" y="1455738"/>
            <a:ext cx="5943600" cy="4495800"/>
            <a:chOff x="624" y="720"/>
            <a:chExt cx="3744" cy="2832"/>
          </a:xfrm>
        </p:grpSpPr>
        <p:sp>
          <p:nvSpPr>
            <p:cNvPr id="9" name="Freeform 4"/>
            <p:cNvSpPr>
              <a:spLocks noEditPoints="1"/>
            </p:cNvSpPr>
            <p:nvPr/>
          </p:nvSpPr>
          <p:spPr bwMode="gray">
            <a:xfrm>
              <a:off x="624" y="1008"/>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nvGrpSpPr>
            <p:cNvPr id="10" name="Group 60"/>
            <p:cNvGrpSpPr/>
            <p:nvPr/>
          </p:nvGrpSpPr>
          <p:grpSpPr bwMode="auto">
            <a:xfrm>
              <a:off x="1950" y="2076"/>
              <a:ext cx="1074" cy="1188"/>
              <a:chOff x="1950" y="2076"/>
              <a:chExt cx="1074" cy="1188"/>
            </a:xfrm>
          </p:grpSpPr>
          <p:sp>
            <p:nvSpPr>
              <p:cNvPr id="30"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1" name="Group 61"/>
            <p:cNvGrpSpPr/>
            <p:nvPr/>
          </p:nvGrpSpPr>
          <p:grpSpPr bwMode="auto">
            <a:xfrm>
              <a:off x="784" y="1836"/>
              <a:ext cx="864" cy="1008"/>
              <a:chOff x="784" y="1836"/>
              <a:chExt cx="864" cy="1008"/>
            </a:xfrm>
          </p:grpSpPr>
          <p:sp>
            <p:nvSpPr>
              <p:cNvPr id="24"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5" name="Group 42"/>
              <p:cNvGrpSpPr/>
              <p:nvPr/>
            </p:nvGrpSpPr>
            <p:grpSpPr bwMode="auto">
              <a:xfrm>
                <a:off x="784" y="1836"/>
                <a:ext cx="864" cy="908"/>
                <a:chOff x="732" y="2112"/>
                <a:chExt cx="842" cy="860"/>
              </a:xfrm>
            </p:grpSpPr>
            <p:sp>
              <p:nvSpPr>
                <p:cNvPr id="26"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7"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Oval 45"/>
                <p:cNvSpPr>
                  <a:spLocks noChangeArrowheads="1"/>
                </p:cNvSpPr>
                <p:nvPr/>
              </p:nvSpPr>
              <p:spPr bwMode="gray">
                <a:xfrm>
                  <a:off x="751" y="2125"/>
                  <a:ext cx="784" cy="78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grpSp>
          <p:nvGrpSpPr>
            <p:cNvPr id="12" name="Group 62"/>
            <p:cNvGrpSpPr/>
            <p:nvPr/>
          </p:nvGrpSpPr>
          <p:grpSpPr bwMode="auto">
            <a:xfrm>
              <a:off x="720" y="972"/>
              <a:ext cx="693" cy="718"/>
              <a:chOff x="720" y="972"/>
              <a:chExt cx="693" cy="718"/>
            </a:xfrm>
          </p:grpSpPr>
          <p:sp>
            <p:nvSpPr>
              <p:cNvPr id="19"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2"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3" name="Group 63"/>
            <p:cNvGrpSpPr/>
            <p:nvPr/>
          </p:nvGrpSpPr>
          <p:grpSpPr bwMode="auto">
            <a:xfrm>
              <a:off x="1518" y="720"/>
              <a:ext cx="507" cy="480"/>
              <a:chOff x="1518" y="720"/>
              <a:chExt cx="507" cy="480"/>
            </a:xfrm>
          </p:grpSpPr>
          <p:sp>
            <p:nvSpPr>
              <p:cNvPr id="14"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核心分支">
    <p:spTree>
      <p:nvGrpSpPr>
        <p:cNvPr id="1" name=""/>
        <p:cNvGrpSpPr/>
        <p:nvPr/>
      </p:nvGrpSpPr>
      <p:grpSpPr>
        <a:xfrm>
          <a:off x="0" y="0"/>
          <a:ext cx="0" cy="0"/>
          <a:chOff x="0" y="0"/>
          <a:chExt cx="0" cy="0"/>
        </a:xfrm>
      </p:grpSpPr>
      <p:grpSp>
        <p:nvGrpSpPr>
          <p:cNvPr id="10" name="Group 33"/>
          <p:cNvGrpSpPr/>
          <p:nvPr/>
        </p:nvGrpSpPr>
        <p:grpSpPr bwMode="auto">
          <a:xfrm>
            <a:off x="2552700" y="1744663"/>
            <a:ext cx="4038600" cy="3744912"/>
            <a:chOff x="1608" y="976"/>
            <a:chExt cx="2544" cy="2359"/>
          </a:xfrm>
        </p:grpSpPr>
        <p:sp>
          <p:nvSpPr>
            <p:cNvPr id="11" name="AutoShape 3"/>
            <p:cNvSpPr>
              <a:spLocks noChangeArrowheads="1"/>
            </p:cNvSpPr>
            <p:nvPr/>
          </p:nvSpPr>
          <p:spPr bwMode="gray">
            <a:xfrm rot="-3626814">
              <a:off x="2998" y="140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2"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3" name="AutoShape 5"/>
            <p:cNvSpPr>
              <a:spLocks noChangeArrowheads="1"/>
            </p:cNvSpPr>
            <p:nvPr/>
          </p:nvSpPr>
          <p:spPr bwMode="gray">
            <a:xfrm rot="-7230978">
              <a:off x="2262" y="1418"/>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4"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5"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6"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7"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8"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9"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0"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2"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3"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4"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5"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6"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7"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8"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29" name="Group 27"/>
            <p:cNvGrpSpPr/>
            <p:nvPr/>
          </p:nvGrpSpPr>
          <p:grpSpPr bwMode="auto">
            <a:xfrm>
              <a:off x="2483" y="1753"/>
              <a:ext cx="813" cy="805"/>
              <a:chOff x="4166" y="1706"/>
              <a:chExt cx="1252" cy="1252"/>
            </a:xfrm>
          </p:grpSpPr>
          <p:sp>
            <p:nvSpPr>
              <p:cNvPr id="30"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1"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2"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并列关系">
    <p:spTree>
      <p:nvGrpSpPr>
        <p:cNvPr id="1" name=""/>
        <p:cNvGrpSpPr/>
        <p:nvPr/>
      </p:nvGrpSpPr>
      <p:grpSpPr>
        <a:xfrm>
          <a:off x="0" y="0"/>
          <a:ext cx="0" cy="0"/>
          <a:chOff x="0" y="0"/>
          <a:chExt cx="0" cy="0"/>
        </a:xfrm>
      </p:grpSpPr>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5" name="Group 7"/>
          <p:cNvGrpSpPr/>
          <p:nvPr/>
        </p:nvGrpSpPr>
        <p:grpSpPr bwMode="auto">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7" name="Group 9"/>
            <p:cNvGrpSpPr/>
            <p:nvPr/>
          </p:nvGrpSpPr>
          <p:grpSpPr bwMode="auto">
            <a:xfrm>
              <a:off x="1292" y="1280"/>
              <a:ext cx="623" cy="94"/>
              <a:chOff x="2003" y="3440"/>
              <a:chExt cx="468" cy="242"/>
            </a:xfrm>
          </p:grpSpPr>
          <p:sp>
            <p:nvSpPr>
              <p:cNvPr id="31" name="Oval 10"/>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Rectangle 11"/>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12"/>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13"/>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8" name="Rectangle 14"/>
            <p:cNvSpPr>
              <a:spLocks noChangeArrowheads="1"/>
            </p:cNvSpPr>
            <p:nvPr/>
          </p:nvSpPr>
          <p:spPr bwMode="gray">
            <a:xfrm rot="3419336">
              <a:off x="1776" y="1150"/>
              <a:ext cx="672" cy="675"/>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9" name="Group 15"/>
            <p:cNvGrpSpPr/>
            <p:nvPr/>
          </p:nvGrpSpPr>
          <p:grpSpPr bwMode="auto">
            <a:xfrm>
              <a:off x="2444" y="1280"/>
              <a:ext cx="623" cy="94"/>
              <a:chOff x="2003" y="3440"/>
              <a:chExt cx="468" cy="242"/>
            </a:xfrm>
          </p:grpSpPr>
          <p:sp>
            <p:nvSpPr>
              <p:cNvPr id="27" name="Oval 16"/>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Rectangle 17"/>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18"/>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0" name="Oval 19"/>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0" name="Rectangle 20"/>
            <p:cNvSpPr>
              <a:spLocks noChangeArrowheads="1"/>
            </p:cNvSpPr>
            <p:nvPr/>
          </p:nvSpPr>
          <p:spPr bwMode="gray">
            <a:xfrm rot="3419336">
              <a:off x="2880" y="1150"/>
              <a:ext cx="672" cy="675"/>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1" name="Group 21"/>
            <p:cNvGrpSpPr/>
            <p:nvPr/>
          </p:nvGrpSpPr>
          <p:grpSpPr bwMode="auto">
            <a:xfrm>
              <a:off x="3605" y="1280"/>
              <a:ext cx="817" cy="94"/>
              <a:chOff x="2003" y="3440"/>
              <a:chExt cx="468" cy="242"/>
            </a:xfrm>
          </p:grpSpPr>
          <p:sp>
            <p:nvSpPr>
              <p:cNvPr id="23" name="Oval 22"/>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5" name="Oval 24"/>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Oval 25"/>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例分析">
    <p:spTree>
      <p:nvGrpSpPr>
        <p:cNvPr id="1" name=""/>
        <p:cNvGrpSpPr/>
        <p:nvPr/>
      </p:nvGrpSpPr>
      <p:grpSpPr>
        <a:xfrm>
          <a:off x="0" y="0"/>
          <a:ext cx="0" cy="0"/>
          <a:chOff x="0" y="0"/>
          <a:chExt cx="0" cy="0"/>
        </a:xfrm>
      </p:grpSpPr>
      <p:grpSp>
        <p:nvGrpSpPr>
          <p:cNvPr id="9" name="Group 2"/>
          <p:cNvGrpSpPr/>
          <p:nvPr/>
        </p:nvGrpSpPr>
        <p:grpSpPr bwMode="auto">
          <a:xfrm>
            <a:off x="1397000" y="1868488"/>
            <a:ext cx="6329363" cy="3711575"/>
            <a:chOff x="864" y="1310"/>
            <a:chExt cx="3987" cy="2338"/>
          </a:xfrm>
        </p:grpSpPr>
        <p:sp>
          <p:nvSpPr>
            <p:cNvPr id="10"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1"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2"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3" name="Arc 6"/>
            <p:cNvSpPr/>
            <p:nvPr/>
          </p:nvSpPr>
          <p:spPr bwMode="gray">
            <a:xfrm rot="-998297">
              <a:off x="2599" y="1310"/>
              <a:ext cx="1795" cy="1239"/>
            </a:xfrm>
            <a:custGeom>
              <a:avLst/>
              <a:gdLst>
                <a:gd name="T0" fmla="*/ 1096 w 21600"/>
                <a:gd name="T1" fmla="*/ 0 h 29046"/>
                <a:gd name="T2" fmla="*/ 1496 w 21600"/>
                <a:gd name="T3" fmla="*/ 1239 h 29046"/>
                <a:gd name="T4" fmla="*/ 0 w 21600"/>
                <a:gd name="T5" fmla="*/ 73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4" name="Arc 7"/>
            <p:cNvSpPr/>
            <p:nvPr/>
          </p:nvSpPr>
          <p:spPr bwMode="gray">
            <a:xfrm rot="20601703" flipH="1">
              <a:off x="1080" y="2491"/>
              <a:ext cx="2067" cy="930"/>
            </a:xfrm>
            <a:custGeom>
              <a:avLst/>
              <a:gdLst>
                <a:gd name="T0" fmla="*/ 2067 w 25114"/>
                <a:gd name="T1" fmla="*/ 108 h 21600"/>
                <a:gd name="T2" fmla="*/ 0 w 25114"/>
                <a:gd name="T3" fmla="*/ 917 h 21600"/>
                <a:gd name="T4" fmla="*/ 301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5" name="Arc 8"/>
            <p:cNvSpPr/>
            <p:nvPr/>
          </p:nvSpPr>
          <p:spPr bwMode="gray">
            <a:xfrm rot="-998297">
              <a:off x="1715" y="1339"/>
              <a:ext cx="2034" cy="893"/>
            </a:xfrm>
            <a:custGeom>
              <a:avLst/>
              <a:gdLst>
                <a:gd name="T0" fmla="*/ 0 w 24549"/>
                <a:gd name="T1" fmla="*/ 98 h 21600"/>
                <a:gd name="T2" fmla="*/ 2034 w 24549"/>
                <a:gd name="T3" fmla="*/ 239 h 21600"/>
                <a:gd name="T4" fmla="*/ 816 w 24549"/>
                <a:gd name="T5" fmla="*/ 893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 name="Arc 9"/>
            <p:cNvSpPr/>
            <p:nvPr/>
          </p:nvSpPr>
          <p:spPr bwMode="gray">
            <a:xfrm rot="20601703" flipH="1">
              <a:off x="864" y="1713"/>
              <a:ext cx="1796" cy="1302"/>
            </a:xfrm>
            <a:custGeom>
              <a:avLst/>
              <a:gdLst>
                <a:gd name="T0" fmla="*/ 689 w 21600"/>
                <a:gd name="T1" fmla="*/ 0 h 30468"/>
                <a:gd name="T2" fmla="*/ 1568 w 21600"/>
                <a:gd name="T3" fmla="*/ 1302 h 30468"/>
                <a:gd name="T4" fmla="*/ 0 w 21600"/>
                <a:gd name="T5" fmla="*/ 852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Freeform 10"/>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18" name="Arc 11"/>
            <p:cNvSpPr/>
            <p:nvPr/>
          </p:nvSpPr>
          <p:spPr bwMode="gray">
            <a:xfrm rot="-1060795">
              <a:off x="2840" y="1897"/>
              <a:ext cx="1719" cy="1171"/>
            </a:xfrm>
            <a:custGeom>
              <a:avLst/>
              <a:gdLst>
                <a:gd name="T0" fmla="*/ 1719 w 18016"/>
                <a:gd name="T1" fmla="*/ 656 h 21282"/>
                <a:gd name="T2" fmla="*/ 353 w 18016"/>
                <a:gd name="T3" fmla="*/ 1171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Freeform 12"/>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0"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Freeform 19"/>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22"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观点总结">
    <p:spTree>
      <p:nvGrpSpPr>
        <p:cNvPr id="1" name=""/>
        <p:cNvGrpSpPr/>
        <p:nvPr/>
      </p:nvGrpSpPr>
      <p:grpSpPr>
        <a:xfrm>
          <a:off x="0" y="0"/>
          <a:ext cx="0" cy="0"/>
          <a:chOff x="0" y="0"/>
          <a:chExt cx="0" cy="0"/>
        </a:xfrm>
      </p:grpSpPr>
      <p:grpSp>
        <p:nvGrpSpPr>
          <p:cNvPr id="9" name="Group 29"/>
          <p:cNvGrpSpPr/>
          <p:nvPr/>
        </p:nvGrpSpPr>
        <p:grpSpPr bwMode="auto">
          <a:xfrm>
            <a:off x="876300" y="1624013"/>
            <a:ext cx="7391400" cy="4156075"/>
            <a:chOff x="576" y="768"/>
            <a:chExt cx="4656" cy="2618"/>
          </a:xfrm>
        </p:grpSpPr>
        <p:sp>
          <p:nvSpPr>
            <p:cNvPr id="10"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1"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2" name="Group 7"/>
            <p:cNvGrpSpPr/>
            <p:nvPr/>
          </p:nvGrpSpPr>
          <p:grpSpPr bwMode="auto">
            <a:xfrm>
              <a:off x="576" y="2428"/>
              <a:ext cx="936" cy="954"/>
              <a:chOff x="2016" y="1920"/>
              <a:chExt cx="1680" cy="1680"/>
            </a:xfrm>
          </p:grpSpPr>
          <p:sp>
            <p:nvSpPr>
              <p:cNvPr id="22"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Freeform 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3" name="Group 13"/>
            <p:cNvGrpSpPr/>
            <p:nvPr/>
          </p:nvGrpSpPr>
          <p:grpSpPr bwMode="auto">
            <a:xfrm>
              <a:off x="4272" y="2400"/>
              <a:ext cx="960" cy="965"/>
              <a:chOff x="2016" y="1920"/>
              <a:chExt cx="1680" cy="1680"/>
            </a:xfrm>
          </p:grpSpPr>
          <p:sp>
            <p:nvSpPr>
              <p:cNvPr id="20"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Freeform 15"/>
              <p:cNvSpPr/>
              <p:nvPr/>
            </p:nvSpPr>
            <p:spPr bwMode="gray">
              <a:xfrm>
                <a:off x="2209" y="1948"/>
                <a:ext cx="1295"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4" name="Group 18"/>
            <p:cNvGrpSpPr/>
            <p:nvPr/>
          </p:nvGrpSpPr>
          <p:grpSpPr bwMode="auto">
            <a:xfrm>
              <a:off x="1776" y="2428"/>
              <a:ext cx="960" cy="958"/>
              <a:chOff x="2016" y="1920"/>
              <a:chExt cx="1680" cy="1680"/>
            </a:xfrm>
          </p:grpSpPr>
          <p:sp>
            <p:nvSpPr>
              <p:cNvPr id="18"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Freeform 20"/>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5" name="Group 24"/>
            <p:cNvGrpSpPr/>
            <p:nvPr/>
          </p:nvGrpSpPr>
          <p:grpSpPr bwMode="auto">
            <a:xfrm>
              <a:off x="3072" y="2400"/>
              <a:ext cx="960" cy="958"/>
              <a:chOff x="2016" y="1920"/>
              <a:chExt cx="1680" cy="1680"/>
            </a:xfrm>
          </p:grpSpPr>
          <p:sp>
            <p:nvSpPr>
              <p:cNvPr id="16"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Freeform 26"/>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详细列表">
    <p:spTree>
      <p:nvGrpSpPr>
        <p:cNvPr id="1" name=""/>
        <p:cNvGrpSpPr/>
        <p:nvPr/>
      </p:nvGrpSpPr>
      <p:grpSpPr>
        <a:xfrm>
          <a:off x="0" y="0"/>
          <a:ext cx="0" cy="0"/>
          <a:chOff x="0" y="0"/>
          <a:chExt cx="0" cy="0"/>
        </a:xfrm>
      </p:grpSpPr>
      <p:grpSp>
        <p:nvGrpSpPr>
          <p:cNvPr id="6" name="Group 91"/>
          <p:cNvGrpSpPr/>
          <p:nvPr/>
        </p:nvGrpSpPr>
        <p:grpSpPr bwMode="auto">
          <a:xfrm>
            <a:off x="1182688" y="2173288"/>
            <a:ext cx="2163762" cy="3160712"/>
            <a:chOff x="745" y="1369"/>
            <a:chExt cx="1363" cy="1991"/>
          </a:xfrm>
        </p:grpSpPr>
        <p:sp>
          <p:nvSpPr>
            <p:cNvPr id="7"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8"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9"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0"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11" name="Group 96"/>
            <p:cNvGrpSpPr/>
            <p:nvPr/>
          </p:nvGrpSpPr>
          <p:grpSpPr bwMode="auto">
            <a:xfrm>
              <a:off x="1214" y="1369"/>
              <a:ext cx="405" cy="392"/>
              <a:chOff x="1289" y="587"/>
              <a:chExt cx="668" cy="647"/>
            </a:xfrm>
          </p:grpSpPr>
          <p:sp>
            <p:nvSpPr>
              <p:cNvPr id="13"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4"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5"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6"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7"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12"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grpSp>
      <p:grpSp>
        <p:nvGrpSpPr>
          <p:cNvPr id="18" name="Group 104"/>
          <p:cNvGrpSpPr/>
          <p:nvPr/>
        </p:nvGrpSpPr>
        <p:grpSpPr bwMode="auto">
          <a:xfrm>
            <a:off x="5913438" y="2170113"/>
            <a:ext cx="2163762" cy="3160712"/>
            <a:chOff x="3725" y="1367"/>
            <a:chExt cx="1363" cy="1991"/>
          </a:xfrm>
        </p:grpSpPr>
        <p:sp>
          <p:nvSpPr>
            <p:cNvPr id="19"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0"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1"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2"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23" name="Group 109"/>
            <p:cNvGrpSpPr/>
            <p:nvPr/>
          </p:nvGrpSpPr>
          <p:grpSpPr bwMode="auto">
            <a:xfrm>
              <a:off x="4194" y="1367"/>
              <a:ext cx="405" cy="392"/>
              <a:chOff x="1289" y="587"/>
              <a:chExt cx="668" cy="647"/>
            </a:xfrm>
          </p:grpSpPr>
          <p:sp>
            <p:nvSpPr>
              <p:cNvPr id="25"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6"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7"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8"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9"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24"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grpSp>
      <p:grpSp>
        <p:nvGrpSpPr>
          <p:cNvPr id="30" name="Group 117"/>
          <p:cNvGrpSpPr/>
          <p:nvPr/>
        </p:nvGrpSpPr>
        <p:grpSpPr bwMode="auto">
          <a:xfrm>
            <a:off x="3544888" y="2173288"/>
            <a:ext cx="2163762" cy="3160712"/>
            <a:chOff x="2256" y="1157"/>
            <a:chExt cx="1363" cy="1991"/>
          </a:xfrm>
        </p:grpSpPr>
        <p:sp>
          <p:nvSpPr>
            <p:cNvPr id="31"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2"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3"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4"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5"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6"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7"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8"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9"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0"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概念分支">
    <p:spTree>
      <p:nvGrpSpPr>
        <p:cNvPr id="1" name=""/>
        <p:cNvGrpSpPr/>
        <p:nvPr/>
      </p:nvGrpSpPr>
      <p:grpSpPr>
        <a:xfrm>
          <a:off x="0" y="0"/>
          <a:ext cx="0" cy="0"/>
          <a:chOff x="0" y="0"/>
          <a:chExt cx="0" cy="0"/>
        </a:xfrm>
      </p:grpSpPr>
      <p:sp>
        <p:nvSpPr>
          <p:cNvPr id="6"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7" name="Freeform 8"/>
          <p:cNvSpPr/>
          <p:nvPr/>
        </p:nvSpPr>
        <p:spPr bwMode="gray">
          <a:xfrm>
            <a:off x="3181350" y="3135313"/>
            <a:ext cx="850900"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 name="Group 11"/>
          <p:cNvGrpSpPr/>
          <p:nvPr/>
        </p:nvGrpSpPr>
        <p:grpSpPr bwMode="auto">
          <a:xfrm>
            <a:off x="3016250" y="1582738"/>
            <a:ext cx="2827338" cy="1528762"/>
            <a:chOff x="1997" y="1314"/>
            <a:chExt cx="1889" cy="1009"/>
          </a:xfrm>
        </p:grpSpPr>
        <p:grpSp>
          <p:nvGrpSpPr>
            <p:cNvPr id="10" name="Group 12"/>
            <p:cNvGrpSpPr/>
            <p:nvPr/>
          </p:nvGrpSpPr>
          <p:grpSpPr bwMode="auto">
            <a:xfrm>
              <a:off x="1997" y="1404"/>
              <a:ext cx="1889" cy="919"/>
              <a:chOff x="1973" y="1027"/>
              <a:chExt cx="1926" cy="937"/>
            </a:xfrm>
          </p:grpSpPr>
          <p:sp>
            <p:nvSpPr>
              <p:cNvPr id="15"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1"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Oval 16"/>
            <p:cNvSpPr>
              <a:spLocks noChangeArrowheads="1"/>
            </p:cNvSpPr>
            <p:nvPr/>
          </p:nvSpPr>
          <p:spPr bwMode="gray">
            <a:xfrm>
              <a:off x="2108" y="1319"/>
              <a:ext cx="1647"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18"/>
            <p:cNvSpPr>
              <a:spLocks noChangeArrowheads="1"/>
            </p:cNvSpPr>
            <p:nvPr/>
          </p:nvSpPr>
          <p:spPr bwMode="gray">
            <a:xfrm>
              <a:off x="2208" y="1344"/>
              <a:ext cx="1382" cy="621"/>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7"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Freeform 10"/>
          <p:cNvSpPr/>
          <p:nvPr/>
        </p:nvSpPr>
        <p:spPr bwMode="gray">
          <a:xfrm flipH="1">
            <a:off x="4738688" y="3135313"/>
            <a:ext cx="852487"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概念进化">
    <p:spTree>
      <p:nvGrpSpPr>
        <p:cNvPr id="1" name=""/>
        <p:cNvGrpSpPr/>
        <p:nvPr/>
      </p:nvGrpSpPr>
      <p:grpSpPr>
        <a:xfrm>
          <a:off x="0" y="0"/>
          <a:ext cx="0" cy="0"/>
          <a:chOff x="0" y="0"/>
          <a:chExt cx="0" cy="0"/>
        </a:xfrm>
      </p:grpSpPr>
      <p:grpSp>
        <p:nvGrpSpPr>
          <p:cNvPr id="11" name="Group 97"/>
          <p:cNvGrpSpPr/>
          <p:nvPr/>
        </p:nvGrpSpPr>
        <p:grpSpPr bwMode="auto">
          <a:xfrm>
            <a:off x="0" y="2320925"/>
            <a:ext cx="9144000" cy="3325813"/>
            <a:chOff x="0" y="1355"/>
            <a:chExt cx="5760" cy="2095"/>
          </a:xfrm>
        </p:grpSpPr>
        <p:grpSp>
          <p:nvGrpSpPr>
            <p:cNvPr id="12" name="Group 92"/>
            <p:cNvGrpSpPr/>
            <p:nvPr/>
          </p:nvGrpSpPr>
          <p:grpSpPr bwMode="auto">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nvGrpSpPr>
            <p:cNvPr id="13" name="Group 93"/>
            <p:cNvGrpSpPr/>
            <p:nvPr/>
          </p:nvGrpSpPr>
          <p:grpSpPr bwMode="auto">
            <a:xfrm>
              <a:off x="605" y="1444"/>
              <a:ext cx="1081" cy="1969"/>
              <a:chOff x="605" y="1444"/>
              <a:chExt cx="1081" cy="1969"/>
            </a:xfrm>
          </p:grpSpPr>
          <p:grpSp>
            <p:nvGrpSpPr>
              <p:cNvPr id="70" name="Group 58"/>
              <p:cNvGrpSpPr/>
              <p:nvPr/>
            </p:nvGrpSpPr>
            <p:grpSpPr bwMode="auto">
              <a:xfrm rot="3877067">
                <a:off x="714" y="2440"/>
                <a:ext cx="1404" cy="541"/>
                <a:chOff x="2288" y="2726"/>
                <a:chExt cx="1832" cy="712"/>
              </a:xfrm>
            </p:grpSpPr>
            <p:grpSp>
              <p:nvGrpSpPr>
                <p:cNvPr id="82" name="Group 59"/>
                <p:cNvGrpSpPr/>
                <p:nvPr/>
              </p:nvGrpSpPr>
              <p:grpSpPr bwMode="auto">
                <a:xfrm>
                  <a:off x="2288" y="3030"/>
                  <a:ext cx="1832" cy="408"/>
                  <a:chOff x="2288" y="3030"/>
                  <a:chExt cx="1832" cy="408"/>
                </a:xfrm>
              </p:grpSpPr>
              <p:sp>
                <p:nvSpPr>
                  <p:cNvPr id="86" name="Freeform 60"/>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7" name="Freeform 61"/>
                  <p:cNvSpPr/>
                  <p:nvPr/>
                </p:nvSpPr>
                <p:spPr bwMode="gray">
                  <a:xfrm>
                    <a:off x="3805" y="3060"/>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83" name="Group 62"/>
                <p:cNvGrpSpPr/>
                <p:nvPr/>
              </p:nvGrpSpPr>
              <p:grpSpPr bwMode="auto">
                <a:xfrm flipV="1">
                  <a:off x="2289" y="2726"/>
                  <a:ext cx="1407" cy="313"/>
                  <a:chOff x="2288" y="3029"/>
                  <a:chExt cx="1833" cy="408"/>
                </a:xfrm>
              </p:grpSpPr>
              <p:sp>
                <p:nvSpPr>
                  <p:cNvPr id="84" name="Freeform 63"/>
                  <p:cNvSpPr/>
                  <p:nvPr/>
                </p:nvSpPr>
                <p:spPr bwMode="gray">
                  <a:xfrm>
                    <a:off x="2288" y="3028"/>
                    <a:ext cx="1833"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5" name="Freeform 64"/>
                  <p:cNvSpPr/>
                  <p:nvPr/>
                </p:nvSpPr>
                <p:spPr bwMode="gray">
                  <a:xfrm>
                    <a:off x="3803" y="3054"/>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71" name="Group 65"/>
              <p:cNvGrpSpPr/>
              <p:nvPr/>
            </p:nvGrpSpPr>
            <p:grpSpPr bwMode="auto">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77" name="Group 71"/>
                <p:cNvGrpSpPr/>
                <p:nvPr/>
              </p:nvGrpSpPr>
              <p:grpSpPr bwMode="auto">
                <a:xfrm>
                  <a:off x="2902" y="1735"/>
                  <a:ext cx="689" cy="688"/>
                  <a:chOff x="4166" y="1706"/>
                  <a:chExt cx="1254" cy="1252"/>
                </a:xfrm>
              </p:grpSpPr>
              <p:sp>
                <p:nvSpPr>
                  <p:cNvPr id="78" name="Oval 72"/>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9" name="Oval 73"/>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0" name="Oval 74"/>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4" name="Group 94"/>
            <p:cNvGrpSpPr/>
            <p:nvPr/>
          </p:nvGrpSpPr>
          <p:grpSpPr bwMode="auto">
            <a:xfrm>
              <a:off x="1708" y="1444"/>
              <a:ext cx="1081" cy="1969"/>
              <a:chOff x="1708" y="1444"/>
              <a:chExt cx="1081" cy="1969"/>
            </a:xfrm>
          </p:grpSpPr>
          <p:grpSp>
            <p:nvGrpSpPr>
              <p:cNvPr id="52" name="Group 40"/>
              <p:cNvGrpSpPr/>
              <p:nvPr/>
            </p:nvGrpSpPr>
            <p:grpSpPr bwMode="auto">
              <a:xfrm rot="3877067">
                <a:off x="1817" y="2440"/>
                <a:ext cx="1404" cy="541"/>
                <a:chOff x="2288" y="2726"/>
                <a:chExt cx="1832" cy="712"/>
              </a:xfrm>
            </p:grpSpPr>
            <p:grpSp>
              <p:nvGrpSpPr>
                <p:cNvPr id="64" name="Group 41"/>
                <p:cNvGrpSpPr/>
                <p:nvPr/>
              </p:nvGrpSpPr>
              <p:grpSpPr bwMode="auto">
                <a:xfrm>
                  <a:off x="2288" y="3030"/>
                  <a:ext cx="1832" cy="408"/>
                  <a:chOff x="2288" y="3030"/>
                  <a:chExt cx="1832" cy="408"/>
                </a:xfrm>
              </p:grpSpPr>
              <p:sp>
                <p:nvSpPr>
                  <p:cNvPr id="68" name="Freeform 42"/>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 name="Freeform 43"/>
                  <p:cNvSpPr/>
                  <p:nvPr/>
                </p:nvSpPr>
                <p:spPr bwMode="gray">
                  <a:xfrm>
                    <a:off x="3805" y="3060"/>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65" name="Group 44"/>
                <p:cNvGrpSpPr/>
                <p:nvPr/>
              </p:nvGrpSpPr>
              <p:grpSpPr bwMode="auto">
                <a:xfrm flipV="1">
                  <a:off x="2289" y="2726"/>
                  <a:ext cx="1407" cy="313"/>
                  <a:chOff x="2288" y="3029"/>
                  <a:chExt cx="1833" cy="408"/>
                </a:xfrm>
              </p:grpSpPr>
              <p:sp>
                <p:nvSpPr>
                  <p:cNvPr id="66" name="Freeform 45"/>
                  <p:cNvSpPr/>
                  <p:nvPr/>
                </p:nvSpPr>
                <p:spPr bwMode="gray">
                  <a:xfrm>
                    <a:off x="2288" y="3028"/>
                    <a:ext cx="1833"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 name="Freeform 46"/>
                  <p:cNvSpPr/>
                  <p:nvPr/>
                </p:nvSpPr>
                <p:spPr bwMode="gray">
                  <a:xfrm>
                    <a:off x="3803" y="3054"/>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53" name="Group 47"/>
              <p:cNvGrpSpPr/>
              <p:nvPr/>
            </p:nvGrpSpPr>
            <p:grpSpPr bwMode="auto">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59" name="Group 53"/>
                <p:cNvGrpSpPr/>
                <p:nvPr/>
              </p:nvGrpSpPr>
              <p:grpSpPr bwMode="auto">
                <a:xfrm>
                  <a:off x="2902" y="1735"/>
                  <a:ext cx="689" cy="688"/>
                  <a:chOff x="4166" y="1706"/>
                  <a:chExt cx="1254" cy="1252"/>
                </a:xfrm>
              </p:grpSpPr>
              <p:sp>
                <p:nvSpPr>
                  <p:cNvPr id="60" name="Oval 54"/>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1" name="Oval 55"/>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2" name="Oval 56"/>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5" name="Group 95"/>
            <p:cNvGrpSpPr/>
            <p:nvPr/>
          </p:nvGrpSpPr>
          <p:grpSpPr bwMode="auto">
            <a:xfrm>
              <a:off x="2848" y="1444"/>
              <a:ext cx="1082" cy="1967"/>
              <a:chOff x="2848" y="1444"/>
              <a:chExt cx="1082" cy="1967"/>
            </a:xfrm>
          </p:grpSpPr>
          <p:grpSp>
            <p:nvGrpSpPr>
              <p:cNvPr id="34" name="Group 5"/>
              <p:cNvGrpSpPr/>
              <p:nvPr/>
            </p:nvGrpSpPr>
            <p:grpSpPr bwMode="auto">
              <a:xfrm rot="3877067">
                <a:off x="2958" y="2439"/>
                <a:ext cx="1405" cy="539"/>
                <a:chOff x="2288" y="2729"/>
                <a:chExt cx="1833" cy="709"/>
              </a:xfrm>
            </p:grpSpPr>
            <p:grpSp>
              <p:nvGrpSpPr>
                <p:cNvPr id="46" name="Group 6"/>
                <p:cNvGrpSpPr/>
                <p:nvPr/>
              </p:nvGrpSpPr>
              <p:grpSpPr bwMode="auto">
                <a:xfrm>
                  <a:off x="2289" y="3030"/>
                  <a:ext cx="1832" cy="408"/>
                  <a:chOff x="2289" y="3030"/>
                  <a:chExt cx="1832" cy="408"/>
                </a:xfrm>
              </p:grpSpPr>
              <p:sp>
                <p:nvSpPr>
                  <p:cNvPr id="50" name="Freeform 7"/>
                  <p:cNvSpPr/>
                  <p:nvPr/>
                </p:nvSpPr>
                <p:spPr bwMode="gray">
                  <a:xfrm>
                    <a:off x="2288" y="3029"/>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1" name="Freeform 8"/>
                  <p:cNvSpPr/>
                  <p:nvPr/>
                </p:nvSpPr>
                <p:spPr bwMode="gray">
                  <a:xfrm>
                    <a:off x="3806" y="3059"/>
                    <a:ext cx="288" cy="335"/>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47" name="Group 9"/>
                <p:cNvGrpSpPr/>
                <p:nvPr/>
              </p:nvGrpSpPr>
              <p:grpSpPr bwMode="auto">
                <a:xfrm flipV="1">
                  <a:off x="2288" y="2729"/>
                  <a:ext cx="1407" cy="312"/>
                  <a:chOff x="2288" y="3028"/>
                  <a:chExt cx="1833" cy="407"/>
                </a:xfrm>
              </p:grpSpPr>
              <p:sp>
                <p:nvSpPr>
                  <p:cNvPr id="48" name="Freeform 10"/>
                  <p:cNvSpPr/>
                  <p:nvPr/>
                </p:nvSpPr>
                <p:spPr bwMode="gray">
                  <a:xfrm>
                    <a:off x="2288" y="3028"/>
                    <a:ext cx="1832" cy="407"/>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9" name="Freeform 11"/>
                  <p:cNvSpPr/>
                  <p:nvPr/>
                </p:nvSpPr>
                <p:spPr bwMode="gray">
                  <a:xfrm>
                    <a:off x="3806" y="3057"/>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35" name="Group 12"/>
              <p:cNvGrpSpPr/>
              <p:nvPr/>
            </p:nvGrpSpPr>
            <p:grpSpPr bwMode="auto">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41" name="Group 18"/>
                <p:cNvGrpSpPr/>
                <p:nvPr/>
              </p:nvGrpSpPr>
              <p:grpSpPr bwMode="auto">
                <a:xfrm>
                  <a:off x="2902" y="1735"/>
                  <a:ext cx="689" cy="688"/>
                  <a:chOff x="4166" y="1706"/>
                  <a:chExt cx="1254" cy="1252"/>
                </a:xfrm>
              </p:grpSpPr>
              <p:sp>
                <p:nvSpPr>
                  <p:cNvPr id="42" name="Oval 19"/>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3" name="Oval 20"/>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4" name="Oval 21"/>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6" name="Group 96"/>
            <p:cNvGrpSpPr/>
            <p:nvPr/>
          </p:nvGrpSpPr>
          <p:grpSpPr bwMode="auto">
            <a:xfrm>
              <a:off x="3969" y="1355"/>
              <a:ext cx="1203" cy="2097"/>
              <a:chOff x="3969" y="1355"/>
              <a:chExt cx="1203" cy="2097"/>
            </a:xfrm>
          </p:grpSpPr>
          <p:grpSp>
            <p:nvGrpSpPr>
              <p:cNvPr id="17" name="Group 23"/>
              <p:cNvGrpSpPr/>
              <p:nvPr/>
            </p:nvGrpSpPr>
            <p:grpSpPr bwMode="auto">
              <a:xfrm rot="3877067">
                <a:off x="4200" y="2480"/>
                <a:ext cx="1405" cy="539"/>
                <a:chOff x="2288" y="2729"/>
                <a:chExt cx="1833" cy="709"/>
              </a:xfrm>
            </p:grpSpPr>
            <p:grpSp>
              <p:nvGrpSpPr>
                <p:cNvPr id="28" name="Group 24"/>
                <p:cNvGrpSpPr/>
                <p:nvPr/>
              </p:nvGrpSpPr>
              <p:grpSpPr bwMode="auto">
                <a:xfrm>
                  <a:off x="2289" y="3030"/>
                  <a:ext cx="1832" cy="408"/>
                  <a:chOff x="2289" y="3030"/>
                  <a:chExt cx="1832" cy="408"/>
                </a:xfrm>
              </p:grpSpPr>
              <p:sp>
                <p:nvSpPr>
                  <p:cNvPr id="32" name="Freeform 25"/>
                  <p:cNvSpPr/>
                  <p:nvPr/>
                </p:nvSpPr>
                <p:spPr bwMode="gray">
                  <a:xfrm>
                    <a:off x="2288" y="3029"/>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3" name="Freeform 26"/>
                  <p:cNvSpPr/>
                  <p:nvPr/>
                </p:nvSpPr>
                <p:spPr bwMode="gray">
                  <a:xfrm>
                    <a:off x="3806" y="3059"/>
                    <a:ext cx="288" cy="335"/>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29" name="Group 27"/>
                <p:cNvGrpSpPr/>
                <p:nvPr/>
              </p:nvGrpSpPr>
              <p:grpSpPr bwMode="auto">
                <a:xfrm flipV="1">
                  <a:off x="2288" y="2729"/>
                  <a:ext cx="1407" cy="312"/>
                  <a:chOff x="2288" y="3028"/>
                  <a:chExt cx="1833" cy="407"/>
                </a:xfrm>
              </p:grpSpPr>
              <p:sp>
                <p:nvSpPr>
                  <p:cNvPr id="30" name="Freeform 28"/>
                  <p:cNvSpPr/>
                  <p:nvPr/>
                </p:nvSpPr>
                <p:spPr bwMode="gray">
                  <a:xfrm>
                    <a:off x="2288" y="3028"/>
                    <a:ext cx="1832" cy="407"/>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1" name="Freeform 29"/>
                  <p:cNvSpPr/>
                  <p:nvPr/>
                </p:nvSpPr>
                <p:spPr bwMode="gray">
                  <a:xfrm>
                    <a:off x="3806" y="3057"/>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23" name="Group 35"/>
              <p:cNvGrpSpPr/>
              <p:nvPr/>
            </p:nvGrpSpPr>
            <p:grpSpPr bwMode="auto">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3" name="矩形 2"/>
          <p:cNvSpPr/>
          <p:nvPr/>
        </p:nvSpPr>
        <p:spPr>
          <a:xfrm>
            <a:off x="3032506" y="2758327"/>
            <a:ext cx="3993401" cy="1569660"/>
          </a:xfrm>
          <a:prstGeom prst="rect">
            <a:avLst/>
          </a:prstGeom>
          <a:noFill/>
        </p:spPr>
        <p:txBody>
          <a:bodyPr wrap="none">
            <a:spAutoFit/>
          </a:bodyPr>
          <a:lstStyle/>
          <a:p>
            <a:pPr algn="ctr">
              <a:spcBef>
                <a:spcPct val="50000"/>
              </a:spcBef>
              <a:defRPr/>
            </a:pPr>
            <a:r>
              <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r>
              <a:rPr lang="zh-CN" altLang="en-US" sz="2800">
                <a:solidFill>
                  <a:schemeClr val="bg1"/>
                </a:solidFill>
                <a:latin typeface="微软雅黑" panose="020B0503020204020204" pitchFamily="34" charset="-122"/>
                <a:ea typeface="微软雅黑" panose="020B0503020204020204" pitchFamily="34" charset="-122"/>
              </a:rPr>
              <a:t>单击此处添加标题</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a:t>单击此处添加标题</a:t>
            </a:r>
            <a:endParaRPr lang="en-US" altLang="zh-CN"/>
          </a:p>
        </p:txBody>
      </p:sp>
      <p:sp>
        <p:nvSpPr>
          <p:cNvPr id="1027"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第一层</a:t>
            </a:r>
            <a:endParaRPr lang="en-US" altLang="zh-CN"/>
          </a:p>
          <a:p>
            <a:pPr lvl="1"/>
            <a:r>
              <a:rPr lang="zh-CN" altLang="en-US"/>
              <a:t>第二层</a:t>
            </a:r>
            <a:r>
              <a:rPr lang="en-US" altLang="zh-CN"/>
              <a:t> </a:t>
            </a:r>
          </a:p>
          <a:p>
            <a:pPr lvl="2"/>
            <a:r>
              <a:rPr lang="zh-CN" altLang="en-US"/>
              <a:t>第三层</a:t>
            </a:r>
            <a:r>
              <a:rPr lang="en-US" altLang="zh-CN"/>
              <a:t> </a:t>
            </a:r>
          </a:p>
          <a:p>
            <a:pPr lvl="3"/>
            <a:r>
              <a:rPr lang="zh-CN" altLang="en-US"/>
              <a:t>第四层</a:t>
            </a:r>
            <a:endParaRPr lang="en-US" altLang="zh-CN"/>
          </a:p>
          <a:p>
            <a:pPr lvl="4"/>
            <a:r>
              <a:rPr lang="zh-CN" altLang="en-US"/>
              <a:t>第五层</a:t>
            </a:r>
            <a:endParaRPr lang="en-US" altLang="zh-CN"/>
          </a:p>
          <a:p>
            <a:pPr lvl="0"/>
            <a:endParaRPr lang="en-US" altLang="zh-CN"/>
          </a:p>
        </p:txBody>
      </p:sp>
      <p:sp>
        <p:nvSpPr>
          <p:cNvPr id="1028" name="矩形 17"/>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fld id="{ADE35CD4-02FA-414E-A171-4246F6AB0A59}" type="slidenum">
              <a:rPr lang="en-US" altLang="zh-CN" sz="1200" b="1">
                <a:solidFill>
                  <a:schemeClr val="bg1"/>
                </a:solidFill>
                <a:latin typeface="微软雅黑" panose="020B0503020204020204" pitchFamily="34" charset="-122"/>
                <a:ea typeface="微软雅黑" panose="020B0503020204020204" pitchFamily="34" charset="-122"/>
              </a:rPr>
              <a:t>‹#›</a:t>
            </a:fld>
            <a:endParaRPr lang="en-US" altLang="zh-CN" sz="1200" b="1">
              <a:solidFill>
                <a:schemeClr val="bg1"/>
              </a:solidFill>
              <a:latin typeface="微软雅黑" panose="020B0503020204020204" pitchFamily="34" charset="-122"/>
              <a:ea typeface="微软雅黑" panose="020B0503020204020204" pitchFamily="34" charset="-122"/>
            </a:endParaRPr>
          </a:p>
        </p:txBody>
      </p:sp>
      <p:sp>
        <p:nvSpPr>
          <p:cNvPr id="1029" name="矩形 19"/>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pPr>
            <a:fld id="{32A646B8-0E86-41B0-B138-DEA2CBA600B0}" type="datetime1">
              <a:rPr lang="zh-CN" altLang="en-US" sz="1200">
                <a:solidFill>
                  <a:schemeClr val="bg1"/>
                </a:solidFill>
                <a:latin typeface="微软雅黑" panose="020B0503020204020204" pitchFamily="34" charset="-122"/>
                <a:ea typeface="微软雅黑" panose="020B0503020204020204" pitchFamily="34" charset="-122"/>
              </a:rPr>
              <a:t>2018/7/30</a:t>
            </a:fld>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1" fontAlgn="base" hangingPunct="1">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1" fontAlgn="base" hangingPunct="1">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https://blog.startifact.com/posts/older/what-is-pythonic.html" TargetMode="External"/><Relationship Id="rId3" Type="http://schemas.openxmlformats.org/officeDocument/2006/relationships/hyperlink" Target="https://stackoverflow.com/questions/132988/is-there-a-difference-between-and-is-in-python" TargetMode="External"/><Relationship Id="rId7" Type="http://schemas.openxmlformats.org/officeDocument/2006/relationships/hyperlink" Target="https://www.cs.cmu.edu/~srini/15-441/F11/lectures/r04-python.pdf" TargetMode="External"/><Relationship Id="rId2" Type="http://schemas.openxmlformats.org/officeDocument/2006/relationships/hyperlink" Target="https://songlee24.github.io/2014/08/15/python-FAQ-02/" TargetMode="External"/><Relationship Id="rId1" Type="http://schemas.openxmlformats.org/officeDocument/2006/relationships/slideLayout" Target="../slideLayouts/slideLayout4.xml"/><Relationship Id="rId6" Type="http://schemas.openxmlformats.org/officeDocument/2006/relationships/hyperlink" Target="https://medium.freecodecamp.org/how-and-why-you-should-use-python-generators-f6fb56650888" TargetMode="External"/><Relationship Id="rId11" Type="http://schemas.openxmlformats.org/officeDocument/2006/relationships/hyperlink" Target="https://coolshell.cn/articles/10822.html" TargetMode="External"/><Relationship Id="rId5" Type="http://schemas.openxmlformats.org/officeDocument/2006/relationships/hyperlink" Target="https://stackoverflow.com/questions/626759/whats-the-difference-between-lists-and-tuples" TargetMode="External"/><Relationship Id="rId10" Type="http://schemas.openxmlformats.org/officeDocument/2006/relationships/hyperlink" Target="https://stackoverflow.com/questions/14017996/is-there-a-way-to-pass-optional-parameters-to-a-function" TargetMode="External"/><Relationship Id="rId4" Type="http://schemas.openxmlformats.org/officeDocument/2006/relationships/hyperlink" Target="https://docs.python.org/3/reference/datamodel.html#object.__del__" TargetMode="External"/><Relationship Id="rId9" Type="http://schemas.openxmlformats.org/officeDocument/2006/relationships/hyperlink" Target="http://sphinxcontrib-napoleon.readthedocs.io/en/latest/example_google.html"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Tail_call" TargetMode="External"/><Relationship Id="rId2" Type="http://schemas.openxmlformats.org/officeDocument/2006/relationships/hyperlink" Target="https://en.wikipedia.org/wiki/Side_effect_(computer_science)" TargetMode="External"/><Relationship Id="rId1" Type="http://schemas.openxmlformats.org/officeDocument/2006/relationships/slideLayout" Target="../slideLayouts/slideLayout4.xml"/><Relationship Id="rId5" Type="http://schemas.openxmlformats.org/officeDocument/2006/relationships/hyperlink" Target="https://pdfs.semanticscholar.org/presentation/4a1f/f4e65cbe75d25c0abb75402ea7eaaa308137.pdf" TargetMode="External"/><Relationship Id="rId4" Type="http://schemas.openxmlformats.org/officeDocument/2006/relationships/hyperlink" Target="https://softwareengineering.stackexchange.com/questions/40297/what-is-a-side-eff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1755" y="2767280"/>
            <a:ext cx="7865906" cy="1323439"/>
          </a:xfrm>
        </p:spPr>
        <p:txBody>
          <a:bodyPr/>
          <a:lstStyle/>
          <a:p>
            <a:r>
              <a:rPr lang="en-US" altLang="zh-CN" sz="4000" dirty="0">
                <a:solidFill>
                  <a:srgbClr val="000000"/>
                </a:solidFill>
              </a:rPr>
              <a:t>Python NLP-Chapter 4</a:t>
            </a:r>
            <a:br>
              <a:rPr lang="en-US" altLang="zh-CN" sz="4000" dirty="0">
                <a:solidFill>
                  <a:srgbClr val="000000"/>
                </a:solidFill>
              </a:rPr>
            </a:br>
            <a:r>
              <a:rPr lang="en-US" altLang="zh-CN" sz="4000" dirty="0">
                <a:solidFill>
                  <a:srgbClr val="000000"/>
                </a:solidFill>
              </a:rPr>
              <a:t>Writing Structured Programs</a:t>
            </a:r>
            <a:endParaRPr lang="zh-CN" altLang="en-US" sz="4000" dirty="0">
              <a:solidFill>
                <a:srgbClr val="000000"/>
              </a:solidFill>
            </a:endParaRPr>
          </a:p>
        </p:txBody>
      </p:sp>
      <p:sp>
        <p:nvSpPr>
          <p:cNvPr id="4" name="文本框 3"/>
          <p:cNvSpPr txBox="1"/>
          <p:nvPr/>
        </p:nvSpPr>
        <p:spPr bwMode="gray">
          <a:xfrm>
            <a:off x="6352127" y="5473874"/>
            <a:ext cx="1715534" cy="830997"/>
          </a:xfrm>
          <a:prstGeom prst="rect">
            <a:avLst/>
          </a:prstGeom>
          <a:noFill/>
          <a:ln w="9525">
            <a:noFill/>
            <a:miter lim="800000"/>
          </a:ln>
        </p:spPr>
        <p:txBody>
          <a:bodyPr wrap="none" rtlCol="0">
            <a:spAutoFit/>
          </a:bodyPr>
          <a:lstStyle/>
          <a:p>
            <a:pPr algn="ctr" eaLnBrk="0" hangingPunct="0">
              <a:buFontTx/>
              <a:buNone/>
            </a:pPr>
            <a:r>
              <a:rPr lang="en-US" altLang="zh-CN" sz="2400" dirty="0">
                <a:latin typeface="微软雅黑" panose="020B0503020204020204" pitchFamily="34" charset="-122"/>
                <a:ea typeface="微软雅黑" panose="020B0503020204020204" pitchFamily="34" charset="-122"/>
              </a:rPr>
              <a:t>4/25/2018</a:t>
            </a:r>
          </a:p>
          <a:p>
            <a:pPr algn="ctr" eaLnBrk="0" hangingPunct="0">
              <a:buFontTx/>
              <a:buNone/>
            </a:pPr>
            <a:r>
              <a:rPr lang="zh-CN" altLang="en-US" sz="2400" dirty="0">
                <a:latin typeface="微软雅黑" panose="020B0503020204020204" pitchFamily="34" charset="-122"/>
                <a:ea typeface="微软雅黑" panose="020B0503020204020204" pitchFamily="34" charset="-122"/>
              </a:rPr>
              <a:t>汶东震</a:t>
            </a:r>
          </a:p>
        </p:txBody>
      </p:sp>
    </p:spTree>
    <p:extLst>
      <p:ext uri="{BB962C8B-B14F-4D97-AF65-F5344CB8AC3E}">
        <p14:creationId xmlns:p14="http://schemas.microsoft.com/office/powerpoint/2010/main" val="278576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if…if…</a:t>
            </a:r>
          </a:p>
          <a:p>
            <a:pPr lvl="1"/>
            <a:r>
              <a:rPr lang="en-US" altLang="zh-CN" sz="2800" dirty="0"/>
              <a:t>if(c0):</a:t>
            </a:r>
          </a:p>
          <a:p>
            <a:pPr lvl="2"/>
            <a:r>
              <a:rPr lang="en-US" altLang="zh-CN" sz="2800" dirty="0"/>
              <a:t>do something</a:t>
            </a:r>
          </a:p>
          <a:p>
            <a:pPr lvl="1"/>
            <a:r>
              <a:rPr lang="en-US" altLang="zh-CN" sz="2800" dirty="0"/>
              <a:t>if(c1):</a:t>
            </a:r>
          </a:p>
          <a:p>
            <a:pPr lvl="2"/>
            <a:r>
              <a:rPr lang="en-US" altLang="zh-CN" sz="2800" dirty="0"/>
              <a:t>do other things</a:t>
            </a:r>
          </a:p>
        </p:txBody>
      </p:sp>
      <p:sp>
        <p:nvSpPr>
          <p:cNvPr id="3" name="标题 2"/>
          <p:cNvSpPr>
            <a:spLocks noGrp="1"/>
          </p:cNvSpPr>
          <p:nvPr>
            <p:ph type="title"/>
          </p:nvPr>
        </p:nvSpPr>
        <p:spPr>
          <a:xfrm>
            <a:off x="359230" y="127360"/>
            <a:ext cx="5388427" cy="830997"/>
          </a:xfrm>
        </p:spPr>
        <p:txBody>
          <a:bodyPr/>
          <a:lstStyle/>
          <a:p>
            <a:r>
              <a:rPr lang="en-US" altLang="zh-CN" sz="4800" dirty="0"/>
              <a:t>if…</a:t>
            </a:r>
            <a:r>
              <a:rPr lang="en-US" altLang="zh-CN" sz="4800" dirty="0" err="1"/>
              <a:t>elif</a:t>
            </a:r>
            <a:r>
              <a:rPr lang="en-US" altLang="zh-CN" sz="4800" dirty="0"/>
              <a:t>…else</a:t>
            </a:r>
            <a:endParaRPr lang="zh-CN" altLang="en-US" sz="4800" dirty="0"/>
          </a:p>
        </p:txBody>
      </p:sp>
      <p:cxnSp>
        <p:nvCxnSpPr>
          <p:cNvPr id="4" name="直接箭头连接符 3"/>
          <p:cNvCxnSpPr/>
          <p:nvPr/>
        </p:nvCxnSpPr>
        <p:spPr bwMode="auto">
          <a:xfrm flipH="1">
            <a:off x="1967698" y="1690564"/>
            <a:ext cx="2176038" cy="725188"/>
          </a:xfrm>
          <a:prstGeom prst="straightConnector1">
            <a:avLst/>
          </a:prstGeom>
          <a:noFill/>
          <a:ln w="38100" cap="flat" cmpd="sng" algn="ctr">
            <a:solidFill>
              <a:srgbClr val="FF0000"/>
            </a:solidFill>
            <a:prstDash val="solid"/>
            <a:round/>
            <a:headEnd type="none" w="med" len="med"/>
            <a:tailEnd type="triangle"/>
          </a:ln>
        </p:spPr>
      </p:cxnSp>
      <p:sp>
        <p:nvSpPr>
          <p:cNvPr id="6" name="文本框 5"/>
          <p:cNvSpPr txBox="1"/>
          <p:nvPr/>
        </p:nvSpPr>
        <p:spPr bwMode="gray">
          <a:xfrm>
            <a:off x="4143736" y="1459732"/>
            <a:ext cx="2993768"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1. test condition c0</a:t>
            </a:r>
            <a:endParaRPr lang="zh-CN" altLang="en-US" sz="2400"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bwMode="auto">
          <a:xfrm flipH="1">
            <a:off x="3867875" y="2505737"/>
            <a:ext cx="599953" cy="497912"/>
          </a:xfrm>
          <a:prstGeom prst="straightConnector1">
            <a:avLst/>
          </a:prstGeom>
          <a:noFill/>
          <a:ln w="38100" cap="flat" cmpd="sng" algn="ctr">
            <a:solidFill>
              <a:srgbClr val="FF0000"/>
            </a:solidFill>
            <a:prstDash val="solid"/>
            <a:round/>
            <a:headEnd type="none" w="med" len="med"/>
            <a:tailEnd type="triangle"/>
          </a:ln>
        </p:spPr>
      </p:cxnSp>
      <p:sp>
        <p:nvSpPr>
          <p:cNvPr id="10" name="文本框 9"/>
          <p:cNvSpPr txBox="1"/>
          <p:nvPr/>
        </p:nvSpPr>
        <p:spPr bwMode="gray">
          <a:xfrm>
            <a:off x="4559300" y="2184919"/>
            <a:ext cx="2794355"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2. if c0 true do it! </a:t>
            </a:r>
            <a:endParaRPr lang="zh-CN" altLang="en-US" sz="2400" dirty="0">
              <a:latin typeface="微软雅黑" panose="020B0503020204020204" pitchFamily="34" charset="-122"/>
              <a:ea typeface="微软雅黑" panose="020B0503020204020204" pitchFamily="34" charset="-122"/>
            </a:endParaRPr>
          </a:p>
        </p:txBody>
      </p:sp>
      <p:cxnSp>
        <p:nvCxnSpPr>
          <p:cNvPr id="11" name="直接箭头连接符 10"/>
          <p:cNvCxnSpPr/>
          <p:nvPr/>
        </p:nvCxnSpPr>
        <p:spPr bwMode="auto">
          <a:xfrm flipH="1">
            <a:off x="1991813" y="3378792"/>
            <a:ext cx="2567487" cy="290391"/>
          </a:xfrm>
          <a:prstGeom prst="straightConnector1">
            <a:avLst/>
          </a:prstGeom>
          <a:noFill/>
          <a:ln w="38100" cap="flat" cmpd="sng" algn="ctr">
            <a:solidFill>
              <a:srgbClr val="FF0000"/>
            </a:solidFill>
            <a:prstDash val="solid"/>
            <a:round/>
            <a:headEnd type="none" w="med" len="med"/>
            <a:tailEnd type="triangle"/>
          </a:ln>
        </p:spPr>
      </p:cxnSp>
      <p:sp>
        <p:nvSpPr>
          <p:cNvPr id="13" name="文本框 12"/>
          <p:cNvSpPr txBox="1"/>
          <p:nvPr/>
        </p:nvSpPr>
        <p:spPr bwMode="gray">
          <a:xfrm>
            <a:off x="4678101" y="3036338"/>
            <a:ext cx="3692678"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3. new condition c1 test</a:t>
            </a:r>
            <a:endParaRPr lang="zh-CN" altLang="en-US" sz="2400" dirty="0">
              <a:latin typeface="微软雅黑" panose="020B0503020204020204" pitchFamily="34" charset="-122"/>
              <a:ea typeface="微软雅黑" panose="020B0503020204020204" pitchFamily="34" charset="-122"/>
            </a:endParaRPr>
          </a:p>
        </p:txBody>
      </p:sp>
      <p:sp>
        <p:nvSpPr>
          <p:cNvPr id="15" name="文本框 14"/>
          <p:cNvSpPr txBox="1"/>
          <p:nvPr/>
        </p:nvSpPr>
        <p:spPr bwMode="gray">
          <a:xfrm>
            <a:off x="4907972" y="3873146"/>
            <a:ext cx="3462807"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4. if c1 true then do it!</a:t>
            </a:r>
            <a:endParaRPr lang="zh-CN" altLang="en-US" sz="2400" dirty="0">
              <a:latin typeface="微软雅黑" panose="020B0503020204020204" pitchFamily="34" charset="-122"/>
              <a:ea typeface="微软雅黑" panose="020B0503020204020204" pitchFamily="34" charset="-122"/>
            </a:endParaRPr>
          </a:p>
        </p:txBody>
      </p:sp>
      <p:cxnSp>
        <p:nvCxnSpPr>
          <p:cNvPr id="16" name="直接箭头连接符 15"/>
          <p:cNvCxnSpPr>
            <a:stCxn id="15" idx="1"/>
          </p:cNvCxnSpPr>
          <p:nvPr/>
        </p:nvCxnSpPr>
        <p:spPr bwMode="auto">
          <a:xfrm flipH="1">
            <a:off x="4178300" y="4103979"/>
            <a:ext cx="729672" cy="157828"/>
          </a:xfrm>
          <a:prstGeom prst="straightConnector1">
            <a:avLst/>
          </a:prstGeom>
          <a:noFill/>
          <a:ln w="38100" cap="flat" cmpd="sng" algn="ctr">
            <a:solidFill>
              <a:srgbClr val="FF0000"/>
            </a:solidFill>
            <a:prstDash val="solid"/>
            <a:round/>
            <a:headEnd type="none" w="med" len="med"/>
            <a:tailEnd type="triangle"/>
          </a:ln>
        </p:spPr>
      </p:cxnSp>
      <p:sp>
        <p:nvSpPr>
          <p:cNvPr id="20" name="文本框 19"/>
          <p:cNvSpPr txBox="1"/>
          <p:nvPr/>
        </p:nvSpPr>
        <p:spPr bwMode="gray">
          <a:xfrm>
            <a:off x="1081933" y="5191730"/>
            <a:ext cx="6771790" cy="584775"/>
          </a:xfrm>
          <a:prstGeom prst="rect">
            <a:avLst/>
          </a:prstGeom>
          <a:noFill/>
          <a:ln w="9525">
            <a:noFill/>
            <a:miter lim="800000"/>
          </a:ln>
        </p:spPr>
        <p:txBody>
          <a:bodyPr wrap="none" rtlCol="0">
            <a:spAutoFit/>
          </a:bodyPr>
          <a:lstStyle/>
          <a:p>
            <a:pPr eaLnBrk="0" hangingPunct="0">
              <a:buFontTx/>
              <a:buNone/>
            </a:pPr>
            <a:r>
              <a:rPr lang="en-US" altLang="zh-CN" sz="3200" dirty="0">
                <a:solidFill>
                  <a:srgbClr val="FF0000"/>
                </a:solidFill>
                <a:latin typeface="微软雅黑" panose="020B0503020204020204" pitchFamily="34" charset="-122"/>
                <a:ea typeface="微软雅黑" panose="020B0503020204020204" pitchFamily="34" charset="-122"/>
              </a:rPr>
              <a:t>Two condition tests are individual</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497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if…</a:t>
            </a:r>
            <a:r>
              <a:rPr lang="en-US" altLang="zh-CN" sz="3600" dirty="0" err="1">
                <a:solidFill>
                  <a:srgbClr val="000000"/>
                </a:solidFill>
              </a:rPr>
              <a:t>elif</a:t>
            </a:r>
            <a:r>
              <a:rPr lang="en-US" altLang="zh-CN" sz="3600" dirty="0">
                <a:solidFill>
                  <a:srgbClr val="000000"/>
                </a:solidFill>
              </a:rPr>
              <a:t>…</a:t>
            </a:r>
          </a:p>
          <a:p>
            <a:pPr lvl="1"/>
            <a:r>
              <a:rPr lang="en-US" altLang="zh-CN" sz="2800" dirty="0"/>
              <a:t>if(c0):</a:t>
            </a:r>
          </a:p>
          <a:p>
            <a:pPr lvl="2"/>
            <a:r>
              <a:rPr lang="en-US" altLang="zh-CN" sz="2800" dirty="0"/>
              <a:t>do something</a:t>
            </a:r>
          </a:p>
          <a:p>
            <a:pPr lvl="1"/>
            <a:r>
              <a:rPr lang="en-US" altLang="zh-CN" sz="2800" dirty="0" err="1"/>
              <a:t>elif</a:t>
            </a:r>
            <a:r>
              <a:rPr lang="en-US" altLang="zh-CN" sz="2800" dirty="0"/>
              <a:t>(c1):</a:t>
            </a:r>
          </a:p>
          <a:p>
            <a:pPr lvl="2"/>
            <a:r>
              <a:rPr lang="en-US" altLang="zh-CN" sz="2800" dirty="0"/>
              <a:t>do other things</a:t>
            </a:r>
          </a:p>
        </p:txBody>
      </p:sp>
      <p:sp>
        <p:nvSpPr>
          <p:cNvPr id="3" name="标题 2"/>
          <p:cNvSpPr>
            <a:spLocks noGrp="1"/>
          </p:cNvSpPr>
          <p:nvPr>
            <p:ph type="title"/>
          </p:nvPr>
        </p:nvSpPr>
        <p:spPr>
          <a:xfrm>
            <a:off x="359230" y="127360"/>
            <a:ext cx="5388427" cy="830997"/>
          </a:xfrm>
        </p:spPr>
        <p:txBody>
          <a:bodyPr/>
          <a:lstStyle/>
          <a:p>
            <a:r>
              <a:rPr lang="en-US" altLang="zh-CN" sz="4800" dirty="0"/>
              <a:t>if…</a:t>
            </a:r>
            <a:r>
              <a:rPr lang="en-US" altLang="zh-CN" sz="4800" dirty="0" err="1"/>
              <a:t>elif</a:t>
            </a:r>
            <a:r>
              <a:rPr lang="en-US" altLang="zh-CN" sz="4800" dirty="0"/>
              <a:t>…else</a:t>
            </a:r>
            <a:endParaRPr lang="zh-CN" altLang="en-US" sz="4800" dirty="0"/>
          </a:p>
        </p:txBody>
      </p:sp>
      <p:cxnSp>
        <p:nvCxnSpPr>
          <p:cNvPr id="4" name="直接箭头连接符 3"/>
          <p:cNvCxnSpPr/>
          <p:nvPr/>
        </p:nvCxnSpPr>
        <p:spPr bwMode="auto">
          <a:xfrm flipH="1">
            <a:off x="1932972" y="1736203"/>
            <a:ext cx="1851950" cy="613458"/>
          </a:xfrm>
          <a:prstGeom prst="straightConnector1">
            <a:avLst/>
          </a:prstGeom>
          <a:noFill/>
          <a:ln w="38100" cap="flat" cmpd="sng" algn="ctr">
            <a:solidFill>
              <a:srgbClr val="FF0000"/>
            </a:solidFill>
            <a:prstDash val="solid"/>
            <a:round/>
            <a:headEnd type="none" w="med" len="med"/>
            <a:tailEnd type="triangle"/>
          </a:ln>
        </p:spPr>
      </p:cxnSp>
      <p:sp>
        <p:nvSpPr>
          <p:cNvPr id="9" name="文本框 8"/>
          <p:cNvSpPr txBox="1"/>
          <p:nvPr/>
        </p:nvSpPr>
        <p:spPr bwMode="gray">
          <a:xfrm>
            <a:off x="3889094" y="1505370"/>
            <a:ext cx="2993768"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1. test condition c0</a:t>
            </a:r>
            <a:endParaRPr lang="zh-CN" altLang="en-US" sz="24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bwMode="auto">
          <a:xfrm flipH="1">
            <a:off x="3895707" y="2546430"/>
            <a:ext cx="663593" cy="409206"/>
          </a:xfrm>
          <a:prstGeom prst="straightConnector1">
            <a:avLst/>
          </a:prstGeom>
          <a:noFill/>
          <a:ln w="38100" cap="flat" cmpd="sng" algn="ctr">
            <a:solidFill>
              <a:srgbClr val="FF0000"/>
            </a:solidFill>
            <a:prstDash val="solid"/>
            <a:round/>
            <a:headEnd type="none" w="med" len="med"/>
            <a:tailEnd type="triangle"/>
          </a:ln>
        </p:spPr>
      </p:cxnSp>
      <p:sp>
        <p:nvSpPr>
          <p:cNvPr id="12" name="文本框 11"/>
          <p:cNvSpPr txBox="1"/>
          <p:nvPr/>
        </p:nvSpPr>
        <p:spPr bwMode="gray">
          <a:xfrm>
            <a:off x="4559300" y="2263807"/>
            <a:ext cx="2794355"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2. if c0 true do it! </a:t>
            </a:r>
            <a:endParaRPr lang="zh-CN" altLang="en-US" sz="2400"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2257064" y="3330779"/>
            <a:ext cx="2106592" cy="204252"/>
          </a:xfrm>
          <a:prstGeom prst="straightConnector1">
            <a:avLst/>
          </a:prstGeom>
          <a:noFill/>
          <a:ln w="38100" cap="flat" cmpd="sng" algn="ctr">
            <a:solidFill>
              <a:srgbClr val="FF0000"/>
            </a:solidFill>
            <a:prstDash val="solid"/>
            <a:round/>
            <a:headEnd type="none" w="med" len="med"/>
            <a:tailEnd type="triangle"/>
          </a:ln>
        </p:spPr>
      </p:cxnSp>
      <p:sp>
        <p:nvSpPr>
          <p:cNvPr id="16" name="文本框 15"/>
          <p:cNvSpPr txBox="1"/>
          <p:nvPr/>
        </p:nvSpPr>
        <p:spPr bwMode="gray">
          <a:xfrm>
            <a:off x="4390556" y="3074034"/>
            <a:ext cx="3695884"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3. while c0 failed test c1</a:t>
            </a:r>
            <a:endParaRPr lang="zh-CN" altLang="en-US" sz="2400" dirty="0">
              <a:latin typeface="微软雅黑" panose="020B0503020204020204" pitchFamily="34" charset="-122"/>
              <a:ea typeface="微软雅黑" panose="020B0503020204020204" pitchFamily="34" charset="-122"/>
            </a:endParaRPr>
          </a:p>
        </p:txBody>
      </p:sp>
      <p:cxnSp>
        <p:nvCxnSpPr>
          <p:cNvPr id="17" name="直接箭头连接符 16"/>
          <p:cNvCxnSpPr/>
          <p:nvPr/>
        </p:nvCxnSpPr>
        <p:spPr bwMode="auto">
          <a:xfrm flipH="1">
            <a:off x="4172374" y="4015885"/>
            <a:ext cx="677418" cy="264190"/>
          </a:xfrm>
          <a:prstGeom prst="straightConnector1">
            <a:avLst/>
          </a:prstGeom>
          <a:noFill/>
          <a:ln w="38100" cap="flat" cmpd="sng" algn="ctr">
            <a:solidFill>
              <a:srgbClr val="FF0000"/>
            </a:solidFill>
            <a:prstDash val="solid"/>
            <a:round/>
            <a:headEnd type="none" w="med" len="med"/>
            <a:tailEnd type="triangle"/>
          </a:ln>
        </p:spPr>
      </p:cxnSp>
      <p:sp>
        <p:nvSpPr>
          <p:cNvPr id="20" name="文本框 19"/>
          <p:cNvSpPr txBox="1"/>
          <p:nvPr/>
        </p:nvSpPr>
        <p:spPr bwMode="gray">
          <a:xfrm>
            <a:off x="4849792" y="3792672"/>
            <a:ext cx="2702984"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4. if c1 true do it!</a:t>
            </a:r>
            <a:endParaRPr lang="zh-CN" altLang="en-US" sz="2400" dirty="0">
              <a:latin typeface="微软雅黑" panose="020B0503020204020204" pitchFamily="34" charset="-122"/>
              <a:ea typeface="微软雅黑" panose="020B0503020204020204" pitchFamily="34" charset="-122"/>
            </a:endParaRPr>
          </a:p>
        </p:txBody>
      </p:sp>
      <p:sp>
        <p:nvSpPr>
          <p:cNvPr id="21" name="文本框 20"/>
          <p:cNvSpPr txBox="1"/>
          <p:nvPr/>
        </p:nvSpPr>
        <p:spPr bwMode="gray">
          <a:xfrm>
            <a:off x="779282" y="4952915"/>
            <a:ext cx="7959603" cy="1077218"/>
          </a:xfrm>
          <a:prstGeom prst="rect">
            <a:avLst/>
          </a:prstGeom>
          <a:noFill/>
          <a:ln w="9525">
            <a:noFill/>
            <a:miter lim="800000"/>
          </a:ln>
        </p:spPr>
        <p:txBody>
          <a:bodyPr wrap="square" rtlCol="0">
            <a:spAutoFit/>
          </a:bodyPr>
          <a:lstStyle/>
          <a:p>
            <a:pPr eaLnBrk="0" hangingPunct="0">
              <a:buFontTx/>
              <a:buNone/>
            </a:pPr>
            <a:r>
              <a:rPr lang="en-US" altLang="zh-CN" sz="3200" dirty="0">
                <a:solidFill>
                  <a:srgbClr val="FF0000"/>
                </a:solidFill>
                <a:latin typeface="微软雅黑" panose="020B0503020204020204" pitchFamily="34" charset="-122"/>
                <a:ea typeface="微软雅黑" panose="020B0503020204020204" pitchFamily="34" charset="-122"/>
              </a:rPr>
              <a:t>We can enter c1 blocks</a:t>
            </a:r>
          </a:p>
          <a:p>
            <a:pPr eaLnBrk="0" hangingPunct="0">
              <a:buFontTx/>
              <a:buNone/>
            </a:pPr>
            <a:r>
              <a:rPr lang="en-US" altLang="zh-CN" sz="3200" dirty="0">
                <a:solidFill>
                  <a:srgbClr val="FF0000"/>
                </a:solidFill>
                <a:latin typeface="微软雅黑" panose="020B0503020204020204" pitchFamily="34" charset="-122"/>
                <a:ea typeface="微软雅黑" panose="020B0503020204020204" pitchFamily="34" charset="-122"/>
              </a:rPr>
              <a:t>		only when c0 condition failed</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56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Find difference</a:t>
            </a:r>
          </a:p>
          <a:p>
            <a:pPr lvl="1"/>
            <a:r>
              <a:rPr lang="en-US" altLang="zh-CN" sz="2800" dirty="0"/>
              <a:t>`list1 = [[]] * 3`</a:t>
            </a:r>
          </a:p>
          <a:p>
            <a:pPr lvl="1"/>
            <a:r>
              <a:rPr lang="en-US" altLang="zh-CN" sz="2800" dirty="0"/>
              <a:t>`list2 = [[] for </a:t>
            </a:r>
            <a:r>
              <a:rPr lang="en-US" altLang="zh-CN" sz="2800" dirty="0" err="1"/>
              <a:t>i</a:t>
            </a:r>
            <a:r>
              <a:rPr lang="en-US" altLang="zh-CN" sz="2800" dirty="0"/>
              <a:t> in range(0,3)]`</a:t>
            </a:r>
          </a:p>
          <a:p>
            <a:r>
              <a:rPr lang="en-US" altLang="zh-CN" sz="3600" dirty="0">
                <a:solidFill>
                  <a:srgbClr val="000000"/>
                </a:solidFill>
              </a:rPr>
              <a:t>Judge</a:t>
            </a:r>
          </a:p>
          <a:p>
            <a:pPr lvl="1"/>
            <a:r>
              <a:rPr lang="en-US" altLang="zh-CN" sz="2800" dirty="0"/>
              <a:t>`list1 == list2`</a:t>
            </a:r>
          </a:p>
          <a:p>
            <a:pPr lvl="1"/>
            <a:r>
              <a:rPr lang="en-US" altLang="zh-CN" sz="2800" dirty="0"/>
              <a:t>`list1 is list2`</a:t>
            </a:r>
            <a:endParaRPr lang="zh-CN" altLang="en-US" sz="2800" dirty="0"/>
          </a:p>
        </p:txBody>
      </p:sp>
      <p:sp>
        <p:nvSpPr>
          <p:cNvPr id="3" name="标题 2"/>
          <p:cNvSpPr>
            <a:spLocks noGrp="1"/>
          </p:cNvSpPr>
          <p:nvPr>
            <p:ph type="title"/>
          </p:nvPr>
        </p:nvSpPr>
        <p:spPr>
          <a:xfrm>
            <a:off x="359230" y="127359"/>
            <a:ext cx="5388427" cy="830997"/>
          </a:xfrm>
        </p:spPr>
        <p:txBody>
          <a:bodyPr/>
          <a:lstStyle/>
          <a:p>
            <a:r>
              <a:rPr lang="en-US" altLang="zh-CN" sz="4800" dirty="0"/>
              <a:t>Quiz</a:t>
            </a:r>
            <a:endParaRPr lang="zh-CN" altLang="en-US" sz="4800" dirty="0"/>
          </a:p>
        </p:txBody>
      </p:sp>
    </p:spTree>
    <p:extLst>
      <p:ext uri="{BB962C8B-B14F-4D97-AF65-F5344CB8AC3E}">
        <p14:creationId xmlns:p14="http://schemas.microsoft.com/office/powerpoint/2010/main" val="416414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639714"/>
            <a:ext cx="8430871" cy="113406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293023"/>
            <a:ext cx="8430871" cy="1857376"/>
          </a:xfrm>
          <a:prstGeom prst="rect">
            <a:avLst/>
          </a:prstGeom>
        </p:spPr>
      </p:pic>
      <p:sp>
        <p:nvSpPr>
          <p:cNvPr id="2" name="内容占位符 1"/>
          <p:cNvSpPr>
            <a:spLocks noGrp="1"/>
          </p:cNvSpPr>
          <p:nvPr>
            <p:ph idx="1"/>
          </p:nvPr>
        </p:nvSpPr>
        <p:spPr/>
        <p:txBody>
          <a:bodyPr/>
          <a:lstStyle/>
          <a:p>
            <a:r>
              <a:rPr lang="en-US" altLang="zh-CN" sz="3400" dirty="0" err="1">
                <a:solidFill>
                  <a:srgbClr val="000000"/>
                </a:solidFill>
              </a:rPr>
              <a:t>Tensorflow</a:t>
            </a:r>
            <a:r>
              <a:rPr lang="en-US" altLang="zh-CN" sz="3400" dirty="0">
                <a:solidFill>
                  <a:srgbClr val="000000"/>
                </a:solidFill>
              </a:rPr>
              <a:t> time</a:t>
            </a:r>
          </a:p>
          <a:p>
            <a:pPr lvl="1"/>
            <a:r>
              <a:rPr lang="en-US" altLang="zh-CN" sz="2800" dirty="0"/>
              <a:t>Code1</a:t>
            </a:r>
          </a:p>
          <a:p>
            <a:pPr lvl="1"/>
            <a:endParaRPr lang="en-US" altLang="zh-CN" sz="2800" dirty="0"/>
          </a:p>
          <a:p>
            <a:pPr lvl="1"/>
            <a:endParaRPr lang="en-US" altLang="zh-CN" sz="2800" dirty="0"/>
          </a:p>
          <a:p>
            <a:pPr lvl="1"/>
            <a:r>
              <a:rPr lang="en-US" altLang="zh-CN" sz="2800" dirty="0"/>
              <a:t>Code2</a:t>
            </a:r>
            <a:endParaRPr lang="zh-CN" altLang="en-US" sz="2800" dirty="0"/>
          </a:p>
        </p:txBody>
      </p:sp>
      <p:sp>
        <p:nvSpPr>
          <p:cNvPr id="3" name="标题 2"/>
          <p:cNvSpPr>
            <a:spLocks noGrp="1"/>
          </p:cNvSpPr>
          <p:nvPr>
            <p:ph type="title"/>
          </p:nvPr>
        </p:nvSpPr>
        <p:spPr>
          <a:xfrm>
            <a:off x="359230" y="127359"/>
            <a:ext cx="5388427" cy="830997"/>
          </a:xfrm>
        </p:spPr>
        <p:txBody>
          <a:bodyPr/>
          <a:lstStyle/>
          <a:p>
            <a:r>
              <a:rPr lang="en-US" altLang="zh-CN" sz="4800" dirty="0"/>
              <a:t>Practice</a:t>
            </a:r>
            <a:endParaRPr lang="zh-CN" altLang="en-US" sz="4800" dirty="0"/>
          </a:p>
        </p:txBody>
      </p:sp>
    </p:spTree>
    <p:extLst>
      <p:ext uri="{BB962C8B-B14F-4D97-AF65-F5344CB8AC3E}">
        <p14:creationId xmlns:p14="http://schemas.microsoft.com/office/powerpoint/2010/main" val="276511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sz="3600" dirty="0">
                <a:solidFill>
                  <a:srgbClr val="000000"/>
                </a:solidFill>
              </a:rPr>
              <a:t>List</a:t>
            </a:r>
          </a:p>
        </p:txBody>
      </p:sp>
      <p:sp>
        <p:nvSpPr>
          <p:cNvPr id="3" name="内容占位符 2"/>
          <p:cNvSpPr>
            <a:spLocks noGrp="1"/>
          </p:cNvSpPr>
          <p:nvPr>
            <p:ph sz="half" idx="2"/>
          </p:nvPr>
        </p:nvSpPr>
        <p:spPr/>
        <p:txBody>
          <a:bodyPr/>
          <a:lstStyle/>
          <a:p>
            <a:r>
              <a:rPr lang="en-US" altLang="zh-CN" sz="2800" b="0" dirty="0">
                <a:solidFill>
                  <a:srgbClr val="000000"/>
                </a:solidFill>
              </a:rPr>
              <a:t>Mutable</a:t>
            </a:r>
            <a:endParaRPr lang="en-US" altLang="zh-CN" sz="2800" dirty="0">
              <a:solidFill>
                <a:srgbClr val="000000"/>
              </a:solidFill>
            </a:endParaRPr>
          </a:p>
          <a:p>
            <a:r>
              <a:rPr lang="en-US" altLang="zh-CN" sz="2800" b="0" dirty="0">
                <a:solidFill>
                  <a:srgbClr val="000000"/>
                </a:solidFill>
              </a:rPr>
              <a:t>Homogeneous sequences</a:t>
            </a:r>
            <a:endParaRPr lang="en-US" altLang="zh-CN" sz="2800" dirty="0">
              <a:solidFill>
                <a:srgbClr val="000000"/>
              </a:solidFill>
            </a:endParaRPr>
          </a:p>
          <a:p>
            <a:endParaRPr lang="en-US" altLang="zh-CN" sz="2800" dirty="0">
              <a:solidFill>
                <a:srgbClr val="000000"/>
              </a:solidFill>
            </a:endParaRPr>
          </a:p>
          <a:p>
            <a:endParaRPr lang="en-US" altLang="zh-CN" sz="2800" b="0" dirty="0">
              <a:solidFill>
                <a:srgbClr val="000000"/>
              </a:solidFill>
            </a:endParaRPr>
          </a:p>
          <a:p>
            <a:r>
              <a:rPr lang="en-US" altLang="zh-CN" sz="2800" dirty="0">
                <a:solidFill>
                  <a:srgbClr val="000000"/>
                </a:solidFill>
              </a:rPr>
              <a:t>Lists have order</a:t>
            </a:r>
          </a:p>
          <a:p>
            <a:pPr lvl="1"/>
            <a:endParaRPr lang="en-US" altLang="zh-CN" sz="2600" dirty="0">
              <a:solidFill>
                <a:srgbClr val="000000"/>
              </a:solidFill>
            </a:endParaRPr>
          </a:p>
        </p:txBody>
      </p:sp>
      <p:sp>
        <p:nvSpPr>
          <p:cNvPr id="4" name="文本占位符 3"/>
          <p:cNvSpPr>
            <a:spLocks noGrp="1"/>
          </p:cNvSpPr>
          <p:nvPr>
            <p:ph type="body" sz="quarter" idx="3"/>
          </p:nvPr>
        </p:nvSpPr>
        <p:spPr/>
        <p:txBody>
          <a:bodyPr/>
          <a:lstStyle/>
          <a:p>
            <a:r>
              <a:rPr lang="en-US" altLang="zh-CN" sz="3600" dirty="0">
                <a:solidFill>
                  <a:srgbClr val="000000"/>
                </a:solidFill>
              </a:rPr>
              <a:t>Tuple</a:t>
            </a:r>
            <a:endParaRPr lang="zh-CN" altLang="en-US" sz="3600" dirty="0">
              <a:solidFill>
                <a:srgbClr val="000000"/>
              </a:solidFill>
            </a:endParaRPr>
          </a:p>
        </p:txBody>
      </p:sp>
      <p:sp>
        <p:nvSpPr>
          <p:cNvPr id="5" name="内容占位符 4"/>
          <p:cNvSpPr>
            <a:spLocks noGrp="1"/>
          </p:cNvSpPr>
          <p:nvPr>
            <p:ph sz="quarter" idx="4"/>
          </p:nvPr>
        </p:nvSpPr>
        <p:spPr>
          <a:xfrm>
            <a:off x="4305782" y="2174875"/>
            <a:ext cx="4527667" cy="3951288"/>
          </a:xfrm>
        </p:spPr>
        <p:txBody>
          <a:bodyPr/>
          <a:lstStyle/>
          <a:p>
            <a:r>
              <a:rPr lang="en-US" altLang="zh-CN" sz="2800" b="0" dirty="0">
                <a:solidFill>
                  <a:srgbClr val="000000"/>
                </a:solidFill>
              </a:rPr>
              <a:t>Immutable</a:t>
            </a:r>
            <a:endParaRPr lang="en-US" altLang="zh-CN" sz="2800" dirty="0">
              <a:solidFill>
                <a:srgbClr val="000000"/>
              </a:solidFill>
            </a:endParaRPr>
          </a:p>
          <a:p>
            <a:r>
              <a:rPr lang="en-US" altLang="zh-CN" sz="2800" b="0" dirty="0">
                <a:solidFill>
                  <a:srgbClr val="000000"/>
                </a:solidFill>
              </a:rPr>
              <a:t>Heterogeneous data structures</a:t>
            </a:r>
            <a:endParaRPr lang="en-US" altLang="zh-CN" sz="2800" dirty="0">
              <a:solidFill>
                <a:srgbClr val="000000"/>
              </a:solidFill>
            </a:endParaRPr>
          </a:p>
          <a:p>
            <a:r>
              <a:rPr lang="en-US" altLang="zh-CN" sz="2800" b="0" dirty="0">
                <a:solidFill>
                  <a:srgbClr val="000000"/>
                </a:solidFill>
              </a:rPr>
              <a:t>Use for dictionary key</a:t>
            </a:r>
          </a:p>
          <a:p>
            <a:endParaRPr lang="en-US" altLang="zh-CN" sz="2800" b="0" dirty="0">
              <a:solidFill>
                <a:srgbClr val="000000"/>
              </a:solidFill>
            </a:endParaRPr>
          </a:p>
          <a:p>
            <a:r>
              <a:rPr lang="en-US" altLang="zh-CN" sz="2800" dirty="0">
                <a:solidFill>
                  <a:srgbClr val="000000"/>
                </a:solidFill>
              </a:rPr>
              <a:t>Tuples have structure</a:t>
            </a:r>
            <a:endParaRPr lang="zh-CN" altLang="en-US" sz="2800" dirty="0">
              <a:solidFill>
                <a:srgbClr val="000000"/>
              </a:solidFill>
            </a:endParaRPr>
          </a:p>
        </p:txBody>
      </p:sp>
      <p:sp>
        <p:nvSpPr>
          <p:cNvPr id="6" name="标题 5"/>
          <p:cNvSpPr>
            <a:spLocks noGrp="1"/>
          </p:cNvSpPr>
          <p:nvPr>
            <p:ph type="title"/>
          </p:nvPr>
        </p:nvSpPr>
        <p:spPr>
          <a:xfrm>
            <a:off x="359230" y="127359"/>
            <a:ext cx="5388427" cy="830997"/>
          </a:xfrm>
        </p:spPr>
        <p:txBody>
          <a:bodyPr/>
          <a:lstStyle/>
          <a:p>
            <a:r>
              <a:rPr lang="en-US" altLang="zh-CN" sz="4800" dirty="0"/>
              <a:t>List </a:t>
            </a:r>
            <a:r>
              <a:rPr lang="en-US" altLang="zh-CN" sz="4800" dirty="0" err="1"/>
              <a:t>vs</a:t>
            </a:r>
            <a:r>
              <a:rPr lang="en-US" altLang="zh-CN" sz="4800" dirty="0"/>
              <a:t> Tuple</a:t>
            </a:r>
            <a:endParaRPr lang="zh-CN" altLang="en-US" sz="4800" dirty="0"/>
          </a:p>
        </p:txBody>
      </p:sp>
    </p:spTree>
    <p:extLst>
      <p:ext uri="{BB962C8B-B14F-4D97-AF65-F5344CB8AC3E}">
        <p14:creationId xmlns:p14="http://schemas.microsoft.com/office/powerpoint/2010/main" val="285440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`for item in s`</a:t>
            </a:r>
          </a:p>
          <a:p>
            <a:r>
              <a:rPr lang="en-US" altLang="zh-CN" sz="3600" dirty="0">
                <a:solidFill>
                  <a:srgbClr val="000000"/>
                </a:solidFill>
              </a:rPr>
              <a:t>`for item in sorted(s)`</a:t>
            </a:r>
          </a:p>
          <a:p>
            <a:r>
              <a:rPr lang="en-US" altLang="zh-CN" sz="3600" dirty="0">
                <a:solidFill>
                  <a:srgbClr val="000000"/>
                </a:solidFill>
              </a:rPr>
              <a:t>`for item in set(s)`</a:t>
            </a:r>
          </a:p>
          <a:p>
            <a:r>
              <a:rPr lang="en-US" altLang="zh-CN" sz="3600" dirty="0">
                <a:solidFill>
                  <a:srgbClr val="000000"/>
                </a:solidFill>
              </a:rPr>
              <a:t>`for item in reversed(s)`</a:t>
            </a:r>
          </a:p>
          <a:p>
            <a:r>
              <a:rPr lang="en-US" altLang="zh-CN" sz="3600" dirty="0">
                <a:solidFill>
                  <a:srgbClr val="000000"/>
                </a:solidFill>
              </a:rPr>
              <a:t>`for item in set(s).difference(t)`</a:t>
            </a:r>
          </a:p>
          <a:p>
            <a:r>
              <a:rPr lang="en-US" altLang="zh-CN" sz="3600" dirty="0">
                <a:solidFill>
                  <a:srgbClr val="000000"/>
                </a:solidFill>
              </a:rPr>
              <a:t>`for </a:t>
            </a:r>
            <a:r>
              <a:rPr lang="en-US" altLang="zh-CN" sz="3600" dirty="0" err="1">
                <a:solidFill>
                  <a:srgbClr val="000000"/>
                </a:solidFill>
              </a:rPr>
              <a:t>num,item</a:t>
            </a:r>
            <a:r>
              <a:rPr lang="en-US" altLang="zh-CN" sz="3600" dirty="0">
                <a:solidFill>
                  <a:srgbClr val="000000"/>
                </a:solidFill>
              </a:rPr>
              <a:t> in enumerate(t)`</a:t>
            </a:r>
          </a:p>
        </p:txBody>
      </p:sp>
      <p:sp>
        <p:nvSpPr>
          <p:cNvPr id="3" name="标题 2"/>
          <p:cNvSpPr>
            <a:spLocks noGrp="1"/>
          </p:cNvSpPr>
          <p:nvPr>
            <p:ph type="title"/>
          </p:nvPr>
        </p:nvSpPr>
        <p:spPr>
          <a:xfrm>
            <a:off x="359230" y="127359"/>
            <a:ext cx="5388427" cy="830997"/>
          </a:xfrm>
        </p:spPr>
        <p:txBody>
          <a:bodyPr/>
          <a:lstStyle/>
          <a:p>
            <a:r>
              <a:rPr lang="en-US" altLang="zh-CN" sz="4800" dirty="0"/>
              <a:t>Iterator</a:t>
            </a:r>
            <a:endParaRPr lang="zh-CN" altLang="en-US" sz="4800" dirty="0"/>
          </a:p>
        </p:txBody>
      </p:sp>
    </p:spTree>
    <p:extLst>
      <p:ext uri="{BB962C8B-B14F-4D97-AF65-F5344CB8AC3E}">
        <p14:creationId xmlns:p14="http://schemas.microsoft.com/office/powerpoint/2010/main" val="3258434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07" y="3925616"/>
            <a:ext cx="3715268" cy="2391109"/>
          </a:xfrm>
          <a:prstGeom prst="rect">
            <a:avLst/>
          </a:prstGeom>
        </p:spPr>
      </p:pic>
      <p:sp>
        <p:nvSpPr>
          <p:cNvPr id="2" name="内容占位符 1"/>
          <p:cNvSpPr>
            <a:spLocks noGrp="1"/>
          </p:cNvSpPr>
          <p:nvPr>
            <p:ph idx="1"/>
          </p:nvPr>
        </p:nvSpPr>
        <p:spPr>
          <a:xfrm>
            <a:off x="228600" y="1240900"/>
            <a:ext cx="8661400" cy="4902200"/>
          </a:xfrm>
        </p:spPr>
        <p:txBody>
          <a:bodyPr/>
          <a:lstStyle/>
          <a:p>
            <a:r>
              <a:rPr lang="en-US" altLang="zh-CN" sz="3600" dirty="0">
                <a:solidFill>
                  <a:srgbClr val="000000"/>
                </a:solidFill>
              </a:rPr>
              <a:t>Compute value when you ask for it</a:t>
            </a:r>
          </a:p>
          <a:p>
            <a:pPr lvl="1"/>
            <a:r>
              <a:rPr lang="en-US" altLang="zh-CN" sz="2800" dirty="0"/>
              <a:t>Lazy evaluation </a:t>
            </a:r>
            <a:r>
              <a:rPr lang="en-US" altLang="zh-CN" sz="2000" dirty="0"/>
              <a:t>(we will talk in functional programing)</a:t>
            </a:r>
            <a:endParaRPr lang="en-US" altLang="zh-CN" sz="2800" dirty="0"/>
          </a:p>
          <a:p>
            <a:r>
              <a:rPr lang="en-US" altLang="zh-CN" sz="3600" dirty="0">
                <a:solidFill>
                  <a:srgbClr val="000000"/>
                </a:solidFill>
              </a:rPr>
              <a:t>Create your own iterator</a:t>
            </a:r>
          </a:p>
          <a:p>
            <a:pPr lvl="1"/>
            <a:r>
              <a:rPr lang="en-US" altLang="zh-CN" sz="2800" dirty="0"/>
              <a:t>Use `__next__` and `__</a:t>
            </a:r>
            <a:r>
              <a:rPr lang="en-US" altLang="zh-CN" sz="2800" dirty="0" err="1"/>
              <a:t>iter</a:t>
            </a:r>
            <a:r>
              <a:rPr lang="en-US" altLang="zh-CN" sz="2800" dirty="0"/>
              <a:t>__`</a:t>
            </a:r>
          </a:p>
        </p:txBody>
      </p:sp>
      <p:sp>
        <p:nvSpPr>
          <p:cNvPr id="3" name="标题 2"/>
          <p:cNvSpPr>
            <a:spLocks noGrp="1"/>
          </p:cNvSpPr>
          <p:nvPr>
            <p:ph type="title"/>
          </p:nvPr>
        </p:nvSpPr>
        <p:spPr>
          <a:xfrm>
            <a:off x="359230" y="127359"/>
            <a:ext cx="5388427" cy="830997"/>
          </a:xfrm>
        </p:spPr>
        <p:txBody>
          <a:bodyPr/>
          <a:lstStyle/>
          <a:p>
            <a:r>
              <a:rPr lang="en-US" altLang="zh-CN" sz="4800" dirty="0"/>
              <a:t>Iterator</a:t>
            </a:r>
            <a:endParaRPr lang="zh-CN" altLang="en-US" sz="4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071" y="4522781"/>
            <a:ext cx="3629532" cy="1086002"/>
          </a:xfrm>
          <a:prstGeom prst="rect">
            <a:avLst/>
          </a:prstGeom>
        </p:spPr>
      </p:pic>
    </p:spTree>
    <p:extLst>
      <p:ext uri="{BB962C8B-B14F-4D97-AF65-F5344CB8AC3E}">
        <p14:creationId xmlns:p14="http://schemas.microsoft.com/office/powerpoint/2010/main" val="203794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Saving time &amp; space</a:t>
            </a:r>
          </a:p>
          <a:p>
            <a:pPr lvl="1"/>
            <a:r>
              <a:rPr lang="en-US" altLang="zh-CN" sz="2800" dirty="0"/>
              <a:t>`max([</a:t>
            </a:r>
            <a:r>
              <a:rPr lang="en-US" altLang="zh-CN" sz="2800" dirty="0" err="1"/>
              <a:t>w.lower</a:t>
            </a:r>
            <a:r>
              <a:rPr lang="en-US" altLang="zh-CN" sz="2800" dirty="0"/>
              <a:t>() for w in </a:t>
            </a:r>
            <a:r>
              <a:rPr lang="en-US" altLang="zh-CN" sz="2800" dirty="0" err="1"/>
              <a:t>word_tokenize</a:t>
            </a:r>
            <a:r>
              <a:rPr lang="en-US" altLang="zh-CN" sz="2800" dirty="0"/>
              <a:t>(text)])`</a:t>
            </a:r>
          </a:p>
          <a:p>
            <a:pPr lvl="1"/>
            <a:endParaRPr lang="en-US" altLang="zh-CN" sz="2800" dirty="0"/>
          </a:p>
          <a:p>
            <a:pPr lvl="1"/>
            <a:endParaRPr lang="en-US" altLang="zh-CN" sz="2800" dirty="0"/>
          </a:p>
          <a:p>
            <a:pPr lvl="1"/>
            <a:endParaRPr lang="en-US" altLang="zh-CN" sz="2800" dirty="0"/>
          </a:p>
          <a:p>
            <a:pPr lvl="1"/>
            <a:r>
              <a:rPr lang="en-US" altLang="zh-CN" sz="2800" dirty="0"/>
              <a:t>`max(</a:t>
            </a:r>
            <a:r>
              <a:rPr lang="en-US" altLang="zh-CN" sz="2800" dirty="0" err="1"/>
              <a:t>w.lower</a:t>
            </a:r>
            <a:r>
              <a:rPr lang="en-US" altLang="zh-CN" sz="2800" dirty="0"/>
              <a:t>() for w in </a:t>
            </a:r>
            <a:r>
              <a:rPr lang="en-US" altLang="zh-CN" sz="2800" dirty="0" err="1"/>
              <a:t>word_tokenize</a:t>
            </a:r>
            <a:r>
              <a:rPr lang="en-US" altLang="zh-CN" sz="2800" dirty="0"/>
              <a:t>(text))`</a:t>
            </a:r>
          </a:p>
        </p:txBody>
      </p:sp>
      <p:sp>
        <p:nvSpPr>
          <p:cNvPr id="3" name="标题 2"/>
          <p:cNvSpPr>
            <a:spLocks noGrp="1"/>
          </p:cNvSpPr>
          <p:nvPr>
            <p:ph type="title"/>
          </p:nvPr>
        </p:nvSpPr>
        <p:spPr>
          <a:xfrm>
            <a:off x="359230" y="127359"/>
            <a:ext cx="5388427" cy="830997"/>
          </a:xfrm>
        </p:spPr>
        <p:txBody>
          <a:bodyPr/>
          <a:lstStyle/>
          <a:p>
            <a:r>
              <a:rPr lang="en-US" altLang="zh-CN" sz="4800" dirty="0"/>
              <a:t>Generator</a:t>
            </a:r>
            <a:endParaRPr lang="zh-CN" altLang="en-US" sz="4800" dirty="0"/>
          </a:p>
        </p:txBody>
      </p:sp>
      <p:grpSp>
        <p:nvGrpSpPr>
          <p:cNvPr id="19" name="组合 18"/>
          <p:cNvGrpSpPr/>
          <p:nvPr/>
        </p:nvGrpSpPr>
        <p:grpSpPr>
          <a:xfrm>
            <a:off x="1994153" y="2777923"/>
            <a:ext cx="1608882" cy="1671486"/>
            <a:chOff x="1400537" y="2777923"/>
            <a:chExt cx="1608882" cy="1671486"/>
          </a:xfrm>
        </p:grpSpPr>
        <p:sp>
          <p:nvSpPr>
            <p:cNvPr id="5" name="矩形 4"/>
            <p:cNvSpPr/>
            <p:nvPr/>
          </p:nvSpPr>
          <p:spPr bwMode="auto">
            <a:xfrm>
              <a:off x="1666756" y="2777923"/>
              <a:ext cx="1076445" cy="369332"/>
            </a:xfrm>
            <a:prstGeom prst="rect">
              <a:avLst/>
            </a:prstGeom>
            <a:solidFill>
              <a:srgbClr val="008CDA"/>
            </a:solidFill>
            <a:ln w="12700" cap="flat" cmpd="sng" algn="ctr">
              <a:solidFill>
                <a:srgbClr val="A8CDF2"/>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lang="en-US" altLang="zh-CN" dirty="0">
                  <a:solidFill>
                    <a:schemeClr val="bg1"/>
                  </a:solidFill>
                  <a:latin typeface="Segoe" pitchFamily="34" charset="0"/>
                </a:rPr>
                <a:t>function</a:t>
              </a:r>
              <a:endParaRPr kumimoji="0" lang="zh-CN" altLang="en-US" sz="1800" b="0" i="0" u="none" strike="noStrike" cap="none" normalizeH="0" baseline="0" dirty="0">
                <a:ln>
                  <a:noFill/>
                </a:ln>
                <a:solidFill>
                  <a:schemeClr val="bg1"/>
                </a:solidFill>
                <a:effectLst/>
                <a:latin typeface="Segoe" pitchFamily="34" charset="0"/>
              </a:endParaRPr>
            </a:p>
          </p:txBody>
        </p:sp>
        <p:sp>
          <p:nvSpPr>
            <p:cNvPr id="6" name="矩形 5"/>
            <p:cNvSpPr/>
            <p:nvPr/>
          </p:nvSpPr>
          <p:spPr bwMode="auto">
            <a:xfrm>
              <a:off x="1666756" y="3429000"/>
              <a:ext cx="1076445" cy="369332"/>
            </a:xfrm>
            <a:prstGeom prst="rect">
              <a:avLst/>
            </a:prstGeom>
            <a:solidFill>
              <a:srgbClr val="008CDA"/>
            </a:solidFill>
            <a:ln w="12700" cap="flat" cmpd="sng" algn="ctr">
              <a:solidFill>
                <a:srgbClr val="A8CDF2"/>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lang="en-US" altLang="zh-CN" dirty="0">
                  <a:solidFill>
                    <a:schemeClr val="bg1"/>
                  </a:solidFill>
                  <a:latin typeface="Segoe" pitchFamily="34" charset="0"/>
                </a:rPr>
                <a:t>list</a:t>
              </a:r>
              <a:endParaRPr kumimoji="0" lang="zh-CN" altLang="en-US" sz="1800" b="0" i="0" u="none" strike="noStrike" cap="none" normalizeH="0" baseline="0" dirty="0">
                <a:ln>
                  <a:noFill/>
                </a:ln>
                <a:solidFill>
                  <a:schemeClr val="bg1"/>
                </a:solidFill>
                <a:effectLst/>
                <a:latin typeface="Segoe" pitchFamily="34" charset="0"/>
              </a:endParaRPr>
            </a:p>
          </p:txBody>
        </p:sp>
        <p:sp>
          <p:nvSpPr>
            <p:cNvPr id="7" name="矩形 6"/>
            <p:cNvSpPr/>
            <p:nvPr/>
          </p:nvSpPr>
          <p:spPr bwMode="auto">
            <a:xfrm>
              <a:off x="1400537" y="4080077"/>
              <a:ext cx="1608882" cy="369332"/>
            </a:xfrm>
            <a:prstGeom prst="rect">
              <a:avLst/>
            </a:prstGeom>
            <a:solidFill>
              <a:srgbClr val="008CDA"/>
            </a:solidFill>
            <a:ln w="12700" cap="flat" cmpd="sng" algn="ctr">
              <a:solidFill>
                <a:srgbClr val="A8CDF2"/>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lang="en-US" altLang="zh-CN" dirty="0">
                  <a:solidFill>
                    <a:schemeClr val="bg1"/>
                  </a:solidFill>
                  <a:latin typeface="Segoe" pitchFamily="34" charset="0"/>
                </a:rPr>
                <a:t>generator</a:t>
              </a:r>
              <a:endParaRPr kumimoji="0" lang="zh-CN" altLang="en-US" sz="1800" b="0" i="0" u="none" strike="noStrike" cap="none" normalizeH="0" baseline="0" dirty="0">
                <a:ln>
                  <a:noFill/>
                </a:ln>
                <a:solidFill>
                  <a:schemeClr val="bg1"/>
                </a:solidFill>
                <a:effectLst/>
                <a:latin typeface="Segoe" pitchFamily="34" charset="0"/>
              </a:endParaRPr>
            </a:p>
          </p:txBody>
        </p:sp>
        <p:cxnSp>
          <p:nvCxnSpPr>
            <p:cNvPr id="13" name="直接箭头连接符 12"/>
            <p:cNvCxnSpPr>
              <a:stCxn id="7" idx="0"/>
              <a:endCxn id="6" idx="2"/>
            </p:cNvCxnSpPr>
            <p:nvPr/>
          </p:nvCxnSpPr>
          <p:spPr bwMode="auto">
            <a:xfrm flipV="1">
              <a:off x="2204978" y="3798332"/>
              <a:ext cx="1" cy="281745"/>
            </a:xfrm>
            <a:prstGeom prst="straightConnector1">
              <a:avLst/>
            </a:prstGeom>
            <a:noFill/>
            <a:ln w="9525" cap="flat" cmpd="sng" algn="ctr">
              <a:solidFill>
                <a:srgbClr val="000000"/>
              </a:solidFill>
              <a:prstDash val="solid"/>
              <a:round/>
              <a:headEnd type="none" w="med" len="med"/>
              <a:tailEnd type="triangle"/>
            </a:ln>
          </p:spPr>
        </p:cxnSp>
        <p:cxnSp>
          <p:nvCxnSpPr>
            <p:cNvPr id="15" name="直接箭头连接符 14"/>
            <p:cNvCxnSpPr>
              <a:stCxn id="6" idx="0"/>
              <a:endCxn id="5" idx="2"/>
            </p:cNvCxnSpPr>
            <p:nvPr/>
          </p:nvCxnSpPr>
          <p:spPr bwMode="auto">
            <a:xfrm flipV="1">
              <a:off x="2204979" y="3147255"/>
              <a:ext cx="0" cy="281745"/>
            </a:xfrm>
            <a:prstGeom prst="straightConnector1">
              <a:avLst/>
            </a:prstGeom>
            <a:noFill/>
            <a:ln w="9525" cap="flat" cmpd="sng" algn="ctr">
              <a:solidFill>
                <a:srgbClr val="000000"/>
              </a:solidFill>
              <a:prstDash val="solid"/>
              <a:round/>
              <a:headEnd type="none" w="med" len="med"/>
              <a:tailEnd type="triangle"/>
            </a:ln>
          </p:spPr>
        </p:cxnSp>
      </p:grpSp>
      <p:grpSp>
        <p:nvGrpSpPr>
          <p:cNvPr id="18" name="组合 17"/>
          <p:cNvGrpSpPr/>
          <p:nvPr/>
        </p:nvGrpSpPr>
        <p:grpSpPr>
          <a:xfrm>
            <a:off x="5368587" y="2777923"/>
            <a:ext cx="1608882" cy="1671486"/>
            <a:chOff x="5749587" y="2777923"/>
            <a:chExt cx="1608882" cy="1671486"/>
          </a:xfrm>
        </p:grpSpPr>
        <p:sp>
          <p:nvSpPr>
            <p:cNvPr id="8" name="矩形 7"/>
            <p:cNvSpPr/>
            <p:nvPr/>
          </p:nvSpPr>
          <p:spPr bwMode="auto">
            <a:xfrm>
              <a:off x="6015806" y="2777923"/>
              <a:ext cx="1076445" cy="369332"/>
            </a:xfrm>
            <a:prstGeom prst="rect">
              <a:avLst/>
            </a:prstGeom>
            <a:solidFill>
              <a:srgbClr val="008CDA"/>
            </a:solidFill>
            <a:ln w="12700" cap="flat" cmpd="sng" algn="ctr">
              <a:solidFill>
                <a:srgbClr val="A8CDF2"/>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lang="en-US" altLang="zh-CN" dirty="0">
                  <a:solidFill>
                    <a:schemeClr val="bg1"/>
                  </a:solidFill>
                  <a:latin typeface="Segoe" pitchFamily="34" charset="0"/>
                </a:rPr>
                <a:t>function</a:t>
              </a:r>
              <a:endParaRPr kumimoji="0" lang="zh-CN" altLang="en-US" sz="1800" b="0" i="0" u="none" strike="noStrike" cap="none" normalizeH="0" baseline="0" dirty="0">
                <a:ln>
                  <a:noFill/>
                </a:ln>
                <a:solidFill>
                  <a:schemeClr val="bg1"/>
                </a:solidFill>
                <a:effectLst/>
                <a:latin typeface="Segoe" pitchFamily="34" charset="0"/>
              </a:endParaRPr>
            </a:p>
          </p:txBody>
        </p:sp>
        <p:sp>
          <p:nvSpPr>
            <p:cNvPr id="9" name="矩形 8"/>
            <p:cNvSpPr/>
            <p:nvPr/>
          </p:nvSpPr>
          <p:spPr bwMode="auto">
            <a:xfrm>
              <a:off x="5749587" y="4080077"/>
              <a:ext cx="1608882" cy="369332"/>
            </a:xfrm>
            <a:prstGeom prst="rect">
              <a:avLst/>
            </a:prstGeom>
            <a:solidFill>
              <a:srgbClr val="008CDA"/>
            </a:solidFill>
            <a:ln w="12700" cap="flat" cmpd="sng" algn="ctr">
              <a:solidFill>
                <a:srgbClr val="A8CDF2"/>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lang="en-US" altLang="zh-CN" dirty="0">
                  <a:solidFill>
                    <a:schemeClr val="bg1"/>
                  </a:solidFill>
                  <a:latin typeface="Segoe" pitchFamily="34" charset="0"/>
                </a:rPr>
                <a:t>generator</a:t>
              </a:r>
              <a:endParaRPr kumimoji="0" lang="zh-CN" altLang="en-US" sz="1800" b="0" i="0" u="none" strike="noStrike" cap="none" normalizeH="0" baseline="0" dirty="0">
                <a:ln>
                  <a:noFill/>
                </a:ln>
                <a:solidFill>
                  <a:schemeClr val="bg1"/>
                </a:solidFill>
                <a:effectLst/>
                <a:latin typeface="Segoe" pitchFamily="34" charset="0"/>
              </a:endParaRPr>
            </a:p>
          </p:txBody>
        </p:sp>
        <p:cxnSp>
          <p:nvCxnSpPr>
            <p:cNvPr id="17" name="直接箭头连接符 16"/>
            <p:cNvCxnSpPr>
              <a:stCxn id="9" idx="0"/>
              <a:endCxn id="8" idx="2"/>
            </p:cNvCxnSpPr>
            <p:nvPr/>
          </p:nvCxnSpPr>
          <p:spPr bwMode="auto">
            <a:xfrm flipV="1">
              <a:off x="6554028" y="3147255"/>
              <a:ext cx="1" cy="932822"/>
            </a:xfrm>
            <a:prstGeom prst="straightConnector1">
              <a:avLst/>
            </a:prstGeom>
            <a:noFill/>
            <a:ln w="9525" cap="flat" cmpd="sng" algn="ctr">
              <a:solidFill>
                <a:srgbClr val="000000"/>
              </a:solidFill>
              <a:prstDash val="solid"/>
              <a:round/>
              <a:headEnd type="none" w="med" len="med"/>
              <a:tailEnd type="triangle"/>
            </a:ln>
          </p:spPr>
        </p:cxnSp>
      </p:grpSp>
    </p:spTree>
    <p:extLst>
      <p:ext uri="{BB962C8B-B14F-4D97-AF65-F5344CB8AC3E}">
        <p14:creationId xmlns:p14="http://schemas.microsoft.com/office/powerpoint/2010/main" val="416279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41030"/>
            <a:ext cx="7772400" cy="1500187"/>
          </a:xfrm>
        </p:spPr>
        <p:txBody>
          <a:bodyPr/>
          <a:lstStyle/>
          <a:p>
            <a:r>
              <a:rPr lang="en-US" altLang="zh-CN" sz="5400" dirty="0" err="1">
                <a:solidFill>
                  <a:srgbClr val="000000"/>
                </a:solidFill>
              </a:rPr>
              <a:t>Pythonic</a:t>
            </a:r>
            <a:endParaRPr lang="en-US" altLang="zh-CN" sz="5400" dirty="0">
              <a:solidFill>
                <a:srgbClr val="000000"/>
              </a:solidFill>
            </a:endParaRPr>
          </a:p>
        </p:txBody>
      </p:sp>
    </p:spTree>
    <p:extLst>
      <p:ext uri="{BB962C8B-B14F-4D97-AF65-F5344CB8AC3E}">
        <p14:creationId xmlns:p14="http://schemas.microsoft.com/office/powerpoint/2010/main" val="311083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It`s a </a:t>
            </a:r>
            <a:r>
              <a:rPr lang="en-US" altLang="zh-CN" sz="3600" strike="sngStrike" dirty="0">
                <a:solidFill>
                  <a:srgbClr val="000000"/>
                </a:solidFill>
              </a:rPr>
              <a:t>life</a:t>
            </a:r>
            <a:r>
              <a:rPr lang="en-US" altLang="zh-CN" sz="3600" dirty="0">
                <a:solidFill>
                  <a:srgbClr val="000000"/>
                </a:solidFill>
              </a:rPr>
              <a:t> code style</a:t>
            </a:r>
          </a:p>
          <a:p>
            <a:r>
              <a:rPr lang="en-US" altLang="zh-CN" sz="3600" dirty="0">
                <a:solidFill>
                  <a:srgbClr val="000000"/>
                </a:solidFill>
              </a:rPr>
              <a:t>Python code style</a:t>
            </a:r>
          </a:p>
          <a:p>
            <a:r>
              <a:rPr lang="en-US" altLang="zh-CN" sz="3600" dirty="0" err="1">
                <a:solidFill>
                  <a:srgbClr val="000000"/>
                </a:solidFill>
              </a:rPr>
              <a:t>Oop</a:t>
            </a:r>
            <a:r>
              <a:rPr lang="en-US" altLang="zh-CN" sz="3600" dirty="0">
                <a:solidFill>
                  <a:srgbClr val="000000"/>
                </a:solidFill>
              </a:rPr>
              <a:t> + FP+ Syntactic Sugar</a:t>
            </a:r>
          </a:p>
          <a:p>
            <a:r>
              <a:rPr lang="en-US" altLang="zh-CN" sz="3600" dirty="0">
                <a:solidFill>
                  <a:srgbClr val="000000"/>
                </a:solidFill>
              </a:rPr>
              <a:t>Type `import this` for more</a:t>
            </a:r>
          </a:p>
          <a:p>
            <a:pPr lvl="1"/>
            <a:r>
              <a:rPr lang="en-US" altLang="zh-CN" sz="2800" dirty="0">
                <a:solidFill>
                  <a:srgbClr val="000000"/>
                </a:solidFill>
              </a:rPr>
              <a:t>“Zen of python”</a:t>
            </a:r>
          </a:p>
          <a:p>
            <a:r>
              <a:rPr lang="en-US" altLang="zh-CN" sz="3600" dirty="0" err="1">
                <a:solidFill>
                  <a:srgbClr val="000000"/>
                </a:solidFill>
              </a:rPr>
              <a:t>Pythonic</a:t>
            </a:r>
            <a:r>
              <a:rPr lang="en-US" altLang="zh-CN" sz="3600" dirty="0">
                <a:solidFill>
                  <a:srgbClr val="000000"/>
                </a:solidFill>
              </a:rPr>
              <a:t> is not </a:t>
            </a:r>
            <a:r>
              <a:rPr lang="en-US" altLang="zh-CN" sz="3600" dirty="0" err="1">
                <a:solidFill>
                  <a:srgbClr val="000000"/>
                </a:solidFill>
              </a:rPr>
              <a:t>panasonic</a:t>
            </a:r>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What</a:t>
            </a:r>
            <a:endParaRPr lang="zh-CN" altLang="en-US" sz="4800" dirty="0"/>
          </a:p>
        </p:txBody>
      </p:sp>
    </p:spTree>
    <p:extLst>
      <p:ext uri="{BB962C8B-B14F-4D97-AF65-F5344CB8AC3E}">
        <p14:creationId xmlns:p14="http://schemas.microsoft.com/office/powerpoint/2010/main" val="155664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Language Basic</a:t>
            </a:r>
          </a:p>
          <a:p>
            <a:r>
              <a:rPr lang="en-US" altLang="zh-CN" sz="3600" dirty="0" err="1">
                <a:solidFill>
                  <a:srgbClr val="000000"/>
                </a:solidFill>
              </a:rPr>
              <a:t>Pythonic</a:t>
            </a:r>
            <a:endParaRPr lang="en-US" altLang="zh-CN" sz="3600" dirty="0">
              <a:solidFill>
                <a:srgbClr val="000000"/>
              </a:solidFill>
            </a:endParaRPr>
          </a:p>
          <a:p>
            <a:r>
              <a:rPr lang="en-US" altLang="zh-CN" sz="3600" dirty="0">
                <a:solidFill>
                  <a:srgbClr val="000000"/>
                </a:solidFill>
              </a:rPr>
              <a:t>Function &amp; Functional Programing</a:t>
            </a:r>
          </a:p>
          <a:p>
            <a:r>
              <a:rPr lang="en-US" altLang="zh-CN" sz="3600" dirty="0">
                <a:solidFill>
                  <a:srgbClr val="000000"/>
                </a:solidFill>
              </a:rPr>
              <a:t>Program Development</a:t>
            </a:r>
          </a:p>
          <a:p>
            <a:r>
              <a:rPr lang="en-US" altLang="zh-CN" sz="3600" dirty="0">
                <a:solidFill>
                  <a:srgbClr val="000000"/>
                </a:solidFill>
              </a:rPr>
              <a:t>Algorithm &amp; Tools</a:t>
            </a:r>
          </a:p>
          <a:p>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Index</a:t>
            </a:r>
            <a:endParaRPr lang="zh-CN" altLang="en-US" sz="4800" dirty="0"/>
          </a:p>
        </p:txBody>
      </p:sp>
    </p:spTree>
    <p:extLst>
      <p:ext uri="{BB962C8B-B14F-4D97-AF65-F5344CB8AC3E}">
        <p14:creationId xmlns:p14="http://schemas.microsoft.com/office/powerpoint/2010/main" val="3719919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0950" y="1243450"/>
            <a:ext cx="6035126" cy="2718950"/>
          </a:xfrm>
        </p:spPr>
      </p:pic>
      <p:sp>
        <p:nvSpPr>
          <p:cNvPr id="3" name="标题 2"/>
          <p:cNvSpPr>
            <a:spLocks noGrp="1"/>
          </p:cNvSpPr>
          <p:nvPr>
            <p:ph type="title"/>
          </p:nvPr>
        </p:nvSpPr>
        <p:spPr>
          <a:xfrm>
            <a:off x="359230" y="127359"/>
            <a:ext cx="5388427" cy="830997"/>
          </a:xfrm>
        </p:spPr>
        <p:txBody>
          <a:bodyPr/>
          <a:lstStyle/>
          <a:p>
            <a:r>
              <a:rPr lang="en-US" altLang="zh-CN" sz="4800" dirty="0"/>
              <a:t>What</a:t>
            </a:r>
            <a:endParaRPr lang="zh-CN" altLang="en-US" sz="4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995" y="4252686"/>
            <a:ext cx="6627036" cy="1911646"/>
          </a:xfrm>
          <a:prstGeom prst="rect">
            <a:avLst/>
          </a:prstGeom>
        </p:spPr>
      </p:pic>
    </p:spTree>
    <p:extLst>
      <p:ext uri="{BB962C8B-B14F-4D97-AF65-F5344CB8AC3E}">
        <p14:creationId xmlns:p14="http://schemas.microsoft.com/office/powerpoint/2010/main" val="45686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solidFill>
                  <a:srgbClr val="000000"/>
                </a:solidFill>
              </a:rPr>
              <a:t>Make your code </a:t>
            </a:r>
            <a:r>
              <a:rPr lang="en-US" altLang="zh-CN" sz="3600" dirty="0">
                <a:solidFill>
                  <a:srgbClr val="000000"/>
                </a:solidFill>
              </a:rPr>
              <a:t>more </a:t>
            </a:r>
            <a:r>
              <a:rPr lang="en-US" altLang="zh-CN" sz="3600" dirty="0">
                <a:solidFill>
                  <a:srgbClr val="FF0000"/>
                </a:solidFill>
              </a:rPr>
              <a:t>logical</a:t>
            </a:r>
          </a:p>
          <a:p>
            <a:r>
              <a:rPr lang="en-US" altLang="zh-CN" sz="2400" dirty="0">
                <a:solidFill>
                  <a:srgbClr val="000000"/>
                </a:solidFill>
              </a:rPr>
              <a:t>Make your code </a:t>
            </a:r>
            <a:r>
              <a:rPr lang="en-US" altLang="zh-CN" sz="3600" dirty="0">
                <a:solidFill>
                  <a:srgbClr val="000000"/>
                </a:solidFill>
              </a:rPr>
              <a:t>more </a:t>
            </a:r>
            <a:r>
              <a:rPr lang="en-US" altLang="zh-CN" sz="3600" dirty="0">
                <a:solidFill>
                  <a:srgbClr val="FF0000"/>
                </a:solidFill>
              </a:rPr>
              <a:t>clean</a:t>
            </a:r>
          </a:p>
          <a:p>
            <a:r>
              <a:rPr lang="en-US" altLang="zh-CN" sz="2400" dirty="0">
                <a:solidFill>
                  <a:srgbClr val="000000"/>
                </a:solidFill>
              </a:rPr>
              <a:t>Make your code</a:t>
            </a:r>
            <a:r>
              <a:rPr lang="en-US" altLang="zh-CN" sz="3600" dirty="0">
                <a:solidFill>
                  <a:srgbClr val="000000"/>
                </a:solidFill>
              </a:rPr>
              <a:t> more </a:t>
            </a:r>
            <a:r>
              <a:rPr lang="en-US" altLang="zh-CN" sz="3600" dirty="0">
                <a:solidFill>
                  <a:srgbClr val="FF0000"/>
                </a:solidFill>
              </a:rPr>
              <a:t>readable</a:t>
            </a:r>
          </a:p>
          <a:p>
            <a:r>
              <a:rPr lang="en-US" altLang="zh-CN" sz="3600" dirty="0">
                <a:solidFill>
                  <a:srgbClr val="FF0000"/>
                </a:solidFill>
              </a:rPr>
              <a:t>Badass</a:t>
            </a:r>
            <a:r>
              <a:rPr lang="en-US" altLang="zh-CN" sz="3600" dirty="0">
                <a:solidFill>
                  <a:srgbClr val="000000"/>
                </a:solidFill>
              </a:rPr>
              <a:t> </a:t>
            </a:r>
            <a:r>
              <a:rPr lang="en-US" altLang="zh-CN" sz="3600" dirty="0" err="1">
                <a:solidFill>
                  <a:srgbClr val="000000"/>
                </a:solidFill>
              </a:rPr>
              <a:t>pythoner</a:t>
            </a:r>
            <a:r>
              <a:rPr lang="en-US" altLang="zh-CN" sz="3600" dirty="0">
                <a:solidFill>
                  <a:srgbClr val="000000"/>
                </a:solidFill>
              </a:rPr>
              <a:t> they are </a:t>
            </a:r>
            <a:r>
              <a:rPr lang="en-US" altLang="zh-CN" sz="3600" dirty="0" err="1">
                <a:solidFill>
                  <a:srgbClr val="000000"/>
                </a:solidFill>
              </a:rPr>
              <a:t>pythonic</a:t>
            </a:r>
            <a:endParaRPr lang="en-US" altLang="zh-CN" sz="3600" dirty="0">
              <a:solidFill>
                <a:srgbClr val="000000"/>
              </a:solidFill>
            </a:endParaRPr>
          </a:p>
          <a:p>
            <a:r>
              <a:rPr lang="en-US" altLang="zh-CN" sz="3600" dirty="0">
                <a:solidFill>
                  <a:srgbClr val="000000"/>
                </a:solidFill>
              </a:rPr>
              <a:t>Save your </a:t>
            </a:r>
            <a:r>
              <a:rPr lang="en-US" altLang="zh-CN" sz="3600" dirty="0">
                <a:solidFill>
                  <a:srgbClr val="FF0000"/>
                </a:solidFill>
              </a:rPr>
              <a:t>time</a:t>
            </a:r>
            <a:r>
              <a:rPr lang="en-US" altLang="zh-CN" sz="3600" dirty="0">
                <a:solidFill>
                  <a:srgbClr val="000000"/>
                </a:solidFill>
              </a:rPr>
              <a:t>, save your </a:t>
            </a:r>
            <a:r>
              <a:rPr lang="en-US" altLang="zh-CN" sz="3600" dirty="0">
                <a:solidFill>
                  <a:srgbClr val="FF0000"/>
                </a:solidFill>
              </a:rPr>
              <a:t>life</a:t>
            </a:r>
          </a:p>
        </p:txBody>
      </p:sp>
      <p:sp>
        <p:nvSpPr>
          <p:cNvPr id="3" name="标题 2"/>
          <p:cNvSpPr>
            <a:spLocks noGrp="1"/>
          </p:cNvSpPr>
          <p:nvPr>
            <p:ph type="title"/>
          </p:nvPr>
        </p:nvSpPr>
        <p:spPr>
          <a:xfrm>
            <a:off x="359230" y="127359"/>
            <a:ext cx="5388427" cy="830997"/>
          </a:xfrm>
        </p:spPr>
        <p:txBody>
          <a:bodyPr/>
          <a:lstStyle/>
          <a:p>
            <a:r>
              <a:rPr lang="en-US" altLang="zh-CN" sz="4800" dirty="0"/>
              <a:t>Why</a:t>
            </a:r>
            <a:endParaRPr lang="zh-CN" altLang="en-US" sz="4800" dirty="0"/>
          </a:p>
        </p:txBody>
      </p:sp>
    </p:spTree>
    <p:extLst>
      <p:ext uri="{BB962C8B-B14F-4D97-AF65-F5344CB8AC3E}">
        <p14:creationId xmlns:p14="http://schemas.microsoft.com/office/powerpoint/2010/main" val="3065057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General</a:t>
            </a:r>
          </a:p>
          <a:p>
            <a:pPr lvl="1"/>
            <a:r>
              <a:rPr lang="en-US" altLang="zh-CN" sz="2800" dirty="0"/>
              <a:t>Use the </a:t>
            </a:r>
            <a:r>
              <a:rPr lang="en-US" altLang="zh-CN" sz="2800" dirty="0">
                <a:solidFill>
                  <a:srgbClr val="FF0000"/>
                </a:solidFill>
              </a:rPr>
              <a:t>Python constructs</a:t>
            </a:r>
            <a:r>
              <a:rPr lang="en-US" altLang="zh-CN" sz="2800" dirty="0"/>
              <a:t> and </a:t>
            </a:r>
            <a:r>
              <a:rPr lang="en-US" altLang="zh-CN" sz="2800" dirty="0">
                <a:solidFill>
                  <a:srgbClr val="FF0000"/>
                </a:solidFill>
              </a:rPr>
              <a:t>data structures</a:t>
            </a:r>
            <a:r>
              <a:rPr lang="en-US" altLang="zh-CN" sz="2800" dirty="0"/>
              <a:t> with clean, readable idioms</a:t>
            </a:r>
          </a:p>
          <a:p>
            <a:pPr lvl="1"/>
            <a:r>
              <a:rPr lang="en-US" altLang="zh-CN" sz="2800" dirty="0"/>
              <a:t>Use the </a:t>
            </a:r>
            <a:r>
              <a:rPr lang="en-US" altLang="zh-CN" sz="2800" dirty="0">
                <a:solidFill>
                  <a:srgbClr val="FF0000"/>
                </a:solidFill>
              </a:rPr>
              <a:t>Python libraries</a:t>
            </a:r>
            <a:r>
              <a:rPr lang="en-US" altLang="zh-CN" sz="2800" dirty="0"/>
              <a:t>, even though their implement may not be so </a:t>
            </a:r>
            <a:r>
              <a:rPr lang="en-US" altLang="zh-CN" sz="2800" dirty="0" err="1"/>
              <a:t>Pythonic</a:t>
            </a:r>
            <a:endParaRPr lang="en-US" altLang="zh-CN" sz="2800" dirty="0"/>
          </a:p>
          <a:p>
            <a:pPr lvl="1"/>
            <a:r>
              <a:rPr lang="en-US" altLang="zh-CN" sz="2800" dirty="0"/>
              <a:t>Thinking in Python</a:t>
            </a:r>
            <a:endParaRPr lang="zh-CN" altLang="en-US" sz="2800" dirty="0"/>
          </a:p>
        </p:txBody>
      </p:sp>
      <p:sp>
        <p:nvSpPr>
          <p:cNvPr id="3" name="标题 2"/>
          <p:cNvSpPr>
            <a:spLocks noGrp="1"/>
          </p:cNvSpPr>
          <p:nvPr>
            <p:ph type="title"/>
          </p:nvPr>
        </p:nvSpPr>
        <p:spPr>
          <a:xfrm>
            <a:off x="359230" y="127359"/>
            <a:ext cx="5388427" cy="830997"/>
          </a:xfrm>
        </p:spPr>
        <p:txBody>
          <a:bodyPr/>
          <a:lstStyle/>
          <a:p>
            <a:r>
              <a:rPr lang="en-US" altLang="zh-CN" sz="4800" dirty="0"/>
              <a:t>How</a:t>
            </a:r>
            <a:endParaRPr lang="zh-CN" altLang="en-US" sz="4800" dirty="0"/>
          </a:p>
        </p:txBody>
      </p:sp>
    </p:spTree>
    <p:extLst>
      <p:ext uri="{BB962C8B-B14F-4D97-AF65-F5344CB8AC3E}">
        <p14:creationId xmlns:p14="http://schemas.microsoft.com/office/powerpoint/2010/main" val="199930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Python style</a:t>
            </a:r>
          </a:p>
          <a:p>
            <a:pPr lvl="1"/>
            <a:r>
              <a:rPr lang="en-US" altLang="zh-CN" sz="2800" dirty="0">
                <a:solidFill>
                  <a:srgbClr val="FF0000"/>
                </a:solidFill>
              </a:rPr>
              <a:t>4 space</a:t>
            </a:r>
            <a:r>
              <a:rPr lang="en-US" altLang="zh-CN" sz="2800" dirty="0">
                <a:solidFill>
                  <a:srgbClr val="000000"/>
                </a:solidFill>
              </a:rPr>
              <a:t> for indentation</a:t>
            </a:r>
          </a:p>
          <a:p>
            <a:pPr lvl="1"/>
            <a:r>
              <a:rPr lang="en-US" altLang="zh-CN" sz="2800" dirty="0">
                <a:solidFill>
                  <a:srgbClr val="000000"/>
                </a:solidFill>
              </a:rPr>
              <a:t>don`t write more than </a:t>
            </a:r>
            <a:r>
              <a:rPr lang="en-US" altLang="zh-CN" sz="2800" dirty="0">
                <a:solidFill>
                  <a:srgbClr val="FF0000"/>
                </a:solidFill>
              </a:rPr>
              <a:t>80 characters </a:t>
            </a:r>
            <a:r>
              <a:rPr lang="en-US" altLang="zh-CN" sz="2800" dirty="0">
                <a:solidFill>
                  <a:srgbClr val="000000"/>
                </a:solidFill>
              </a:rPr>
              <a:t>per line</a:t>
            </a:r>
          </a:p>
          <a:p>
            <a:pPr lvl="1"/>
            <a:r>
              <a:rPr lang="en-US" altLang="zh-CN" sz="2800" dirty="0">
                <a:solidFill>
                  <a:srgbClr val="000000"/>
                </a:solidFill>
              </a:rPr>
              <a:t>When your parameters too long </a:t>
            </a:r>
            <a:r>
              <a:rPr lang="en-US" altLang="zh-CN" sz="2800" dirty="0">
                <a:solidFill>
                  <a:srgbClr val="FF0000"/>
                </a:solidFill>
              </a:rPr>
              <a:t>\</a:t>
            </a:r>
          </a:p>
          <a:p>
            <a:pPr lvl="2"/>
            <a:r>
              <a:rPr lang="en-US" altLang="zh-CN" sz="2800" dirty="0">
                <a:solidFill>
                  <a:srgbClr val="000000"/>
                </a:solidFill>
              </a:rPr>
              <a:t>try to start a new line </a:t>
            </a:r>
            <a:r>
              <a:rPr lang="en-US" altLang="zh-CN" sz="2800" dirty="0">
                <a:solidFill>
                  <a:srgbClr val="FF0000"/>
                </a:solidFill>
              </a:rPr>
              <a:t>\</a:t>
            </a:r>
          </a:p>
          <a:p>
            <a:pPr lvl="2"/>
            <a:r>
              <a:rPr lang="en-US" altLang="zh-CN" sz="2800" dirty="0">
                <a:solidFill>
                  <a:srgbClr val="000000"/>
                </a:solidFill>
              </a:rPr>
              <a:t>to make your code clear</a:t>
            </a:r>
            <a:endParaRPr lang="zh-CN" altLang="en-US" sz="28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How</a:t>
            </a:r>
            <a:endParaRPr lang="zh-CN" altLang="en-US" sz="4800" dirty="0"/>
          </a:p>
        </p:txBody>
      </p:sp>
    </p:spTree>
    <p:extLst>
      <p:ext uri="{BB962C8B-B14F-4D97-AF65-F5344CB8AC3E}">
        <p14:creationId xmlns:p14="http://schemas.microsoft.com/office/powerpoint/2010/main" val="373729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67669" y="2827167"/>
            <a:ext cx="8421687" cy="1500187"/>
          </a:xfrm>
        </p:spPr>
        <p:txBody>
          <a:bodyPr/>
          <a:lstStyle/>
          <a:p>
            <a:r>
              <a:rPr lang="en-US" altLang="zh-CN" sz="5400" dirty="0">
                <a:solidFill>
                  <a:srgbClr val="000000"/>
                </a:solidFill>
              </a:rPr>
              <a:t>Function &amp; Functional Programing</a:t>
            </a:r>
          </a:p>
        </p:txBody>
      </p:sp>
    </p:spTree>
    <p:extLst>
      <p:ext uri="{BB962C8B-B14F-4D97-AF65-F5344CB8AC3E}">
        <p14:creationId xmlns:p14="http://schemas.microsoft.com/office/powerpoint/2010/main" val="45230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67669" y="2827167"/>
            <a:ext cx="8421687" cy="1500187"/>
          </a:xfrm>
        </p:spPr>
        <p:txBody>
          <a:bodyPr/>
          <a:lstStyle/>
          <a:p>
            <a:pPr>
              <a:lnSpc>
                <a:spcPts val="2500"/>
              </a:lnSpc>
            </a:pPr>
            <a:r>
              <a:rPr lang="en-US" altLang="zh-CN" sz="5400" dirty="0">
                <a:solidFill>
                  <a:srgbClr val="000000"/>
                </a:solidFill>
              </a:rPr>
              <a:t>Function</a:t>
            </a:r>
            <a:endParaRPr lang="en-US" altLang="zh-CN" sz="5400" dirty="0"/>
          </a:p>
        </p:txBody>
      </p:sp>
    </p:spTree>
    <p:extLst>
      <p:ext uri="{BB962C8B-B14F-4D97-AF65-F5344CB8AC3E}">
        <p14:creationId xmlns:p14="http://schemas.microsoft.com/office/powerpoint/2010/main" val="141875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A code block for reuse</a:t>
            </a:r>
          </a:p>
          <a:p>
            <a:r>
              <a:rPr lang="en-US" altLang="zh-CN" sz="3600" dirty="0">
                <a:solidFill>
                  <a:srgbClr val="000000"/>
                </a:solidFill>
              </a:rPr>
              <a:t>A code block which have Function</a:t>
            </a:r>
          </a:p>
          <a:p>
            <a:r>
              <a:rPr lang="en-US" altLang="zh-CN" sz="3600" dirty="0">
                <a:solidFill>
                  <a:srgbClr val="000000"/>
                </a:solidFill>
              </a:rPr>
              <a:t>The foundation of structured 							programming</a:t>
            </a:r>
          </a:p>
          <a:p>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What</a:t>
            </a:r>
            <a:endParaRPr lang="zh-CN" altLang="en-US" sz="4800" dirty="0"/>
          </a:p>
        </p:txBody>
      </p:sp>
    </p:spTree>
    <p:extLst>
      <p:ext uri="{BB962C8B-B14F-4D97-AF65-F5344CB8AC3E}">
        <p14:creationId xmlns:p14="http://schemas.microsoft.com/office/powerpoint/2010/main" val="2880460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9"/>
            <a:ext cx="5388427" cy="830997"/>
          </a:xfrm>
        </p:spPr>
        <p:txBody>
          <a:bodyPr/>
          <a:lstStyle/>
          <a:p>
            <a:r>
              <a:rPr lang="en-US" altLang="zh-CN" sz="4800" dirty="0"/>
              <a:t>Example</a:t>
            </a:r>
            <a:endParaRPr lang="zh-CN" altLang="en-US" sz="4800"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230" y="1557502"/>
            <a:ext cx="5191435" cy="3742996"/>
          </a:xfrm>
        </p:spPr>
      </p:pic>
      <p:sp>
        <p:nvSpPr>
          <p:cNvPr id="7" name="矩形 6"/>
          <p:cNvSpPr/>
          <p:nvPr/>
        </p:nvSpPr>
        <p:spPr bwMode="auto">
          <a:xfrm>
            <a:off x="445324" y="1665428"/>
            <a:ext cx="2662178" cy="324091"/>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8" name="矩形 7"/>
          <p:cNvSpPr/>
          <p:nvPr/>
        </p:nvSpPr>
        <p:spPr bwMode="auto">
          <a:xfrm>
            <a:off x="841563" y="2097445"/>
            <a:ext cx="3717737" cy="1826855"/>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9" name="矩形 8"/>
          <p:cNvSpPr/>
          <p:nvPr/>
        </p:nvSpPr>
        <p:spPr bwMode="auto">
          <a:xfrm>
            <a:off x="841563" y="4361400"/>
            <a:ext cx="3959038" cy="324091"/>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10" name="矩形 9"/>
          <p:cNvSpPr/>
          <p:nvPr/>
        </p:nvSpPr>
        <p:spPr bwMode="auto">
          <a:xfrm>
            <a:off x="841563" y="4830949"/>
            <a:ext cx="3959038" cy="324091"/>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cxnSp>
        <p:nvCxnSpPr>
          <p:cNvPr id="17" name="直接箭头连接符 16"/>
          <p:cNvCxnSpPr/>
          <p:nvPr/>
        </p:nvCxnSpPr>
        <p:spPr bwMode="auto">
          <a:xfrm flipH="1" flipV="1">
            <a:off x="3193599" y="1827473"/>
            <a:ext cx="2696932" cy="68002"/>
          </a:xfrm>
          <a:prstGeom prst="straightConnector1">
            <a:avLst/>
          </a:prstGeom>
          <a:noFill/>
          <a:ln w="38100" cap="flat" cmpd="sng" algn="ctr">
            <a:solidFill>
              <a:srgbClr val="FF0000"/>
            </a:solidFill>
            <a:prstDash val="solid"/>
            <a:round/>
            <a:headEnd type="none" w="med" len="med"/>
            <a:tailEnd type="triangle"/>
          </a:ln>
        </p:spPr>
      </p:cxnSp>
      <p:cxnSp>
        <p:nvCxnSpPr>
          <p:cNvPr id="20" name="直接箭头连接符 19"/>
          <p:cNvCxnSpPr/>
          <p:nvPr/>
        </p:nvCxnSpPr>
        <p:spPr bwMode="auto">
          <a:xfrm flipH="1" flipV="1">
            <a:off x="4559301" y="3221085"/>
            <a:ext cx="1473697" cy="131715"/>
          </a:xfrm>
          <a:prstGeom prst="straightConnector1">
            <a:avLst/>
          </a:prstGeom>
          <a:noFill/>
          <a:ln w="38100" cap="flat" cmpd="sng" algn="ctr">
            <a:solidFill>
              <a:srgbClr val="FF0000"/>
            </a:solidFill>
            <a:prstDash val="solid"/>
            <a:round/>
            <a:headEnd type="none" w="med" len="med"/>
            <a:tailEnd type="triangle"/>
          </a:ln>
        </p:spPr>
      </p:cxnSp>
      <p:sp>
        <p:nvSpPr>
          <p:cNvPr id="25" name="文本框 24"/>
          <p:cNvSpPr txBox="1"/>
          <p:nvPr/>
        </p:nvSpPr>
        <p:spPr bwMode="gray">
          <a:xfrm>
            <a:off x="5890531" y="1619250"/>
            <a:ext cx="3396343" cy="3884140"/>
          </a:xfrm>
          <a:prstGeom prst="rect">
            <a:avLst/>
          </a:prstGeom>
          <a:noFill/>
          <a:ln w="9525">
            <a:noFill/>
            <a:miter lim="800000"/>
          </a:ln>
        </p:spPr>
        <p:txBody>
          <a:bodyPr wrap="square" rtlCol="0">
            <a:spAutoFit/>
          </a:bodyPr>
          <a:lstStyle/>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Function statement and parameters</a:t>
            </a:r>
          </a:p>
          <a:p>
            <a:pPr marL="354330" indent="-354330">
              <a:spcBef>
                <a:spcPct val="45000"/>
              </a:spcBef>
              <a:buClr>
                <a:srgbClr val="FBB030"/>
              </a:buClr>
              <a:buFont typeface="Wingdings" panose="05000000000000000000" pitchFamily="2" charset="2"/>
              <a:buChar char="l"/>
            </a:pPr>
            <a:r>
              <a:rPr lang="en-US" altLang="zh-CN" sz="2800" b="1"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Docstring</a:t>
            </a:r>
            <a:endPar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Function block</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Return value</a:t>
            </a:r>
          </a:p>
          <a:p>
            <a:pPr marL="354330" indent="-354330">
              <a:spcBef>
                <a:spcPct val="45000"/>
              </a:spcBef>
              <a:buClr>
                <a:srgbClr val="FBB030"/>
              </a:buClr>
              <a:buFont typeface="Wingdings" panose="05000000000000000000" pitchFamily="2" charset="2"/>
              <a:buChar char="l"/>
            </a:pPr>
            <a:endPar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0" name="直接箭头连接符 29"/>
          <p:cNvCxnSpPr>
            <a:endCxn id="9" idx="3"/>
          </p:cNvCxnSpPr>
          <p:nvPr/>
        </p:nvCxnSpPr>
        <p:spPr bwMode="auto">
          <a:xfrm flipH="1">
            <a:off x="4800601" y="4019550"/>
            <a:ext cx="1232397" cy="503896"/>
          </a:xfrm>
          <a:prstGeom prst="straightConnector1">
            <a:avLst/>
          </a:prstGeom>
          <a:noFill/>
          <a:ln w="38100" cap="flat" cmpd="sng" algn="ctr">
            <a:solidFill>
              <a:srgbClr val="FF0000"/>
            </a:solidFill>
            <a:prstDash val="solid"/>
            <a:round/>
            <a:headEnd type="none" w="med" len="med"/>
            <a:tailEnd type="triangle"/>
          </a:ln>
        </p:spPr>
      </p:cxnSp>
      <p:cxnSp>
        <p:nvCxnSpPr>
          <p:cNvPr id="33" name="直接箭头连接符 32"/>
          <p:cNvCxnSpPr/>
          <p:nvPr/>
        </p:nvCxnSpPr>
        <p:spPr bwMode="auto">
          <a:xfrm flipH="1">
            <a:off x="4800602" y="4668904"/>
            <a:ext cx="1162048" cy="361293"/>
          </a:xfrm>
          <a:prstGeom prst="straightConnector1">
            <a:avLst/>
          </a:prstGeom>
          <a:noFill/>
          <a:ln w="38100" cap="flat" cmpd="sng" algn="ctr">
            <a:solidFill>
              <a:srgbClr val="FF0000"/>
            </a:solidFill>
            <a:prstDash val="solid"/>
            <a:round/>
            <a:headEnd type="none" w="med" len="med"/>
            <a:tailEnd type="triangle"/>
          </a:ln>
        </p:spPr>
      </p:cxnSp>
    </p:spTree>
    <p:extLst>
      <p:ext uri="{BB962C8B-B14F-4D97-AF65-F5344CB8AC3E}">
        <p14:creationId xmlns:p14="http://schemas.microsoft.com/office/powerpoint/2010/main" val="280787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9"/>
            <a:ext cx="5388427" cy="830997"/>
          </a:xfrm>
        </p:spPr>
        <p:txBody>
          <a:bodyPr/>
          <a:lstStyle/>
          <a:p>
            <a:r>
              <a:rPr lang="en-US" altLang="zh-CN" sz="4800" dirty="0"/>
              <a:t>Statement</a:t>
            </a:r>
            <a:endParaRPr lang="zh-CN" altLang="en-US" sz="4800"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230" y="1557502"/>
            <a:ext cx="5191435" cy="3742996"/>
          </a:xfrm>
        </p:spPr>
      </p:pic>
      <p:sp>
        <p:nvSpPr>
          <p:cNvPr id="7" name="矩形 6"/>
          <p:cNvSpPr/>
          <p:nvPr/>
        </p:nvSpPr>
        <p:spPr bwMode="auto">
          <a:xfrm>
            <a:off x="445324" y="1665428"/>
            <a:ext cx="2662178" cy="324091"/>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25" name="文本框 24"/>
          <p:cNvSpPr txBox="1"/>
          <p:nvPr/>
        </p:nvSpPr>
        <p:spPr bwMode="gray">
          <a:xfrm>
            <a:off x="5890531" y="1619250"/>
            <a:ext cx="3396343" cy="3065455"/>
          </a:xfrm>
          <a:prstGeom prst="rect">
            <a:avLst/>
          </a:prstGeom>
          <a:noFill/>
          <a:ln w="9525">
            <a:noFill/>
            <a:miter lim="800000"/>
          </a:ln>
        </p:spPr>
        <p:txBody>
          <a:bodyPr wrap="square" rtlCol="0">
            <a:spAutoFit/>
          </a:bodyPr>
          <a:lstStyle/>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Non-default argument </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first</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Parameter pass by </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Value</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__</a:t>
            </a:r>
            <a:r>
              <a:rPr lang="en-US" altLang="zh-CN" sz="2800" b="1"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func</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means </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private</a:t>
            </a:r>
          </a:p>
        </p:txBody>
      </p:sp>
    </p:spTree>
    <p:extLst>
      <p:ext uri="{BB962C8B-B14F-4D97-AF65-F5344CB8AC3E}">
        <p14:creationId xmlns:p14="http://schemas.microsoft.com/office/powerpoint/2010/main" val="1683139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a:t>
            </a:r>
            <a:r>
              <a:rPr lang="en-US" altLang="zh-CN" sz="3600" dirty="0" err="1">
                <a:solidFill>
                  <a:srgbClr val="000000"/>
                </a:solidFill>
              </a:rPr>
              <a:t>positional_parameters</a:t>
            </a:r>
            <a:endParaRPr lang="en-US" altLang="zh-CN" sz="3600" dirty="0">
              <a:solidFill>
                <a:srgbClr val="000000"/>
              </a:solidFill>
            </a:endParaRPr>
          </a:p>
          <a:p>
            <a:pPr lvl="1"/>
            <a:r>
              <a:rPr lang="en-US" altLang="zh-CN" sz="2800" dirty="0">
                <a:solidFill>
                  <a:srgbClr val="000000"/>
                </a:solidFill>
              </a:rPr>
              <a:t>Get parameters that aren't matched by preceding formal parameters</a:t>
            </a:r>
          </a:p>
          <a:p>
            <a:pPr lvl="1"/>
            <a:r>
              <a:rPr lang="en-US" altLang="zh-CN" sz="2800" dirty="0">
                <a:solidFill>
                  <a:srgbClr val="000000"/>
                </a:solidFill>
              </a:rPr>
              <a:t>Get parameters as </a:t>
            </a:r>
            <a:r>
              <a:rPr lang="en-US" altLang="zh-CN" sz="2800" dirty="0">
                <a:solidFill>
                  <a:srgbClr val="FF0000"/>
                </a:solidFill>
              </a:rPr>
              <a:t>Tuple</a:t>
            </a:r>
            <a:endParaRPr lang="zh-CN" altLang="en-US" sz="2800" dirty="0">
              <a:solidFill>
                <a:srgbClr val="FF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Argument</a:t>
            </a:r>
            <a:endParaRPr lang="zh-CN" altLang="en-US" sz="4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467" y="3970118"/>
            <a:ext cx="6513666" cy="2062932"/>
          </a:xfrm>
          <a:prstGeom prst="rect">
            <a:avLst/>
          </a:prstGeom>
        </p:spPr>
      </p:pic>
    </p:spTree>
    <p:extLst>
      <p:ext uri="{BB962C8B-B14F-4D97-AF65-F5344CB8AC3E}">
        <p14:creationId xmlns:p14="http://schemas.microsoft.com/office/powerpoint/2010/main" val="171266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41030"/>
            <a:ext cx="7772400" cy="1500187"/>
          </a:xfrm>
        </p:spPr>
        <p:txBody>
          <a:bodyPr/>
          <a:lstStyle/>
          <a:p>
            <a:r>
              <a:rPr lang="en-US" altLang="zh-CN" sz="5400" dirty="0">
                <a:solidFill>
                  <a:srgbClr val="000000"/>
                </a:solidFill>
              </a:rPr>
              <a:t>Language Basic</a:t>
            </a:r>
          </a:p>
        </p:txBody>
      </p:sp>
    </p:spTree>
    <p:extLst>
      <p:ext uri="{BB962C8B-B14F-4D97-AF65-F5344CB8AC3E}">
        <p14:creationId xmlns:p14="http://schemas.microsoft.com/office/powerpoint/2010/main" val="1301689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a:t>
            </a:r>
            <a:r>
              <a:rPr lang="en-US" altLang="zh-CN" sz="3600" dirty="0" err="1">
                <a:solidFill>
                  <a:srgbClr val="000000"/>
                </a:solidFill>
              </a:rPr>
              <a:t>keyword_parameters</a:t>
            </a:r>
            <a:endParaRPr lang="en-US" altLang="zh-CN" sz="3600" dirty="0">
              <a:solidFill>
                <a:srgbClr val="000000"/>
              </a:solidFill>
            </a:endParaRPr>
          </a:p>
          <a:p>
            <a:pPr lvl="1"/>
            <a:r>
              <a:rPr lang="en-US" altLang="zh-CN" sz="2800" dirty="0">
                <a:solidFill>
                  <a:srgbClr val="000000"/>
                </a:solidFill>
              </a:rPr>
              <a:t>Get keyword parameters that aren't matched by preceding formal parameters</a:t>
            </a:r>
          </a:p>
          <a:p>
            <a:pPr lvl="1"/>
            <a:r>
              <a:rPr lang="en-US" altLang="zh-CN" sz="2800" dirty="0">
                <a:solidFill>
                  <a:srgbClr val="000000"/>
                </a:solidFill>
              </a:rPr>
              <a:t>Get parameters as </a:t>
            </a:r>
            <a:r>
              <a:rPr lang="en-US" altLang="zh-CN" sz="2800" dirty="0">
                <a:solidFill>
                  <a:srgbClr val="FF0000"/>
                </a:solidFill>
              </a:rPr>
              <a:t>Dictionary</a:t>
            </a:r>
            <a:endParaRPr lang="zh-CN" altLang="en-US" sz="2800" dirty="0">
              <a:solidFill>
                <a:srgbClr val="FF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Parameters</a:t>
            </a:r>
            <a:endParaRPr lang="zh-CN" altLang="en-US" sz="48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187" y="4085865"/>
            <a:ext cx="6898226" cy="1872170"/>
          </a:xfrm>
          <a:prstGeom prst="rect">
            <a:avLst/>
          </a:prstGeom>
        </p:spPr>
      </p:pic>
    </p:spTree>
    <p:extLst>
      <p:ext uri="{BB962C8B-B14F-4D97-AF65-F5344CB8AC3E}">
        <p14:creationId xmlns:p14="http://schemas.microsoft.com/office/powerpoint/2010/main" val="2787238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Use them Simultaneously</a:t>
            </a:r>
          </a:p>
        </p:txBody>
      </p:sp>
      <p:sp>
        <p:nvSpPr>
          <p:cNvPr id="3" name="标题 2"/>
          <p:cNvSpPr>
            <a:spLocks noGrp="1"/>
          </p:cNvSpPr>
          <p:nvPr>
            <p:ph type="title"/>
          </p:nvPr>
        </p:nvSpPr>
        <p:spPr>
          <a:xfrm>
            <a:off x="359230" y="127359"/>
            <a:ext cx="5388427" cy="830997"/>
          </a:xfrm>
        </p:spPr>
        <p:txBody>
          <a:bodyPr/>
          <a:lstStyle/>
          <a:p>
            <a:r>
              <a:rPr lang="en-US" altLang="zh-CN" sz="4800" dirty="0"/>
              <a:t>Parameters</a:t>
            </a:r>
            <a:endParaRPr lang="zh-CN" altLang="en-US" sz="4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30" y="2627454"/>
            <a:ext cx="7483739" cy="2416928"/>
          </a:xfrm>
          <a:prstGeom prst="rect">
            <a:avLst/>
          </a:prstGeom>
        </p:spPr>
      </p:pic>
    </p:spTree>
    <p:extLst>
      <p:ext uri="{BB962C8B-B14F-4D97-AF65-F5344CB8AC3E}">
        <p14:creationId xmlns:p14="http://schemas.microsoft.com/office/powerpoint/2010/main" val="286757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9"/>
            <a:ext cx="5388427" cy="830997"/>
          </a:xfrm>
        </p:spPr>
        <p:txBody>
          <a:bodyPr/>
          <a:lstStyle/>
          <a:p>
            <a:r>
              <a:rPr lang="en-US" altLang="zh-CN" sz="4800" dirty="0" err="1"/>
              <a:t>Docstring</a:t>
            </a:r>
            <a:endParaRPr lang="zh-CN" altLang="en-US" sz="4800"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230" y="1557502"/>
            <a:ext cx="5191435" cy="3742996"/>
          </a:xfrm>
        </p:spPr>
      </p:pic>
      <p:sp>
        <p:nvSpPr>
          <p:cNvPr id="8" name="矩形 7"/>
          <p:cNvSpPr/>
          <p:nvPr/>
        </p:nvSpPr>
        <p:spPr bwMode="auto">
          <a:xfrm>
            <a:off x="841563" y="2097445"/>
            <a:ext cx="3717737" cy="1826855"/>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25" name="文本框 24"/>
          <p:cNvSpPr txBox="1"/>
          <p:nvPr/>
        </p:nvSpPr>
        <p:spPr bwMode="gray">
          <a:xfrm>
            <a:off x="5601159" y="1619250"/>
            <a:ext cx="3396343" cy="2203680"/>
          </a:xfrm>
          <a:prstGeom prst="rect">
            <a:avLst/>
          </a:prstGeom>
          <a:noFill/>
          <a:ln w="9525">
            <a:noFill/>
            <a:miter lim="800000"/>
          </a:ln>
        </p:spPr>
        <p:txBody>
          <a:bodyPr wrap="square" rtlCol="0">
            <a:spAutoFit/>
          </a:bodyPr>
          <a:lstStyle/>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Tell user what you want to do</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Tell a story</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Make </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IO</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clear</a:t>
            </a:r>
            <a:endPar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082" y="3822930"/>
            <a:ext cx="3262993" cy="1898469"/>
          </a:xfrm>
          <a:prstGeom prst="rect">
            <a:avLst/>
          </a:prstGeom>
        </p:spPr>
      </p:pic>
    </p:spTree>
    <p:extLst>
      <p:ext uri="{BB962C8B-B14F-4D97-AF65-F5344CB8AC3E}">
        <p14:creationId xmlns:p14="http://schemas.microsoft.com/office/powerpoint/2010/main" val="2713806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9"/>
            <a:ext cx="5388427" cy="830997"/>
          </a:xfrm>
        </p:spPr>
        <p:txBody>
          <a:bodyPr/>
          <a:lstStyle/>
          <a:p>
            <a:r>
              <a:rPr lang="en-US" altLang="zh-CN" sz="4800" dirty="0"/>
              <a:t>Code block</a:t>
            </a:r>
            <a:endParaRPr lang="zh-CN" altLang="en-US" sz="4800"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230" y="1557502"/>
            <a:ext cx="5191435" cy="3742996"/>
          </a:xfrm>
        </p:spPr>
      </p:pic>
      <p:sp>
        <p:nvSpPr>
          <p:cNvPr id="9" name="矩形 8"/>
          <p:cNvSpPr/>
          <p:nvPr/>
        </p:nvSpPr>
        <p:spPr bwMode="auto">
          <a:xfrm>
            <a:off x="841563" y="4361400"/>
            <a:ext cx="3959038" cy="324091"/>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25" name="文本框 24"/>
          <p:cNvSpPr txBox="1"/>
          <p:nvPr/>
        </p:nvSpPr>
        <p:spPr bwMode="gray">
          <a:xfrm>
            <a:off x="5620332" y="1660253"/>
            <a:ext cx="3542836" cy="4552015"/>
          </a:xfrm>
          <a:prstGeom prst="rect">
            <a:avLst/>
          </a:prstGeom>
          <a:noFill/>
          <a:ln w="9525">
            <a:noFill/>
            <a:miter lim="800000"/>
          </a:ln>
        </p:spPr>
        <p:txBody>
          <a:bodyPr wrap="square" rtlCol="0">
            <a:spAutoFit/>
          </a:bodyPr>
          <a:lstStyle/>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Rule LGB</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Checking parameters </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Type</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before do STH</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Design your function &amp; Reconstruct your code </a:t>
            </a:r>
          </a:p>
          <a:p>
            <a:pPr marL="354330" indent="-354330">
              <a:spcBef>
                <a:spcPct val="45000"/>
              </a:spcBef>
              <a:buClr>
                <a:srgbClr val="FBB030"/>
              </a:buClr>
              <a:buFont typeface="Wingdings" panose="05000000000000000000" pitchFamily="2" charset="2"/>
              <a:buChar char="l"/>
            </a:pPr>
            <a:endPar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95068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9"/>
            <a:ext cx="5388427" cy="830997"/>
          </a:xfrm>
        </p:spPr>
        <p:txBody>
          <a:bodyPr/>
          <a:lstStyle/>
          <a:p>
            <a:r>
              <a:rPr lang="en-US" altLang="zh-CN" sz="4800" dirty="0"/>
              <a:t>Type checking</a:t>
            </a:r>
            <a:endParaRPr lang="zh-CN" altLang="en-US" sz="4800" dirty="0"/>
          </a:p>
        </p:txBody>
      </p:sp>
      <p:sp>
        <p:nvSpPr>
          <p:cNvPr id="4" name="内容占位符 3"/>
          <p:cNvSpPr>
            <a:spLocks noGrp="1"/>
          </p:cNvSpPr>
          <p:nvPr>
            <p:ph idx="1"/>
          </p:nvPr>
        </p:nvSpPr>
        <p:spPr>
          <a:xfrm>
            <a:off x="228600" y="1333500"/>
            <a:ext cx="8811228" cy="4902200"/>
          </a:xfrm>
        </p:spPr>
        <p:txBody>
          <a:bodyPr/>
          <a:lstStyle/>
          <a:p>
            <a:r>
              <a:rPr lang="en-US" altLang="zh-CN" sz="3600" dirty="0">
                <a:solidFill>
                  <a:srgbClr val="000000"/>
                </a:solidFill>
              </a:rPr>
              <a:t>`assert True`  nothing happen</a:t>
            </a:r>
          </a:p>
          <a:p>
            <a:r>
              <a:rPr lang="en-US" altLang="zh-CN" sz="3600" dirty="0">
                <a:solidFill>
                  <a:srgbClr val="000000"/>
                </a:solidFill>
              </a:rPr>
              <a:t>`assert False` raise Assert exception</a:t>
            </a:r>
            <a:endParaRPr lang="zh-CN" altLang="en-US" sz="3600" dirty="0">
              <a:solidFill>
                <a:srgbClr val="000000"/>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10" y="3429000"/>
            <a:ext cx="8685633" cy="2049122"/>
          </a:xfrm>
          <a:prstGeom prst="rect">
            <a:avLst/>
          </a:prstGeom>
        </p:spPr>
      </p:pic>
    </p:spTree>
    <p:extLst>
      <p:ext uri="{BB962C8B-B14F-4D97-AF65-F5344CB8AC3E}">
        <p14:creationId xmlns:p14="http://schemas.microsoft.com/office/powerpoint/2010/main" val="8754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9"/>
            <a:ext cx="5388427" cy="830997"/>
          </a:xfrm>
        </p:spPr>
        <p:txBody>
          <a:bodyPr/>
          <a:lstStyle/>
          <a:p>
            <a:r>
              <a:rPr lang="en-US" altLang="zh-CN" sz="4800" dirty="0"/>
              <a:t>Return</a:t>
            </a:r>
            <a:endParaRPr lang="zh-CN" altLang="en-US" sz="4800"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230" y="1557502"/>
            <a:ext cx="5191435" cy="3742996"/>
          </a:xfrm>
        </p:spPr>
      </p:pic>
      <p:sp>
        <p:nvSpPr>
          <p:cNvPr id="10" name="矩形 9"/>
          <p:cNvSpPr/>
          <p:nvPr/>
        </p:nvSpPr>
        <p:spPr bwMode="auto">
          <a:xfrm>
            <a:off x="841563" y="4830949"/>
            <a:ext cx="3959038" cy="324091"/>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25" name="文本框 24"/>
          <p:cNvSpPr txBox="1"/>
          <p:nvPr/>
        </p:nvSpPr>
        <p:spPr bwMode="gray">
          <a:xfrm>
            <a:off x="5751631" y="1630825"/>
            <a:ext cx="3396343" cy="3065455"/>
          </a:xfrm>
          <a:prstGeom prst="rect">
            <a:avLst/>
          </a:prstGeom>
          <a:noFill/>
          <a:ln w="9525">
            <a:noFill/>
            <a:miter lim="800000"/>
          </a:ln>
        </p:spPr>
        <p:txBody>
          <a:bodyPr wrap="square" rtlCol="0">
            <a:spAutoFit/>
          </a:bodyPr>
          <a:lstStyle/>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Return multi-value by Tuple</a:t>
            </a:r>
          </a:p>
          <a:p>
            <a:pPr marL="354330" indent="-354330">
              <a:spcBef>
                <a:spcPct val="45000"/>
              </a:spcBef>
              <a:buClr>
                <a:srgbClr val="FBB030"/>
              </a:buClr>
              <a:buFont typeface="Wingdings" panose="05000000000000000000" pitchFamily="2" charset="2"/>
              <a:buChar char="l"/>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They call no-return function </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Procedures</a:t>
            </a:r>
          </a:p>
          <a:p>
            <a:pPr marL="354330" indent="-354330">
              <a:spcBef>
                <a:spcPct val="45000"/>
              </a:spcBef>
              <a:buClr>
                <a:srgbClr val="FBB030"/>
              </a:buClr>
              <a:buFont typeface="Wingdings" panose="05000000000000000000" pitchFamily="2" charset="2"/>
              <a:buChar char="l"/>
            </a:pPr>
            <a:endPar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005946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67669" y="2827167"/>
            <a:ext cx="8421687" cy="1500187"/>
          </a:xfrm>
        </p:spPr>
        <p:txBody>
          <a:bodyPr/>
          <a:lstStyle/>
          <a:p>
            <a:r>
              <a:rPr lang="en-US" altLang="zh-CN" sz="5400" dirty="0">
                <a:solidFill>
                  <a:srgbClr val="000000"/>
                </a:solidFill>
              </a:rPr>
              <a:t>Functional Programming</a:t>
            </a:r>
          </a:p>
        </p:txBody>
      </p:sp>
    </p:spTree>
    <p:extLst>
      <p:ext uri="{BB962C8B-B14F-4D97-AF65-F5344CB8AC3E}">
        <p14:creationId xmlns:p14="http://schemas.microsoft.com/office/powerpoint/2010/main" val="1109607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Base on lambda calculus</a:t>
            </a:r>
          </a:p>
          <a:p>
            <a:r>
              <a:rPr lang="en-US" altLang="zh-CN" sz="3600" dirty="0">
                <a:solidFill>
                  <a:srgbClr val="000000"/>
                </a:solidFill>
              </a:rPr>
              <a:t>Immutable data</a:t>
            </a:r>
            <a:endParaRPr lang="en-US" altLang="zh-CN" sz="3400" dirty="0">
              <a:solidFill>
                <a:srgbClr val="000000"/>
              </a:solidFill>
            </a:endParaRPr>
          </a:p>
          <a:p>
            <a:r>
              <a:rPr lang="en-US" altLang="zh-CN" sz="3600" dirty="0">
                <a:solidFill>
                  <a:srgbClr val="000000"/>
                </a:solidFill>
              </a:rPr>
              <a:t>First-class functions</a:t>
            </a:r>
          </a:p>
          <a:p>
            <a:r>
              <a:rPr lang="en-US" altLang="zh-CN" sz="3600" dirty="0">
                <a:solidFill>
                  <a:srgbClr val="000000"/>
                </a:solidFill>
              </a:rPr>
              <a:t>Higher-order functions</a:t>
            </a:r>
            <a:endParaRPr lang="zh-CN" altLang="en-US" sz="3600" dirty="0">
              <a:solidFill>
                <a:srgbClr val="000000"/>
              </a:solidFill>
            </a:endParaRPr>
          </a:p>
          <a:p>
            <a:r>
              <a:rPr lang="en-US" altLang="zh-CN" sz="3600" dirty="0">
                <a:solidFill>
                  <a:srgbClr val="000000"/>
                </a:solidFill>
              </a:rPr>
              <a:t>Tail call optimization</a:t>
            </a:r>
          </a:p>
        </p:txBody>
      </p:sp>
      <p:sp>
        <p:nvSpPr>
          <p:cNvPr id="3" name="标题 2"/>
          <p:cNvSpPr>
            <a:spLocks noGrp="1"/>
          </p:cNvSpPr>
          <p:nvPr>
            <p:ph type="title"/>
          </p:nvPr>
        </p:nvSpPr>
        <p:spPr>
          <a:xfrm>
            <a:off x="359230" y="127359"/>
            <a:ext cx="5388427" cy="830997"/>
          </a:xfrm>
        </p:spPr>
        <p:txBody>
          <a:bodyPr/>
          <a:lstStyle/>
          <a:p>
            <a:r>
              <a:rPr lang="en-US" altLang="zh-CN" sz="4800" dirty="0"/>
              <a:t>A brief Intro</a:t>
            </a:r>
            <a:endParaRPr lang="zh-CN" altLang="en-US" sz="4800" dirty="0"/>
          </a:p>
        </p:txBody>
      </p:sp>
    </p:spTree>
    <p:extLst>
      <p:ext uri="{BB962C8B-B14F-4D97-AF65-F5344CB8AC3E}">
        <p14:creationId xmlns:p14="http://schemas.microsoft.com/office/powerpoint/2010/main" val="2823332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Lazy evaluation</a:t>
            </a:r>
          </a:p>
          <a:p>
            <a:pPr lvl="1"/>
            <a:r>
              <a:rPr lang="en-US" altLang="zh-CN" sz="2800" dirty="0">
                <a:solidFill>
                  <a:srgbClr val="000000"/>
                </a:solidFill>
              </a:rPr>
              <a:t>Call-by-need</a:t>
            </a:r>
          </a:p>
          <a:p>
            <a:r>
              <a:rPr lang="en-US" altLang="zh-CN" sz="3600" dirty="0">
                <a:solidFill>
                  <a:srgbClr val="000000"/>
                </a:solidFill>
              </a:rPr>
              <a:t>No side-effect</a:t>
            </a:r>
          </a:p>
          <a:p>
            <a:pPr lvl="1"/>
            <a:r>
              <a:rPr lang="en-US" altLang="zh-CN" sz="2800" dirty="0">
                <a:solidFill>
                  <a:srgbClr val="000000"/>
                </a:solidFill>
              </a:rPr>
              <a:t>Change something in somewhere</a:t>
            </a:r>
          </a:p>
          <a:p>
            <a:r>
              <a:rPr lang="en-US" altLang="zh-CN" sz="3600" dirty="0">
                <a:solidFill>
                  <a:srgbClr val="000000"/>
                </a:solidFill>
              </a:rPr>
              <a:t>Do good in Parallelization</a:t>
            </a:r>
          </a:p>
          <a:p>
            <a:pPr lvl="1"/>
            <a:r>
              <a:rPr lang="en-US" altLang="zh-CN" sz="2800" dirty="0">
                <a:solidFill>
                  <a:srgbClr val="000000"/>
                </a:solidFill>
              </a:rPr>
              <a:t> Variable immutable</a:t>
            </a:r>
          </a:p>
          <a:p>
            <a:r>
              <a:rPr lang="en-US" altLang="zh-CN" sz="3600" dirty="0">
                <a:solidFill>
                  <a:srgbClr val="000000"/>
                </a:solidFill>
              </a:rPr>
              <a:t>Determinism</a:t>
            </a:r>
          </a:p>
        </p:txBody>
      </p:sp>
      <p:sp>
        <p:nvSpPr>
          <p:cNvPr id="3" name="标题 2"/>
          <p:cNvSpPr>
            <a:spLocks noGrp="1"/>
          </p:cNvSpPr>
          <p:nvPr>
            <p:ph type="title"/>
          </p:nvPr>
        </p:nvSpPr>
        <p:spPr>
          <a:xfrm>
            <a:off x="359230" y="127359"/>
            <a:ext cx="5388427" cy="830997"/>
          </a:xfrm>
        </p:spPr>
        <p:txBody>
          <a:bodyPr/>
          <a:lstStyle/>
          <a:p>
            <a:r>
              <a:rPr lang="en-US" altLang="zh-CN" sz="4800" dirty="0"/>
              <a:t>Features</a:t>
            </a:r>
            <a:endParaRPr lang="zh-CN" altLang="en-US" sz="4800" dirty="0"/>
          </a:p>
        </p:txBody>
      </p:sp>
    </p:spTree>
    <p:extLst>
      <p:ext uri="{BB962C8B-B14F-4D97-AF65-F5344CB8AC3E}">
        <p14:creationId xmlns:p14="http://schemas.microsoft.com/office/powerpoint/2010/main" val="1413471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sz="3600" dirty="0">
                <a:solidFill>
                  <a:srgbClr val="000000"/>
                </a:solidFill>
              </a:rPr>
              <a:t>Generator</a:t>
            </a:r>
            <a:endParaRPr lang="zh-CN" altLang="en-US" sz="3600" dirty="0"/>
          </a:p>
        </p:txBody>
      </p:sp>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0539" y="2751632"/>
            <a:ext cx="4386849" cy="2186758"/>
          </a:xfrm>
        </p:spPr>
      </p:pic>
      <p:sp>
        <p:nvSpPr>
          <p:cNvPr id="4" name="文本占位符 3"/>
          <p:cNvSpPr>
            <a:spLocks noGrp="1"/>
          </p:cNvSpPr>
          <p:nvPr>
            <p:ph type="body" sz="quarter" idx="3"/>
          </p:nvPr>
        </p:nvSpPr>
        <p:spPr/>
        <p:txBody>
          <a:bodyPr/>
          <a:lstStyle/>
          <a:p>
            <a:r>
              <a:rPr lang="en-US" altLang="zh-CN" sz="3600" dirty="0">
                <a:solidFill>
                  <a:srgbClr val="000000"/>
                </a:solidFill>
              </a:rPr>
              <a:t>Normal</a:t>
            </a:r>
            <a:endParaRPr lang="zh-CN" altLang="en-US" sz="3600" dirty="0">
              <a:solidFill>
                <a:srgbClr val="000000"/>
              </a:solidFill>
            </a:endParaRPr>
          </a:p>
        </p:txBody>
      </p:sp>
      <p:pic>
        <p:nvPicPr>
          <p:cNvPr id="8" name="内容占位符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559300" y="2672825"/>
            <a:ext cx="4508362" cy="2337230"/>
          </a:xfrm>
        </p:spPr>
      </p:pic>
      <p:sp>
        <p:nvSpPr>
          <p:cNvPr id="6" name="标题 5"/>
          <p:cNvSpPr>
            <a:spLocks noGrp="1"/>
          </p:cNvSpPr>
          <p:nvPr>
            <p:ph type="title"/>
          </p:nvPr>
        </p:nvSpPr>
        <p:spPr>
          <a:xfrm>
            <a:off x="359230" y="127359"/>
            <a:ext cx="5388427" cy="830997"/>
          </a:xfrm>
        </p:spPr>
        <p:txBody>
          <a:bodyPr/>
          <a:lstStyle/>
          <a:p>
            <a:r>
              <a:rPr lang="en-US" altLang="zh-CN" sz="4800" dirty="0"/>
              <a:t>Lazy evaluation</a:t>
            </a:r>
            <a:endParaRPr lang="zh-CN" altLang="en-US" sz="4800" dirty="0"/>
          </a:p>
        </p:txBody>
      </p:sp>
    </p:spTree>
    <p:extLst>
      <p:ext uri="{BB962C8B-B14F-4D97-AF65-F5344CB8AC3E}">
        <p14:creationId xmlns:p14="http://schemas.microsoft.com/office/powerpoint/2010/main" val="371333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solidFill>
                  <a:srgbClr val="000000"/>
                </a:solidFill>
              </a:rPr>
              <a:t>When we say </a:t>
            </a:r>
            <a:r>
              <a:rPr lang="en-US" altLang="zh-CN" sz="3600" dirty="0">
                <a:solidFill>
                  <a:srgbClr val="000000"/>
                </a:solidFill>
              </a:rPr>
              <a:t>A equals to B</a:t>
            </a:r>
            <a:r>
              <a:rPr lang="en-US" altLang="zh-CN" sz="1800" dirty="0">
                <a:solidFill>
                  <a:srgbClr val="000000"/>
                </a:solidFill>
              </a:rPr>
              <a:t>(in python)</a:t>
            </a:r>
            <a:endParaRPr lang="en-US" altLang="zh-CN" sz="3600" dirty="0">
              <a:solidFill>
                <a:srgbClr val="000000"/>
              </a:solidFill>
            </a:endParaRPr>
          </a:p>
          <a:p>
            <a:pPr lvl="1"/>
            <a:r>
              <a:rPr lang="en-US" altLang="zh-CN" sz="2800" dirty="0"/>
              <a:t>`==` means equal</a:t>
            </a:r>
          </a:p>
          <a:p>
            <a:pPr lvl="1"/>
            <a:r>
              <a:rPr lang="en-US" altLang="zh-CN" sz="2800" dirty="0"/>
              <a:t>`==` is for </a:t>
            </a:r>
            <a:r>
              <a:rPr lang="en-US" altLang="zh-CN" sz="2800" dirty="0">
                <a:solidFill>
                  <a:srgbClr val="FF0000"/>
                </a:solidFill>
              </a:rPr>
              <a:t>value</a:t>
            </a:r>
            <a:r>
              <a:rPr lang="en-US" altLang="zh-CN" sz="2800" dirty="0"/>
              <a:t> equality</a:t>
            </a:r>
          </a:p>
          <a:p>
            <a:pPr lvl="1"/>
            <a:r>
              <a:rPr lang="en-US" altLang="zh-CN" sz="2800" dirty="0"/>
              <a:t>Rewrite `__</a:t>
            </a:r>
            <a:r>
              <a:rPr lang="en-US" altLang="zh-CN" sz="2800" dirty="0" err="1"/>
              <a:t>eq</a:t>
            </a:r>
            <a:r>
              <a:rPr lang="en-US" altLang="zh-CN" sz="2800" dirty="0"/>
              <a:t>__`to create your own rule </a:t>
            </a:r>
          </a:p>
        </p:txBody>
      </p:sp>
      <p:sp>
        <p:nvSpPr>
          <p:cNvPr id="3" name="标题 2"/>
          <p:cNvSpPr>
            <a:spLocks noGrp="1"/>
          </p:cNvSpPr>
          <p:nvPr>
            <p:ph type="title"/>
          </p:nvPr>
        </p:nvSpPr>
        <p:spPr>
          <a:xfrm>
            <a:off x="359230" y="127359"/>
            <a:ext cx="5388427" cy="830997"/>
          </a:xfrm>
        </p:spPr>
        <p:txBody>
          <a:bodyPr/>
          <a:lstStyle/>
          <a:p>
            <a:r>
              <a:rPr lang="en-US" altLang="zh-CN" sz="4800" dirty="0"/>
              <a:t>Equal </a:t>
            </a:r>
            <a:r>
              <a:rPr lang="en-US" altLang="zh-CN" sz="4800" dirty="0" err="1"/>
              <a:t>vs</a:t>
            </a:r>
            <a:r>
              <a:rPr lang="en-US" altLang="zh-CN" sz="4800" dirty="0"/>
              <a:t> Is</a:t>
            </a:r>
            <a:endParaRPr lang="zh-CN" altLang="en-US" sz="4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85" y="4107846"/>
            <a:ext cx="2934109" cy="171473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069" y="3726791"/>
            <a:ext cx="2029108" cy="2524477"/>
          </a:xfrm>
          <a:prstGeom prst="rect">
            <a:avLst/>
          </a:prstGeom>
        </p:spPr>
      </p:pic>
    </p:spTree>
    <p:extLst>
      <p:ext uri="{BB962C8B-B14F-4D97-AF65-F5344CB8AC3E}">
        <p14:creationId xmlns:p14="http://schemas.microsoft.com/office/powerpoint/2010/main" val="3770746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sz="3600" dirty="0">
                <a:solidFill>
                  <a:srgbClr val="000000"/>
                </a:solidFill>
              </a:rPr>
              <a:t>Generator</a:t>
            </a:r>
            <a:endParaRPr lang="zh-CN" altLang="en-US" sz="3600" dirty="0"/>
          </a:p>
        </p:txBody>
      </p:sp>
      <p:sp>
        <p:nvSpPr>
          <p:cNvPr id="4" name="文本占位符 3"/>
          <p:cNvSpPr>
            <a:spLocks noGrp="1"/>
          </p:cNvSpPr>
          <p:nvPr>
            <p:ph type="body" sz="quarter" idx="3"/>
          </p:nvPr>
        </p:nvSpPr>
        <p:spPr/>
        <p:txBody>
          <a:bodyPr/>
          <a:lstStyle/>
          <a:p>
            <a:r>
              <a:rPr lang="en-US" altLang="zh-CN" sz="3600" dirty="0">
                <a:solidFill>
                  <a:srgbClr val="000000"/>
                </a:solidFill>
              </a:rPr>
              <a:t>Normal</a:t>
            </a:r>
            <a:endParaRPr lang="zh-CN" altLang="en-US" sz="3600" dirty="0">
              <a:solidFill>
                <a:srgbClr val="000000"/>
              </a:solidFill>
            </a:endParaRPr>
          </a:p>
        </p:txBody>
      </p:sp>
      <p:sp>
        <p:nvSpPr>
          <p:cNvPr id="6" name="标题 5"/>
          <p:cNvSpPr>
            <a:spLocks noGrp="1"/>
          </p:cNvSpPr>
          <p:nvPr>
            <p:ph type="title"/>
          </p:nvPr>
        </p:nvSpPr>
        <p:spPr>
          <a:xfrm>
            <a:off x="359230" y="127359"/>
            <a:ext cx="5388427" cy="830997"/>
          </a:xfrm>
        </p:spPr>
        <p:txBody>
          <a:bodyPr/>
          <a:lstStyle/>
          <a:p>
            <a:r>
              <a:rPr lang="en-US" altLang="zh-CN" sz="4800" dirty="0"/>
              <a:t>Lazy evaluation</a:t>
            </a:r>
            <a:endParaRPr lang="zh-CN" altLang="en-US" sz="4800" dirty="0"/>
          </a:p>
        </p:txBody>
      </p:sp>
      <p:sp>
        <p:nvSpPr>
          <p:cNvPr id="9" name="矩形 8"/>
          <p:cNvSpPr/>
          <p:nvPr/>
        </p:nvSpPr>
        <p:spPr bwMode="auto">
          <a:xfrm>
            <a:off x="1302573" y="2597639"/>
            <a:ext cx="1218595"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On Call</a:t>
            </a:r>
            <a:endParaRPr kumimoji="0" lang="zh-CN" altLang="en-US" sz="2400" b="0" i="0" u="none" strike="noStrike" cap="none" normalizeH="0" baseline="0" dirty="0">
              <a:ln>
                <a:noFill/>
              </a:ln>
              <a:solidFill>
                <a:srgbClr val="4D4D4D"/>
              </a:solidFill>
              <a:effectLst/>
              <a:latin typeface="Segoe" pitchFamily="34" charset="0"/>
            </a:endParaRPr>
          </a:p>
        </p:txBody>
      </p:sp>
      <p:sp>
        <p:nvSpPr>
          <p:cNvPr id="10" name="矩形 9"/>
          <p:cNvSpPr/>
          <p:nvPr/>
        </p:nvSpPr>
        <p:spPr bwMode="auto">
          <a:xfrm>
            <a:off x="848853" y="3624003"/>
            <a:ext cx="2126038"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Generate One</a:t>
            </a:r>
            <a:endParaRPr kumimoji="0" lang="zh-CN" altLang="en-US" sz="2400" b="0" i="0" u="none" strike="noStrike" cap="none" normalizeH="0" baseline="0" dirty="0">
              <a:ln>
                <a:noFill/>
              </a:ln>
              <a:solidFill>
                <a:srgbClr val="4D4D4D"/>
              </a:solidFill>
              <a:effectLst/>
              <a:latin typeface="Segoe" pitchFamily="34" charset="0"/>
            </a:endParaRPr>
          </a:p>
        </p:txBody>
      </p:sp>
      <p:sp>
        <p:nvSpPr>
          <p:cNvPr id="11" name="矩形 10"/>
          <p:cNvSpPr/>
          <p:nvPr/>
        </p:nvSpPr>
        <p:spPr bwMode="auto">
          <a:xfrm>
            <a:off x="1173986" y="4405413"/>
            <a:ext cx="1475772"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Print One</a:t>
            </a:r>
            <a:endParaRPr kumimoji="0" lang="zh-CN" altLang="en-US" sz="2400" b="0" i="0" u="none" strike="noStrike" cap="none" normalizeH="0" baseline="0" dirty="0">
              <a:ln>
                <a:noFill/>
              </a:ln>
              <a:solidFill>
                <a:srgbClr val="4D4D4D"/>
              </a:solidFill>
              <a:effectLst/>
              <a:latin typeface="Segoe" pitchFamily="34" charset="0"/>
            </a:endParaRPr>
          </a:p>
        </p:txBody>
      </p:sp>
      <p:sp>
        <p:nvSpPr>
          <p:cNvPr id="12" name="矩形 11"/>
          <p:cNvSpPr/>
          <p:nvPr/>
        </p:nvSpPr>
        <p:spPr bwMode="auto">
          <a:xfrm>
            <a:off x="1540698" y="5597248"/>
            <a:ext cx="742347"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End</a:t>
            </a:r>
            <a:endParaRPr kumimoji="0" lang="zh-CN" altLang="en-US" sz="2400" b="0" i="0" u="none" strike="noStrike" cap="none" normalizeH="0" baseline="0" dirty="0">
              <a:ln>
                <a:noFill/>
              </a:ln>
              <a:solidFill>
                <a:srgbClr val="4D4D4D"/>
              </a:solidFill>
              <a:effectLst/>
              <a:latin typeface="Segoe" pitchFamily="34" charset="0"/>
            </a:endParaRPr>
          </a:p>
        </p:txBody>
      </p:sp>
      <p:cxnSp>
        <p:nvCxnSpPr>
          <p:cNvPr id="14" name="直接箭头连接符 13"/>
          <p:cNvCxnSpPr>
            <a:stCxn id="9" idx="2"/>
            <a:endCxn id="10" idx="0"/>
          </p:cNvCxnSpPr>
          <p:nvPr/>
        </p:nvCxnSpPr>
        <p:spPr bwMode="auto">
          <a:xfrm>
            <a:off x="1911871" y="3059304"/>
            <a:ext cx="1" cy="564699"/>
          </a:xfrm>
          <a:prstGeom prst="straightConnector1">
            <a:avLst/>
          </a:prstGeom>
          <a:noFill/>
          <a:ln w="19050" cap="flat" cmpd="sng" algn="ctr">
            <a:solidFill>
              <a:srgbClr val="000000"/>
            </a:solidFill>
            <a:prstDash val="solid"/>
            <a:round/>
            <a:headEnd type="none" w="med" len="med"/>
            <a:tailEnd type="triangle"/>
          </a:ln>
        </p:spPr>
      </p:cxnSp>
      <p:cxnSp>
        <p:nvCxnSpPr>
          <p:cNvPr id="18" name="直接箭头连接符 17"/>
          <p:cNvCxnSpPr>
            <a:stCxn id="11" idx="2"/>
            <a:endCxn id="12" idx="0"/>
          </p:cNvCxnSpPr>
          <p:nvPr/>
        </p:nvCxnSpPr>
        <p:spPr bwMode="auto">
          <a:xfrm>
            <a:off x="1911872" y="4867078"/>
            <a:ext cx="0" cy="730170"/>
          </a:xfrm>
          <a:prstGeom prst="straightConnector1">
            <a:avLst/>
          </a:prstGeom>
          <a:noFill/>
          <a:ln w="19050" cap="flat" cmpd="sng" algn="ctr">
            <a:solidFill>
              <a:srgbClr val="000000"/>
            </a:solidFill>
            <a:prstDash val="solid"/>
            <a:round/>
            <a:headEnd type="none" w="med" len="med"/>
            <a:tailEnd type="triangle"/>
          </a:ln>
        </p:spPr>
      </p:cxnSp>
      <p:sp>
        <p:nvSpPr>
          <p:cNvPr id="34" name="矩形 33"/>
          <p:cNvSpPr/>
          <p:nvPr/>
        </p:nvSpPr>
        <p:spPr bwMode="auto">
          <a:xfrm>
            <a:off x="3114174" y="4042906"/>
            <a:ext cx="1369260" cy="338554"/>
          </a:xfrm>
          <a:prstGeom prst="rect">
            <a:avLst/>
          </a:prstGeom>
          <a:solidFill>
            <a:srgbClr val="00B0F0"/>
          </a:solid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1600" b="0" i="0" u="none" strike="noStrike" cap="none" normalizeH="0" baseline="0" dirty="0">
                <a:ln>
                  <a:noFill/>
                </a:ln>
                <a:solidFill>
                  <a:schemeClr val="bg1"/>
                </a:solidFill>
                <a:effectLst/>
                <a:latin typeface="Segoe" pitchFamily="34" charset="0"/>
              </a:rPr>
              <a:t>One</a:t>
            </a:r>
            <a:r>
              <a:rPr kumimoji="0" lang="en-US" altLang="zh-CN" sz="1600" b="0" i="0" u="none" strike="noStrike" cap="none" normalizeH="0" dirty="0">
                <a:ln>
                  <a:noFill/>
                </a:ln>
                <a:solidFill>
                  <a:schemeClr val="bg1"/>
                </a:solidFill>
                <a:effectLst/>
                <a:latin typeface="Segoe" pitchFamily="34" charset="0"/>
              </a:rPr>
              <a:t> Memory</a:t>
            </a:r>
            <a:endParaRPr kumimoji="0" lang="zh-CN" altLang="en-US" sz="1600" b="0" i="0" u="none" strike="noStrike" cap="none" normalizeH="0" baseline="0" dirty="0">
              <a:ln>
                <a:noFill/>
              </a:ln>
              <a:solidFill>
                <a:schemeClr val="bg1"/>
              </a:solidFill>
              <a:effectLst/>
              <a:latin typeface="Segoe" pitchFamily="34" charset="0"/>
            </a:endParaRPr>
          </a:p>
        </p:txBody>
      </p:sp>
      <p:cxnSp>
        <p:nvCxnSpPr>
          <p:cNvPr id="41" name="肘形连接符 40"/>
          <p:cNvCxnSpPr>
            <a:stCxn id="34" idx="2"/>
            <a:endCxn id="11" idx="3"/>
          </p:cNvCxnSpPr>
          <p:nvPr/>
        </p:nvCxnSpPr>
        <p:spPr bwMode="auto">
          <a:xfrm rot="5400000">
            <a:off x="3096888" y="3934330"/>
            <a:ext cx="254786" cy="1149046"/>
          </a:xfrm>
          <a:prstGeom prst="bentConnector2">
            <a:avLst/>
          </a:prstGeom>
          <a:noFill/>
          <a:ln w="19050" cap="flat" cmpd="sng" algn="ctr">
            <a:solidFill>
              <a:srgbClr val="000000"/>
            </a:solidFill>
            <a:prstDash val="solid"/>
            <a:round/>
            <a:headEnd type="none" w="med" len="med"/>
            <a:tailEnd type="triangle"/>
          </a:ln>
        </p:spPr>
      </p:cxnSp>
      <p:cxnSp>
        <p:nvCxnSpPr>
          <p:cNvPr id="76" name="肘形连接符 75"/>
          <p:cNvCxnSpPr>
            <a:stCxn id="11" idx="1"/>
            <a:endCxn id="80" idx="2"/>
          </p:cNvCxnSpPr>
          <p:nvPr/>
        </p:nvCxnSpPr>
        <p:spPr bwMode="auto">
          <a:xfrm rot="10800000">
            <a:off x="382204" y="4382668"/>
            <a:ext cx="791783" cy="253579"/>
          </a:xfrm>
          <a:prstGeom prst="bentConnector2">
            <a:avLst/>
          </a:prstGeom>
          <a:noFill/>
          <a:ln w="19050" cap="flat" cmpd="sng" algn="ctr">
            <a:solidFill>
              <a:srgbClr val="000000"/>
            </a:solidFill>
            <a:prstDash val="solid"/>
            <a:round/>
            <a:headEnd type="none" w="med" len="med"/>
            <a:tailEnd type="triangle"/>
          </a:ln>
        </p:spPr>
      </p:cxnSp>
      <p:sp>
        <p:nvSpPr>
          <p:cNvPr id="80" name="矩形 79"/>
          <p:cNvSpPr/>
          <p:nvPr/>
        </p:nvSpPr>
        <p:spPr bwMode="auto">
          <a:xfrm>
            <a:off x="54836" y="4044113"/>
            <a:ext cx="654734" cy="338554"/>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1600" b="0" i="0" u="none" strike="noStrike" cap="none" normalizeH="0" baseline="0" dirty="0">
                <a:ln>
                  <a:noFill/>
                </a:ln>
                <a:solidFill>
                  <a:srgbClr val="4D4D4D"/>
                </a:solidFill>
                <a:effectLst/>
                <a:latin typeface="Segoe" pitchFamily="34" charset="0"/>
              </a:rPr>
              <a:t>Loop</a:t>
            </a:r>
            <a:endParaRPr kumimoji="0" lang="zh-CN" altLang="en-US" sz="1600" b="0" i="0" u="none" strike="noStrike" cap="none" normalizeH="0" baseline="0" dirty="0">
              <a:ln>
                <a:noFill/>
              </a:ln>
              <a:solidFill>
                <a:srgbClr val="4D4D4D"/>
              </a:solidFill>
              <a:effectLst/>
              <a:latin typeface="Segoe" pitchFamily="34" charset="0"/>
            </a:endParaRPr>
          </a:p>
        </p:txBody>
      </p:sp>
      <p:cxnSp>
        <p:nvCxnSpPr>
          <p:cNvPr id="82" name="肘形连接符 81"/>
          <p:cNvCxnSpPr>
            <a:stCxn id="80" idx="0"/>
            <a:endCxn id="10" idx="1"/>
          </p:cNvCxnSpPr>
          <p:nvPr/>
        </p:nvCxnSpPr>
        <p:spPr bwMode="auto">
          <a:xfrm rot="5400000" flipH="1" flipV="1">
            <a:off x="520890" y="3716150"/>
            <a:ext cx="189277" cy="466650"/>
          </a:xfrm>
          <a:prstGeom prst="bentConnector2">
            <a:avLst/>
          </a:prstGeom>
          <a:noFill/>
          <a:ln w="19050" cap="flat" cmpd="sng" algn="ctr">
            <a:solidFill>
              <a:srgbClr val="000000"/>
            </a:solidFill>
            <a:prstDash val="solid"/>
            <a:round/>
            <a:headEnd type="none" w="med" len="med"/>
            <a:tailEnd type="triangle"/>
          </a:ln>
        </p:spPr>
      </p:cxnSp>
      <p:sp>
        <p:nvSpPr>
          <p:cNvPr id="93" name="矩形 92"/>
          <p:cNvSpPr/>
          <p:nvPr/>
        </p:nvSpPr>
        <p:spPr bwMode="auto">
          <a:xfrm>
            <a:off x="6879974" y="2597639"/>
            <a:ext cx="1218595"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On Call</a:t>
            </a:r>
            <a:endParaRPr kumimoji="0" lang="zh-CN" altLang="en-US" sz="2400" b="0" i="0" u="none" strike="noStrike" cap="none" normalizeH="0" baseline="0" dirty="0">
              <a:ln>
                <a:noFill/>
              </a:ln>
              <a:solidFill>
                <a:srgbClr val="4D4D4D"/>
              </a:solidFill>
              <a:effectLst/>
              <a:latin typeface="Segoe" pitchFamily="34" charset="0"/>
            </a:endParaRPr>
          </a:p>
        </p:txBody>
      </p:sp>
      <p:sp>
        <p:nvSpPr>
          <p:cNvPr id="94" name="矩形 93"/>
          <p:cNvSpPr/>
          <p:nvPr/>
        </p:nvSpPr>
        <p:spPr bwMode="auto">
          <a:xfrm>
            <a:off x="6426252" y="3981350"/>
            <a:ext cx="2126038"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Generate All</a:t>
            </a:r>
            <a:endParaRPr kumimoji="0" lang="zh-CN" altLang="en-US" sz="2400" b="0" i="0" u="none" strike="noStrike" cap="none" normalizeH="0" baseline="0" dirty="0">
              <a:ln>
                <a:noFill/>
              </a:ln>
              <a:solidFill>
                <a:srgbClr val="4D4D4D"/>
              </a:solidFill>
              <a:effectLst/>
              <a:latin typeface="Segoe" pitchFamily="34" charset="0"/>
            </a:endParaRPr>
          </a:p>
        </p:txBody>
      </p:sp>
      <p:sp>
        <p:nvSpPr>
          <p:cNvPr id="95" name="矩形 94"/>
          <p:cNvSpPr/>
          <p:nvPr/>
        </p:nvSpPr>
        <p:spPr bwMode="auto">
          <a:xfrm>
            <a:off x="6751387" y="4986438"/>
            <a:ext cx="1475772"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Print All</a:t>
            </a:r>
            <a:endParaRPr kumimoji="0" lang="zh-CN" altLang="en-US" sz="2400" b="0" i="0" u="none" strike="noStrike" cap="none" normalizeH="0" baseline="0" dirty="0">
              <a:ln>
                <a:noFill/>
              </a:ln>
              <a:solidFill>
                <a:srgbClr val="4D4D4D"/>
              </a:solidFill>
              <a:effectLst/>
              <a:latin typeface="Segoe" pitchFamily="34" charset="0"/>
            </a:endParaRPr>
          </a:p>
        </p:txBody>
      </p:sp>
      <p:sp>
        <p:nvSpPr>
          <p:cNvPr id="96" name="矩形 95"/>
          <p:cNvSpPr/>
          <p:nvPr/>
        </p:nvSpPr>
        <p:spPr bwMode="auto">
          <a:xfrm>
            <a:off x="7118099" y="5597248"/>
            <a:ext cx="742347" cy="461665"/>
          </a:xfrm>
          <a:prstGeom prst="rect">
            <a:avLst/>
          </a:prstGeom>
          <a:no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en-US" altLang="zh-CN" sz="2400" b="0" i="0" u="none" strike="noStrike" cap="none" normalizeH="0" baseline="0" dirty="0">
                <a:ln>
                  <a:noFill/>
                </a:ln>
                <a:solidFill>
                  <a:srgbClr val="4D4D4D"/>
                </a:solidFill>
                <a:effectLst/>
                <a:latin typeface="Segoe" pitchFamily="34" charset="0"/>
              </a:rPr>
              <a:t>End</a:t>
            </a:r>
            <a:endParaRPr kumimoji="0" lang="zh-CN" altLang="en-US" sz="2400" b="0" i="0" u="none" strike="noStrike" cap="none" normalizeH="0" baseline="0" dirty="0">
              <a:ln>
                <a:noFill/>
              </a:ln>
              <a:solidFill>
                <a:srgbClr val="4D4D4D"/>
              </a:solidFill>
              <a:effectLst/>
              <a:latin typeface="Segoe" pitchFamily="34" charset="0"/>
            </a:endParaRPr>
          </a:p>
        </p:txBody>
      </p:sp>
      <p:cxnSp>
        <p:nvCxnSpPr>
          <p:cNvPr id="97" name="直接箭头连接符 96"/>
          <p:cNvCxnSpPr>
            <a:stCxn id="93" idx="2"/>
            <a:endCxn id="94" idx="0"/>
          </p:cNvCxnSpPr>
          <p:nvPr/>
        </p:nvCxnSpPr>
        <p:spPr bwMode="auto">
          <a:xfrm flipH="1">
            <a:off x="7489271" y="3059304"/>
            <a:ext cx="1" cy="922046"/>
          </a:xfrm>
          <a:prstGeom prst="straightConnector1">
            <a:avLst/>
          </a:prstGeom>
          <a:noFill/>
          <a:ln w="19050" cap="flat" cmpd="sng" algn="ctr">
            <a:solidFill>
              <a:srgbClr val="000000"/>
            </a:solidFill>
            <a:prstDash val="solid"/>
            <a:round/>
            <a:headEnd type="none" w="med" len="med"/>
            <a:tailEnd type="triangle"/>
          </a:ln>
        </p:spPr>
      </p:cxnSp>
      <p:cxnSp>
        <p:nvCxnSpPr>
          <p:cNvPr id="98" name="直接箭头连接符 97"/>
          <p:cNvCxnSpPr>
            <a:stCxn id="95" idx="2"/>
            <a:endCxn id="96" idx="0"/>
          </p:cNvCxnSpPr>
          <p:nvPr/>
        </p:nvCxnSpPr>
        <p:spPr bwMode="auto">
          <a:xfrm>
            <a:off x="7489273" y="5448103"/>
            <a:ext cx="0" cy="149145"/>
          </a:xfrm>
          <a:prstGeom prst="straightConnector1">
            <a:avLst/>
          </a:prstGeom>
          <a:noFill/>
          <a:ln w="19050" cap="flat" cmpd="sng" algn="ctr">
            <a:solidFill>
              <a:srgbClr val="000000"/>
            </a:solidFill>
            <a:prstDash val="solid"/>
            <a:round/>
            <a:headEnd type="none" w="med" len="med"/>
            <a:tailEnd type="triangle"/>
          </a:ln>
        </p:spPr>
      </p:cxnSp>
      <p:cxnSp>
        <p:nvCxnSpPr>
          <p:cNvPr id="126" name="肘形连接符 125"/>
          <p:cNvCxnSpPr>
            <a:stCxn id="10" idx="3"/>
            <a:endCxn id="34" idx="0"/>
          </p:cNvCxnSpPr>
          <p:nvPr/>
        </p:nvCxnSpPr>
        <p:spPr bwMode="auto">
          <a:xfrm>
            <a:off x="2974891" y="3854836"/>
            <a:ext cx="823913" cy="188070"/>
          </a:xfrm>
          <a:prstGeom prst="bentConnector2">
            <a:avLst/>
          </a:prstGeom>
          <a:noFill/>
          <a:ln w="19050" cap="flat" cmpd="sng" algn="ctr">
            <a:solidFill>
              <a:srgbClr val="000000"/>
            </a:solidFill>
            <a:prstDash val="solid"/>
            <a:round/>
            <a:headEnd type="none" w="med" len="med"/>
            <a:tailEnd type="triangle"/>
          </a:ln>
        </p:spPr>
      </p:cxnSp>
      <p:sp>
        <p:nvSpPr>
          <p:cNvPr id="131" name="矩形 130"/>
          <p:cNvSpPr/>
          <p:nvPr/>
        </p:nvSpPr>
        <p:spPr bwMode="auto">
          <a:xfrm>
            <a:off x="4864455" y="3429000"/>
            <a:ext cx="1369260" cy="1569660"/>
          </a:xfrm>
          <a:prstGeom prst="rect">
            <a:avLst/>
          </a:prstGeom>
          <a:solidFill>
            <a:srgbClr val="FFC000"/>
          </a:solidFill>
          <a:ln w="190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lang="en-US" altLang="zh-CN" sz="1600" dirty="0">
                <a:solidFill>
                  <a:srgbClr val="000000"/>
                </a:solidFill>
                <a:latin typeface="Segoe" pitchFamily="34" charset="0"/>
              </a:rPr>
              <a:t>Huge </a:t>
            </a:r>
            <a:r>
              <a:rPr kumimoji="0" lang="en-US" altLang="zh-CN" sz="1600" b="0" i="0" u="none" strike="noStrike" cap="none" normalizeH="0" dirty="0">
                <a:ln>
                  <a:noFill/>
                </a:ln>
                <a:solidFill>
                  <a:srgbClr val="000000"/>
                </a:solidFill>
                <a:effectLst/>
                <a:latin typeface="Segoe" pitchFamily="34" charset="0"/>
              </a:rPr>
              <a:t>Memory include all results that this function generate</a:t>
            </a:r>
            <a:endParaRPr kumimoji="0" lang="zh-CN" altLang="en-US" sz="1600" b="0" i="0" u="none" strike="noStrike" cap="none" normalizeH="0" baseline="0" dirty="0">
              <a:ln>
                <a:noFill/>
              </a:ln>
              <a:solidFill>
                <a:srgbClr val="000000"/>
              </a:solidFill>
              <a:effectLst/>
              <a:latin typeface="Segoe" pitchFamily="34" charset="0"/>
            </a:endParaRPr>
          </a:p>
        </p:txBody>
      </p:sp>
      <p:cxnSp>
        <p:nvCxnSpPr>
          <p:cNvPr id="132" name="直接箭头连接符 131"/>
          <p:cNvCxnSpPr>
            <a:stCxn id="94" idx="1"/>
            <a:endCxn id="131" idx="3"/>
          </p:cNvCxnSpPr>
          <p:nvPr/>
        </p:nvCxnSpPr>
        <p:spPr bwMode="auto">
          <a:xfrm flipH="1">
            <a:off x="6233715" y="4212183"/>
            <a:ext cx="192537" cy="1647"/>
          </a:xfrm>
          <a:prstGeom prst="straightConnector1">
            <a:avLst/>
          </a:prstGeom>
          <a:noFill/>
          <a:ln w="19050" cap="flat" cmpd="sng" algn="ctr">
            <a:solidFill>
              <a:srgbClr val="000000"/>
            </a:solidFill>
            <a:prstDash val="solid"/>
            <a:round/>
            <a:headEnd type="none" w="med" len="med"/>
            <a:tailEnd type="triangle"/>
          </a:ln>
        </p:spPr>
      </p:cxnSp>
      <p:cxnSp>
        <p:nvCxnSpPr>
          <p:cNvPr id="137" name="肘形连接符 136"/>
          <p:cNvCxnSpPr>
            <a:stCxn id="131" idx="2"/>
            <a:endCxn id="95" idx="1"/>
          </p:cNvCxnSpPr>
          <p:nvPr/>
        </p:nvCxnSpPr>
        <p:spPr bwMode="auto">
          <a:xfrm rot="16200000" flipH="1">
            <a:off x="6040931" y="4506814"/>
            <a:ext cx="218611" cy="1202302"/>
          </a:xfrm>
          <a:prstGeom prst="bentConnector2">
            <a:avLst/>
          </a:prstGeom>
          <a:noFill/>
          <a:ln w="19050" cap="flat" cmpd="sng" algn="ctr">
            <a:solidFill>
              <a:srgbClr val="000000"/>
            </a:solidFill>
            <a:prstDash val="solid"/>
            <a:round/>
            <a:headEnd type="none" w="med" len="med"/>
            <a:tailEnd type="triangle"/>
          </a:ln>
        </p:spPr>
      </p:cxnSp>
    </p:spTree>
    <p:extLst>
      <p:ext uri="{BB962C8B-B14F-4D97-AF65-F5344CB8AC3E}">
        <p14:creationId xmlns:p14="http://schemas.microsoft.com/office/powerpoint/2010/main" val="1530727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sz="3600" dirty="0">
                <a:solidFill>
                  <a:srgbClr val="000000"/>
                </a:solidFill>
              </a:rPr>
              <a:t>Map</a:t>
            </a:r>
            <a:endParaRPr lang="zh-CN" altLang="en-US" sz="3600" dirty="0"/>
          </a:p>
        </p:txBody>
      </p:sp>
      <p:sp>
        <p:nvSpPr>
          <p:cNvPr id="4" name="文本占位符 3"/>
          <p:cNvSpPr>
            <a:spLocks noGrp="1"/>
          </p:cNvSpPr>
          <p:nvPr>
            <p:ph type="body" sz="quarter" idx="3"/>
          </p:nvPr>
        </p:nvSpPr>
        <p:spPr/>
        <p:txBody>
          <a:bodyPr/>
          <a:lstStyle/>
          <a:p>
            <a:r>
              <a:rPr lang="en-US" altLang="zh-CN" sz="3600" dirty="0">
                <a:solidFill>
                  <a:srgbClr val="000000"/>
                </a:solidFill>
              </a:rPr>
              <a:t>Reduce</a:t>
            </a:r>
            <a:endParaRPr lang="zh-CN" altLang="en-US" sz="3600" dirty="0">
              <a:solidFill>
                <a:srgbClr val="000000"/>
              </a:solidFill>
            </a:endParaRPr>
          </a:p>
        </p:txBody>
      </p:sp>
      <p:sp>
        <p:nvSpPr>
          <p:cNvPr id="6" name="标题 5"/>
          <p:cNvSpPr>
            <a:spLocks noGrp="1"/>
          </p:cNvSpPr>
          <p:nvPr>
            <p:ph type="title"/>
          </p:nvPr>
        </p:nvSpPr>
        <p:spPr>
          <a:xfrm>
            <a:off x="359230" y="127359"/>
            <a:ext cx="5388427" cy="830997"/>
          </a:xfrm>
        </p:spPr>
        <p:txBody>
          <a:bodyPr/>
          <a:lstStyle/>
          <a:p>
            <a:r>
              <a:rPr lang="en-US" altLang="zh-CN" sz="4800" dirty="0"/>
              <a:t>Function tools</a:t>
            </a:r>
            <a:endParaRPr lang="zh-CN" altLang="en-US" sz="4800" dirty="0"/>
          </a:p>
        </p:txBody>
      </p:sp>
      <p:sp>
        <p:nvSpPr>
          <p:cNvPr id="3" name="内容占位符 2"/>
          <p:cNvSpPr>
            <a:spLocks noGrp="1"/>
          </p:cNvSpPr>
          <p:nvPr>
            <p:ph sz="half" idx="2"/>
          </p:nvPr>
        </p:nvSpPr>
        <p:spPr>
          <a:xfrm>
            <a:off x="217714" y="2174875"/>
            <a:ext cx="4279674" cy="3951288"/>
          </a:xfrm>
        </p:spPr>
        <p:txBody>
          <a:bodyPr/>
          <a:lstStyle/>
          <a:p>
            <a:r>
              <a:rPr lang="en-US" altLang="zh-CN" sz="2800" dirty="0">
                <a:solidFill>
                  <a:srgbClr val="000000"/>
                </a:solidFill>
              </a:rPr>
              <a:t>Map from </a:t>
            </a:r>
            <a:r>
              <a:rPr lang="en-US" altLang="zh-CN" sz="2800" dirty="0">
                <a:solidFill>
                  <a:srgbClr val="FF0000"/>
                </a:solidFill>
              </a:rPr>
              <a:t>Set</a:t>
            </a:r>
            <a:r>
              <a:rPr lang="en-US" altLang="zh-CN" sz="2800" dirty="0">
                <a:solidFill>
                  <a:srgbClr val="000000"/>
                </a:solidFill>
              </a:rPr>
              <a:t> to </a:t>
            </a:r>
            <a:r>
              <a:rPr lang="en-US" altLang="zh-CN" sz="2800" dirty="0">
                <a:solidFill>
                  <a:srgbClr val="FF0000"/>
                </a:solidFill>
              </a:rPr>
              <a:t>Set</a:t>
            </a:r>
          </a:p>
          <a:p>
            <a:r>
              <a:rPr lang="en-US" altLang="zh-CN" sz="2800" dirty="0">
                <a:solidFill>
                  <a:srgbClr val="000000"/>
                </a:solidFill>
              </a:rPr>
              <a:t>Directly use in python 3</a:t>
            </a:r>
          </a:p>
          <a:p>
            <a:r>
              <a:rPr lang="en-US" altLang="zh-CN" sz="2800" dirty="0">
                <a:solidFill>
                  <a:srgbClr val="000000"/>
                </a:solidFill>
              </a:rPr>
              <a:t>Set size do </a:t>
            </a:r>
            <a:r>
              <a:rPr lang="en-US" altLang="zh-CN" sz="2800" dirty="0">
                <a:solidFill>
                  <a:srgbClr val="FF0000"/>
                </a:solidFill>
              </a:rPr>
              <a:t>NOT</a:t>
            </a:r>
            <a:r>
              <a:rPr lang="en-US" altLang="zh-CN" sz="2800" dirty="0">
                <a:solidFill>
                  <a:srgbClr val="000000"/>
                </a:solidFill>
              </a:rPr>
              <a:t> change</a:t>
            </a:r>
            <a:endParaRPr lang="zh-CN" altLang="en-US" sz="2800" dirty="0">
              <a:solidFill>
                <a:srgbClr val="000000"/>
              </a:solidFill>
            </a:endParaRPr>
          </a:p>
        </p:txBody>
      </p:sp>
      <p:sp>
        <p:nvSpPr>
          <p:cNvPr id="5" name="内容占位符 4"/>
          <p:cNvSpPr>
            <a:spLocks noGrp="1"/>
          </p:cNvSpPr>
          <p:nvPr>
            <p:ph sz="quarter" idx="4"/>
          </p:nvPr>
        </p:nvSpPr>
        <p:spPr>
          <a:xfrm>
            <a:off x="4645025" y="2174875"/>
            <a:ext cx="4324804" cy="3951288"/>
          </a:xfrm>
        </p:spPr>
        <p:txBody>
          <a:bodyPr/>
          <a:lstStyle/>
          <a:p>
            <a:r>
              <a:rPr lang="en-US" altLang="zh-CN" sz="2800" dirty="0">
                <a:solidFill>
                  <a:srgbClr val="000000"/>
                </a:solidFill>
              </a:rPr>
              <a:t>Map from </a:t>
            </a:r>
            <a:r>
              <a:rPr lang="en-US" altLang="zh-CN" sz="2800" dirty="0">
                <a:solidFill>
                  <a:srgbClr val="FF0000"/>
                </a:solidFill>
              </a:rPr>
              <a:t>Set</a:t>
            </a:r>
            <a:r>
              <a:rPr lang="en-US" altLang="zh-CN" sz="2800" dirty="0">
                <a:solidFill>
                  <a:srgbClr val="000000"/>
                </a:solidFill>
              </a:rPr>
              <a:t> to </a:t>
            </a:r>
            <a:r>
              <a:rPr lang="en-US" altLang="zh-CN" sz="2800" dirty="0">
                <a:solidFill>
                  <a:srgbClr val="FF0000"/>
                </a:solidFill>
              </a:rPr>
              <a:t>Dot</a:t>
            </a:r>
            <a:endParaRPr lang="zh-CN" altLang="en-US" sz="2800" dirty="0">
              <a:solidFill>
                <a:srgbClr val="FF0000"/>
              </a:solidFill>
            </a:endParaRPr>
          </a:p>
          <a:p>
            <a:r>
              <a:rPr lang="en-US" altLang="zh-CN" sz="2800" dirty="0">
                <a:solidFill>
                  <a:srgbClr val="000000"/>
                </a:solidFill>
              </a:rPr>
              <a:t>Directly use in python2</a:t>
            </a:r>
          </a:p>
          <a:p>
            <a:r>
              <a:rPr lang="en-US" altLang="zh-CN" sz="2800" dirty="0">
                <a:solidFill>
                  <a:srgbClr val="000000"/>
                </a:solidFill>
              </a:rPr>
              <a:t>`from </a:t>
            </a:r>
            <a:r>
              <a:rPr lang="en-US" altLang="zh-CN" sz="2800" dirty="0" err="1">
                <a:solidFill>
                  <a:srgbClr val="000000"/>
                </a:solidFill>
              </a:rPr>
              <a:t>functools</a:t>
            </a:r>
            <a:r>
              <a:rPr lang="en-US" altLang="zh-CN" sz="2800" dirty="0">
                <a:solidFill>
                  <a:srgbClr val="000000"/>
                </a:solidFill>
              </a:rPr>
              <a:t> import reduce`</a:t>
            </a:r>
            <a:endParaRPr lang="zh-CN" altLang="en-US" sz="2800" dirty="0">
              <a:solidFill>
                <a:srgbClr val="000000"/>
              </a:solidFill>
            </a:endParaRPr>
          </a:p>
        </p:txBody>
      </p:sp>
    </p:spTree>
    <p:extLst>
      <p:ext uri="{BB962C8B-B14F-4D97-AF65-F5344CB8AC3E}">
        <p14:creationId xmlns:p14="http://schemas.microsoft.com/office/powerpoint/2010/main" val="1009699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Map</a:t>
            </a:r>
          </a:p>
          <a:p>
            <a:endParaRPr lang="en-US" altLang="zh-CN" sz="3600" dirty="0">
              <a:solidFill>
                <a:srgbClr val="000000"/>
              </a:solidFill>
            </a:endParaRPr>
          </a:p>
          <a:p>
            <a:endParaRPr lang="en-US" altLang="zh-CN" sz="3600" dirty="0">
              <a:solidFill>
                <a:srgbClr val="000000"/>
              </a:solidFill>
            </a:endParaRPr>
          </a:p>
          <a:p>
            <a:r>
              <a:rPr lang="en-US" altLang="zh-CN" sz="3600" dirty="0">
                <a:solidFill>
                  <a:srgbClr val="000000"/>
                </a:solidFill>
              </a:rPr>
              <a:t>Reduce</a:t>
            </a:r>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Function tools</a:t>
            </a:r>
            <a:endParaRPr lang="zh-CN" altLang="en-US" sz="4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210" y="1581747"/>
            <a:ext cx="5054086" cy="18472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210" y="4052011"/>
            <a:ext cx="5054086" cy="1618887"/>
          </a:xfrm>
          <a:prstGeom prst="rect">
            <a:avLst/>
          </a:prstGeom>
        </p:spPr>
      </p:pic>
    </p:spTree>
    <p:extLst>
      <p:ext uri="{BB962C8B-B14F-4D97-AF65-F5344CB8AC3E}">
        <p14:creationId xmlns:p14="http://schemas.microsoft.com/office/powerpoint/2010/main" val="2506320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Filter</a:t>
            </a:r>
          </a:p>
          <a:p>
            <a:pPr lvl="1"/>
            <a:r>
              <a:rPr lang="en-US" altLang="zh-CN" sz="2800" dirty="0">
                <a:solidFill>
                  <a:srgbClr val="000000"/>
                </a:solidFill>
              </a:rPr>
              <a:t>`filter( </a:t>
            </a:r>
            <a:r>
              <a:rPr lang="en-US" altLang="zh-CN" sz="2800" dirty="0">
                <a:solidFill>
                  <a:srgbClr val="FF0000"/>
                </a:solidFill>
              </a:rPr>
              <a:t>condition function</a:t>
            </a:r>
            <a:r>
              <a:rPr lang="en-US" altLang="zh-CN" sz="2800" dirty="0">
                <a:solidFill>
                  <a:srgbClr val="000000"/>
                </a:solidFill>
              </a:rPr>
              <a:t>, </a:t>
            </a:r>
            <a:r>
              <a:rPr lang="en-US" altLang="zh-CN" sz="2800" dirty="0" err="1">
                <a:solidFill>
                  <a:srgbClr val="000000"/>
                </a:solidFill>
              </a:rPr>
              <a:t>iterable</a:t>
            </a:r>
            <a:r>
              <a:rPr lang="en-US" altLang="zh-CN" sz="2800" dirty="0">
                <a:solidFill>
                  <a:srgbClr val="000000"/>
                </a:solidFill>
              </a:rPr>
              <a:t>)`</a:t>
            </a:r>
          </a:p>
          <a:p>
            <a:pPr lvl="1"/>
            <a:r>
              <a:rPr lang="en-US" altLang="zh-CN" sz="2800" dirty="0">
                <a:solidFill>
                  <a:srgbClr val="000000"/>
                </a:solidFill>
              </a:rPr>
              <a:t>Less equal after `filter`</a:t>
            </a:r>
          </a:p>
          <a:p>
            <a:r>
              <a:rPr lang="en-US" altLang="zh-CN" sz="3600" dirty="0">
                <a:solidFill>
                  <a:srgbClr val="000000"/>
                </a:solidFill>
              </a:rPr>
              <a:t>Map</a:t>
            </a:r>
          </a:p>
          <a:p>
            <a:pPr lvl="1"/>
            <a:r>
              <a:rPr lang="en-US" altLang="zh-CN" sz="2800" dirty="0">
                <a:solidFill>
                  <a:srgbClr val="000000"/>
                </a:solidFill>
              </a:rPr>
              <a:t>`map(</a:t>
            </a:r>
            <a:r>
              <a:rPr lang="en-US" altLang="zh-CN" sz="2800" dirty="0">
                <a:solidFill>
                  <a:srgbClr val="FF0000"/>
                </a:solidFill>
              </a:rPr>
              <a:t>calculate function</a:t>
            </a:r>
            <a:r>
              <a:rPr lang="en-US" altLang="zh-CN" sz="2800" dirty="0">
                <a:solidFill>
                  <a:srgbClr val="000000"/>
                </a:solidFill>
              </a:rPr>
              <a:t>, </a:t>
            </a:r>
            <a:r>
              <a:rPr lang="en-US" altLang="zh-CN" sz="2800" dirty="0" err="1">
                <a:solidFill>
                  <a:srgbClr val="000000"/>
                </a:solidFill>
              </a:rPr>
              <a:t>iterable</a:t>
            </a:r>
            <a:r>
              <a:rPr lang="en-US" altLang="zh-CN" sz="2800" dirty="0">
                <a:solidFill>
                  <a:srgbClr val="000000"/>
                </a:solidFill>
              </a:rPr>
              <a:t>)`</a:t>
            </a:r>
          </a:p>
          <a:p>
            <a:pPr lvl="1"/>
            <a:r>
              <a:rPr lang="en-US" altLang="zh-CN" sz="2800" dirty="0">
                <a:solidFill>
                  <a:srgbClr val="000000"/>
                </a:solidFill>
              </a:rPr>
              <a:t>Equal size after `map`</a:t>
            </a:r>
            <a:endParaRPr lang="zh-CN" altLang="en-US" sz="28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Function tools</a:t>
            </a:r>
            <a:endParaRPr lang="zh-CN" altLang="en-US" sz="4800" dirty="0"/>
          </a:p>
        </p:txBody>
      </p:sp>
    </p:spTree>
    <p:extLst>
      <p:ext uri="{BB962C8B-B14F-4D97-AF65-F5344CB8AC3E}">
        <p14:creationId xmlns:p14="http://schemas.microsoft.com/office/powerpoint/2010/main" val="3353324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Map</a:t>
            </a:r>
          </a:p>
          <a:p>
            <a:endParaRPr lang="en-US" altLang="zh-CN" sz="3600" dirty="0">
              <a:solidFill>
                <a:srgbClr val="000000"/>
              </a:solidFill>
            </a:endParaRPr>
          </a:p>
          <a:p>
            <a:endParaRPr lang="en-US" altLang="zh-CN" sz="3600" dirty="0">
              <a:solidFill>
                <a:srgbClr val="000000"/>
              </a:solidFill>
            </a:endParaRPr>
          </a:p>
          <a:p>
            <a:r>
              <a:rPr lang="en-US" altLang="zh-CN" sz="3600" dirty="0">
                <a:solidFill>
                  <a:srgbClr val="000000"/>
                </a:solidFill>
              </a:rPr>
              <a:t>Filter</a:t>
            </a:r>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Function tools</a:t>
            </a:r>
            <a:endParaRPr lang="zh-CN" altLang="en-US" sz="4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210" y="1581747"/>
            <a:ext cx="5054086" cy="184725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209" y="3976914"/>
            <a:ext cx="5144736" cy="1799171"/>
          </a:xfrm>
          <a:prstGeom prst="rect">
            <a:avLst/>
          </a:prstGeom>
        </p:spPr>
      </p:pic>
    </p:spTree>
    <p:extLst>
      <p:ext uri="{BB962C8B-B14F-4D97-AF65-F5344CB8AC3E}">
        <p14:creationId xmlns:p14="http://schemas.microsoft.com/office/powerpoint/2010/main" val="821634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41030"/>
            <a:ext cx="7772400" cy="1500187"/>
          </a:xfrm>
        </p:spPr>
        <p:txBody>
          <a:bodyPr/>
          <a:lstStyle/>
          <a:p>
            <a:r>
              <a:rPr lang="en-US" altLang="zh-CN" sz="5400" dirty="0">
                <a:solidFill>
                  <a:srgbClr val="000000"/>
                </a:solidFill>
              </a:rPr>
              <a:t>Program Development</a:t>
            </a:r>
          </a:p>
        </p:txBody>
      </p:sp>
    </p:spTree>
    <p:extLst>
      <p:ext uri="{BB962C8B-B14F-4D97-AF65-F5344CB8AC3E}">
        <p14:creationId xmlns:p14="http://schemas.microsoft.com/office/powerpoint/2010/main" val="2578252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1333500"/>
            <a:ext cx="8915400" cy="4902200"/>
          </a:xfrm>
        </p:spPr>
        <p:txBody>
          <a:bodyPr/>
          <a:lstStyle/>
          <a:p>
            <a:r>
              <a:rPr lang="en-US" altLang="zh-CN" sz="3600" dirty="0">
                <a:solidFill>
                  <a:srgbClr val="000000"/>
                </a:solidFill>
              </a:rPr>
              <a:t>__file__</a:t>
            </a:r>
          </a:p>
          <a:p>
            <a:pPr lvl="1"/>
            <a:r>
              <a:rPr lang="en-US" altLang="zh-CN" sz="2800" dirty="0">
                <a:solidFill>
                  <a:srgbClr val="000000"/>
                </a:solidFill>
              </a:rPr>
              <a:t>Get package install location</a:t>
            </a:r>
          </a:p>
          <a:p>
            <a:r>
              <a:rPr lang="en-US" altLang="zh-CN" sz="3600" dirty="0">
                <a:solidFill>
                  <a:srgbClr val="000000"/>
                </a:solidFill>
              </a:rPr>
              <a:t>__version__</a:t>
            </a:r>
          </a:p>
          <a:p>
            <a:pPr lvl="1"/>
            <a:r>
              <a:rPr lang="en-US" altLang="zh-CN" sz="2800" dirty="0">
                <a:solidFill>
                  <a:srgbClr val="000000"/>
                </a:solidFill>
              </a:rPr>
              <a:t>Get package current version</a:t>
            </a:r>
          </a:p>
          <a:p>
            <a:r>
              <a:rPr lang="en-US" altLang="zh-CN" sz="3600" dirty="0">
                <a:solidFill>
                  <a:srgbClr val="000000"/>
                </a:solidFill>
              </a:rPr>
              <a:t>__</a:t>
            </a:r>
            <a:r>
              <a:rPr lang="en-US" altLang="zh-CN" sz="3600" dirty="0" err="1">
                <a:solidFill>
                  <a:srgbClr val="000000"/>
                </a:solidFill>
              </a:rPr>
              <a:t>builtins</a:t>
            </a:r>
            <a:r>
              <a:rPr lang="en-US" altLang="zh-CN" sz="3600" dirty="0">
                <a:solidFill>
                  <a:srgbClr val="000000"/>
                </a:solidFill>
              </a:rPr>
              <a:t>__</a:t>
            </a:r>
          </a:p>
          <a:p>
            <a:pPr lvl="1"/>
            <a:r>
              <a:rPr lang="en-US" altLang="zh-CN" sz="3400" dirty="0">
                <a:solidFill>
                  <a:srgbClr val="000000"/>
                </a:solidFill>
              </a:rPr>
              <a:t>List all method and function \</a:t>
            </a:r>
          </a:p>
          <a:p>
            <a:pPr marL="338455" lvl="1" indent="0">
              <a:buNone/>
            </a:pPr>
            <a:r>
              <a:rPr lang="en-US" altLang="zh-CN" sz="3400" dirty="0">
                <a:solidFill>
                  <a:srgbClr val="000000"/>
                </a:solidFill>
              </a:rPr>
              <a:t>			in module with </a:t>
            </a:r>
            <a:r>
              <a:rPr lang="en-US" altLang="zh-CN" sz="3400" dirty="0" err="1">
                <a:solidFill>
                  <a:srgbClr val="000000"/>
                </a:solidFill>
              </a:rPr>
              <a:t>discription</a:t>
            </a:r>
            <a:endParaRPr lang="zh-CN" altLang="en-US" sz="3400" dirty="0">
              <a:solidFill>
                <a:srgbClr val="00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359230" y="127358"/>
            <a:ext cx="5388427" cy="830997"/>
          </a:xfrm>
        </p:spPr>
        <p:txBody>
          <a:bodyPr/>
          <a:lstStyle/>
          <a:p>
            <a:r>
              <a:rPr lang="en-US" altLang="zh-CN" sz="4800" dirty="0"/>
              <a:t>Build-in function</a:t>
            </a:r>
            <a:endParaRPr lang="zh-CN" altLang="en-US" sz="4800" dirty="0"/>
          </a:p>
        </p:txBody>
      </p:sp>
    </p:spTree>
    <p:extLst>
      <p:ext uri="{BB962C8B-B14F-4D97-AF65-F5344CB8AC3E}">
        <p14:creationId xmlns:p14="http://schemas.microsoft.com/office/powerpoint/2010/main" val="1830712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1333500"/>
            <a:ext cx="8915400" cy="4902200"/>
          </a:xfrm>
        </p:spPr>
        <p:txBody>
          <a:bodyPr/>
          <a:lstStyle/>
          <a:p>
            <a:r>
              <a:rPr lang="en-US" altLang="zh-CN" sz="3600" dirty="0">
                <a:solidFill>
                  <a:srgbClr val="000000"/>
                </a:solidFill>
              </a:rPr>
              <a:t>__doc__</a:t>
            </a:r>
          </a:p>
          <a:p>
            <a:pPr lvl="1"/>
            <a:r>
              <a:rPr lang="en-US" altLang="zh-CN" sz="2800" dirty="0">
                <a:solidFill>
                  <a:srgbClr val="000000"/>
                </a:solidFill>
              </a:rPr>
              <a:t>When module has doc, show doc</a:t>
            </a:r>
          </a:p>
          <a:p>
            <a:r>
              <a:rPr lang="en-US" altLang="zh-CN" sz="3600" dirty="0">
                <a:solidFill>
                  <a:srgbClr val="000000"/>
                </a:solidFill>
              </a:rPr>
              <a:t>__copy__</a:t>
            </a:r>
          </a:p>
          <a:p>
            <a:pPr lvl="1"/>
            <a:r>
              <a:rPr lang="en-US" altLang="zh-CN" sz="2800" dirty="0">
                <a:solidFill>
                  <a:srgbClr val="000000"/>
                </a:solidFill>
              </a:rPr>
              <a:t>Call when call `</a:t>
            </a:r>
            <a:r>
              <a:rPr lang="en-US" altLang="zh-CN" sz="2800" dirty="0" err="1">
                <a:solidFill>
                  <a:srgbClr val="000000"/>
                </a:solidFill>
              </a:rPr>
              <a:t>copy.copy</a:t>
            </a:r>
            <a:r>
              <a:rPr lang="en-US" altLang="zh-CN" sz="2800" dirty="0">
                <a:solidFill>
                  <a:srgbClr val="000000"/>
                </a:solidFill>
              </a:rPr>
              <a:t>()` on object</a:t>
            </a:r>
          </a:p>
          <a:p>
            <a:r>
              <a:rPr lang="en-US" altLang="zh-CN" sz="3600" dirty="0">
                <a:solidFill>
                  <a:srgbClr val="000000"/>
                </a:solidFill>
              </a:rPr>
              <a:t>__</a:t>
            </a:r>
            <a:r>
              <a:rPr lang="en-US" altLang="zh-CN" sz="3600" dirty="0" err="1">
                <a:solidFill>
                  <a:srgbClr val="000000"/>
                </a:solidFill>
              </a:rPr>
              <a:t>deepcopy</a:t>
            </a:r>
            <a:r>
              <a:rPr lang="en-US" altLang="zh-CN" sz="3600" dirty="0">
                <a:solidFill>
                  <a:srgbClr val="000000"/>
                </a:solidFill>
              </a:rPr>
              <a:t>__</a:t>
            </a:r>
          </a:p>
          <a:p>
            <a:pPr lvl="1"/>
            <a:r>
              <a:rPr lang="en-US" altLang="zh-CN" sz="2800" dirty="0">
                <a:solidFill>
                  <a:srgbClr val="000000"/>
                </a:solidFill>
              </a:rPr>
              <a:t>Call when call `</a:t>
            </a:r>
            <a:r>
              <a:rPr lang="en-US" altLang="zh-CN" sz="2800" dirty="0" err="1">
                <a:solidFill>
                  <a:srgbClr val="000000"/>
                </a:solidFill>
              </a:rPr>
              <a:t>copy.deepcopy</a:t>
            </a:r>
            <a:r>
              <a:rPr lang="en-US" altLang="zh-CN" sz="2800" dirty="0">
                <a:solidFill>
                  <a:srgbClr val="000000"/>
                </a:solidFill>
              </a:rPr>
              <a:t>()` on object</a:t>
            </a:r>
            <a:endParaRPr lang="zh-CN" altLang="en-US" sz="2800" dirty="0">
              <a:solidFill>
                <a:srgbClr val="000000"/>
              </a:solidFill>
            </a:endParaRPr>
          </a:p>
        </p:txBody>
      </p:sp>
      <p:sp>
        <p:nvSpPr>
          <p:cNvPr id="3" name="标题 2"/>
          <p:cNvSpPr>
            <a:spLocks noGrp="1"/>
          </p:cNvSpPr>
          <p:nvPr>
            <p:ph type="title"/>
          </p:nvPr>
        </p:nvSpPr>
        <p:spPr>
          <a:xfrm>
            <a:off x="359230" y="127358"/>
            <a:ext cx="5388427" cy="830997"/>
          </a:xfrm>
        </p:spPr>
        <p:txBody>
          <a:bodyPr/>
          <a:lstStyle/>
          <a:p>
            <a:r>
              <a:rPr lang="en-US" altLang="zh-CN" sz="4800" dirty="0"/>
              <a:t>Build-in function</a:t>
            </a:r>
            <a:endParaRPr lang="zh-CN" altLang="en-US" sz="4800" dirty="0"/>
          </a:p>
        </p:txBody>
      </p:sp>
    </p:spTree>
    <p:extLst>
      <p:ext uri="{BB962C8B-B14F-4D97-AF65-F5344CB8AC3E}">
        <p14:creationId xmlns:p14="http://schemas.microsoft.com/office/powerpoint/2010/main" val="3963837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8"/>
            <a:ext cx="5388427" cy="830997"/>
          </a:xfrm>
        </p:spPr>
        <p:txBody>
          <a:bodyPr/>
          <a:lstStyle/>
          <a:p>
            <a:r>
              <a:rPr lang="en-US" altLang="zh-CN" sz="4800" dirty="0" err="1"/>
              <a:t>De·Bug</a:t>
            </a:r>
            <a:endParaRPr lang="zh-CN" altLang="en-US" sz="4800" dirty="0"/>
          </a:p>
        </p:txBody>
      </p:sp>
      <p:sp>
        <p:nvSpPr>
          <p:cNvPr id="5" name="内容占位符 4"/>
          <p:cNvSpPr>
            <a:spLocks noGrp="1"/>
          </p:cNvSpPr>
          <p:nvPr>
            <p:ph idx="1"/>
          </p:nvPr>
        </p:nvSpPr>
        <p:spPr/>
        <p:txBody>
          <a:bodyPr/>
          <a:lstStyle/>
          <a:p>
            <a:r>
              <a:rPr lang="en-US" altLang="zh-CN" sz="3600" dirty="0">
                <a:solidFill>
                  <a:srgbClr val="000000"/>
                </a:solidFill>
              </a:rPr>
              <a:t>Google first</a:t>
            </a:r>
          </a:p>
          <a:p>
            <a:r>
              <a:rPr lang="en-US" altLang="zh-CN" sz="3600" dirty="0">
                <a:solidFill>
                  <a:srgbClr val="000000"/>
                </a:solidFill>
              </a:rPr>
              <a:t>Then please screenshot </a:t>
            </a:r>
            <a:endParaRPr lang="zh-CN" altLang="en-US" sz="3600" dirty="0">
              <a:solidFill>
                <a:srgbClr val="000000"/>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312" y="2752272"/>
            <a:ext cx="4644571" cy="3483428"/>
          </a:xfrm>
          <a:prstGeom prst="rect">
            <a:avLst/>
          </a:prstGeom>
        </p:spPr>
      </p:pic>
      <p:sp>
        <p:nvSpPr>
          <p:cNvPr id="7" name="文本框 6"/>
          <p:cNvSpPr txBox="1"/>
          <p:nvPr/>
        </p:nvSpPr>
        <p:spPr bwMode="gray">
          <a:xfrm>
            <a:off x="5326608" y="4231136"/>
            <a:ext cx="3817392" cy="1815882"/>
          </a:xfrm>
          <a:prstGeom prst="rect">
            <a:avLst/>
          </a:prstGeom>
          <a:noFill/>
          <a:ln w="9525">
            <a:noFill/>
            <a:miter lim="800000"/>
          </a:ln>
        </p:spPr>
        <p:txBody>
          <a:bodyPr wrap="none" rtlCol="0">
            <a:spAutoFit/>
          </a:bodyPr>
          <a:lstStyle/>
          <a:p>
            <a:pPr algn="ctr" eaLnBrk="0" hangingPunct="0">
              <a:buFontTx/>
              <a:buNone/>
            </a:pPr>
            <a:r>
              <a:rPr lang="en-US" altLang="zh-CN" sz="2800" dirty="0">
                <a:latin typeface="微软雅黑" panose="020B0503020204020204" pitchFamily="34" charset="-122"/>
                <a:ea typeface="微软雅黑" panose="020B0503020204020204" pitchFamily="34" charset="-122"/>
              </a:rPr>
              <a:t>Please Do Not </a:t>
            </a:r>
          </a:p>
          <a:p>
            <a:pPr algn="ctr" eaLnBrk="0" hangingPunct="0">
              <a:buFontTx/>
              <a:buNone/>
            </a:pPr>
            <a:r>
              <a:rPr lang="en-US" altLang="zh-CN" sz="2800" dirty="0">
                <a:latin typeface="微软雅黑" panose="020B0503020204020204" pitchFamily="34" charset="-122"/>
                <a:ea typeface="微软雅黑" panose="020B0503020204020204" pitchFamily="34" charset="-122"/>
              </a:rPr>
              <a:t>take photo on screen</a:t>
            </a:r>
          </a:p>
          <a:p>
            <a:pPr algn="ctr" eaLnBrk="0" hangingPunct="0">
              <a:buFontTx/>
              <a:buNone/>
            </a:pPr>
            <a:r>
              <a:rPr lang="en-US" altLang="zh-CN" sz="2800" dirty="0">
                <a:latin typeface="微软雅黑" panose="020B0503020204020204" pitchFamily="34" charset="-122"/>
                <a:ea typeface="微软雅黑" panose="020B0503020204020204" pitchFamily="34" charset="-122"/>
              </a:rPr>
              <a:t>when your OICQ </a:t>
            </a:r>
          </a:p>
          <a:p>
            <a:pPr algn="ctr" eaLnBrk="0" hangingPunct="0">
              <a:buFontTx/>
              <a:buNone/>
            </a:pPr>
            <a:r>
              <a:rPr lang="en-US" altLang="zh-CN" sz="2800" dirty="0">
                <a:latin typeface="微软雅黑" panose="020B0503020204020204" pitchFamily="34" charset="-122"/>
                <a:ea typeface="微软雅黑" panose="020B0503020204020204" pitchFamily="34" charset="-122"/>
              </a:rPr>
              <a:t>or </a:t>
            </a:r>
            <a:r>
              <a:rPr lang="en-US" altLang="zh-CN" sz="2800" dirty="0" err="1">
                <a:latin typeface="微软雅黑" panose="020B0503020204020204" pitchFamily="34" charset="-122"/>
                <a:ea typeface="微软雅黑" panose="020B0503020204020204" pitchFamily="34" charset="-122"/>
              </a:rPr>
              <a:t>Wechat</a:t>
            </a:r>
            <a:r>
              <a:rPr lang="en-US" altLang="zh-CN" sz="2800" dirty="0">
                <a:latin typeface="微软雅黑" panose="020B0503020204020204" pitchFamily="34" charset="-122"/>
                <a:ea typeface="微软雅黑" panose="020B0503020204020204" pitchFamily="34" charset="-122"/>
              </a:rPr>
              <a:t> online</a:t>
            </a:r>
            <a:endParaRPr lang="zh-CN" altLang="en-US" sz="2800" dirty="0">
              <a:latin typeface="微软雅黑" panose="020B0503020204020204" pitchFamily="34" charset="-122"/>
              <a:ea typeface="微软雅黑" panose="020B0503020204020204" pitchFamily="34" charset="-122"/>
            </a:endParaRPr>
          </a:p>
        </p:txBody>
      </p:sp>
      <p:sp>
        <p:nvSpPr>
          <p:cNvPr id="8" name="文本框 7"/>
          <p:cNvSpPr txBox="1"/>
          <p:nvPr/>
        </p:nvSpPr>
        <p:spPr bwMode="gray">
          <a:xfrm>
            <a:off x="5849257" y="3149600"/>
            <a:ext cx="3084499" cy="954107"/>
          </a:xfrm>
          <a:prstGeom prst="rect">
            <a:avLst/>
          </a:prstGeom>
          <a:noFill/>
          <a:ln w="9525">
            <a:noFill/>
            <a:miter lim="800000"/>
          </a:ln>
        </p:spPr>
        <p:txBody>
          <a:bodyPr wrap="none" rtlCol="0">
            <a:spAutoFit/>
          </a:bodyPr>
          <a:lstStyle/>
          <a:p>
            <a:pPr algn="ctr" eaLnBrk="0" hangingPunct="0">
              <a:buFontTx/>
              <a:buNone/>
            </a:pPr>
            <a:r>
              <a:rPr lang="en-US" altLang="zh-CN" sz="2800" dirty="0">
                <a:solidFill>
                  <a:srgbClr val="FF0000"/>
                </a:solidFill>
                <a:latin typeface="微软雅黑" panose="020B0503020204020204" pitchFamily="34" charset="-122"/>
                <a:ea typeface="微软雅黑" panose="020B0503020204020204" pitchFamily="34" charset="-122"/>
              </a:rPr>
              <a:t>Photo on screen </a:t>
            </a:r>
          </a:p>
          <a:p>
            <a:pPr algn="ctr" eaLnBrk="0" hangingPunct="0">
              <a:buFontTx/>
              <a:buNone/>
            </a:pPr>
            <a:r>
              <a:rPr lang="en-US" altLang="zh-CN" sz="2800" dirty="0">
                <a:solidFill>
                  <a:srgbClr val="FF0000"/>
                </a:solidFill>
                <a:latin typeface="微软雅黑" panose="020B0503020204020204" pitchFamily="34" charset="-122"/>
                <a:ea typeface="微软雅黑" panose="020B0503020204020204" pitchFamily="34" charset="-122"/>
              </a:rPr>
              <a:t>warning!!!</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5439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8"/>
            <a:ext cx="5388427" cy="830997"/>
          </a:xfrm>
        </p:spPr>
        <p:txBody>
          <a:bodyPr/>
          <a:lstStyle/>
          <a:p>
            <a:r>
              <a:rPr lang="en-US" altLang="zh-CN" sz="4800" dirty="0" err="1"/>
              <a:t>De·Bug</a:t>
            </a:r>
            <a:endParaRPr lang="zh-CN" altLang="en-US" sz="4800" dirty="0"/>
          </a:p>
        </p:txBody>
      </p:sp>
      <p:sp>
        <p:nvSpPr>
          <p:cNvPr id="5" name="内容占位符 4"/>
          <p:cNvSpPr>
            <a:spLocks noGrp="1"/>
          </p:cNvSpPr>
          <p:nvPr>
            <p:ph idx="1"/>
          </p:nvPr>
        </p:nvSpPr>
        <p:spPr/>
        <p:txBody>
          <a:bodyPr/>
          <a:lstStyle/>
          <a:p>
            <a:r>
              <a:rPr lang="en-US" altLang="zh-CN" sz="3600" dirty="0"/>
              <a:t>Use </a:t>
            </a:r>
            <a:r>
              <a:rPr lang="en-US" altLang="zh-CN" sz="3600" dirty="0" err="1"/>
              <a:t>Pycharm</a:t>
            </a:r>
            <a:r>
              <a:rPr lang="en-US" altLang="zh-CN" sz="3600" dirty="0"/>
              <a:t> or other ides to Breakpoint debugging</a:t>
            </a:r>
          </a:p>
          <a:p>
            <a:r>
              <a:rPr lang="en-US" altLang="zh-CN" sz="3600" dirty="0"/>
              <a:t>Use `</a:t>
            </a:r>
            <a:r>
              <a:rPr lang="en-US" altLang="zh-CN" sz="3600" dirty="0" err="1"/>
              <a:t>ipdb</a:t>
            </a:r>
            <a:r>
              <a:rPr lang="en-US" altLang="zh-CN" sz="3600" dirty="0"/>
              <a:t>` in </a:t>
            </a:r>
            <a:r>
              <a:rPr lang="en-US" altLang="zh-CN" sz="3600" dirty="0" err="1"/>
              <a:t>jupyter</a:t>
            </a:r>
            <a:r>
              <a:rPr lang="en-US" altLang="zh-CN" sz="3600" dirty="0"/>
              <a:t> notebook</a:t>
            </a:r>
          </a:p>
          <a:p>
            <a:r>
              <a:rPr lang="en-US" altLang="zh-CN" sz="3600" dirty="0"/>
              <a:t>Use `</a:t>
            </a:r>
            <a:r>
              <a:rPr lang="en-US" altLang="zh-CN" sz="3600" dirty="0" err="1"/>
              <a:t>pdb</a:t>
            </a:r>
            <a:r>
              <a:rPr lang="en-US" altLang="zh-CN" sz="3600" dirty="0"/>
              <a:t>` in python</a:t>
            </a:r>
          </a:p>
        </p:txBody>
      </p:sp>
    </p:spTree>
    <p:extLst>
      <p:ext uri="{BB962C8B-B14F-4D97-AF65-F5344CB8AC3E}">
        <p14:creationId xmlns:p14="http://schemas.microsoft.com/office/powerpoint/2010/main" val="374183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solidFill>
                  <a:srgbClr val="000000"/>
                </a:solidFill>
              </a:rPr>
              <a:t>When we say </a:t>
            </a:r>
            <a:r>
              <a:rPr lang="en-US" altLang="zh-CN" sz="3600" dirty="0">
                <a:solidFill>
                  <a:srgbClr val="000000"/>
                </a:solidFill>
              </a:rPr>
              <a:t>A is B</a:t>
            </a:r>
            <a:r>
              <a:rPr lang="en-US" altLang="zh-CN" sz="1800" dirty="0">
                <a:solidFill>
                  <a:srgbClr val="000000"/>
                </a:solidFill>
              </a:rPr>
              <a:t>(in python)</a:t>
            </a:r>
            <a:endParaRPr lang="en-US" altLang="zh-CN" sz="3600" dirty="0">
              <a:solidFill>
                <a:srgbClr val="000000"/>
              </a:solidFill>
            </a:endParaRPr>
          </a:p>
          <a:p>
            <a:pPr lvl="1"/>
            <a:r>
              <a:rPr lang="en-US" altLang="zh-CN" sz="2800" dirty="0"/>
              <a:t>`</a:t>
            </a:r>
            <a:r>
              <a:rPr lang="en-US" altLang="zh-CN" sz="2800" dirty="0">
                <a:solidFill>
                  <a:srgbClr val="00B050"/>
                </a:solidFill>
              </a:rPr>
              <a:t>is</a:t>
            </a:r>
            <a:r>
              <a:rPr lang="en-US" altLang="zh-CN" sz="2800" dirty="0"/>
              <a:t>` means is</a:t>
            </a:r>
          </a:p>
          <a:p>
            <a:pPr lvl="1"/>
            <a:r>
              <a:rPr lang="en-US" altLang="zh-CN" sz="2800" dirty="0"/>
              <a:t>`</a:t>
            </a:r>
            <a:r>
              <a:rPr lang="en-US" altLang="zh-CN" sz="2800" dirty="0">
                <a:solidFill>
                  <a:srgbClr val="00B050"/>
                </a:solidFill>
              </a:rPr>
              <a:t>is</a:t>
            </a:r>
            <a:r>
              <a:rPr lang="en-US" altLang="zh-CN" sz="2800" dirty="0"/>
              <a:t>` is for </a:t>
            </a:r>
            <a:r>
              <a:rPr lang="en-US" altLang="zh-CN" sz="2800" dirty="0">
                <a:solidFill>
                  <a:srgbClr val="FF0000"/>
                </a:solidFill>
              </a:rPr>
              <a:t>object</a:t>
            </a:r>
            <a:r>
              <a:rPr lang="en-US" altLang="zh-CN" sz="2800" dirty="0"/>
              <a:t> equality</a:t>
            </a:r>
          </a:p>
          <a:p>
            <a:pPr lvl="1"/>
            <a:r>
              <a:rPr lang="en-US" altLang="zh-CN" sz="2800" dirty="0"/>
              <a:t>When A is B, they are same object</a:t>
            </a:r>
          </a:p>
        </p:txBody>
      </p:sp>
      <p:sp>
        <p:nvSpPr>
          <p:cNvPr id="3" name="标题 2"/>
          <p:cNvSpPr>
            <a:spLocks noGrp="1"/>
          </p:cNvSpPr>
          <p:nvPr>
            <p:ph type="title"/>
          </p:nvPr>
        </p:nvSpPr>
        <p:spPr>
          <a:xfrm>
            <a:off x="359230" y="127359"/>
            <a:ext cx="5388427" cy="830997"/>
          </a:xfrm>
        </p:spPr>
        <p:txBody>
          <a:bodyPr/>
          <a:lstStyle/>
          <a:p>
            <a:r>
              <a:rPr lang="en-US" altLang="zh-CN" sz="4800" dirty="0"/>
              <a:t>Equal </a:t>
            </a:r>
            <a:r>
              <a:rPr lang="en-US" altLang="zh-CN" sz="4800" dirty="0" err="1"/>
              <a:t>vs</a:t>
            </a:r>
            <a:r>
              <a:rPr lang="en-US" altLang="zh-CN" sz="4800" dirty="0"/>
              <a:t> Is</a:t>
            </a:r>
            <a:endParaRPr lang="zh-CN" altLang="en-US" sz="4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66" y="4360175"/>
            <a:ext cx="2524477" cy="144800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5823" y="4160122"/>
            <a:ext cx="2495898" cy="184810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2469" y="4064858"/>
            <a:ext cx="2276793" cy="2038635"/>
          </a:xfrm>
          <a:prstGeom prst="rect">
            <a:avLst/>
          </a:prstGeom>
        </p:spPr>
      </p:pic>
    </p:spTree>
    <p:extLst>
      <p:ext uri="{BB962C8B-B14F-4D97-AF65-F5344CB8AC3E}">
        <p14:creationId xmlns:p14="http://schemas.microsoft.com/office/powerpoint/2010/main" val="4113911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8"/>
            <a:ext cx="5388427" cy="830997"/>
          </a:xfrm>
        </p:spPr>
        <p:txBody>
          <a:bodyPr/>
          <a:lstStyle/>
          <a:p>
            <a:r>
              <a:rPr lang="en-US" altLang="zh-CN" sz="4800" dirty="0" err="1"/>
              <a:t>De·Bug</a:t>
            </a:r>
            <a:endParaRPr lang="zh-CN" altLang="en-US" sz="4800" dirty="0"/>
          </a:p>
        </p:txBody>
      </p:sp>
      <p:sp>
        <p:nvSpPr>
          <p:cNvPr id="5" name="内容占位符 4"/>
          <p:cNvSpPr>
            <a:spLocks noGrp="1"/>
          </p:cNvSpPr>
          <p:nvPr>
            <p:ph idx="1"/>
          </p:nvPr>
        </p:nvSpPr>
        <p:spPr/>
        <p:txBody>
          <a:bodyPr/>
          <a:lstStyle/>
          <a:p>
            <a:r>
              <a:rPr lang="en-US" altLang="zh-CN" sz="3600" dirty="0"/>
              <a:t>Bird's Eye</a:t>
            </a:r>
          </a:p>
          <a:p>
            <a:pPr lvl="1"/>
            <a:r>
              <a:rPr lang="en-US" altLang="zh-CN" sz="2800" dirty="0"/>
              <a:t>Graphical Python debugger</a:t>
            </a:r>
          </a:p>
          <a:p>
            <a:pPr lvl="1"/>
            <a:r>
              <a:rPr lang="en-US" altLang="zh-CN" sz="2800" dirty="0" err="1"/>
              <a:t>Jupyter</a:t>
            </a:r>
            <a:r>
              <a:rPr lang="en-US" altLang="zh-CN" sz="2800" dirty="0"/>
              <a:t> notebook extension</a:t>
            </a:r>
          </a:p>
          <a:p>
            <a:pPr lvl="1"/>
            <a:r>
              <a:rPr lang="en-US" altLang="zh-CN" sz="2800" dirty="0"/>
              <a:t>Also available on </a:t>
            </a:r>
            <a:r>
              <a:rPr lang="en-US" altLang="zh-CN" sz="2800" dirty="0" err="1"/>
              <a:t>JupyterLab</a:t>
            </a:r>
            <a:endParaRPr lang="en-US" altLang="zh-CN" sz="2800" dirty="0"/>
          </a:p>
          <a:p>
            <a:endParaRPr lang="en-US" altLang="zh-CN" sz="3600" dirty="0"/>
          </a:p>
        </p:txBody>
      </p:sp>
    </p:spTree>
    <p:extLst>
      <p:ext uri="{BB962C8B-B14F-4D97-AF65-F5344CB8AC3E}">
        <p14:creationId xmlns:p14="http://schemas.microsoft.com/office/powerpoint/2010/main" val="3828998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230" y="127358"/>
            <a:ext cx="5388427" cy="830997"/>
          </a:xfrm>
        </p:spPr>
        <p:txBody>
          <a:bodyPr/>
          <a:lstStyle/>
          <a:p>
            <a:r>
              <a:rPr lang="en-US" altLang="zh-CN" sz="4800" dirty="0" err="1"/>
              <a:t>De·Bug</a:t>
            </a:r>
            <a:endParaRPr lang="zh-CN" altLang="en-US" sz="4800" dirty="0"/>
          </a:p>
        </p:txBody>
      </p:sp>
      <p:sp>
        <p:nvSpPr>
          <p:cNvPr id="5" name="内容占位符 4"/>
          <p:cNvSpPr>
            <a:spLocks noGrp="1"/>
          </p:cNvSpPr>
          <p:nvPr>
            <p:ph idx="1"/>
          </p:nvPr>
        </p:nvSpPr>
        <p:spPr/>
        <p:txBody>
          <a:bodyPr/>
          <a:lstStyle/>
          <a:p>
            <a:r>
              <a:rPr lang="en-US" altLang="zh-CN" sz="3600" dirty="0">
                <a:solidFill>
                  <a:srgbClr val="000000"/>
                </a:solidFill>
              </a:rPr>
              <a:t>Bird's Eye</a:t>
            </a:r>
          </a:p>
          <a:p>
            <a:endParaRPr lang="en-US" altLang="zh-CN" sz="3600" dirty="0">
              <a:solidFill>
                <a:srgbClr val="00000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975" y="2139950"/>
            <a:ext cx="4438650" cy="4095750"/>
          </a:xfrm>
          <a:prstGeom prst="rect">
            <a:avLst/>
          </a:prstGeom>
        </p:spPr>
      </p:pic>
    </p:spTree>
    <p:extLst>
      <p:ext uri="{BB962C8B-B14F-4D97-AF65-F5344CB8AC3E}">
        <p14:creationId xmlns:p14="http://schemas.microsoft.com/office/powerpoint/2010/main" val="2606325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41030"/>
            <a:ext cx="7772400" cy="1500187"/>
          </a:xfrm>
        </p:spPr>
        <p:txBody>
          <a:bodyPr/>
          <a:lstStyle/>
          <a:p>
            <a:r>
              <a:rPr lang="en-US" altLang="zh-CN" sz="5400" dirty="0">
                <a:solidFill>
                  <a:srgbClr val="000000"/>
                </a:solidFill>
              </a:rPr>
              <a:t>Algorithm &amp; Tools</a:t>
            </a:r>
          </a:p>
        </p:txBody>
      </p:sp>
    </p:spTree>
    <p:extLst>
      <p:ext uri="{BB962C8B-B14F-4D97-AF65-F5344CB8AC3E}">
        <p14:creationId xmlns:p14="http://schemas.microsoft.com/office/powerpoint/2010/main" val="3272119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Divide-and-Conquer</a:t>
            </a:r>
          </a:p>
          <a:p>
            <a:r>
              <a:rPr lang="en-US" altLang="zh-CN" sz="3600" dirty="0">
                <a:solidFill>
                  <a:srgbClr val="000000"/>
                </a:solidFill>
              </a:rPr>
              <a:t>Recursion</a:t>
            </a:r>
          </a:p>
          <a:p>
            <a:r>
              <a:rPr lang="en-US" altLang="zh-CN" sz="3600" dirty="0">
                <a:solidFill>
                  <a:srgbClr val="000000"/>
                </a:solidFill>
              </a:rPr>
              <a:t>Space-Time Tradeoffs</a:t>
            </a:r>
          </a:p>
          <a:p>
            <a:r>
              <a:rPr lang="en-US" altLang="zh-CN" sz="3600" dirty="0">
                <a:solidFill>
                  <a:srgbClr val="000000"/>
                </a:solidFill>
              </a:rPr>
              <a:t>Dynamic Programming</a:t>
            </a:r>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Algorithm </a:t>
            </a:r>
            <a:endParaRPr lang="zh-CN" altLang="en-US" sz="4800" dirty="0"/>
          </a:p>
        </p:txBody>
      </p:sp>
    </p:spTree>
    <p:extLst>
      <p:ext uri="{BB962C8B-B14F-4D97-AF65-F5344CB8AC3E}">
        <p14:creationId xmlns:p14="http://schemas.microsoft.com/office/powerpoint/2010/main" val="3243683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err="1">
                <a:solidFill>
                  <a:srgbClr val="000000"/>
                </a:solidFill>
              </a:rPr>
              <a:t>Matplotlib</a:t>
            </a:r>
            <a:endParaRPr lang="en-US" altLang="zh-CN" sz="3600" dirty="0">
              <a:solidFill>
                <a:srgbClr val="000000"/>
              </a:solidFill>
            </a:endParaRPr>
          </a:p>
          <a:p>
            <a:r>
              <a:rPr lang="en-US" altLang="zh-CN" sz="3600" dirty="0" err="1">
                <a:solidFill>
                  <a:srgbClr val="000000"/>
                </a:solidFill>
              </a:rPr>
              <a:t>NetworkX</a:t>
            </a:r>
            <a:endParaRPr lang="en-US" altLang="zh-CN" sz="3600" dirty="0">
              <a:solidFill>
                <a:srgbClr val="000000"/>
              </a:solidFill>
            </a:endParaRPr>
          </a:p>
          <a:p>
            <a:r>
              <a:rPr lang="en-US" altLang="zh-CN" sz="3600" dirty="0" err="1">
                <a:solidFill>
                  <a:srgbClr val="000000"/>
                </a:solidFill>
              </a:rPr>
              <a:t>Numpy</a:t>
            </a:r>
            <a:endParaRPr lang="en-US" altLang="zh-CN" sz="3600" dirty="0">
              <a:solidFill>
                <a:srgbClr val="000000"/>
              </a:solidFill>
            </a:endParaRPr>
          </a:p>
          <a:p>
            <a:r>
              <a:rPr lang="en-US" altLang="zh-CN" sz="3600" dirty="0">
                <a:solidFill>
                  <a:srgbClr val="000000"/>
                </a:solidFill>
              </a:rPr>
              <a:t>Pandas</a:t>
            </a:r>
          </a:p>
          <a:p>
            <a:r>
              <a:rPr lang="en-US" altLang="zh-CN" sz="3600" dirty="0" err="1">
                <a:solidFill>
                  <a:srgbClr val="000000"/>
                </a:solidFill>
              </a:rPr>
              <a:t>Xml.ElementTree</a:t>
            </a:r>
            <a:endParaRPr lang="zh-CN" altLang="en-US" sz="3600" dirty="0">
              <a:solidFill>
                <a:srgbClr val="000000"/>
              </a:solidFill>
            </a:endParaRPr>
          </a:p>
        </p:txBody>
      </p:sp>
      <p:sp>
        <p:nvSpPr>
          <p:cNvPr id="3" name="标题 2"/>
          <p:cNvSpPr>
            <a:spLocks noGrp="1"/>
          </p:cNvSpPr>
          <p:nvPr>
            <p:ph type="title"/>
          </p:nvPr>
        </p:nvSpPr>
        <p:spPr>
          <a:xfrm>
            <a:off x="359230" y="127359"/>
            <a:ext cx="5388427" cy="830997"/>
          </a:xfrm>
        </p:spPr>
        <p:txBody>
          <a:bodyPr/>
          <a:lstStyle/>
          <a:p>
            <a:r>
              <a:rPr lang="en-US" altLang="zh-CN" sz="4800" dirty="0"/>
              <a:t>Tools</a:t>
            </a:r>
            <a:endParaRPr lang="zh-CN" altLang="en-US" sz="4800" dirty="0"/>
          </a:p>
        </p:txBody>
      </p:sp>
    </p:spTree>
    <p:extLst>
      <p:ext uri="{BB962C8B-B14F-4D97-AF65-F5344CB8AC3E}">
        <p14:creationId xmlns:p14="http://schemas.microsoft.com/office/powerpoint/2010/main" val="1770250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0" dirty="0"/>
              <a:t>[1].</a:t>
            </a:r>
            <a:r>
              <a:rPr lang="zh-CN" altLang="en-US" b="0" dirty="0"/>
              <a:t> </a:t>
            </a:r>
            <a:r>
              <a:rPr lang="en-US" altLang="zh-CN" b="0" dirty="0">
                <a:hlinkClick r:id="rId2"/>
              </a:rPr>
              <a:t>Python FAQ2</a:t>
            </a:r>
            <a:r>
              <a:rPr lang="zh-CN" altLang="en-US" b="0" dirty="0">
                <a:hlinkClick r:id="rId2"/>
              </a:rPr>
              <a:t>：赋值、浅拷贝、深拷贝的区别？</a:t>
            </a:r>
            <a:endParaRPr lang="en-US" altLang="zh-CN" b="0" dirty="0"/>
          </a:p>
          <a:p>
            <a:r>
              <a:rPr lang="en-US" altLang="zh-CN" b="0" dirty="0"/>
              <a:t>[2].</a:t>
            </a:r>
            <a:r>
              <a:rPr lang="en-US" altLang="zh-CN" b="0" dirty="0">
                <a:hlinkClick r:id="rId3"/>
              </a:rPr>
              <a:t> Is there a difference between `==` and `is` in Python?</a:t>
            </a:r>
            <a:endParaRPr lang="en-US" altLang="zh-CN" b="0" dirty="0"/>
          </a:p>
          <a:p>
            <a:r>
              <a:rPr lang="en-US" altLang="zh-CN" b="0" dirty="0"/>
              <a:t>[3]. </a:t>
            </a:r>
            <a:r>
              <a:rPr lang="en-US" altLang="zh-CN" b="0" dirty="0">
                <a:hlinkClick r:id="rId4"/>
              </a:rPr>
              <a:t>The Python Language Reference Data model</a:t>
            </a:r>
            <a:endParaRPr lang="en-US" altLang="zh-CN" b="0" dirty="0"/>
          </a:p>
          <a:p>
            <a:r>
              <a:rPr lang="en-US" altLang="zh-CN" b="0" dirty="0"/>
              <a:t>[4]. </a:t>
            </a:r>
            <a:r>
              <a:rPr lang="en-US" altLang="zh-CN" b="0" dirty="0">
                <a:hlinkClick r:id="rId5"/>
              </a:rPr>
              <a:t>What's the difference between lists and tuples?</a:t>
            </a:r>
            <a:endParaRPr lang="en-US" altLang="zh-CN" b="0" dirty="0"/>
          </a:p>
          <a:p>
            <a:r>
              <a:rPr lang="en-US" altLang="zh-CN" b="0" dirty="0"/>
              <a:t>[5]. </a:t>
            </a:r>
            <a:r>
              <a:rPr lang="en-US" altLang="zh-CN" b="0" dirty="0">
                <a:hlinkClick r:id="rId6"/>
              </a:rPr>
              <a:t>How — and why — you should use Python Generators</a:t>
            </a:r>
            <a:endParaRPr lang="en-US" altLang="zh-CN" b="0" dirty="0"/>
          </a:p>
          <a:p>
            <a:r>
              <a:rPr lang="en-US" altLang="zh-CN" b="0" dirty="0"/>
              <a:t>[6]. </a:t>
            </a:r>
            <a:r>
              <a:rPr lang="en-US" altLang="zh-CN" b="0" dirty="0">
                <a:hlinkClick r:id="rId7"/>
              </a:rPr>
              <a:t>Learning the </a:t>
            </a:r>
            <a:r>
              <a:rPr lang="en-US" altLang="zh-CN" b="0" dirty="0" err="1">
                <a:hlinkClick r:id="rId7"/>
              </a:rPr>
              <a:t>Pythonic</a:t>
            </a:r>
            <a:r>
              <a:rPr lang="en-US" altLang="zh-CN" b="0" dirty="0">
                <a:hlinkClick r:id="rId7"/>
              </a:rPr>
              <a:t> Way</a:t>
            </a:r>
            <a:endParaRPr lang="en-US" altLang="zh-CN" b="0" dirty="0"/>
          </a:p>
          <a:p>
            <a:r>
              <a:rPr lang="en-US" altLang="zh-CN" b="0" dirty="0"/>
              <a:t>[7]. </a:t>
            </a:r>
            <a:r>
              <a:rPr lang="en-US" altLang="zh-CN" b="0" dirty="0">
                <a:hlinkClick r:id="rId8"/>
              </a:rPr>
              <a:t>What is </a:t>
            </a:r>
            <a:r>
              <a:rPr lang="en-US" altLang="zh-CN" b="0" dirty="0" err="1">
                <a:hlinkClick r:id="rId8"/>
              </a:rPr>
              <a:t>Pythonic</a:t>
            </a:r>
            <a:r>
              <a:rPr lang="en-US" altLang="zh-CN" b="0" dirty="0">
                <a:hlinkClick r:id="rId8"/>
              </a:rPr>
              <a:t>?</a:t>
            </a:r>
            <a:endParaRPr lang="en-US" altLang="zh-CN" b="0" dirty="0"/>
          </a:p>
          <a:p>
            <a:r>
              <a:rPr lang="en-US" altLang="zh-CN" b="0" dirty="0"/>
              <a:t>[8]. </a:t>
            </a:r>
            <a:r>
              <a:rPr lang="en-US" altLang="zh-CN" b="0" dirty="0">
                <a:hlinkClick r:id="rId9"/>
              </a:rPr>
              <a:t>Example Google Style Python </a:t>
            </a:r>
            <a:r>
              <a:rPr lang="en-US" altLang="zh-CN" b="0" dirty="0" err="1">
                <a:hlinkClick r:id="rId9"/>
              </a:rPr>
              <a:t>Docstrings</a:t>
            </a:r>
            <a:endParaRPr lang="en-US" altLang="zh-CN" b="0" dirty="0"/>
          </a:p>
          <a:p>
            <a:r>
              <a:rPr lang="en-US" altLang="zh-CN" b="0" dirty="0"/>
              <a:t>[9]. </a:t>
            </a:r>
            <a:r>
              <a:rPr lang="en-US" altLang="zh-CN" b="0" dirty="0">
                <a:hlinkClick r:id="rId10"/>
              </a:rPr>
              <a:t>Is there a way to pass optional parameters to a function?</a:t>
            </a:r>
            <a:endParaRPr lang="en-US" altLang="zh-CN" b="0" dirty="0"/>
          </a:p>
          <a:p>
            <a:r>
              <a:rPr lang="en-US" altLang="zh-CN" b="0" dirty="0"/>
              <a:t>[10]. </a:t>
            </a:r>
            <a:r>
              <a:rPr lang="zh-CN" altLang="en-US" b="0" dirty="0">
                <a:hlinkClick r:id="rId11"/>
              </a:rPr>
              <a:t>函数式编程 陈皓</a:t>
            </a:r>
            <a:endParaRPr lang="zh-CN" altLang="en-US" b="0" dirty="0"/>
          </a:p>
          <a:p>
            <a:endParaRPr lang="en-US" altLang="zh-CN" dirty="0"/>
          </a:p>
        </p:txBody>
      </p:sp>
      <p:sp>
        <p:nvSpPr>
          <p:cNvPr id="3" name="标题 2"/>
          <p:cNvSpPr>
            <a:spLocks noGrp="1"/>
          </p:cNvSpPr>
          <p:nvPr>
            <p:ph type="title"/>
          </p:nvPr>
        </p:nvSpPr>
        <p:spPr>
          <a:xfrm>
            <a:off x="359230" y="127360"/>
            <a:ext cx="5388427" cy="830997"/>
          </a:xfrm>
        </p:spPr>
        <p:txBody>
          <a:bodyPr/>
          <a:lstStyle/>
          <a:p>
            <a:r>
              <a:rPr lang="en-US" altLang="zh-CN" sz="4800" dirty="0"/>
              <a:t>Reference</a:t>
            </a:r>
            <a:endParaRPr lang="zh-CN" altLang="en-US" sz="4800" dirty="0"/>
          </a:p>
        </p:txBody>
      </p:sp>
    </p:spTree>
    <p:extLst>
      <p:ext uri="{BB962C8B-B14F-4D97-AF65-F5344CB8AC3E}">
        <p14:creationId xmlns:p14="http://schemas.microsoft.com/office/powerpoint/2010/main" val="3276915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0" dirty="0"/>
              <a:t>[11]. </a:t>
            </a:r>
            <a:r>
              <a:rPr lang="zh-CN" altLang="en-US" b="0" dirty="0">
                <a:hlinkClick r:id="rId2"/>
              </a:rPr>
              <a:t>函数副作用</a:t>
            </a:r>
            <a:endParaRPr lang="en-US" altLang="zh-CN" b="0" dirty="0"/>
          </a:p>
          <a:p>
            <a:r>
              <a:rPr lang="en-US" altLang="zh-CN" b="0" dirty="0"/>
              <a:t>[12]. </a:t>
            </a:r>
            <a:r>
              <a:rPr lang="zh-CN" altLang="en-US" b="0" dirty="0">
                <a:hlinkClick r:id="rId3"/>
              </a:rPr>
              <a:t>尾调用</a:t>
            </a:r>
            <a:endParaRPr lang="en-US" altLang="zh-CN" b="0" dirty="0"/>
          </a:p>
          <a:p>
            <a:r>
              <a:rPr lang="en-US" altLang="zh-CN" b="0" dirty="0"/>
              <a:t>[13]. </a:t>
            </a:r>
            <a:r>
              <a:rPr lang="en-US" altLang="zh-CN" b="0" dirty="0">
                <a:hlinkClick r:id="rId4"/>
              </a:rPr>
              <a:t>What is </a:t>
            </a:r>
            <a:r>
              <a:rPr lang="en-US" altLang="zh-CN" b="0" dirty="0" err="1">
                <a:hlinkClick r:id="rId4"/>
              </a:rPr>
              <a:t>a“side</a:t>
            </a:r>
            <a:r>
              <a:rPr lang="en-US" altLang="zh-CN" b="0" dirty="0">
                <a:hlinkClick r:id="rId4"/>
              </a:rPr>
              <a:t> effect?”</a:t>
            </a:r>
            <a:endParaRPr lang="en-US" altLang="zh-CN" b="0" dirty="0"/>
          </a:p>
          <a:p>
            <a:r>
              <a:rPr lang="en-US" altLang="zh-CN" b="0" dirty="0"/>
              <a:t>[14]. </a:t>
            </a:r>
            <a:r>
              <a:rPr lang="en-US" altLang="zh-CN" b="0" dirty="0">
                <a:hlinkClick r:id="rId5"/>
              </a:rPr>
              <a:t>Parallel Functional Programming</a:t>
            </a:r>
            <a:endParaRPr lang="en-US" altLang="zh-CN" b="0" dirty="0"/>
          </a:p>
          <a:p>
            <a:pPr marL="0" indent="0">
              <a:buNone/>
            </a:pPr>
            <a:endParaRPr lang="en-US" altLang="zh-CN" b="0" dirty="0"/>
          </a:p>
        </p:txBody>
      </p:sp>
      <p:sp>
        <p:nvSpPr>
          <p:cNvPr id="3" name="标题 2"/>
          <p:cNvSpPr>
            <a:spLocks noGrp="1"/>
          </p:cNvSpPr>
          <p:nvPr>
            <p:ph type="title"/>
          </p:nvPr>
        </p:nvSpPr>
        <p:spPr>
          <a:xfrm>
            <a:off x="359230" y="127360"/>
            <a:ext cx="5388427" cy="830997"/>
          </a:xfrm>
        </p:spPr>
        <p:txBody>
          <a:bodyPr/>
          <a:lstStyle/>
          <a:p>
            <a:r>
              <a:rPr lang="en-US" altLang="zh-CN" sz="4800" dirty="0"/>
              <a:t>reference</a:t>
            </a:r>
            <a:endParaRPr lang="zh-CN" altLang="en-US" sz="4800" dirty="0"/>
          </a:p>
        </p:txBody>
      </p:sp>
    </p:spTree>
    <p:extLst>
      <p:ext uri="{BB962C8B-B14F-4D97-AF65-F5344CB8AC3E}">
        <p14:creationId xmlns:p14="http://schemas.microsoft.com/office/powerpoint/2010/main" val="373512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280471"/>
            <a:ext cx="4040188" cy="639762"/>
          </a:xfrm>
        </p:spPr>
        <p:txBody>
          <a:bodyPr/>
          <a:lstStyle/>
          <a:p>
            <a:r>
              <a:rPr lang="en-US" altLang="zh-CN" sz="3600" dirty="0">
                <a:solidFill>
                  <a:srgbClr val="000000"/>
                </a:solidFill>
              </a:rPr>
              <a:t>Shallow copy</a:t>
            </a:r>
            <a:endParaRPr lang="zh-CN" altLang="en-US" sz="3600" dirty="0">
              <a:solidFill>
                <a:srgbClr val="000000"/>
              </a:solidFill>
            </a:endParaRPr>
          </a:p>
        </p:txBody>
      </p:sp>
      <p:sp>
        <p:nvSpPr>
          <p:cNvPr id="4" name="文本占位符 3"/>
          <p:cNvSpPr>
            <a:spLocks noGrp="1"/>
          </p:cNvSpPr>
          <p:nvPr>
            <p:ph type="body" sz="quarter" idx="3"/>
          </p:nvPr>
        </p:nvSpPr>
        <p:spPr>
          <a:xfrm>
            <a:off x="4645025" y="1280471"/>
            <a:ext cx="4041775" cy="639762"/>
          </a:xfrm>
        </p:spPr>
        <p:txBody>
          <a:bodyPr/>
          <a:lstStyle/>
          <a:p>
            <a:r>
              <a:rPr lang="en-US" altLang="zh-CN" sz="3600" dirty="0">
                <a:solidFill>
                  <a:srgbClr val="000000"/>
                </a:solidFill>
              </a:rPr>
              <a:t>Deep copy</a:t>
            </a:r>
            <a:endParaRPr lang="zh-CN" altLang="en-US" sz="3600" dirty="0">
              <a:solidFill>
                <a:srgbClr val="000000"/>
              </a:solidFill>
            </a:endParaRPr>
          </a:p>
        </p:txBody>
      </p:sp>
      <p:pic>
        <p:nvPicPr>
          <p:cNvPr id="10" name="内容占位符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37042" y="2359569"/>
            <a:ext cx="2257740" cy="3581900"/>
          </a:xfrm>
        </p:spPr>
      </p:pic>
      <p:sp>
        <p:nvSpPr>
          <p:cNvPr id="6" name="标题 5"/>
          <p:cNvSpPr>
            <a:spLocks noGrp="1"/>
          </p:cNvSpPr>
          <p:nvPr>
            <p:ph type="title"/>
          </p:nvPr>
        </p:nvSpPr>
        <p:spPr>
          <a:xfrm>
            <a:off x="359230" y="127359"/>
            <a:ext cx="5388427" cy="830997"/>
          </a:xfrm>
        </p:spPr>
        <p:txBody>
          <a:bodyPr/>
          <a:lstStyle/>
          <a:p>
            <a:r>
              <a:rPr lang="en-US" altLang="zh-CN" sz="4800" dirty="0"/>
              <a:t>Shallow </a:t>
            </a:r>
            <a:r>
              <a:rPr lang="en-US" altLang="zh-CN" sz="4800" dirty="0" err="1"/>
              <a:t>vs</a:t>
            </a:r>
            <a:r>
              <a:rPr lang="en-US" altLang="zh-CN" sz="4800" dirty="0"/>
              <a:t> Deep</a:t>
            </a:r>
            <a:endParaRPr lang="zh-CN" altLang="en-US" sz="4800" dirty="0"/>
          </a:p>
        </p:txBody>
      </p:sp>
      <p:pic>
        <p:nvPicPr>
          <p:cNvPr id="12" name="内容占位符 1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6459" y="2174875"/>
            <a:ext cx="2121669" cy="3951288"/>
          </a:xfrm>
        </p:spPr>
      </p:pic>
    </p:spTree>
    <p:extLst>
      <p:ext uri="{BB962C8B-B14F-4D97-AF65-F5344CB8AC3E}">
        <p14:creationId xmlns:p14="http://schemas.microsoft.com/office/powerpoint/2010/main" val="143556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191" y="2759510"/>
            <a:ext cx="6323809" cy="3476190"/>
          </a:xfrm>
          <a:prstGeom prst="rect">
            <a:avLst/>
          </a:prstGeom>
        </p:spPr>
      </p:pic>
      <p:sp>
        <p:nvSpPr>
          <p:cNvPr id="2" name="内容占位符 1"/>
          <p:cNvSpPr>
            <a:spLocks noGrp="1"/>
          </p:cNvSpPr>
          <p:nvPr>
            <p:ph idx="1"/>
          </p:nvPr>
        </p:nvSpPr>
        <p:spPr/>
        <p:txBody>
          <a:bodyPr/>
          <a:lstStyle/>
          <a:p>
            <a:r>
              <a:rPr lang="en-US" altLang="zh-CN" sz="3600" dirty="0">
                <a:solidFill>
                  <a:srgbClr val="000000"/>
                </a:solidFill>
              </a:rPr>
              <a:t>Shallow copy</a:t>
            </a:r>
          </a:p>
          <a:p>
            <a:pPr lvl="1"/>
            <a:r>
              <a:rPr lang="en-US" altLang="zh-CN" sz="2800" dirty="0"/>
              <a:t>Pass by reference</a:t>
            </a:r>
          </a:p>
          <a:p>
            <a:pPr lvl="1"/>
            <a:r>
              <a:rPr lang="en-US" altLang="zh-CN" sz="2800" dirty="0"/>
              <a:t>New pointer</a:t>
            </a:r>
          </a:p>
          <a:p>
            <a:pPr lvl="1"/>
            <a:endParaRPr lang="zh-CN" altLang="en-US" dirty="0"/>
          </a:p>
        </p:txBody>
      </p:sp>
      <p:sp>
        <p:nvSpPr>
          <p:cNvPr id="3" name="标题 2"/>
          <p:cNvSpPr>
            <a:spLocks noGrp="1"/>
          </p:cNvSpPr>
          <p:nvPr>
            <p:ph type="title"/>
          </p:nvPr>
        </p:nvSpPr>
        <p:spPr>
          <a:xfrm>
            <a:off x="359230" y="127360"/>
            <a:ext cx="5388427" cy="830997"/>
          </a:xfrm>
        </p:spPr>
        <p:txBody>
          <a:bodyPr/>
          <a:lstStyle/>
          <a:p>
            <a:r>
              <a:rPr lang="en-US" altLang="zh-CN" sz="4800" dirty="0"/>
              <a:t>Shallow </a:t>
            </a:r>
            <a:r>
              <a:rPr lang="en-US" altLang="zh-CN" sz="4800" dirty="0" err="1"/>
              <a:t>vs</a:t>
            </a:r>
            <a:r>
              <a:rPr lang="en-US" altLang="zh-CN" sz="4800" dirty="0"/>
              <a:t> Deep</a:t>
            </a:r>
            <a:endParaRPr lang="zh-CN" altLang="en-US" sz="4800" dirty="0"/>
          </a:p>
        </p:txBody>
      </p:sp>
    </p:spTree>
    <p:extLst>
      <p:ext uri="{BB962C8B-B14F-4D97-AF65-F5344CB8AC3E}">
        <p14:creationId xmlns:p14="http://schemas.microsoft.com/office/powerpoint/2010/main" val="75332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774" y="2702367"/>
            <a:ext cx="7228571" cy="3533333"/>
          </a:xfrm>
          <a:prstGeom prst="rect">
            <a:avLst/>
          </a:prstGeom>
        </p:spPr>
      </p:pic>
      <p:sp>
        <p:nvSpPr>
          <p:cNvPr id="2" name="内容占位符 1"/>
          <p:cNvSpPr>
            <a:spLocks noGrp="1"/>
          </p:cNvSpPr>
          <p:nvPr>
            <p:ph idx="1"/>
          </p:nvPr>
        </p:nvSpPr>
        <p:spPr/>
        <p:txBody>
          <a:bodyPr/>
          <a:lstStyle/>
          <a:p>
            <a:r>
              <a:rPr lang="en-US" altLang="zh-CN" sz="3600" dirty="0">
                <a:solidFill>
                  <a:srgbClr val="000000"/>
                </a:solidFill>
              </a:rPr>
              <a:t>Deep copy</a:t>
            </a:r>
          </a:p>
          <a:p>
            <a:pPr lvl="1"/>
            <a:r>
              <a:rPr lang="en-US" altLang="zh-CN" sz="2800" dirty="0"/>
              <a:t>Pass by value</a:t>
            </a:r>
          </a:p>
          <a:p>
            <a:pPr lvl="1"/>
            <a:r>
              <a:rPr lang="en-US" altLang="zh-CN" sz="2800" dirty="0"/>
              <a:t>New variable</a:t>
            </a:r>
          </a:p>
          <a:p>
            <a:pPr lvl="1"/>
            <a:endParaRPr lang="en-US" altLang="zh-CN" sz="3400" dirty="0"/>
          </a:p>
          <a:p>
            <a:endParaRPr lang="zh-CN" altLang="en-US" dirty="0"/>
          </a:p>
        </p:txBody>
      </p:sp>
      <p:sp>
        <p:nvSpPr>
          <p:cNvPr id="3" name="标题 2"/>
          <p:cNvSpPr>
            <a:spLocks noGrp="1"/>
          </p:cNvSpPr>
          <p:nvPr>
            <p:ph type="title"/>
          </p:nvPr>
        </p:nvSpPr>
        <p:spPr>
          <a:xfrm>
            <a:off x="359230" y="127360"/>
            <a:ext cx="5388427" cy="830997"/>
          </a:xfrm>
        </p:spPr>
        <p:txBody>
          <a:bodyPr/>
          <a:lstStyle/>
          <a:p>
            <a:r>
              <a:rPr lang="en-US" altLang="zh-CN" sz="4800" dirty="0"/>
              <a:t>Shallow </a:t>
            </a:r>
            <a:r>
              <a:rPr lang="en-US" altLang="zh-CN" sz="4800" dirty="0" err="1"/>
              <a:t>vs</a:t>
            </a:r>
            <a:r>
              <a:rPr lang="en-US" altLang="zh-CN" sz="4800" dirty="0"/>
              <a:t> Deep</a:t>
            </a:r>
            <a:endParaRPr lang="zh-CN" altLang="en-US" sz="4800" dirty="0"/>
          </a:p>
        </p:txBody>
      </p:sp>
    </p:spTree>
    <p:extLst>
      <p:ext uri="{BB962C8B-B14F-4D97-AF65-F5344CB8AC3E}">
        <p14:creationId xmlns:p14="http://schemas.microsoft.com/office/powerpoint/2010/main" val="290212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000000"/>
                </a:solidFill>
              </a:rPr>
              <a:t>if…else…</a:t>
            </a:r>
          </a:p>
          <a:p>
            <a:pPr lvl="1"/>
            <a:r>
              <a:rPr lang="en-US" altLang="zh-CN" sz="2800" dirty="0"/>
              <a:t>if(c0):</a:t>
            </a:r>
          </a:p>
          <a:p>
            <a:pPr lvl="2"/>
            <a:r>
              <a:rPr lang="en-US" altLang="zh-CN" sz="2800" dirty="0"/>
              <a:t>do something</a:t>
            </a:r>
          </a:p>
          <a:p>
            <a:pPr lvl="1"/>
            <a:r>
              <a:rPr lang="en-US" altLang="zh-CN" sz="2800" dirty="0"/>
              <a:t>else:</a:t>
            </a:r>
          </a:p>
          <a:p>
            <a:pPr lvl="2"/>
            <a:r>
              <a:rPr lang="en-US" altLang="zh-CN" sz="2800" dirty="0"/>
              <a:t>do other things</a:t>
            </a:r>
          </a:p>
        </p:txBody>
      </p:sp>
      <p:sp>
        <p:nvSpPr>
          <p:cNvPr id="3" name="标题 2"/>
          <p:cNvSpPr>
            <a:spLocks noGrp="1"/>
          </p:cNvSpPr>
          <p:nvPr>
            <p:ph type="title"/>
          </p:nvPr>
        </p:nvSpPr>
        <p:spPr>
          <a:xfrm>
            <a:off x="359230" y="127360"/>
            <a:ext cx="5388427" cy="830997"/>
          </a:xfrm>
        </p:spPr>
        <p:txBody>
          <a:bodyPr/>
          <a:lstStyle/>
          <a:p>
            <a:r>
              <a:rPr lang="en-US" altLang="zh-CN" sz="4800" dirty="0"/>
              <a:t>if…</a:t>
            </a:r>
            <a:r>
              <a:rPr lang="en-US" altLang="zh-CN" sz="4800" dirty="0" err="1"/>
              <a:t>elif</a:t>
            </a:r>
            <a:r>
              <a:rPr lang="en-US" altLang="zh-CN" sz="4800" dirty="0"/>
              <a:t>…else</a:t>
            </a:r>
            <a:endParaRPr lang="zh-CN" altLang="en-US" sz="4800" dirty="0"/>
          </a:p>
        </p:txBody>
      </p:sp>
      <p:cxnSp>
        <p:nvCxnSpPr>
          <p:cNvPr id="7" name="直接箭头连接符 6"/>
          <p:cNvCxnSpPr>
            <a:stCxn id="10" idx="1"/>
          </p:cNvCxnSpPr>
          <p:nvPr/>
        </p:nvCxnSpPr>
        <p:spPr bwMode="auto">
          <a:xfrm flipH="1">
            <a:off x="1794077" y="1564333"/>
            <a:ext cx="2963118" cy="793546"/>
          </a:xfrm>
          <a:prstGeom prst="straightConnector1">
            <a:avLst/>
          </a:prstGeom>
          <a:noFill/>
          <a:ln w="38100" cap="flat" cmpd="sng" algn="ctr">
            <a:solidFill>
              <a:srgbClr val="FF0000"/>
            </a:solidFill>
            <a:prstDash val="solid"/>
            <a:round/>
            <a:headEnd type="none" w="med" len="med"/>
            <a:tailEnd type="triangle"/>
          </a:ln>
        </p:spPr>
      </p:cxnSp>
      <p:sp>
        <p:nvSpPr>
          <p:cNvPr id="10" name="文本框 9"/>
          <p:cNvSpPr txBox="1"/>
          <p:nvPr/>
        </p:nvSpPr>
        <p:spPr bwMode="gray">
          <a:xfrm>
            <a:off x="4757195" y="1333500"/>
            <a:ext cx="2993768"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1. test condition c0</a:t>
            </a:r>
            <a:endParaRPr lang="zh-CN" altLang="en-US" sz="2400" dirty="0">
              <a:latin typeface="微软雅黑" panose="020B0503020204020204" pitchFamily="34" charset="-122"/>
              <a:ea typeface="微软雅黑" panose="020B0503020204020204" pitchFamily="34" charset="-122"/>
            </a:endParaRPr>
          </a:p>
        </p:txBody>
      </p:sp>
      <p:cxnSp>
        <p:nvCxnSpPr>
          <p:cNvPr id="12" name="直接箭头连接符 11"/>
          <p:cNvCxnSpPr>
            <a:stCxn id="14" idx="1"/>
          </p:cNvCxnSpPr>
          <p:nvPr/>
        </p:nvCxnSpPr>
        <p:spPr bwMode="auto">
          <a:xfrm flipH="1">
            <a:off x="3680749" y="2499158"/>
            <a:ext cx="1614640" cy="348214"/>
          </a:xfrm>
          <a:prstGeom prst="straightConnector1">
            <a:avLst/>
          </a:prstGeom>
          <a:noFill/>
          <a:ln w="38100" cap="flat" cmpd="sng" algn="ctr">
            <a:solidFill>
              <a:srgbClr val="FF0000"/>
            </a:solidFill>
            <a:prstDash val="solid"/>
            <a:round/>
            <a:headEnd type="none" w="med" len="med"/>
            <a:tailEnd type="triangle"/>
          </a:ln>
        </p:spPr>
      </p:cxnSp>
      <p:sp>
        <p:nvSpPr>
          <p:cNvPr id="14" name="文本框 13"/>
          <p:cNvSpPr txBox="1"/>
          <p:nvPr/>
        </p:nvSpPr>
        <p:spPr bwMode="gray">
          <a:xfrm>
            <a:off x="5295389" y="2268325"/>
            <a:ext cx="2710999"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2. if c0 true do it!</a:t>
            </a:r>
            <a:endParaRPr lang="zh-CN" altLang="en-US" sz="24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bwMode="auto">
          <a:xfrm flipH="1">
            <a:off x="3680749" y="3338997"/>
            <a:ext cx="1157469" cy="677418"/>
          </a:xfrm>
          <a:prstGeom prst="straightConnector1">
            <a:avLst/>
          </a:prstGeom>
          <a:noFill/>
          <a:ln w="38100" cap="flat" cmpd="sng" algn="ctr">
            <a:solidFill>
              <a:srgbClr val="FF0000"/>
            </a:solidFill>
            <a:prstDash val="solid"/>
            <a:round/>
            <a:headEnd type="none" w="med" len="med"/>
            <a:tailEnd type="triangle"/>
          </a:ln>
        </p:spPr>
      </p:cxnSp>
      <p:sp>
        <p:nvSpPr>
          <p:cNvPr id="22" name="文本框 21"/>
          <p:cNvSpPr txBox="1"/>
          <p:nvPr/>
        </p:nvSpPr>
        <p:spPr bwMode="gray">
          <a:xfrm>
            <a:off x="4833724" y="3110528"/>
            <a:ext cx="3762568" cy="461665"/>
          </a:xfrm>
          <a:prstGeom prst="rect">
            <a:avLst/>
          </a:prstGeom>
          <a:noFill/>
          <a:ln w="9525">
            <a:noFill/>
            <a:miter lim="800000"/>
          </a:ln>
        </p:spPr>
        <p:txBody>
          <a:bodyPr wrap="none" rtlCol="0">
            <a:spAutoFit/>
          </a:bodyPr>
          <a:lstStyle/>
          <a:p>
            <a:pPr eaLnBrk="0" hangingPunct="0">
              <a:buFontTx/>
              <a:buNone/>
            </a:pPr>
            <a:r>
              <a:rPr lang="en-US" altLang="zh-CN" sz="2400" dirty="0">
                <a:latin typeface="微软雅黑" panose="020B0503020204020204" pitchFamily="34" charset="-122"/>
                <a:ea typeface="微软雅黑" panose="020B0503020204020204" pitchFamily="34" charset="-122"/>
              </a:rPr>
              <a:t>3. when c0 failed do this</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bwMode="gray">
          <a:xfrm>
            <a:off x="228600" y="5349221"/>
            <a:ext cx="8839856" cy="584775"/>
          </a:xfrm>
          <a:prstGeom prst="rect">
            <a:avLst/>
          </a:prstGeom>
          <a:noFill/>
          <a:ln w="9525">
            <a:noFill/>
            <a:miter lim="800000"/>
          </a:ln>
        </p:spPr>
        <p:txBody>
          <a:bodyPr wrap="none" rtlCol="0">
            <a:spAutoFit/>
          </a:bodyPr>
          <a:lstStyle/>
          <a:p>
            <a:pPr eaLnBrk="0" hangingPunct="0">
              <a:buFontTx/>
              <a:buNone/>
            </a:pPr>
            <a:r>
              <a:rPr lang="en-US" altLang="zh-CN" sz="3200" dirty="0">
                <a:solidFill>
                  <a:srgbClr val="FF0000"/>
                </a:solidFill>
                <a:latin typeface="微软雅黑" panose="020B0503020204020204" pitchFamily="34" charset="-122"/>
                <a:ea typeface="微软雅黑" panose="020B0503020204020204" pitchFamily="34" charset="-122"/>
              </a:rPr>
              <a:t>Only execute one code blocks in above two </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1489673"/>
      </p:ext>
    </p:extLst>
  </p:cSld>
  <p:clrMapOvr>
    <a:masterClrMapping/>
  </p:clrMapOvr>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实验室ppt模板</Template>
  <TotalTime>3481</TotalTime>
  <Words>3325</Words>
  <Application>Microsoft Office PowerPoint</Application>
  <PresentationFormat>全屏显示(4:3)</PresentationFormat>
  <Paragraphs>493</Paragraphs>
  <Slides>56</Slides>
  <Notes>42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MS PGothic</vt:lpstr>
      <vt:lpstr>Segoe</vt:lpstr>
      <vt:lpstr>Segoe Semibold</vt:lpstr>
      <vt:lpstr>微软雅黑</vt:lpstr>
      <vt:lpstr>Arial</vt:lpstr>
      <vt:lpstr>Arial Narrow</vt:lpstr>
      <vt:lpstr>Wingdings</vt:lpstr>
      <vt:lpstr>简洁白模板</vt:lpstr>
      <vt:lpstr>Python NLP-Chapter 4 Writing Structured Programs</vt:lpstr>
      <vt:lpstr>Index</vt:lpstr>
      <vt:lpstr>PowerPoint 演示文稿</vt:lpstr>
      <vt:lpstr>Equal vs Is</vt:lpstr>
      <vt:lpstr>Equal vs Is</vt:lpstr>
      <vt:lpstr>Shallow vs Deep</vt:lpstr>
      <vt:lpstr>Shallow vs Deep</vt:lpstr>
      <vt:lpstr>Shallow vs Deep</vt:lpstr>
      <vt:lpstr>if…elif…else</vt:lpstr>
      <vt:lpstr>if…elif…else</vt:lpstr>
      <vt:lpstr>if…elif…else</vt:lpstr>
      <vt:lpstr>Quiz</vt:lpstr>
      <vt:lpstr>Practice</vt:lpstr>
      <vt:lpstr>List vs Tuple</vt:lpstr>
      <vt:lpstr>Iterator</vt:lpstr>
      <vt:lpstr>Iterator</vt:lpstr>
      <vt:lpstr>Generator</vt:lpstr>
      <vt:lpstr>PowerPoint 演示文稿</vt:lpstr>
      <vt:lpstr>What</vt:lpstr>
      <vt:lpstr>What</vt:lpstr>
      <vt:lpstr>Why</vt:lpstr>
      <vt:lpstr>How</vt:lpstr>
      <vt:lpstr>How</vt:lpstr>
      <vt:lpstr>PowerPoint 演示文稿</vt:lpstr>
      <vt:lpstr>PowerPoint 演示文稿</vt:lpstr>
      <vt:lpstr>What</vt:lpstr>
      <vt:lpstr>Example</vt:lpstr>
      <vt:lpstr>Statement</vt:lpstr>
      <vt:lpstr>Argument</vt:lpstr>
      <vt:lpstr>Parameters</vt:lpstr>
      <vt:lpstr>Parameters</vt:lpstr>
      <vt:lpstr>Docstring</vt:lpstr>
      <vt:lpstr>Code block</vt:lpstr>
      <vt:lpstr>Type checking</vt:lpstr>
      <vt:lpstr>Return</vt:lpstr>
      <vt:lpstr>PowerPoint 演示文稿</vt:lpstr>
      <vt:lpstr>A brief Intro</vt:lpstr>
      <vt:lpstr>Features</vt:lpstr>
      <vt:lpstr>Lazy evaluation</vt:lpstr>
      <vt:lpstr>Lazy evaluation</vt:lpstr>
      <vt:lpstr>Function tools</vt:lpstr>
      <vt:lpstr>Function tools</vt:lpstr>
      <vt:lpstr>Function tools</vt:lpstr>
      <vt:lpstr>Function tools</vt:lpstr>
      <vt:lpstr>PowerPoint 演示文稿</vt:lpstr>
      <vt:lpstr>Build-in function</vt:lpstr>
      <vt:lpstr>Build-in function</vt:lpstr>
      <vt:lpstr>De·Bug</vt:lpstr>
      <vt:lpstr>De·Bug</vt:lpstr>
      <vt:lpstr>De·Bug</vt:lpstr>
      <vt:lpstr>De·Bug</vt:lpstr>
      <vt:lpstr>PowerPoint 演示文稿</vt:lpstr>
      <vt:lpstr>Algorithm </vt:lpstr>
      <vt:lpstr>Tools</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学期总结 与 论文进展</dc:title>
  <dc:creator>Tony Lee</dc:creator>
  <cp:lastModifiedBy>lambda sewen</cp:lastModifiedBy>
  <cp:revision>1037</cp:revision>
  <dcterms:created xsi:type="dcterms:W3CDTF">2015-10-25T02:17:00Z</dcterms:created>
  <dcterms:modified xsi:type="dcterms:W3CDTF">2018-07-30T02:19:43Z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