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494" r:id="rId3"/>
    <p:sldId id="489" r:id="rId4"/>
    <p:sldId id="490" r:id="rId5"/>
    <p:sldId id="491" r:id="rId6"/>
    <p:sldId id="492" r:id="rId7"/>
    <p:sldId id="493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B1D"/>
    <a:srgbClr val="8D9F82"/>
    <a:srgbClr val="FCDBA2"/>
    <a:srgbClr val="F19E97"/>
    <a:srgbClr val="D0C4BA"/>
    <a:srgbClr val="F5EDE4"/>
    <a:srgbClr val="B28D56"/>
    <a:srgbClr val="BF943C"/>
    <a:srgbClr val="030616"/>
    <a:srgbClr val="FBE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mon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pptmon.com/" TargetMode="Externa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pptmon.com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21F42CF6-6BA3-4C3B-91DA-4920E21B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B87FD2B7-0F11-42C3-B3FB-E1D0B15D2EA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5C082B-AACF-4867-B0D4-545DD092F30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76A11-B54B-46A8-BB3E-AB1F7A3DC0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4"/>
          <a:stretch/>
        </p:blipFill>
        <p:spPr>
          <a:xfrm>
            <a:off x="2155141" y="1751800"/>
            <a:ext cx="7881717" cy="5106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5F2A17-736F-4E02-A1A6-278985E437A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67" y="523837"/>
            <a:ext cx="2862584" cy="1182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0FF80F-DC61-4BB3-A15E-DC3A6B1FE94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3000"/>
            <a:ext cx="2936594" cy="21542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205A85-5FBA-4EB0-ACBB-9A4C0AE6614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082" y="500063"/>
            <a:ext cx="1144693" cy="330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356C0D6-4F35-4330-9765-A0AC1E4AF98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3100" y="4429419"/>
            <a:ext cx="2628900" cy="19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C7F77A2-E5DD-4947-8C75-059B7D7638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E14453EE-F938-4885-9070-325D64727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5E6AD494-35F9-4674-8A89-A857B4F43987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909CC3A1-6464-4D9E-AD52-2CFDF3365B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40471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CF7E53-7AE1-414D-B198-89C824C8A7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90276" y="128436"/>
            <a:ext cx="1876424" cy="137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6DBF24-8570-409B-BCB7-245CC284FC7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2" y="372427"/>
            <a:ext cx="54071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1D1B89B-F9CF-4925-B52A-C38DA8E768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1735D0F9-7E70-4660-A862-50AD3CE1B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EF9C4030-B52F-4AD3-9E3D-E7C93C5E28DA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그림 개체 틀 8">
            <a:extLst>
              <a:ext uri="{FF2B5EF4-FFF2-40B4-BE49-F238E27FC236}">
                <a16:creationId xmlns:a16="http://schemas.microsoft.com/office/drawing/2014/main" id="{3CF02DDD-DC7D-4567-B0EF-A9484D531A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0012BE-D23E-4EB9-B2CF-D1488138558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86" y="463559"/>
            <a:ext cx="2247900" cy="9286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16AA72-5F2B-48D1-B0D6-416FDB25869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239634"/>
            <a:ext cx="1876424" cy="1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3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6779D-3AB1-42F5-8D3D-DE6E8195B4C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22BF44-0E0B-415E-A28C-BEA5C97A807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9427" y="498154"/>
            <a:ext cx="540710" cy="2044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2555FF-260E-4AC1-BC86-C606B6B9827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35776" y="498154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4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A966FB-3895-466D-9050-19AB2FFC3CC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085652-50EF-465C-B72D-7B3B1280055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725" y="419107"/>
            <a:ext cx="2247900" cy="928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02F166-CD27-48FD-9A40-ADBFD51BD45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82"/>
            <a:ext cx="1876424" cy="1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50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3426F-FB33-4DA1-BEA6-96BC63DF599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27EB3F-AD6E-402A-BD51-1FB82FE663B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8212" y="981570"/>
            <a:ext cx="2247900" cy="928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2B568-0B16-4042-AC0E-E6174E655EB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36"/>
            <a:ext cx="1876424" cy="1376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C9922A-1377-48BF-96C9-18AB9294918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88312" y="495300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E54930-7BCE-4C8D-BC26-7C2DA610A88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A4F9DA-C96B-4CB8-8EA0-74894BB73B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166536"/>
            <a:ext cx="1876424" cy="1376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87D1EC-120B-435A-8C57-C070EE499FC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663"/>
            <a:ext cx="1231900" cy="9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0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E51A4C-130A-432D-A5C3-014D79A28F3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B2FB43-71CC-4610-A487-D190578AD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899" y="614386"/>
            <a:ext cx="2247900" cy="928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084213-4629-4798-AA9E-68224C25B05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614386"/>
            <a:ext cx="1876424" cy="13765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D6C697-8A0A-476D-93AD-0A01842BBFC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8275" y="354818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1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928310-567A-4BCC-B118-C6EB0337647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852ACB-67B3-42B9-9D19-42C6C37C9A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36"/>
            <a:ext cx="1876424" cy="13765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17E38E-3EA6-4A7B-A140-AA95FEEA97F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75558" y="372427"/>
            <a:ext cx="54071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2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A61FC656-4887-4F9C-9FD7-E02FAEBE54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33EB3A7-3CE6-4071-B89C-5C06E38C6A0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30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9C61EBB1-B403-4B77-A60C-B9D2E0653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3CEE828-904D-4A60-86CD-803A992F5640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2FF237C-81BE-4D32-AF43-65FFCD0978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EBFD74-2ADD-4201-BAD9-1188AD370C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94" y="711200"/>
            <a:ext cx="2951165" cy="1219200"/>
          </a:xfrm>
          <a:prstGeom prst="rect">
            <a:avLst/>
          </a:prstGeom>
        </p:spPr>
      </p:pic>
      <p:pic>
        <p:nvPicPr>
          <p:cNvPr id="4" name="Graphic 3">
            <a:hlinkClick r:id="rId4"/>
            <a:extLst>
              <a:ext uri="{FF2B5EF4-FFF2-40B4-BE49-F238E27FC236}">
                <a16:creationId xmlns:a16="http://schemas.microsoft.com/office/drawing/2014/main" id="{21F42CF6-6BA3-4C3B-91DA-4920E21B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7"/>
            <a:extLst>
              <a:ext uri="{FF2B5EF4-FFF2-40B4-BE49-F238E27FC236}">
                <a16:creationId xmlns:a16="http://schemas.microsoft.com/office/drawing/2014/main" id="{B87FD2B7-0F11-42C3-B3FB-E1D0B15D2EA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3163AF-7DB0-48F5-BF3E-E1E6F4C6D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4"/>
          <a:stretch/>
        </p:blipFill>
        <p:spPr>
          <a:xfrm>
            <a:off x="2155141" y="1751800"/>
            <a:ext cx="7881717" cy="5106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C29FE3-DA79-4369-A2B0-E9C6052B1E6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16400"/>
            <a:ext cx="2538412" cy="1862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0DC7CB3-E194-4E14-B4B4-B2BEE20B14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" y="355600"/>
            <a:ext cx="873196" cy="330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2CF140-007F-429F-9510-B94E511BBAD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3588" y="1320800"/>
            <a:ext cx="2538412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9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21F42CF6-6BA3-4C3B-91DA-4920E21B8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B87FD2B7-0F11-42C3-B3FB-E1D0B15D2EA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7F36D-04E6-4961-A389-E713BF13AB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2BDBB-F98D-468B-A5DD-3CA0BC0EB4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4"/>
          <a:stretch/>
        </p:blipFill>
        <p:spPr>
          <a:xfrm>
            <a:off x="2155141" y="1751800"/>
            <a:ext cx="7881717" cy="5106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050E7D-B54B-4044-A5EF-76AE5B8F4B7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725"/>
            <a:ext cx="2705043" cy="198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FD24C4-770D-4596-820B-2B1993D57B2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245" y="495300"/>
            <a:ext cx="648180" cy="2451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E20445-F749-46F4-AED3-FB8244DC15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8" y="495300"/>
            <a:ext cx="883307" cy="2548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FDD9B5-74A7-45BB-A8C5-1BCA545A86F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5688" y="4279500"/>
            <a:ext cx="2286311" cy="16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2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1ECE92-5EED-4A79-84A3-75E33F68F6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21E0F670-9FD4-4D45-BD71-A3EAFB5457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0F600E82-B199-4E03-B2F1-1C7E4A0BBF23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678532-DB90-4FC4-AFE4-93FDDBB99E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463559"/>
            <a:ext cx="2247900" cy="928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964B9A-CB73-4CA7-A699-0D5054C24ED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34"/>
            <a:ext cx="1876424" cy="1376514"/>
          </a:xfrm>
          <a:prstGeom prst="rect">
            <a:avLst/>
          </a:prstGeom>
        </p:spPr>
      </p:pic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62CCDDBD-7E3C-43A3-958F-415503F2FD1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79973" y="1357875"/>
            <a:ext cx="4142254" cy="414225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74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F30B9F-12B0-45D1-860E-5B271B469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96EF6C9-F3DC-4B97-9404-D88EE31CC4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08357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6C351CE7-D6A7-42FD-BFA8-F995A8AC42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6481" y="1933576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2BEA43D0-45B2-49ED-AEE9-83DA18B8E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9C0D73E6-2A50-40CA-88B2-13B088CFD99D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D14DAFF-D94B-448D-94A6-3DB434E4952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95" y="371154"/>
            <a:ext cx="540710" cy="2044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31384A-3B6C-4552-8E93-2A8865328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27" y="371154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DF4C16-0215-4B40-A3C7-1EDB05330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12">
            <a:extLst>
              <a:ext uri="{FF2B5EF4-FFF2-40B4-BE49-F238E27FC236}">
                <a16:creationId xmlns:a16="http://schemas.microsoft.com/office/drawing/2014/main" id="{A9C9BA1A-D743-4652-83AA-FD53803E913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93808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994F4884-586A-4C34-A73F-8659BF279DE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46241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2">
            <a:extLst>
              <a:ext uri="{FF2B5EF4-FFF2-40B4-BE49-F238E27FC236}">
                <a16:creationId xmlns:a16="http://schemas.microsoft.com/office/drawing/2014/main" id="{A0CE744C-B0B9-4A2E-B5DA-602C781639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298674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8AB716F9-1235-4D16-BA6C-9127F38BFE6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651106" y="2308073"/>
            <a:ext cx="1947086" cy="19470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FA085BC4-5C92-4828-8F80-422C0108FD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41A968E7-4B87-4493-902B-311A6E75760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7B8B86-2628-4E95-8F1C-2736D0D4BFF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5" y="1309559"/>
            <a:ext cx="2247900" cy="9286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53F6B0-2682-4B7A-B380-48312258DC8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195182"/>
            <a:ext cx="1876424" cy="13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19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5DDD5AA-D62B-40B4-B856-02FA9B65EA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C9FF1C6-D0D2-48E9-AA5B-9474E7E80F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06532" y="2007008"/>
            <a:ext cx="4215260" cy="284398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Graphic 3">
            <a:hlinkClick r:id="rId3"/>
            <a:extLst>
              <a:ext uri="{FF2B5EF4-FFF2-40B4-BE49-F238E27FC236}">
                <a16:creationId xmlns:a16="http://schemas.microsoft.com/office/drawing/2014/main" id="{4E25809A-4B6C-4DD8-B4DE-0AF2C42670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6"/>
            <a:extLst>
              <a:ext uri="{FF2B5EF4-FFF2-40B4-BE49-F238E27FC236}">
                <a16:creationId xmlns:a16="http://schemas.microsoft.com/office/drawing/2014/main" id="{1D68A31E-48BA-4CBF-9075-A42748C37398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62F457-089B-4E94-B539-42114CD7D5E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888" y="981570"/>
            <a:ext cx="2247900" cy="928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7E5B7C-EB34-417B-BFF6-488693CE320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5576" y="166536"/>
            <a:ext cx="1876424" cy="13765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28A977-E669-4AAB-A5CB-7FB71DFB75F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9" y="495300"/>
            <a:ext cx="708829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4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EE108B-23E0-49F2-A152-79B9B6851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FD87A6E-D7D7-4348-80F8-3C6EF62F8E8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46052" y="2095789"/>
            <a:ext cx="2245424" cy="22454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E377C7A-A886-41AA-AA81-5C1B157DF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73287" y="2095789"/>
            <a:ext cx="2245424" cy="22454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0A68AE00-B0C4-415E-809F-C49CB31DE3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00523" y="2095789"/>
            <a:ext cx="2245424" cy="22454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8C04D553-5A38-48DA-9F2E-B4AD3C6F6F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6BE4C9B0-CDC2-47D5-A60E-12138C95C951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9E5FF5-4440-4E38-82D6-08D302AAE0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36"/>
            <a:ext cx="1876424" cy="13765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482ADC-F4BF-4FBD-BF5D-B3BB9CD4CF7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960100" y="1101663"/>
            <a:ext cx="1231900" cy="9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5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79725FB-9C7A-49EA-BA5B-BD1E92F4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08BFD43D-44CB-402D-9569-C6851798F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771192" y="6892703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0C073104-E2E8-4F10-B758-4078F6F38066}"/>
              </a:ext>
            </a:extLst>
          </p:cNvPr>
          <p:cNvSpPr txBox="1"/>
          <p:nvPr userDrawn="1"/>
        </p:nvSpPr>
        <p:spPr>
          <a:xfrm>
            <a:off x="4181605" y="69484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E6171B4-0ABA-46E8-978A-8EF93E8607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1" y="614386"/>
            <a:ext cx="2247900" cy="9286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B6CD031-E849-4A68-8C97-256284C3F3C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86"/>
            <a:ext cx="1876424" cy="13765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0C0E047-6C3D-4098-807F-BA6CF4FE131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96" y="507218"/>
            <a:ext cx="708829" cy="2044700"/>
          </a:xfrm>
          <a:prstGeom prst="rect">
            <a:avLst/>
          </a:prstGeom>
        </p:spPr>
      </p:pic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F0D908FB-52E0-4989-B355-46DD02329F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622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D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  <p:sldLayoutId id="2147483696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694" r:id="rId18"/>
    <p:sldLayoutId id="2147483664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12CFBE-5C92-4D9C-AFBD-89EC8D0089E8}"/>
              </a:ext>
            </a:extLst>
          </p:cNvPr>
          <p:cNvSpPr txBox="1"/>
          <p:nvPr/>
        </p:nvSpPr>
        <p:spPr>
          <a:xfrm>
            <a:off x="2781299" y="2452837"/>
            <a:ext cx="6629402" cy="1123712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462B1D"/>
                </a:solidFill>
                <a:latin typeface="+mj-lt"/>
                <a:cs typeface="Arial" panose="020B0604020202020204" pitchFamily="34" charset="0"/>
              </a:rPr>
              <a:t>해시테이블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66EA2-17A1-469F-8837-36F0687D0EC5}"/>
              </a:ext>
            </a:extLst>
          </p:cNvPr>
          <p:cNvSpPr txBox="1"/>
          <p:nvPr/>
        </p:nvSpPr>
        <p:spPr>
          <a:xfrm>
            <a:off x="4254499" y="4086362"/>
            <a:ext cx="3683002" cy="318801"/>
          </a:xfrm>
          <a:prstGeom prst="roundRect">
            <a:avLst/>
          </a:prstGeom>
          <a:noFill/>
          <a:ln>
            <a:noFill/>
          </a:ln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62B1D"/>
                </a:solidFill>
              </a:rPr>
              <a:t>-</a:t>
            </a:r>
            <a:r>
              <a:rPr lang="ko-KR" altLang="en-US" sz="1400" dirty="0">
                <a:solidFill>
                  <a:srgbClr val="462B1D"/>
                </a:solidFill>
              </a:rPr>
              <a:t> 조원</a:t>
            </a:r>
            <a:r>
              <a:rPr lang="en-US" altLang="ko-KR" sz="1400" dirty="0">
                <a:solidFill>
                  <a:srgbClr val="462B1D"/>
                </a:solidFill>
              </a:rPr>
              <a:t>: </a:t>
            </a:r>
            <a:r>
              <a:rPr lang="ko-KR" altLang="en-US" sz="1400" dirty="0">
                <a:solidFill>
                  <a:srgbClr val="462B1D"/>
                </a:solidFill>
              </a:rPr>
              <a:t>박세웅</a:t>
            </a:r>
            <a:r>
              <a:rPr lang="en-US" altLang="ko-KR" sz="1400" dirty="0">
                <a:solidFill>
                  <a:srgbClr val="462B1D"/>
                </a:solidFill>
              </a:rPr>
              <a:t>, </a:t>
            </a:r>
            <a:r>
              <a:rPr lang="ko-KR" altLang="en-US" sz="1400" dirty="0" err="1">
                <a:solidFill>
                  <a:srgbClr val="462B1D"/>
                </a:solidFill>
              </a:rPr>
              <a:t>박호정</a:t>
            </a:r>
            <a:endParaRPr lang="ko-KR" altLang="en-US" sz="1400" dirty="0">
              <a:solidFill>
                <a:srgbClr val="462B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71692E-3E83-210C-7AD1-E9F5865E0629}"/>
              </a:ext>
            </a:extLst>
          </p:cNvPr>
          <p:cNvSpPr txBox="1"/>
          <p:nvPr/>
        </p:nvSpPr>
        <p:spPr>
          <a:xfrm>
            <a:off x="1346479" y="693336"/>
            <a:ext cx="86214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# </a:t>
            </a:r>
            <a:r>
              <a:rPr lang="ko-KR" altLang="en-US" sz="2800" dirty="0"/>
              <a:t>목차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1. </a:t>
            </a:r>
            <a:r>
              <a:rPr lang="ko-KR" altLang="en-US" sz="2800" dirty="0"/>
              <a:t>해시 테이블이란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해시 함수와 </a:t>
            </a:r>
            <a:r>
              <a:rPr lang="ko-KR" altLang="en-US" sz="2800" dirty="0" err="1"/>
              <a:t>해싱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해시 테이블 </a:t>
            </a:r>
            <a:r>
              <a:rPr lang="ko-KR" altLang="en-US" sz="2800" dirty="0" err="1"/>
              <a:t>룩업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해시 충돌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5. </a:t>
            </a:r>
            <a:r>
              <a:rPr lang="ko-KR" altLang="en-US" sz="2800" dirty="0"/>
              <a:t>충돌 해결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335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09FFF-B6CA-EED0-3B45-2E6C33071561}"/>
              </a:ext>
            </a:extLst>
          </p:cNvPr>
          <p:cNvSpPr txBox="1"/>
          <p:nvPr/>
        </p:nvSpPr>
        <p:spPr>
          <a:xfrm>
            <a:off x="1080000" y="900000"/>
            <a:ext cx="1000983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 </a:t>
            </a:r>
            <a:r>
              <a:rPr lang="ko-KR" altLang="en-US" sz="3600" dirty="0"/>
              <a:t>해시 테이블이란</a:t>
            </a:r>
            <a:r>
              <a:rPr lang="en-US" altLang="ko-KR" sz="3600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데이터를 </a:t>
            </a:r>
            <a:r>
              <a:rPr lang="en-US" altLang="ko-KR" dirty="0"/>
              <a:t>O(1) </a:t>
            </a:r>
            <a:r>
              <a:rPr lang="ko-KR" altLang="en-US" dirty="0"/>
              <a:t>만에 </a:t>
            </a:r>
            <a:r>
              <a:rPr lang="ko-KR" altLang="en-US" dirty="0" err="1"/>
              <a:t>룩업할</a:t>
            </a:r>
            <a:r>
              <a:rPr lang="ko-KR" altLang="en-US" dirty="0"/>
              <a:t> 수 있는 특수한 자료 구조이다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대부분의 프로그래밍 언어는 이 자료 구조를 포함하며</a:t>
            </a:r>
            <a:r>
              <a:rPr lang="en-US" altLang="ko-KR" dirty="0"/>
              <a:t>, </a:t>
            </a:r>
            <a:r>
              <a:rPr lang="ko-KR" altLang="en-US" dirty="0"/>
              <a:t>빠른 읽기가 가능하다</a:t>
            </a:r>
            <a:r>
              <a:rPr lang="en-US" altLang="ko-KR" dirty="0"/>
              <a:t>.</a:t>
            </a:r>
          </a:p>
          <a:p>
            <a:pPr lvl="1" algn="dist"/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다양한 프로그래밍 언어에서 해시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해시 맵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연관 배열 등의 이름으로 불린다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쌍으로 이뤄진 값들의 리스트이며</a:t>
            </a:r>
            <a:r>
              <a:rPr lang="en-US" altLang="ko-KR" dirty="0"/>
              <a:t>, </a:t>
            </a:r>
            <a:r>
              <a:rPr lang="ko-KR" altLang="en-US" dirty="0"/>
              <a:t>첫 번째 항목을 키</a:t>
            </a:r>
            <a:r>
              <a:rPr lang="en-US" altLang="ko-KR" dirty="0"/>
              <a:t>(key)</a:t>
            </a:r>
            <a:r>
              <a:rPr lang="ko-KR" altLang="en-US" dirty="0"/>
              <a:t>라 부르고</a:t>
            </a:r>
            <a:r>
              <a:rPr lang="en-US" altLang="ko-KR" dirty="0"/>
              <a:t>, </a:t>
            </a:r>
            <a:r>
              <a:rPr lang="ko-KR" altLang="en-US" dirty="0"/>
              <a:t>두 번째 항목을 값</a:t>
            </a:r>
            <a:r>
              <a:rPr lang="en-US" altLang="ko-KR" dirty="0"/>
              <a:t>(value)</a:t>
            </a:r>
            <a:r>
              <a:rPr lang="ko-KR" altLang="en-US" dirty="0"/>
              <a:t>라 부른다</a:t>
            </a:r>
            <a:r>
              <a:rPr lang="en-US" altLang="ko-KR" dirty="0"/>
              <a:t>.</a:t>
            </a:r>
          </a:p>
          <a:p>
            <a:endParaRPr lang="en-US" altLang="ko-KR" sz="2400" dirty="0"/>
          </a:p>
          <a:p>
            <a:r>
              <a:rPr lang="en-US" altLang="ko-KR" sz="1600" dirty="0"/>
              <a:t>Ex) menu = { “</a:t>
            </a:r>
            <a:r>
              <a:rPr lang="en-US" altLang="ko-KR" sz="1600" dirty="0" err="1"/>
              <a:t>french</a:t>
            </a:r>
            <a:r>
              <a:rPr lang="en-US" altLang="ko-KR" sz="1600" dirty="0"/>
              <a:t> fries” =&gt; 0.75, “hamburger” =&gt; 2.5, “hot dog” =&gt; 1.5, “soda” =&gt; 0.6 }</a:t>
            </a:r>
          </a:p>
          <a:p>
            <a:endParaRPr lang="en-US" altLang="ko-KR" sz="1600" dirty="0"/>
          </a:p>
          <a:p>
            <a:r>
              <a:rPr lang="en-US" altLang="ko-KR" sz="1600" dirty="0"/>
              <a:t>menu[“</a:t>
            </a:r>
            <a:r>
              <a:rPr lang="en-US" altLang="ko-KR" sz="1600" dirty="0" err="1"/>
              <a:t>french</a:t>
            </a:r>
            <a:r>
              <a:rPr lang="en-US" altLang="ko-KR" sz="1600" dirty="0"/>
              <a:t> fries”] </a:t>
            </a:r>
            <a:r>
              <a:rPr lang="ko-KR" altLang="en-US" sz="1600" dirty="0"/>
              <a:t>를 하면 </a:t>
            </a:r>
            <a:r>
              <a:rPr lang="en-US" altLang="ko-KR" sz="1600" dirty="0"/>
              <a:t>0.75</a:t>
            </a:r>
            <a:r>
              <a:rPr lang="ko-KR" altLang="en-US" sz="1600" dirty="0"/>
              <a:t>라는 값을 반환한다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해시 테이블의 값 찾기는 딱 한 단계만 걸리므로 평균적으로 효율성이 </a:t>
            </a:r>
            <a:r>
              <a:rPr lang="en-US" altLang="ko-KR" sz="1600" dirty="0"/>
              <a:t>O(1)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여기서</a:t>
            </a:r>
            <a:r>
              <a:rPr lang="en-US" altLang="ko-KR" sz="1600" dirty="0"/>
              <a:t>, </a:t>
            </a:r>
            <a:r>
              <a:rPr lang="ko-KR" altLang="en-US" sz="1600" dirty="0"/>
              <a:t>효율성이 </a:t>
            </a:r>
            <a:r>
              <a:rPr lang="en-US" altLang="ko-KR" sz="1600" dirty="0"/>
              <a:t>O(1) </a:t>
            </a:r>
            <a:r>
              <a:rPr lang="ko-KR" altLang="en-US" sz="1600" dirty="0"/>
              <a:t>이라는 것은 알고리즘의 실행 시간이 입력 크기와 무관하게 항상 일정한 상수 시간 내에 완료되는 것을 나타낸다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50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58986-6ADF-D954-ED84-E8627839CA07}"/>
              </a:ext>
            </a:extLst>
          </p:cNvPr>
          <p:cNvSpPr txBox="1"/>
          <p:nvPr/>
        </p:nvSpPr>
        <p:spPr>
          <a:xfrm>
            <a:off x="1080000" y="900000"/>
            <a:ext cx="96363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 </a:t>
            </a:r>
            <a:r>
              <a:rPr lang="ko-KR" altLang="en-US" sz="3600" dirty="0"/>
              <a:t>해시 함수와 </a:t>
            </a:r>
            <a:r>
              <a:rPr lang="ko-KR" altLang="en-US" sz="3600" dirty="0" err="1"/>
              <a:t>해싱</a:t>
            </a:r>
            <a:endParaRPr lang="en-US" altLang="ko-KR" sz="36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데이터의 효율적 관리를 목적으로 임의의 길이의 데이터를 고정된 길이의 데이터로 매핑하는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매핑 전 원래 데이터의 값을 키</a:t>
            </a:r>
            <a:r>
              <a:rPr lang="en-US" altLang="ko-KR" dirty="0"/>
              <a:t>(key), </a:t>
            </a:r>
            <a:r>
              <a:rPr lang="ko-KR" altLang="en-US" dirty="0"/>
              <a:t>매핑 후 데이터의 값을 </a:t>
            </a:r>
            <a:r>
              <a:rPr lang="ko-KR" altLang="en-US" dirty="0" err="1"/>
              <a:t>해시값</a:t>
            </a:r>
            <a:r>
              <a:rPr lang="en-US" altLang="ko-KR" dirty="0"/>
              <a:t>(hash value), </a:t>
            </a:r>
            <a:r>
              <a:rPr lang="ko-KR" altLang="en-US" dirty="0"/>
              <a:t>매핑하는 과정 자체를 </a:t>
            </a:r>
            <a:r>
              <a:rPr lang="ko-KR" altLang="en-US" dirty="0" err="1"/>
              <a:t>해싱</a:t>
            </a:r>
            <a:r>
              <a:rPr lang="en-US" altLang="ko-KR" dirty="0"/>
              <a:t>(hashing)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17469E-31A8-9FC7-A7FA-2ADFD160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3219077"/>
            <a:ext cx="3979147" cy="274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1BA375-263F-D5C5-0746-F1765803979D}"/>
              </a:ext>
            </a:extLst>
          </p:cNvPr>
          <p:cNvSpPr txBox="1"/>
          <p:nvPr/>
        </p:nvSpPr>
        <p:spPr>
          <a:xfrm>
            <a:off x="1080000" y="900000"/>
            <a:ext cx="9525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</a:t>
            </a:r>
            <a:r>
              <a:rPr lang="ko-KR" altLang="en-US" sz="3600" dirty="0"/>
              <a:t>  해시 테이블 </a:t>
            </a:r>
            <a:r>
              <a:rPr lang="ko-KR" altLang="en-US" sz="3600" dirty="0" err="1"/>
              <a:t>룩업</a:t>
            </a:r>
            <a:endParaRPr lang="en-US" altLang="ko-KR" sz="3600" dirty="0"/>
          </a:p>
          <a:p>
            <a:endParaRPr lang="en-US" altLang="ko-KR" dirty="0"/>
          </a:p>
          <a:p>
            <a:r>
              <a:rPr lang="en-US" altLang="ko-KR" dirty="0"/>
              <a:t>-  </a:t>
            </a:r>
            <a:r>
              <a:rPr lang="ko-KR" altLang="en-US" dirty="0"/>
              <a:t>해시 테이블에서 각 값의 위치는 키로 결정된다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키 자체로 값을 어디서 찾을 수 있는 지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찾으려는 값의 키를 알 때 한 단계만에 값을 찾을 수 있으므로 </a:t>
            </a:r>
            <a:r>
              <a:rPr lang="en-US" altLang="ko-KR" dirty="0"/>
              <a:t>O(1) </a:t>
            </a:r>
            <a:r>
              <a:rPr lang="ko-KR" altLang="en-US" dirty="0" err="1"/>
              <a:t>룩업이</a:t>
            </a:r>
            <a:r>
              <a:rPr lang="ko-KR" altLang="en-US" dirty="0"/>
              <a:t> 가능하지만 키를 모른 채 값을 찾으려면 해시 테이블 내 모든 키</a:t>
            </a:r>
            <a:r>
              <a:rPr lang="en-US" altLang="ko-KR" dirty="0"/>
              <a:t>/</a:t>
            </a:r>
            <a:r>
              <a:rPr lang="ko-KR" altLang="en-US" dirty="0"/>
              <a:t>값 쌍을 검색해야 하고 이는 </a:t>
            </a:r>
            <a:r>
              <a:rPr lang="en-US" altLang="ko-KR" dirty="0"/>
              <a:t>O(N)</a:t>
            </a:r>
            <a:r>
              <a:rPr lang="ko-KR" altLang="en-US" dirty="0"/>
              <a:t>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85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93ED8-3FE9-9330-7D70-32D8BE979C37}"/>
              </a:ext>
            </a:extLst>
          </p:cNvPr>
          <p:cNvSpPr txBox="1"/>
          <p:nvPr/>
        </p:nvSpPr>
        <p:spPr>
          <a:xfrm>
            <a:off x="1080000" y="900000"/>
            <a:ext cx="96363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 </a:t>
            </a:r>
            <a:r>
              <a:rPr lang="ko-KR" altLang="en-US" sz="3600" dirty="0"/>
              <a:t>해시 충돌</a:t>
            </a:r>
            <a:endParaRPr lang="en-US" altLang="ko-KR" sz="36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서로 다른 입력 데이터에 대해 동일한 해시 값이 생성되는 현상을 말하는 데</a:t>
            </a:r>
            <a:r>
              <a:rPr lang="en-US" altLang="ko-KR" dirty="0"/>
              <a:t>, </a:t>
            </a:r>
            <a:r>
              <a:rPr lang="ko-KR" altLang="en-US" dirty="0"/>
              <a:t>해시 함수는 임의의 크기의 데이터를 고정된 크기의 해시 값으로 변환하는데</a:t>
            </a:r>
            <a:r>
              <a:rPr lang="en-US" altLang="ko-KR" dirty="0"/>
              <a:t>, </a:t>
            </a:r>
            <a:r>
              <a:rPr lang="ko-KR" altLang="en-US" dirty="0"/>
              <a:t>이 때 서로 다른 입력에 대해 동일한 해시 값이 나타날 수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03270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622B9-95D3-E661-E886-5C163ADE3276}"/>
              </a:ext>
            </a:extLst>
          </p:cNvPr>
          <p:cNvSpPr txBox="1"/>
          <p:nvPr/>
        </p:nvSpPr>
        <p:spPr>
          <a:xfrm>
            <a:off x="1080000" y="900000"/>
            <a:ext cx="9626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# </a:t>
            </a:r>
            <a:r>
              <a:rPr lang="ko-KR" altLang="en-US" sz="3600" dirty="0"/>
              <a:t>충돌 해결</a:t>
            </a:r>
            <a:endParaRPr lang="en-US" altLang="ko-KR" sz="36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동일한 입력에 대해 항상 동일한 해시 값을 생성해야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해싱</a:t>
            </a:r>
            <a:r>
              <a:rPr lang="ko-KR" altLang="en-US" dirty="0"/>
              <a:t> 연산은 빠르게 수행되어야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서로 다른 입력에 대해 충돌이 발생할 확률이 매우 낮아야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해시 값의 길이가 충분히 길어서 충돌이 더 어려워져야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입력 데이터의 작은 변화가 해시 값에 큰 변화를 일으켜야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440205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CDBA2"/>
        </a:solidFill>
        <a:ln w="12838" cap="flat">
          <a:noFill/>
          <a:prstDash val="solid"/>
          <a:miter/>
        </a:ln>
        <a:effectLst/>
      </a:spPr>
      <a:bodyPr rtlCol="0" anchor="ctr"/>
      <a:lstStyle>
        <a:defPPr algn="ctr">
          <a:defRPr sz="2000" dirty="0" smtClean="0">
            <a:solidFill>
              <a:srgbClr val="462B1D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405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블루커뮤니케이션</cp:lastModifiedBy>
  <cp:revision>249</cp:revision>
  <dcterms:created xsi:type="dcterms:W3CDTF">2019-04-06T05:20:47Z</dcterms:created>
  <dcterms:modified xsi:type="dcterms:W3CDTF">2024-01-16T10:27:10Z</dcterms:modified>
</cp:coreProperties>
</file>