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402" r:id="rId4"/>
    <p:sldId id="404" r:id="rId5"/>
    <p:sldId id="389" r:id="rId6"/>
    <p:sldId id="391" r:id="rId7"/>
    <p:sldId id="379" r:id="rId8"/>
    <p:sldId id="392" r:id="rId9"/>
    <p:sldId id="397" r:id="rId10"/>
    <p:sldId id="393" r:id="rId11"/>
    <p:sldId id="396" r:id="rId12"/>
    <p:sldId id="395" r:id="rId13"/>
    <p:sldId id="394" r:id="rId14"/>
    <p:sldId id="398" r:id="rId15"/>
    <p:sldId id="399" r:id="rId16"/>
    <p:sldId id="400" r:id="rId17"/>
    <p:sldId id="38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37" y="1457403"/>
            <a:ext cx="2915575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83" y="2390853"/>
            <a:ext cx="2915575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5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71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94" y="4314903"/>
            <a:ext cx="2915575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5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40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292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292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5" y="1819094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25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24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4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4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4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4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4" y="3209360"/>
            <a:ext cx="2160001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4" y="1773034"/>
            <a:ext cx="2160001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34" indent="0">
              <a:buNone/>
              <a:defRPr sz="2800"/>
            </a:lvl2pPr>
            <a:lvl3pPr marL="914270" indent="0">
              <a:buNone/>
              <a:defRPr sz="2401"/>
            </a:lvl3pPr>
            <a:lvl4pPr marL="1371403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10" indent="0">
              <a:buNone/>
              <a:defRPr sz="2000"/>
            </a:lvl7pPr>
            <a:lvl8pPr marL="3199945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6" y="4645814"/>
            <a:ext cx="2160001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4" y="4645814"/>
            <a:ext cx="2160001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34" indent="0">
              <a:buNone/>
              <a:defRPr sz="2800"/>
            </a:lvl2pPr>
            <a:lvl3pPr marL="914270" indent="0">
              <a:buNone/>
              <a:defRPr sz="2401"/>
            </a:lvl3pPr>
            <a:lvl4pPr marL="1371403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10" indent="0">
              <a:buNone/>
              <a:defRPr sz="2000"/>
            </a:lvl7pPr>
            <a:lvl8pPr marL="3199945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600" y="3209360"/>
            <a:ext cx="2160001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34" indent="0">
              <a:buNone/>
              <a:defRPr sz="2800"/>
            </a:lvl2pPr>
            <a:lvl3pPr marL="914270" indent="0">
              <a:buNone/>
              <a:defRPr sz="2401"/>
            </a:lvl3pPr>
            <a:lvl4pPr marL="1371403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10" indent="0">
              <a:buNone/>
              <a:defRPr sz="2000"/>
            </a:lvl7pPr>
            <a:lvl8pPr marL="3199945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6" y="1773034"/>
            <a:ext cx="2160001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5" y="3209360"/>
            <a:ext cx="2160001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8" y="4645814"/>
            <a:ext cx="2160001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34" indent="0">
              <a:buNone/>
              <a:defRPr sz="2800"/>
            </a:lvl2pPr>
            <a:lvl3pPr marL="914270" indent="0">
              <a:buNone/>
              <a:defRPr sz="2401"/>
            </a:lvl3pPr>
            <a:lvl4pPr marL="1371403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10" indent="0">
              <a:buNone/>
              <a:defRPr sz="2000"/>
            </a:lvl7pPr>
            <a:lvl8pPr marL="3199945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7" y="3209360"/>
            <a:ext cx="2160001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34" indent="0">
              <a:buNone/>
              <a:defRPr sz="2800"/>
            </a:lvl2pPr>
            <a:lvl3pPr marL="914270" indent="0">
              <a:buNone/>
              <a:defRPr sz="2401"/>
            </a:lvl3pPr>
            <a:lvl4pPr marL="1371403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10" indent="0">
              <a:buNone/>
              <a:defRPr sz="2000"/>
            </a:lvl7pPr>
            <a:lvl8pPr marL="3199945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6" y="3209360"/>
            <a:ext cx="2160001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3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3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3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32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1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32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3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3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3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19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19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2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7" y="1"/>
            <a:ext cx="8641788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8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72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60" y="4253089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40044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7" y="1"/>
            <a:ext cx="8641788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8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72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60" y="4253089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3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3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712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40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910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3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3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14051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7" y="1"/>
            <a:ext cx="8641788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8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72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60" y="4253089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73841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3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3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3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3" y="291755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3" y="33952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3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292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9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5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1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  <p:sldLayoutId id="2147483925" r:id="rId16"/>
  </p:sldLayoutIdLst>
  <p:txStyles>
    <p:titleStyle>
      <a:lvl1pPr algn="l" defTabSz="914292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9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5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1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6" r:id="rId2"/>
    <p:sldLayoutId id="2147483923" r:id="rId3"/>
    <p:sldLayoutId id="2147483924" r:id="rId4"/>
    <p:sldLayoutId id="2147483921" r:id="rId5"/>
    <p:sldLayoutId id="2147483922" r:id="rId6"/>
  </p:sldLayoutIdLst>
  <p:txStyles>
    <p:titleStyle>
      <a:lvl1pPr algn="l" defTabSz="914292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9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5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1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3" indent="-228573" algn="l" defTabSz="9142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2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1" algn="l" defTabSz="9142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hand&#10;&#10;Description automatically generated">
            <a:extLst>
              <a:ext uri="{FF2B5EF4-FFF2-40B4-BE49-F238E27FC236}">
                <a16:creationId xmlns:a16="http://schemas.microsoft.com/office/drawing/2014/main" id="{A7E787F5-7FDD-45FA-9F90-F11B3E06B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EC113-30FF-4C78-A858-483978488D8A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Principles of Design and Their Importance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Repetition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267169" y="2722965"/>
            <a:ext cx="2041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The images on the left-hand side of Type and Pixel’s website are a great example of repetition in design.</a:t>
            </a:r>
            <a:endParaRPr lang="en-US"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954A04-9F3A-4CF2-9B6E-C7E82575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47" y="1237623"/>
            <a:ext cx="6978202" cy="49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/>
              <a:t>Hierarchy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169347" y="2147716"/>
            <a:ext cx="22797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Grafill’s website creates hierarchy through the use of layout (the most important part is at the top), size (more important content is larger), and typography (headlines are larger than body text).</a:t>
            </a:r>
            <a:endParaRPr lang="en-US" i="1" dirty="0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B6DAF0A9-C4F9-421D-A399-63F4E35B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8" y="993224"/>
            <a:ext cx="7336011" cy="52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Movement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379258" y="2701714"/>
            <a:ext cx="2041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The slanted images and numbers contribute to the movement principle on Abby </a:t>
            </a:r>
            <a:r>
              <a:rPr lang="en-US" b="0" i="1" dirty="0" err="1">
                <a:solidFill>
                  <a:srgbClr val="262D3D"/>
                </a:solidFill>
                <a:effectLst/>
                <a:latin typeface="Merriweather"/>
              </a:rPr>
              <a:t>Stolfo’s</a:t>
            </a:r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 website.</a:t>
            </a:r>
            <a:endParaRPr lang="en-US" i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BA9819-8D87-49EB-A999-B78A254F6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97" y="1490938"/>
            <a:ext cx="6680028" cy="47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Verity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353879" y="2482421"/>
            <a:ext cx="2041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Kennard Lilly’s website background uses a variety of colors and shapes to create interest, while also placing emphasis on the primary text content.</a:t>
            </a:r>
            <a:endParaRPr lang="en-US" i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0A23B34-84B7-43BD-A2A4-3FE58F855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93" y="1368081"/>
            <a:ext cx="6773474" cy="481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7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Unity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353879" y="2482421"/>
            <a:ext cx="20419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The use of a blue throughout the design (including the blue overlays on the images), along with consistent typography and proportion, creates a sense of unity in the design.</a:t>
            </a:r>
            <a:endParaRPr lang="en-US" i="1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AC82C6B-3DD1-4D98-B66D-AF8065DF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3" y="1195239"/>
            <a:ext cx="7097472" cy="50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8" y="42949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/>
              <a:t>Conclusion</a:t>
            </a:r>
            <a:endParaRPr 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5036BEC-DC95-465B-AC98-4C101D9A2F97}"/>
              </a:ext>
            </a:extLst>
          </p:cNvPr>
          <p:cNvSpPr/>
          <p:nvPr/>
        </p:nvSpPr>
        <p:spPr>
          <a:xfrm>
            <a:off x="627977" y="1911505"/>
            <a:ext cx="3970153" cy="3970153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E6C11E-53D3-4591-BA9B-7E7282735DDF}"/>
              </a:ext>
            </a:extLst>
          </p:cNvPr>
          <p:cNvSpPr/>
          <p:nvPr/>
        </p:nvSpPr>
        <p:spPr>
          <a:xfrm>
            <a:off x="3665801" y="2236184"/>
            <a:ext cx="216119" cy="2161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B348F-95F0-49C1-ADAC-7CDC25A402C2}"/>
              </a:ext>
            </a:extLst>
          </p:cNvPr>
          <p:cNvSpPr/>
          <p:nvPr/>
        </p:nvSpPr>
        <p:spPr>
          <a:xfrm>
            <a:off x="5291673" y="1989631"/>
            <a:ext cx="549616" cy="5496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72DCD-35B5-44A0-93D7-1ECF9E97FA31}"/>
              </a:ext>
            </a:extLst>
          </p:cNvPr>
          <p:cNvSpPr txBox="1"/>
          <p:nvPr/>
        </p:nvSpPr>
        <p:spPr>
          <a:xfrm>
            <a:off x="5958116" y="1792468"/>
            <a:ext cx="5685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262D3D"/>
                </a:solidFill>
                <a:effectLst/>
                <a:latin typeface="Merriweather"/>
                <a:cs typeface="Calibri" panose="020F0502020204030204" pitchFamily="34" charset="0"/>
              </a:rPr>
              <a:t>Designers</a:t>
            </a:r>
            <a:r>
              <a:rPr lang="en-US" sz="2200" b="0" dirty="0">
                <a:solidFill>
                  <a:srgbClr val="262D3D"/>
                </a:solidFill>
                <a:effectLst/>
                <a:latin typeface="Merriweather"/>
                <a:cs typeface="Calibri" panose="020F0502020204030204" pitchFamily="34" charset="0"/>
              </a:rPr>
              <a:t> should aim to understand how each of these design principles actually impact their work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erriweather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292F01-EE60-4369-B38C-D6AF69F31626}"/>
              </a:ext>
            </a:extLst>
          </p:cNvPr>
          <p:cNvSpPr/>
          <p:nvPr/>
        </p:nvSpPr>
        <p:spPr>
          <a:xfrm>
            <a:off x="6114967" y="3661623"/>
            <a:ext cx="549616" cy="5496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3EDC94-B5C7-45B9-862E-098B87CDEF43}"/>
              </a:ext>
            </a:extLst>
          </p:cNvPr>
          <p:cNvSpPr/>
          <p:nvPr/>
        </p:nvSpPr>
        <p:spPr>
          <a:xfrm>
            <a:off x="5188045" y="5303637"/>
            <a:ext cx="549616" cy="549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9F14F0-A075-44E0-909A-E69D465AEFE0}"/>
              </a:ext>
            </a:extLst>
          </p:cNvPr>
          <p:cNvSpPr/>
          <p:nvPr/>
        </p:nvSpPr>
        <p:spPr>
          <a:xfrm>
            <a:off x="4504282" y="3804721"/>
            <a:ext cx="216119" cy="2161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E95243-D6EA-486B-A509-FB82BE61FAAE}"/>
              </a:ext>
            </a:extLst>
          </p:cNvPr>
          <p:cNvSpPr/>
          <p:nvPr/>
        </p:nvSpPr>
        <p:spPr>
          <a:xfrm>
            <a:off x="3657150" y="5470958"/>
            <a:ext cx="216119" cy="2161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EFE30E-6FBF-4A0C-B2FA-BB6F4A7D82AF}"/>
              </a:ext>
            </a:extLst>
          </p:cNvPr>
          <p:cNvCxnSpPr>
            <a:cxnSpLocks/>
          </p:cNvCxnSpPr>
          <p:nvPr/>
        </p:nvCxnSpPr>
        <p:spPr>
          <a:xfrm>
            <a:off x="4041599" y="2327807"/>
            <a:ext cx="1080471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13300B-AFEF-422B-9F4E-69AF0415D29F}"/>
              </a:ext>
            </a:extLst>
          </p:cNvPr>
          <p:cNvCxnSpPr>
            <a:cxnSpLocks/>
          </p:cNvCxnSpPr>
          <p:nvPr/>
        </p:nvCxnSpPr>
        <p:spPr>
          <a:xfrm>
            <a:off x="4877645" y="3912837"/>
            <a:ext cx="1080471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C8C86B-6EE3-4602-9965-4211943D3876}"/>
              </a:ext>
            </a:extLst>
          </p:cNvPr>
          <p:cNvCxnSpPr>
            <a:cxnSpLocks/>
          </p:cNvCxnSpPr>
          <p:nvPr/>
        </p:nvCxnSpPr>
        <p:spPr>
          <a:xfrm>
            <a:off x="3994495" y="5571181"/>
            <a:ext cx="1080471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8E4B37FA-CADB-4146-BE45-668523FA596D}"/>
              </a:ext>
            </a:extLst>
          </p:cNvPr>
          <p:cNvSpPr/>
          <p:nvPr/>
        </p:nvSpPr>
        <p:spPr>
          <a:xfrm flipH="1">
            <a:off x="5317211" y="5431690"/>
            <a:ext cx="292788" cy="29351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FEDD34A6-4639-494E-91B2-16EAB46D4346}"/>
              </a:ext>
            </a:extLst>
          </p:cNvPr>
          <p:cNvSpPr/>
          <p:nvPr/>
        </p:nvSpPr>
        <p:spPr>
          <a:xfrm>
            <a:off x="5381809" y="2082825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B19C15F3-7642-47D8-9FAD-CD2EBF5419FA}"/>
              </a:ext>
            </a:extLst>
          </p:cNvPr>
          <p:cNvSpPr/>
          <p:nvPr/>
        </p:nvSpPr>
        <p:spPr>
          <a:xfrm>
            <a:off x="5999801" y="2864591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7FD48CF3-FCBB-433B-8E54-58D15AE1ECFB}"/>
              </a:ext>
            </a:extLst>
          </p:cNvPr>
          <p:cNvSpPr/>
          <p:nvPr/>
        </p:nvSpPr>
        <p:spPr>
          <a:xfrm>
            <a:off x="5985027" y="4719687"/>
            <a:ext cx="343140" cy="25146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1E0FAC35-71BA-4134-8FEB-68707706A551}"/>
              </a:ext>
            </a:extLst>
          </p:cNvPr>
          <p:cNvSpPr>
            <a:spLocks noChangeAspect="1"/>
          </p:cNvSpPr>
          <p:nvPr/>
        </p:nvSpPr>
        <p:spPr>
          <a:xfrm>
            <a:off x="6278761" y="3756358"/>
            <a:ext cx="236255" cy="34131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7A56F4-291E-4E00-992B-654191C1C40F}"/>
              </a:ext>
            </a:extLst>
          </p:cNvPr>
          <p:cNvSpPr txBox="1"/>
          <p:nvPr/>
        </p:nvSpPr>
        <p:spPr>
          <a:xfrm>
            <a:off x="6678810" y="3569096"/>
            <a:ext cx="542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262D3D"/>
                </a:solidFill>
                <a:effectLst/>
                <a:latin typeface="Merriweather"/>
              </a:rPr>
              <a:t>Designers could save a lot of time and energy by practicing the principle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DCFFC3-CF95-4A12-963E-2098322CA68B}"/>
              </a:ext>
            </a:extLst>
          </p:cNvPr>
          <p:cNvSpPr txBox="1"/>
          <p:nvPr/>
        </p:nvSpPr>
        <p:spPr>
          <a:xfrm>
            <a:off x="5878611" y="5105557"/>
            <a:ext cx="5685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262D3D"/>
                </a:solidFill>
                <a:effectLst/>
                <a:latin typeface="Merriweather"/>
              </a:rPr>
              <a:t>Designers could study how other designers have implemented these ideas to structure their own design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4CB85F8-9FB2-4F83-91ED-9321AD58B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" y="2619394"/>
            <a:ext cx="3242544" cy="243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25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3C827D-2BE3-479A-9A5B-A51E24540668}"/>
              </a:ext>
            </a:extLst>
          </p:cNvPr>
          <p:cNvSpPr txBox="1"/>
          <p:nvPr/>
        </p:nvSpPr>
        <p:spPr>
          <a:xfrm>
            <a:off x="802848" y="4791419"/>
            <a:ext cx="5205445" cy="1731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Bawantha Thilan </a:t>
            </a:r>
          </a:p>
          <a:p>
            <a:r>
              <a:rPr lang="en-US" dirty="0"/>
              <a:t>Year 3 semester 2</a:t>
            </a:r>
          </a:p>
          <a:p>
            <a:r>
              <a:rPr lang="en-US" b="0" i="0" dirty="0">
                <a:effectLst/>
              </a:rPr>
              <a:t>BSc Special (Hons) Degree in IT specializing Information Technology.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6F15D-D65F-453B-943D-C4A78F04C839}"/>
              </a:ext>
            </a:extLst>
          </p:cNvPr>
          <p:cNvSpPr txBox="1"/>
          <p:nvPr/>
        </p:nvSpPr>
        <p:spPr>
          <a:xfrm>
            <a:off x="7231906" y="4745479"/>
            <a:ext cx="5205445" cy="182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Sewvandi Wickramasinghe</a:t>
            </a:r>
          </a:p>
          <a:p>
            <a:r>
              <a:rPr lang="en-US" dirty="0"/>
              <a:t>Year 3 semester 2</a:t>
            </a:r>
          </a:p>
          <a:p>
            <a:r>
              <a:rPr lang="en-US" b="0" i="0" dirty="0">
                <a:effectLst/>
              </a:rPr>
              <a:t>BSc Special (Hons) Degree in IT specializing Software Engineering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4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8F3935-14A9-4F2B-956D-720883A8B0F4}"/>
              </a:ext>
            </a:extLst>
          </p:cNvPr>
          <p:cNvGrpSpPr/>
          <p:nvPr/>
        </p:nvGrpSpPr>
        <p:grpSpPr>
          <a:xfrm>
            <a:off x="5774743" y="2361576"/>
            <a:ext cx="5251077" cy="793364"/>
            <a:chOff x="6027067" y="1574253"/>
            <a:chExt cx="5251076" cy="7933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12DE99-D2C7-4495-838C-BE71AF3EFADA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63EA9-0B17-4780-A517-9867EFAA1E9D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0858F-3B09-4E6E-95CE-61EC0B557C1D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Balance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54148-307A-44ED-99E4-E988EEDC8C67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523124-2250-414D-9831-86D5FBBE5EBC}"/>
              </a:ext>
            </a:extLst>
          </p:cNvPr>
          <p:cNvGrpSpPr/>
          <p:nvPr/>
        </p:nvGrpSpPr>
        <p:grpSpPr>
          <a:xfrm>
            <a:off x="5774743" y="3367189"/>
            <a:ext cx="5251077" cy="793364"/>
            <a:chOff x="6027067" y="1574253"/>
            <a:chExt cx="5251076" cy="7933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F563DF-E556-4FFD-840A-1238CFC698E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F8466-9F78-453E-AF81-84A670B48641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6531C6-04DF-4824-92E2-FD50B7CFFE2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White Space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AFB74D-7E5A-4246-88AC-A6592FFFB1E3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D14EC1-2C23-4601-A5DC-4B84630E78F3}"/>
              </a:ext>
            </a:extLst>
          </p:cNvPr>
          <p:cNvGrpSpPr/>
          <p:nvPr/>
        </p:nvGrpSpPr>
        <p:grpSpPr>
          <a:xfrm>
            <a:off x="5774743" y="4416544"/>
            <a:ext cx="5251077" cy="793364"/>
            <a:chOff x="6027067" y="1574253"/>
            <a:chExt cx="5251076" cy="7933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F1A30E-2349-43F1-8F57-DF12B2B29372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8483E-9174-4E34-A786-D5DED0614698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F485B6-005B-4DEF-9E81-DE1F3E56B60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1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Proportion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5C4F87-BFBD-48A2-8CEA-70CA0455D5FC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5F907-4E23-42B3-9FAF-78AC116EF3F0}"/>
              </a:ext>
            </a:extLst>
          </p:cNvPr>
          <p:cNvGrpSpPr/>
          <p:nvPr/>
        </p:nvGrpSpPr>
        <p:grpSpPr>
          <a:xfrm>
            <a:off x="5774743" y="5564538"/>
            <a:ext cx="5251077" cy="793364"/>
            <a:chOff x="6027067" y="1574253"/>
            <a:chExt cx="5251076" cy="7933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4087DC-7C3A-4218-B79A-A725B972526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89853-D356-45B9-A3A5-B1EADAECB155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52372F-9D21-4FEE-89CE-CA852020FAE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Patterns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862346-3375-4E9F-8A77-4964C006C4B9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071FFA-03B0-4AB1-9974-EAD996CC01A7}"/>
              </a:ext>
            </a:extLst>
          </p:cNvPr>
          <p:cNvSpPr txBox="1"/>
          <p:nvPr/>
        </p:nvSpPr>
        <p:spPr>
          <a:xfrm>
            <a:off x="5850698" y="274437"/>
            <a:ext cx="61916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9C2E89-691A-4A3D-82DE-4793455F2BEC}"/>
              </a:ext>
            </a:extLst>
          </p:cNvPr>
          <p:cNvGrpSpPr/>
          <p:nvPr/>
        </p:nvGrpSpPr>
        <p:grpSpPr>
          <a:xfrm>
            <a:off x="5774743" y="1312221"/>
            <a:ext cx="5251077" cy="793364"/>
            <a:chOff x="6027067" y="1574253"/>
            <a:chExt cx="5251076" cy="7933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08A518-DE48-4E9B-99D0-3EF469A266E3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223586-5D3B-490B-8711-E6F7A055B0A2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E3A211-B606-4E31-A366-B3785F08412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Contrast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D23E14-DEC8-4601-AE0B-73A059A50D8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5" name="Picture 2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43E8AE-63CB-4F2D-B17F-868A19AE6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8"/>
          <a:stretch/>
        </p:blipFill>
        <p:spPr>
          <a:xfrm>
            <a:off x="-8010" y="0"/>
            <a:ext cx="5400142" cy="68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8F3935-14A9-4F2B-956D-720883A8B0F4}"/>
              </a:ext>
            </a:extLst>
          </p:cNvPr>
          <p:cNvGrpSpPr/>
          <p:nvPr/>
        </p:nvGrpSpPr>
        <p:grpSpPr>
          <a:xfrm>
            <a:off x="5774743" y="2361576"/>
            <a:ext cx="5251077" cy="793364"/>
            <a:chOff x="6027067" y="1574253"/>
            <a:chExt cx="5251076" cy="7933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12DE99-D2C7-4495-838C-BE71AF3EFADA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63EA9-0B17-4780-A517-9867EFAA1E9D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0858F-3B09-4E6E-95CE-61EC0B557C1D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Hierarchy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54148-307A-44ED-99E4-E988EEDC8C67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523124-2250-414D-9831-86D5FBBE5EBC}"/>
              </a:ext>
            </a:extLst>
          </p:cNvPr>
          <p:cNvGrpSpPr/>
          <p:nvPr/>
        </p:nvGrpSpPr>
        <p:grpSpPr>
          <a:xfrm>
            <a:off x="5774743" y="3367189"/>
            <a:ext cx="5251077" cy="793364"/>
            <a:chOff x="6027067" y="1574253"/>
            <a:chExt cx="5251076" cy="7933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F563DF-E556-4FFD-840A-1238CFC698E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F8466-9F78-453E-AF81-84A670B48641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6531C6-04DF-4824-92E2-FD50B7CFFE2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Movement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AFB74D-7E5A-4246-88AC-A6592FFFB1E3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08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D14EC1-2C23-4601-A5DC-4B84630E78F3}"/>
              </a:ext>
            </a:extLst>
          </p:cNvPr>
          <p:cNvGrpSpPr/>
          <p:nvPr/>
        </p:nvGrpSpPr>
        <p:grpSpPr>
          <a:xfrm>
            <a:off x="5774743" y="4416544"/>
            <a:ext cx="5251077" cy="793364"/>
            <a:chOff x="6027067" y="1574253"/>
            <a:chExt cx="5251076" cy="7933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F1A30E-2349-43F1-8F57-DF12B2B29372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8483E-9174-4E34-A786-D5DED0614698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F485B6-005B-4DEF-9E81-DE1F3E56B60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1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Variety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5C4F87-BFBD-48A2-8CEA-70CA0455D5FC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09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5F907-4E23-42B3-9FAF-78AC116EF3F0}"/>
              </a:ext>
            </a:extLst>
          </p:cNvPr>
          <p:cNvGrpSpPr/>
          <p:nvPr/>
        </p:nvGrpSpPr>
        <p:grpSpPr>
          <a:xfrm>
            <a:off x="5774743" y="5564538"/>
            <a:ext cx="5251077" cy="793364"/>
            <a:chOff x="6027067" y="1574253"/>
            <a:chExt cx="5251076" cy="7933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4087DC-7C3A-4218-B79A-A725B972526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89853-D356-45B9-A3A5-B1EADAECB155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52372F-9D21-4FEE-89CE-CA852020FAE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Unity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862346-3375-4E9F-8A77-4964C006C4B9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10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071FFA-03B0-4AB1-9974-EAD996CC01A7}"/>
              </a:ext>
            </a:extLst>
          </p:cNvPr>
          <p:cNvSpPr txBox="1"/>
          <p:nvPr/>
        </p:nvSpPr>
        <p:spPr>
          <a:xfrm>
            <a:off x="5850698" y="274437"/>
            <a:ext cx="61916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9C2E89-691A-4A3D-82DE-4793455F2BEC}"/>
              </a:ext>
            </a:extLst>
          </p:cNvPr>
          <p:cNvGrpSpPr/>
          <p:nvPr/>
        </p:nvGrpSpPr>
        <p:grpSpPr>
          <a:xfrm>
            <a:off x="5774743" y="1312221"/>
            <a:ext cx="5251077" cy="793364"/>
            <a:chOff x="6027067" y="1574253"/>
            <a:chExt cx="5251076" cy="7933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08A518-DE48-4E9B-99D0-3EF469A266E3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223586-5D3B-490B-8711-E6F7A055B0A2}"/>
                  </a:ext>
                </a:extLst>
              </p:cNvPr>
              <p:cNvSpPr txBox="1"/>
              <p:nvPr/>
            </p:nvSpPr>
            <p:spPr>
              <a:xfrm>
                <a:off x="6770448" y="2090617"/>
                <a:ext cx="4507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E3A211-B606-4E31-A366-B3785F08412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5" cy="507830"/>
              </a:xfrm>
              <a:prstGeom prst="rect">
                <a:avLst/>
              </a:prstGeom>
              <a:noFill/>
            </p:spPr>
            <p:txBody>
              <a:bodyPr wrap="square" lIns="108001" rIns="108001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Repetition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D23E14-DEC8-4601-AE0B-73A059A50D8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523219"/>
            </a:xfrm>
            <a:prstGeom prst="rect">
              <a:avLst/>
            </a:prstGeom>
            <a:noFill/>
          </p:spPr>
          <p:txBody>
            <a:bodyPr wrap="square" lIns="108001" rIns="108001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4" name="Picture 2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1564828-380A-4494-BB14-146D8FEC6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8"/>
          <a:stretch/>
        </p:blipFill>
        <p:spPr>
          <a:xfrm>
            <a:off x="-8010" y="0"/>
            <a:ext cx="5400142" cy="68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Contrast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984645B-0F73-4816-BB76-BE04124D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9" y="1267550"/>
            <a:ext cx="7056376" cy="5015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336777" y="2840214"/>
            <a:ext cx="1635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Parabola’s website is an excellent example of a high-contrast design.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62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/>
              <a:t>Balance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419234" y="2424715"/>
            <a:ext cx="1635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A slightly off-centered layout lends balance between the bold image and minimalist typography on The </a:t>
            </a:r>
            <a:r>
              <a:rPr lang="en-US" b="0" i="1" dirty="0" err="1">
                <a:solidFill>
                  <a:srgbClr val="262D3D"/>
                </a:solidFill>
                <a:effectLst/>
                <a:latin typeface="Merriweather"/>
              </a:rPr>
              <a:t>Nue</a:t>
            </a:r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 Co’s website.</a:t>
            </a:r>
            <a:endParaRPr lang="en-US" i="1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AE6944-BF3B-444F-A5B0-29E0590EC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8" y="1302394"/>
            <a:ext cx="6958324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White Space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086276" y="2567103"/>
            <a:ext cx="2041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White space gives the simple text and illustrated content of Jan </a:t>
            </a:r>
            <a:r>
              <a:rPr lang="en-US" b="0" i="1" dirty="0" err="1">
                <a:solidFill>
                  <a:srgbClr val="262D3D"/>
                </a:solidFill>
                <a:effectLst/>
                <a:latin typeface="Merriweather"/>
              </a:rPr>
              <a:t>Behne’s</a:t>
            </a:r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 website room to “breathe” while contributing to a minimalist aesthetic.</a:t>
            </a:r>
            <a:endParaRPr lang="en-US" i="1" dirty="0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1B9A746-BF40-4878-803A-22DEB0D01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2" y="1363344"/>
            <a:ext cx="6786804" cy="4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9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/>
              <a:t>Proportion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169347" y="2286216"/>
            <a:ext cx="1940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The proportional differences between the tiny type and large images clearly delineates which elements are the most important on Collin Hughes’ website.</a:t>
            </a:r>
            <a:endParaRPr lang="en-US" i="1" dirty="0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17BAEB-4B72-4414-9157-6FF1ECBC9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9" y="1309457"/>
            <a:ext cx="6938446" cy="49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66" y="3999060"/>
            <a:ext cx="207301" cy="207301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701" y="3366157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59" y="4052998"/>
            <a:ext cx="352571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42" y="3425173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47" y="2344229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65" y="2344229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57" y="36001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65" y="4023916"/>
            <a:ext cx="207263" cy="20730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8" y="4047913"/>
            <a:ext cx="369707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6" y="4304310"/>
            <a:ext cx="218212" cy="2182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23" y="4312030"/>
            <a:ext cx="218239" cy="21821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253F9-5029-456A-AD74-DBC572BD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3" y="329588"/>
            <a:ext cx="11573197" cy="724247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Pattern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9EC2D-9433-4650-A42D-2314431D437B}"/>
              </a:ext>
            </a:extLst>
          </p:cNvPr>
          <p:cNvSpPr txBox="1"/>
          <p:nvPr/>
        </p:nvSpPr>
        <p:spPr>
          <a:xfrm>
            <a:off x="9379258" y="2701714"/>
            <a:ext cx="2041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62D3D"/>
                </a:solidFill>
                <a:effectLst/>
                <a:latin typeface="Merriweather"/>
              </a:rPr>
              <a:t>Top navigation is one of the most ubiquitous design patterns on the internet, illustrated here on Isabelle Fox’s website.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88662-A02B-4AEC-A665-5FB283CA7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2" y="1368081"/>
            <a:ext cx="6773474" cy="481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912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353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Merriweather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Wickramasinghe S.P. it18040654</dc:creator>
  <cp:lastModifiedBy>Wickramasinghe S.P. it18040654</cp:lastModifiedBy>
  <cp:revision>5</cp:revision>
  <dcterms:created xsi:type="dcterms:W3CDTF">2020-10-04T18:22:58Z</dcterms:created>
  <dcterms:modified xsi:type="dcterms:W3CDTF">2020-10-05T08:12:21Z</dcterms:modified>
</cp:coreProperties>
</file>