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Ubuntu"/>
      <p:regular r:id="rId20"/>
      <p:bold r:id="rId21"/>
      <p:italic r:id="rId22"/>
      <p:boldItalic r:id="rId23"/>
    </p:embeddedFont>
    <p:embeddedFont>
      <p:font typeface="Ubuntu Light"/>
      <p:regular r:id="rId24"/>
      <p:bold r:id="rId25"/>
      <p:italic r:id="rId26"/>
      <p:boldItalic r:id="rId27"/>
    </p:embeddedFont>
    <p:embeddedFont>
      <p:font typeface="Proxima Nova"/>
      <p:regular r:id="rId28"/>
      <p:bold r:id="rId29"/>
      <p:italic r:id="rId30"/>
      <p:boldItalic r:id="rId31"/>
    </p:embeddedFon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gg5rCxPeBk11gK5Xd4k+uvi2Gs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Ubuntu-regular.fntdata"/><Relationship Id="rId22" Type="http://schemas.openxmlformats.org/officeDocument/2006/relationships/font" Target="fonts/Ubuntu-italic.fntdata"/><Relationship Id="rId21" Type="http://schemas.openxmlformats.org/officeDocument/2006/relationships/font" Target="fonts/Ubuntu-bold.fntdata"/><Relationship Id="rId24" Type="http://schemas.openxmlformats.org/officeDocument/2006/relationships/font" Target="fonts/UbuntuLight-regular.fntdata"/><Relationship Id="rId23" Type="http://schemas.openxmlformats.org/officeDocument/2006/relationships/font" Target="fonts/Ubuntu-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UbuntuLight-italic.fntdata"/><Relationship Id="rId25" Type="http://schemas.openxmlformats.org/officeDocument/2006/relationships/font" Target="fonts/UbuntuLight-bold.fntdata"/><Relationship Id="rId28" Type="http://schemas.openxmlformats.org/officeDocument/2006/relationships/font" Target="fonts/ProximaNova-regular.fntdata"/><Relationship Id="rId27" Type="http://schemas.openxmlformats.org/officeDocument/2006/relationships/font" Target="fonts/Ubuntu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b8b560217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db8b560217_2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b8b560217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db8b560217_2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7dab7b1d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d7dab7b1d0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b8b560217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db8b560217_2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b8b560217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db8b560217_2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ru">
                <a:solidFill>
                  <a:schemeClr val="dk1"/>
                </a:solidFill>
                <a:latin typeface="Roboto"/>
                <a:ea typeface="Roboto"/>
                <a:cs typeface="Roboto"/>
                <a:sym typeface="Roboto"/>
              </a:rPr>
              <a:t>We decided to choose project B, as it seemed to us the most interesting to implement. </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latin typeface="Roboto"/>
                <a:ea typeface="Roboto"/>
                <a:cs typeface="Roboto"/>
                <a:sym typeface="Roboto"/>
              </a:rPr>
              <a:t>I think rules of this game are clear for everyone</a:t>
            </a:r>
            <a:endParaRPr>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ru">
                <a:solidFill>
                  <a:schemeClr val="dk1"/>
                </a:solidFill>
                <a:latin typeface="Roboto"/>
                <a:ea typeface="Roboto"/>
                <a:cs typeface="Roboto"/>
                <a:sym typeface="Roboto"/>
              </a:rPr>
              <a:t>The diagram above shows the chip for the matrix column. In each such chip, we know the chip </a:t>
            </a:r>
            <a:r>
              <a:rPr b="1" lang="ru">
                <a:solidFill>
                  <a:schemeClr val="dk1"/>
                </a:solidFill>
                <a:latin typeface="Roboto"/>
                <a:ea typeface="Roboto"/>
                <a:cs typeface="Roboto"/>
                <a:sym typeface="Roboto"/>
              </a:rPr>
              <a:t>ID</a:t>
            </a:r>
            <a:r>
              <a:rPr lang="ru">
                <a:solidFill>
                  <a:schemeClr val="dk1"/>
                </a:solidFill>
                <a:latin typeface="Roboto"/>
                <a:ea typeface="Roboto"/>
                <a:cs typeface="Roboto"/>
                <a:sym typeface="Roboto"/>
              </a:rPr>
              <a:t>, which has a value of 1 more than the previous chip, starting from 0. We also get the </a:t>
            </a:r>
            <a:r>
              <a:rPr b="1" lang="ru">
                <a:solidFill>
                  <a:schemeClr val="dk1"/>
                </a:solidFill>
                <a:latin typeface="Roboto"/>
                <a:ea typeface="Roboto"/>
                <a:cs typeface="Roboto"/>
                <a:sym typeface="Roboto"/>
              </a:rPr>
              <a:t>X</a:t>
            </a:r>
            <a:r>
              <a:rPr lang="ru">
                <a:solidFill>
                  <a:schemeClr val="dk1"/>
                </a:solidFill>
                <a:latin typeface="Roboto"/>
                <a:ea typeface="Roboto"/>
                <a:cs typeface="Roboto"/>
                <a:sym typeface="Roboto"/>
              </a:rPr>
              <a:t> and </a:t>
            </a:r>
            <a:r>
              <a:rPr b="1" lang="ru">
                <a:solidFill>
                  <a:schemeClr val="dk1"/>
                </a:solidFill>
                <a:latin typeface="Roboto"/>
                <a:ea typeface="Roboto"/>
                <a:cs typeface="Roboto"/>
                <a:sym typeface="Roboto"/>
              </a:rPr>
              <a:t>Y</a:t>
            </a:r>
            <a:r>
              <a:rPr lang="ru">
                <a:solidFill>
                  <a:schemeClr val="dk1"/>
                </a:solidFill>
                <a:latin typeface="Roboto"/>
                <a:ea typeface="Roboto"/>
                <a:cs typeface="Roboto"/>
                <a:sym typeface="Roboto"/>
              </a:rPr>
              <a:t> coordinates of the ball, and the </a:t>
            </a:r>
            <a:r>
              <a:rPr b="1" lang="ru">
                <a:solidFill>
                  <a:schemeClr val="dk1"/>
                </a:solidFill>
                <a:latin typeface="Roboto"/>
                <a:ea typeface="Roboto"/>
                <a:cs typeface="Roboto"/>
                <a:sym typeface="Roboto"/>
              </a:rPr>
              <a:t>Y</a:t>
            </a:r>
            <a:r>
              <a:rPr lang="ru">
                <a:solidFill>
                  <a:schemeClr val="dk1"/>
                </a:solidFill>
                <a:latin typeface="Roboto"/>
                <a:ea typeface="Roboto"/>
                <a:cs typeface="Roboto"/>
                <a:sym typeface="Roboto"/>
              </a:rPr>
              <a:t> coordinates of the two rackets.When the chip </a:t>
            </a:r>
            <a:r>
              <a:rPr b="1" lang="ru">
                <a:solidFill>
                  <a:schemeClr val="dk1"/>
                </a:solidFill>
                <a:latin typeface="Roboto"/>
                <a:ea typeface="Roboto"/>
                <a:cs typeface="Roboto"/>
                <a:sym typeface="Roboto"/>
              </a:rPr>
              <a:t>ID</a:t>
            </a:r>
            <a:r>
              <a:rPr lang="ru">
                <a:solidFill>
                  <a:schemeClr val="dk1"/>
                </a:solidFill>
                <a:latin typeface="Roboto"/>
                <a:ea typeface="Roboto"/>
                <a:cs typeface="Roboto"/>
                <a:sym typeface="Roboto"/>
              </a:rPr>
              <a:t> matches the </a:t>
            </a:r>
            <a:r>
              <a:rPr b="1" lang="ru">
                <a:solidFill>
                  <a:schemeClr val="dk1"/>
                </a:solidFill>
                <a:latin typeface="Roboto"/>
                <a:ea typeface="Roboto"/>
                <a:cs typeface="Roboto"/>
                <a:sym typeface="Roboto"/>
              </a:rPr>
              <a:t>X</a:t>
            </a:r>
            <a:r>
              <a:rPr lang="ru">
                <a:solidFill>
                  <a:schemeClr val="dk1"/>
                </a:solidFill>
                <a:latin typeface="Roboto"/>
                <a:ea typeface="Roboto"/>
                <a:cs typeface="Roboto"/>
                <a:sym typeface="Roboto"/>
              </a:rPr>
              <a:t> coordinate of the ball, we push the </a:t>
            </a:r>
            <a:r>
              <a:rPr b="1" lang="ru">
                <a:solidFill>
                  <a:schemeClr val="dk1"/>
                </a:solidFill>
                <a:latin typeface="Roboto"/>
                <a:ea typeface="Roboto"/>
                <a:cs typeface="Roboto"/>
                <a:sym typeface="Roboto"/>
              </a:rPr>
              <a:t>Y</a:t>
            </a:r>
            <a:r>
              <a:rPr lang="ru">
                <a:solidFill>
                  <a:schemeClr val="dk1"/>
                </a:solidFill>
                <a:latin typeface="Roboto"/>
                <a:ea typeface="Roboto"/>
                <a:cs typeface="Roboto"/>
                <a:sym typeface="Roboto"/>
              </a:rPr>
              <a:t> coordinate of the ball on that chip, converting it from </a:t>
            </a:r>
            <a:r>
              <a:rPr b="1" lang="ru">
                <a:solidFill>
                  <a:schemeClr val="dk1"/>
                </a:solidFill>
                <a:latin typeface="Roboto"/>
                <a:ea typeface="Roboto"/>
                <a:cs typeface="Roboto"/>
                <a:sym typeface="Roboto"/>
              </a:rPr>
              <a:t>5-bit</a:t>
            </a:r>
            <a:r>
              <a:rPr lang="ru">
                <a:solidFill>
                  <a:schemeClr val="dk1"/>
                </a:solidFill>
                <a:latin typeface="Roboto"/>
                <a:ea typeface="Roboto"/>
                <a:cs typeface="Roboto"/>
                <a:sym typeface="Roboto"/>
              </a:rPr>
              <a:t> to </a:t>
            </a:r>
            <a:r>
              <a:rPr b="1" lang="ru">
                <a:solidFill>
                  <a:schemeClr val="dk1"/>
                </a:solidFill>
                <a:latin typeface="Roboto"/>
                <a:ea typeface="Roboto"/>
                <a:cs typeface="Roboto"/>
                <a:sym typeface="Roboto"/>
              </a:rPr>
              <a:t>32-bit</a:t>
            </a:r>
            <a:r>
              <a:rPr lang="ru">
                <a:solidFill>
                  <a:schemeClr val="dk1"/>
                </a:solidFill>
                <a:latin typeface="Roboto"/>
                <a:ea typeface="Roboto"/>
                <a:cs typeface="Roboto"/>
                <a:sym typeface="Roboto"/>
              </a:rPr>
              <a:t> representation. We do the same with rackets, but when converting to a </a:t>
            </a:r>
            <a:r>
              <a:rPr b="1" lang="ru">
                <a:solidFill>
                  <a:schemeClr val="dk1"/>
                </a:solidFill>
                <a:latin typeface="Roboto"/>
                <a:ea typeface="Roboto"/>
                <a:cs typeface="Roboto"/>
                <a:sym typeface="Roboto"/>
              </a:rPr>
              <a:t>32-bit</a:t>
            </a:r>
            <a:r>
              <a:rPr lang="ru">
                <a:solidFill>
                  <a:schemeClr val="dk1"/>
                </a:solidFill>
                <a:latin typeface="Roboto"/>
                <a:ea typeface="Roboto"/>
                <a:cs typeface="Roboto"/>
                <a:sym typeface="Roboto"/>
              </a:rPr>
              <a:t> representation we draw a pixel at the top and bottom of the racket, and compare the </a:t>
            </a:r>
            <a:r>
              <a:rPr b="1" lang="ru">
                <a:solidFill>
                  <a:schemeClr val="dk1"/>
                </a:solidFill>
                <a:latin typeface="Roboto"/>
                <a:ea typeface="Roboto"/>
                <a:cs typeface="Roboto"/>
                <a:sym typeface="Roboto"/>
              </a:rPr>
              <a:t>ID</a:t>
            </a:r>
            <a:r>
              <a:rPr lang="ru">
                <a:solidFill>
                  <a:schemeClr val="dk1"/>
                </a:solidFill>
                <a:latin typeface="Roboto"/>
                <a:ea typeface="Roboto"/>
                <a:cs typeface="Roboto"/>
                <a:sym typeface="Roboto"/>
              </a:rPr>
              <a:t> with constant values. We have 32 such chips, one for each column of the screen.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ru">
                <a:solidFill>
                  <a:schemeClr val="dk1"/>
                </a:solidFill>
                <a:latin typeface="Roboto"/>
                <a:ea typeface="Roboto"/>
                <a:cs typeface="Roboto"/>
                <a:sym typeface="Roboto"/>
              </a:rPr>
              <a:t>This chip is used to move the ball and bats, keeping scores and wall and bat collision detection. We decided to use tunnels as they make our scheme look good and neat. So, we don’t have chaos of wires, schemes and so on. Moreover we could divide controller on 4 blocks:</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rPr lang="ru"/>
              <a:t>I will skip input and output blocks, so there is Combinational block. There we have all hit detectors: hitting an edge, hitting a bat.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b8b560217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db8b560217_2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ru"/>
              <a:t>It’s behavior block. There we move the ball and two bats by updating it’s coordinates. Also, there we update horizontal speed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b8b560217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db8b560217_2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ru"/>
              <a:t>There you can see scheme of updating vertical velocity. It looks bigger and more scary than scheme for updating vertical speed. So we will tell more about that extension later.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b8b560217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db8b560217_2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ru"/>
              <a:t>And finally, score counters schemes.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b8b560217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db8b560217_2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1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10"/>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 name="Google Shape;12;p10"/>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9"/>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19"/>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 name="Shape 14"/>
        <p:cNvGrpSpPr/>
        <p:nvPr/>
      </p:nvGrpSpPr>
      <p:grpSpPr>
        <a:xfrm>
          <a:off x="0" y="0"/>
          <a:ext cx="0" cy="0"/>
          <a:chOff x="0" y="0"/>
          <a:chExt cx="0" cy="0"/>
        </a:xfrm>
      </p:grpSpPr>
      <p:sp>
        <p:nvSpPr>
          <p:cNvPr id="15" name="Google Shape;15;p1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 name="Google Shape;16;p1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17" name="Google Shape;17;p11"/>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8" name="Google Shape;18;p11"/>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 name="Google Shape;19;p1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0" name="Google Shape;2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1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6" name="Shape 26"/>
        <p:cNvGrpSpPr/>
        <p:nvPr/>
      </p:nvGrpSpPr>
      <p:grpSpPr>
        <a:xfrm>
          <a:off x="0" y="0"/>
          <a:ext cx="0" cy="0"/>
          <a:chOff x="0" y="0"/>
          <a:chExt cx="0" cy="0"/>
        </a:xfrm>
      </p:grpSpPr>
      <p:cxnSp>
        <p:nvCxnSpPr>
          <p:cNvPr id="27" name="Google Shape;27;p1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8" name="Google Shape;28;p13"/>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9" name="Google Shape;2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2" name="Shape 42"/>
        <p:cNvGrpSpPr/>
        <p:nvPr/>
      </p:nvGrpSpPr>
      <p:grpSpPr>
        <a:xfrm>
          <a:off x="0" y="0"/>
          <a:ext cx="0" cy="0"/>
          <a:chOff x="0" y="0"/>
          <a:chExt cx="0" cy="0"/>
        </a:xfrm>
      </p:grpSpPr>
      <p:sp>
        <p:nvSpPr>
          <p:cNvPr id="43" name="Google Shape;43;p17"/>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4" name="Google Shape;4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8"/>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sz="2100"/>
            </a:lvl1pPr>
          </a:lstStyle>
          <a:p/>
        </p:txBody>
      </p:sp>
      <p:sp>
        <p:nvSpPr>
          <p:cNvPr id="47" name="Google Shape;4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ru">
                <a:latin typeface="Ubuntu"/>
                <a:ea typeface="Ubuntu"/>
                <a:cs typeface="Ubuntu"/>
                <a:sym typeface="Ubuntu"/>
              </a:rPr>
              <a:t>The game of TV-Tennis</a:t>
            </a:r>
            <a:endParaRPr>
              <a:latin typeface="Ubuntu"/>
              <a:ea typeface="Ubuntu"/>
              <a:cs typeface="Ubuntu"/>
              <a:sym typeface="Ubuntu"/>
            </a:endParaRPr>
          </a:p>
          <a:p>
            <a:pPr indent="0" lvl="0" marL="0" rtl="0" algn="l">
              <a:lnSpc>
                <a:spcPct val="100000"/>
              </a:lnSpc>
              <a:spcBef>
                <a:spcPts val="0"/>
              </a:spcBef>
              <a:spcAft>
                <a:spcPts val="0"/>
              </a:spcAft>
              <a:buSzPts val="4800"/>
              <a:buNone/>
            </a:pPr>
            <a:r>
              <a:t/>
            </a:r>
            <a:endParaRPr>
              <a:latin typeface="Ubuntu"/>
              <a:ea typeface="Ubuntu"/>
              <a:cs typeface="Ubuntu"/>
              <a:sym typeface="Ubuntu"/>
            </a:endParaRPr>
          </a:p>
        </p:txBody>
      </p:sp>
      <p:sp>
        <p:nvSpPr>
          <p:cNvPr id="60" name="Google Shape;60;p1"/>
          <p:cNvSpPr txBox="1"/>
          <p:nvPr>
            <p:ph idx="1" type="subTitle"/>
          </p:nvPr>
        </p:nvSpPr>
        <p:spPr>
          <a:xfrm>
            <a:off x="510450" y="4518250"/>
            <a:ext cx="8123100" cy="384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ru" sz="1200">
                <a:latin typeface="Ubuntu Light"/>
                <a:ea typeface="Ubuntu Light"/>
                <a:cs typeface="Ubuntu Light"/>
                <a:sym typeface="Ubuntu Light"/>
              </a:rPr>
              <a:t>22 May 2021</a:t>
            </a:r>
            <a:endParaRPr sz="1200">
              <a:latin typeface="Ubuntu Light"/>
              <a:ea typeface="Ubuntu Light"/>
              <a:cs typeface="Ubuntu Light"/>
              <a:sym typeface="Ubuntu Light"/>
            </a:endParaRPr>
          </a:p>
        </p:txBody>
      </p:sp>
      <p:sp>
        <p:nvSpPr>
          <p:cNvPr id="61" name="Google Shape;61;p1"/>
          <p:cNvSpPr txBox="1"/>
          <p:nvPr>
            <p:ph idx="1" type="subTitle"/>
          </p:nvPr>
        </p:nvSpPr>
        <p:spPr>
          <a:xfrm>
            <a:off x="510450" y="3123900"/>
            <a:ext cx="8123100" cy="384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ru" sz="1200">
                <a:latin typeface="Ubuntu Light"/>
                <a:ea typeface="Ubuntu Light"/>
                <a:cs typeface="Ubuntu Light"/>
                <a:sym typeface="Ubuntu Light"/>
              </a:rPr>
              <a:t>Project group 6</a:t>
            </a:r>
            <a:endParaRPr sz="1200">
              <a:latin typeface="Ubuntu Light"/>
              <a:ea typeface="Ubuntu Light"/>
              <a:cs typeface="Ubuntu Light"/>
              <a:sym typeface="Ubuntu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db8b560217_2_61"/>
          <p:cNvSpPr txBox="1"/>
          <p:nvPr>
            <p:ph type="title"/>
          </p:nvPr>
        </p:nvSpPr>
        <p:spPr>
          <a:xfrm>
            <a:off x="311700" y="1800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ru">
                <a:latin typeface="Ubuntu"/>
                <a:ea typeface="Ubuntu"/>
                <a:cs typeface="Ubuntu"/>
                <a:sym typeface="Ubuntu"/>
              </a:rPr>
              <a:t>Artificial intelligence</a:t>
            </a:r>
            <a:endParaRPr>
              <a:latin typeface="Ubuntu"/>
              <a:ea typeface="Ubuntu"/>
              <a:cs typeface="Ubuntu"/>
              <a:sym typeface="Ubuntu"/>
            </a:endParaRPr>
          </a:p>
        </p:txBody>
      </p:sp>
      <p:sp>
        <p:nvSpPr>
          <p:cNvPr id="134" name="Google Shape;134;gdb8b560217_2_61"/>
          <p:cNvSpPr txBox="1"/>
          <p:nvPr>
            <p:ph type="title"/>
          </p:nvPr>
        </p:nvSpPr>
        <p:spPr>
          <a:xfrm>
            <a:off x="311700" y="8037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ru" sz="2000">
                <a:latin typeface="Ubuntu"/>
                <a:ea typeface="Ubuntu"/>
                <a:cs typeface="Ubuntu"/>
                <a:sym typeface="Ubuntu"/>
              </a:rPr>
              <a:t>Making the bot for controlling right bat</a:t>
            </a:r>
            <a:endParaRPr sz="2000">
              <a:latin typeface="Ubuntu"/>
              <a:ea typeface="Ubuntu"/>
              <a:cs typeface="Ubuntu"/>
              <a:sym typeface="Ubuntu"/>
            </a:endParaRPr>
          </a:p>
        </p:txBody>
      </p:sp>
      <p:pic>
        <p:nvPicPr>
          <p:cNvPr id="135" name="Google Shape;135;gdb8b560217_2_61"/>
          <p:cNvPicPr preferRelativeResize="0"/>
          <p:nvPr/>
        </p:nvPicPr>
        <p:blipFill>
          <a:blip r:embed="rId3">
            <a:alphaModFix/>
          </a:blip>
          <a:stretch>
            <a:fillRect/>
          </a:stretch>
        </p:blipFill>
        <p:spPr>
          <a:xfrm>
            <a:off x="1722374" y="1248125"/>
            <a:ext cx="5699249" cy="3083899"/>
          </a:xfrm>
          <a:prstGeom prst="rect">
            <a:avLst/>
          </a:prstGeom>
          <a:noFill/>
          <a:ln>
            <a:noFill/>
          </a:ln>
        </p:spPr>
      </p:pic>
      <p:pic>
        <p:nvPicPr>
          <p:cNvPr id="136" name="Google Shape;136;gdb8b560217_2_61"/>
          <p:cNvPicPr preferRelativeResize="0"/>
          <p:nvPr/>
        </p:nvPicPr>
        <p:blipFill>
          <a:blip r:embed="rId4">
            <a:alphaModFix/>
          </a:blip>
          <a:stretch>
            <a:fillRect/>
          </a:stretch>
        </p:blipFill>
        <p:spPr>
          <a:xfrm>
            <a:off x="7375525" y="4193200"/>
            <a:ext cx="1403724" cy="7208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db8b560217_2_120"/>
          <p:cNvSpPr txBox="1"/>
          <p:nvPr>
            <p:ph type="title"/>
          </p:nvPr>
        </p:nvSpPr>
        <p:spPr>
          <a:xfrm>
            <a:off x="311700" y="180075"/>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2800"/>
              <a:buNone/>
            </a:pPr>
            <a:r>
              <a:rPr lang="ru">
                <a:latin typeface="Ubuntu"/>
                <a:ea typeface="Ubuntu"/>
                <a:cs typeface="Ubuntu"/>
                <a:sym typeface="Ubuntu"/>
              </a:rPr>
              <a:t>Project innovations</a:t>
            </a:r>
            <a:endParaRPr>
              <a:latin typeface="Ubuntu"/>
              <a:ea typeface="Ubuntu"/>
              <a:cs typeface="Ubuntu"/>
              <a:sym typeface="Ubuntu"/>
            </a:endParaRPr>
          </a:p>
          <a:p>
            <a:pPr indent="0" lvl="0" marL="0" rtl="0" algn="ctr">
              <a:lnSpc>
                <a:spcPct val="100000"/>
              </a:lnSpc>
              <a:spcBef>
                <a:spcPts val="0"/>
              </a:spcBef>
              <a:spcAft>
                <a:spcPts val="0"/>
              </a:spcAft>
              <a:buSzPts val="2800"/>
              <a:buNone/>
            </a:pPr>
            <a:r>
              <a:t/>
            </a:r>
            <a:endParaRPr>
              <a:latin typeface="Ubuntu"/>
              <a:ea typeface="Ubuntu"/>
              <a:cs typeface="Ubuntu"/>
              <a:sym typeface="Ubuntu"/>
            </a:endParaRPr>
          </a:p>
        </p:txBody>
      </p:sp>
      <p:sp>
        <p:nvSpPr>
          <p:cNvPr id="142" name="Google Shape;142;gdb8b560217_2_120"/>
          <p:cNvSpPr txBox="1"/>
          <p:nvPr>
            <p:ph type="title"/>
          </p:nvPr>
        </p:nvSpPr>
        <p:spPr>
          <a:xfrm>
            <a:off x="311700" y="8037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ru" sz="2000">
                <a:latin typeface="Ubuntu"/>
                <a:ea typeface="Ubuntu"/>
                <a:cs typeface="Ubuntu"/>
                <a:sym typeface="Ubuntu"/>
              </a:rPr>
              <a:t>Reset ball position after goal or pressing reset button</a:t>
            </a:r>
            <a:endParaRPr sz="2000">
              <a:latin typeface="Ubuntu"/>
              <a:ea typeface="Ubuntu"/>
              <a:cs typeface="Ubuntu"/>
              <a:sym typeface="Ubuntu"/>
            </a:endParaRPr>
          </a:p>
        </p:txBody>
      </p:sp>
      <p:pic>
        <p:nvPicPr>
          <p:cNvPr id="143" name="Google Shape;143;gdb8b560217_2_120"/>
          <p:cNvPicPr preferRelativeResize="0"/>
          <p:nvPr/>
        </p:nvPicPr>
        <p:blipFill>
          <a:blip r:embed="rId3">
            <a:alphaModFix/>
          </a:blip>
          <a:stretch>
            <a:fillRect/>
          </a:stretch>
        </p:blipFill>
        <p:spPr>
          <a:xfrm>
            <a:off x="7375525" y="4193200"/>
            <a:ext cx="1403724" cy="720874"/>
          </a:xfrm>
          <a:prstGeom prst="rect">
            <a:avLst/>
          </a:prstGeom>
          <a:noFill/>
          <a:ln>
            <a:noFill/>
          </a:ln>
        </p:spPr>
      </p:pic>
      <p:pic>
        <p:nvPicPr>
          <p:cNvPr id="144" name="Google Shape;144;gdb8b560217_2_120"/>
          <p:cNvPicPr preferRelativeResize="0"/>
          <p:nvPr/>
        </p:nvPicPr>
        <p:blipFill>
          <a:blip r:embed="rId4">
            <a:alphaModFix/>
          </a:blip>
          <a:stretch>
            <a:fillRect/>
          </a:stretch>
        </p:blipFill>
        <p:spPr>
          <a:xfrm>
            <a:off x="2840863" y="1341775"/>
            <a:ext cx="3462275" cy="346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d7dab7b1d0_0_11"/>
          <p:cNvSpPr txBox="1"/>
          <p:nvPr>
            <p:ph type="title"/>
          </p:nvPr>
        </p:nvSpPr>
        <p:spPr>
          <a:xfrm>
            <a:off x="311700" y="1800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ru">
                <a:latin typeface="Ubuntu"/>
                <a:ea typeface="Ubuntu"/>
                <a:cs typeface="Ubuntu"/>
                <a:sym typeface="Ubuntu"/>
              </a:rPr>
              <a:t>Project innovations</a:t>
            </a:r>
            <a:endParaRPr>
              <a:latin typeface="Ubuntu"/>
              <a:ea typeface="Ubuntu"/>
              <a:cs typeface="Ubuntu"/>
              <a:sym typeface="Ubuntu"/>
            </a:endParaRPr>
          </a:p>
        </p:txBody>
      </p:sp>
      <p:sp>
        <p:nvSpPr>
          <p:cNvPr id="150" name="Google Shape;150;gd7dab7b1d0_0_11"/>
          <p:cNvSpPr txBox="1"/>
          <p:nvPr>
            <p:ph type="title"/>
          </p:nvPr>
        </p:nvSpPr>
        <p:spPr>
          <a:xfrm>
            <a:off x="311700" y="8037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ru" sz="2000">
                <a:latin typeface="Ubuntu"/>
                <a:ea typeface="Ubuntu"/>
                <a:cs typeface="Ubuntu"/>
                <a:sym typeface="Ubuntu"/>
              </a:rPr>
              <a:t>Random vertical speed after restart</a:t>
            </a:r>
            <a:endParaRPr sz="2000">
              <a:latin typeface="Ubuntu"/>
              <a:ea typeface="Ubuntu"/>
              <a:cs typeface="Ubuntu"/>
              <a:sym typeface="Ubuntu"/>
            </a:endParaRPr>
          </a:p>
        </p:txBody>
      </p:sp>
      <p:pic>
        <p:nvPicPr>
          <p:cNvPr id="151" name="Google Shape;151;gd7dab7b1d0_0_11"/>
          <p:cNvPicPr preferRelativeResize="0"/>
          <p:nvPr/>
        </p:nvPicPr>
        <p:blipFill>
          <a:blip r:embed="rId3">
            <a:alphaModFix/>
          </a:blip>
          <a:stretch>
            <a:fillRect/>
          </a:stretch>
        </p:blipFill>
        <p:spPr>
          <a:xfrm>
            <a:off x="7375525" y="4193200"/>
            <a:ext cx="1403724" cy="720874"/>
          </a:xfrm>
          <a:prstGeom prst="rect">
            <a:avLst/>
          </a:prstGeom>
          <a:noFill/>
          <a:ln>
            <a:noFill/>
          </a:ln>
        </p:spPr>
      </p:pic>
      <p:pic>
        <p:nvPicPr>
          <p:cNvPr id="152" name="Google Shape;152;gd7dab7b1d0_0_11"/>
          <p:cNvPicPr preferRelativeResize="0"/>
          <p:nvPr/>
        </p:nvPicPr>
        <p:blipFill>
          <a:blip r:embed="rId4">
            <a:alphaModFix/>
          </a:blip>
          <a:stretch>
            <a:fillRect/>
          </a:stretch>
        </p:blipFill>
        <p:spPr>
          <a:xfrm>
            <a:off x="3035875" y="1731450"/>
            <a:ext cx="3038475" cy="217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db8b560217_2_104"/>
          <p:cNvSpPr txBox="1"/>
          <p:nvPr>
            <p:ph type="title"/>
          </p:nvPr>
        </p:nvSpPr>
        <p:spPr>
          <a:xfrm>
            <a:off x="311700" y="1800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ru">
                <a:latin typeface="Ubuntu"/>
                <a:ea typeface="Ubuntu"/>
                <a:cs typeface="Ubuntu"/>
                <a:sym typeface="Ubuntu"/>
              </a:rPr>
              <a:t>Project innovations</a:t>
            </a:r>
            <a:endParaRPr>
              <a:latin typeface="Ubuntu"/>
              <a:ea typeface="Ubuntu"/>
              <a:cs typeface="Ubuntu"/>
              <a:sym typeface="Ubuntu"/>
            </a:endParaRPr>
          </a:p>
        </p:txBody>
      </p:sp>
      <p:sp>
        <p:nvSpPr>
          <p:cNvPr id="158" name="Google Shape;158;gdb8b560217_2_104"/>
          <p:cNvSpPr txBox="1"/>
          <p:nvPr>
            <p:ph type="title"/>
          </p:nvPr>
        </p:nvSpPr>
        <p:spPr>
          <a:xfrm>
            <a:off x="311700" y="8037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ru" sz="2000">
                <a:latin typeface="Ubuntu"/>
                <a:ea typeface="Ubuntu"/>
                <a:cs typeface="Ubuntu"/>
                <a:sym typeface="Ubuntu"/>
              </a:rPr>
              <a:t>Two different game modes</a:t>
            </a:r>
            <a:endParaRPr sz="2000">
              <a:latin typeface="Ubuntu"/>
              <a:ea typeface="Ubuntu"/>
              <a:cs typeface="Ubuntu"/>
              <a:sym typeface="Ubuntu"/>
            </a:endParaRPr>
          </a:p>
        </p:txBody>
      </p:sp>
      <p:pic>
        <p:nvPicPr>
          <p:cNvPr id="159" name="Google Shape;159;gdb8b560217_2_104"/>
          <p:cNvPicPr preferRelativeResize="0"/>
          <p:nvPr/>
        </p:nvPicPr>
        <p:blipFill>
          <a:blip r:embed="rId3">
            <a:alphaModFix/>
          </a:blip>
          <a:stretch>
            <a:fillRect/>
          </a:stretch>
        </p:blipFill>
        <p:spPr>
          <a:xfrm>
            <a:off x="7375525" y="4193200"/>
            <a:ext cx="1403724" cy="720874"/>
          </a:xfrm>
          <a:prstGeom prst="rect">
            <a:avLst/>
          </a:prstGeom>
          <a:noFill/>
          <a:ln>
            <a:noFill/>
          </a:ln>
        </p:spPr>
      </p:pic>
      <p:pic>
        <p:nvPicPr>
          <p:cNvPr id="160" name="Google Shape;160;gdb8b560217_2_104"/>
          <p:cNvPicPr preferRelativeResize="0"/>
          <p:nvPr/>
        </p:nvPicPr>
        <p:blipFill>
          <a:blip r:embed="rId4">
            <a:alphaModFix/>
          </a:blip>
          <a:stretch>
            <a:fillRect/>
          </a:stretch>
        </p:blipFill>
        <p:spPr>
          <a:xfrm>
            <a:off x="2757475" y="1409700"/>
            <a:ext cx="3629025" cy="2324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db8b560217_2_136"/>
          <p:cNvSpPr txBox="1"/>
          <p:nvPr>
            <p:ph type="title"/>
          </p:nvPr>
        </p:nvSpPr>
        <p:spPr>
          <a:xfrm>
            <a:off x="288875" y="1816950"/>
            <a:ext cx="4045200" cy="1509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ru">
                <a:latin typeface="Ubuntu"/>
                <a:ea typeface="Ubuntu"/>
                <a:cs typeface="Ubuntu"/>
                <a:sym typeface="Ubuntu"/>
              </a:rPr>
              <a:t>Further development plan</a:t>
            </a:r>
            <a:endParaRPr>
              <a:latin typeface="Ubuntu"/>
              <a:ea typeface="Ubuntu"/>
              <a:cs typeface="Ubuntu"/>
              <a:sym typeface="Ubuntu"/>
            </a:endParaRPr>
          </a:p>
        </p:txBody>
      </p:sp>
      <p:sp>
        <p:nvSpPr>
          <p:cNvPr id="166" name="Google Shape;166;gdb8b560217_2_136"/>
          <p:cNvSpPr txBox="1"/>
          <p:nvPr>
            <p:ph idx="1" type="subTitle"/>
          </p:nvPr>
        </p:nvSpPr>
        <p:spPr>
          <a:xfrm>
            <a:off x="226550" y="3673001"/>
            <a:ext cx="4045200" cy="134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t/>
            </a:r>
            <a:endParaRPr>
              <a:solidFill>
                <a:srgbClr val="999999"/>
              </a:solidFill>
              <a:latin typeface="Ubuntu Light"/>
              <a:ea typeface="Ubuntu Light"/>
              <a:cs typeface="Ubuntu Light"/>
              <a:sym typeface="Ubuntu Light"/>
            </a:endParaRPr>
          </a:p>
        </p:txBody>
      </p:sp>
      <p:sp>
        <p:nvSpPr>
          <p:cNvPr id="167" name="Google Shape;167;gdb8b560217_2_136"/>
          <p:cNvSpPr txBox="1"/>
          <p:nvPr>
            <p:ph idx="2" type="body"/>
          </p:nvPr>
        </p:nvSpPr>
        <p:spPr>
          <a:xfrm>
            <a:off x="4939500" y="724200"/>
            <a:ext cx="3837000" cy="3390300"/>
          </a:xfrm>
          <a:prstGeom prst="rect">
            <a:avLst/>
          </a:prstGeom>
          <a:noFill/>
          <a:ln>
            <a:noFill/>
          </a:ln>
        </p:spPr>
        <p:txBody>
          <a:bodyPr anchorCtr="0" anchor="b" bIns="91425" lIns="91425" spcFirstLastPara="1" rIns="91425" wrap="square" tIns="91425">
            <a:noAutofit/>
          </a:bodyPr>
          <a:lstStyle/>
          <a:p>
            <a:pPr indent="-317500" lvl="0" marL="457200" rtl="0" algn="l">
              <a:lnSpc>
                <a:spcPct val="115000"/>
              </a:lnSpc>
              <a:spcBef>
                <a:spcPts val="0"/>
              </a:spcBef>
              <a:spcAft>
                <a:spcPts val="0"/>
              </a:spcAft>
              <a:buSzPts val="1400"/>
              <a:buFont typeface="Ubuntu"/>
              <a:buChar char="●"/>
            </a:pPr>
            <a:r>
              <a:rPr lang="ru" sz="1400">
                <a:latin typeface="Ubuntu"/>
                <a:ea typeface="Ubuntu"/>
                <a:cs typeface="Ubuntu"/>
                <a:sym typeface="Ubuntu"/>
              </a:rPr>
              <a:t>Add “real” angles</a:t>
            </a:r>
            <a:endParaRPr sz="1400">
              <a:latin typeface="Ubuntu"/>
              <a:ea typeface="Ubuntu"/>
              <a:cs typeface="Ubuntu"/>
              <a:sym typeface="Ubuntu"/>
            </a:endParaRPr>
          </a:p>
          <a:p>
            <a:pPr indent="-317500" lvl="0" marL="457200" rtl="0" algn="l">
              <a:lnSpc>
                <a:spcPct val="115000"/>
              </a:lnSpc>
              <a:spcBef>
                <a:spcPts val="0"/>
              </a:spcBef>
              <a:spcAft>
                <a:spcPts val="0"/>
              </a:spcAft>
              <a:buSzPts val="1400"/>
              <a:buFont typeface="Ubuntu"/>
              <a:buChar char="●"/>
            </a:pPr>
            <a:r>
              <a:rPr lang="ru" sz="1400">
                <a:latin typeface="Ubuntu"/>
                <a:ea typeface="Ubuntu"/>
                <a:cs typeface="Ubuntu"/>
                <a:sym typeface="Ubuntu"/>
              </a:rPr>
              <a:t>Add multiple difficulty levels for the bot</a:t>
            </a:r>
            <a:endParaRPr sz="1400">
              <a:latin typeface="Ubuntu"/>
              <a:ea typeface="Ubuntu"/>
              <a:cs typeface="Ubuntu"/>
              <a:sym typeface="Ubuntu"/>
            </a:endParaRPr>
          </a:p>
          <a:p>
            <a:pPr indent="-317500" lvl="0" marL="457200" rtl="0" algn="l">
              <a:lnSpc>
                <a:spcPct val="115000"/>
              </a:lnSpc>
              <a:spcBef>
                <a:spcPts val="0"/>
              </a:spcBef>
              <a:spcAft>
                <a:spcPts val="0"/>
              </a:spcAft>
              <a:buSzPts val="1400"/>
              <a:buFont typeface="Ubuntu"/>
              <a:buChar char="●"/>
            </a:pPr>
            <a:r>
              <a:rPr lang="ru" sz="1400">
                <a:latin typeface="Ubuntu"/>
                <a:ea typeface="Ubuntu"/>
                <a:cs typeface="Ubuntu"/>
                <a:sym typeface="Ubuntu"/>
              </a:rPr>
              <a:t>Add animations and sounds</a:t>
            </a:r>
            <a:endParaRPr sz="1400">
              <a:latin typeface="Ubuntu"/>
              <a:ea typeface="Ubuntu"/>
              <a:cs typeface="Ubuntu"/>
              <a:sym typeface="Ubuntu"/>
            </a:endParaRPr>
          </a:p>
          <a:p>
            <a:pPr indent="0" lvl="0" marL="457200" rtl="0" algn="l">
              <a:lnSpc>
                <a:spcPct val="115000"/>
              </a:lnSpc>
              <a:spcBef>
                <a:spcPts val="0"/>
              </a:spcBef>
              <a:spcAft>
                <a:spcPts val="0"/>
              </a:spcAft>
              <a:buNone/>
            </a:pPr>
            <a:r>
              <a:t/>
            </a:r>
            <a:endParaRPr sz="1400">
              <a:latin typeface="Ubuntu"/>
              <a:ea typeface="Ubuntu"/>
              <a:cs typeface="Ubuntu"/>
              <a:sym typeface="Ubuntu"/>
            </a:endParaRPr>
          </a:p>
          <a:p>
            <a:pPr indent="0" lvl="0" marL="0" rtl="0" algn="l">
              <a:lnSpc>
                <a:spcPct val="115000"/>
              </a:lnSpc>
              <a:spcBef>
                <a:spcPts val="0"/>
              </a:spcBef>
              <a:spcAft>
                <a:spcPts val="0"/>
              </a:spcAft>
              <a:buNone/>
            </a:pPr>
            <a:r>
              <a:t/>
            </a:r>
            <a:endParaRPr sz="1400">
              <a:latin typeface="Ubuntu"/>
              <a:ea typeface="Ubuntu"/>
              <a:cs typeface="Ubuntu"/>
              <a:sym typeface="Ubuntu"/>
            </a:endParaRPr>
          </a:p>
          <a:p>
            <a:pPr indent="0" lvl="0" marL="0" rtl="0" algn="l">
              <a:lnSpc>
                <a:spcPct val="115000"/>
              </a:lnSpc>
              <a:spcBef>
                <a:spcPts val="0"/>
              </a:spcBef>
              <a:spcAft>
                <a:spcPts val="0"/>
              </a:spcAft>
              <a:buNone/>
            </a:pPr>
            <a:r>
              <a:t/>
            </a:r>
            <a:endParaRPr sz="1400">
              <a:latin typeface="Ubuntu"/>
              <a:ea typeface="Ubuntu"/>
              <a:cs typeface="Ubuntu"/>
              <a:sym typeface="Ubuntu"/>
            </a:endParaRPr>
          </a:p>
          <a:p>
            <a:pPr indent="0" lvl="0" marL="457200" rtl="0" algn="l">
              <a:lnSpc>
                <a:spcPct val="115000"/>
              </a:lnSpc>
              <a:spcBef>
                <a:spcPts val="0"/>
              </a:spcBef>
              <a:spcAft>
                <a:spcPts val="0"/>
              </a:spcAft>
              <a:buNone/>
            </a:pPr>
            <a:r>
              <a:t/>
            </a:r>
            <a:endParaRPr sz="1400">
              <a:latin typeface="Ubuntu"/>
              <a:ea typeface="Ubuntu"/>
              <a:cs typeface="Ubuntu"/>
              <a:sym typeface="Ubuntu"/>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1" name="Shape 171"/>
        <p:cNvGrpSpPr/>
        <p:nvPr/>
      </p:nvGrpSpPr>
      <p:grpSpPr>
        <a:xfrm>
          <a:off x="0" y="0"/>
          <a:ext cx="0" cy="0"/>
          <a:chOff x="0" y="0"/>
          <a:chExt cx="0" cy="0"/>
        </a:xfrm>
      </p:grpSpPr>
      <p:sp>
        <p:nvSpPr>
          <p:cNvPr id="172" name="Google Shape;172;p8"/>
          <p:cNvSpPr txBox="1"/>
          <p:nvPr>
            <p:ph type="title"/>
          </p:nvPr>
        </p:nvSpPr>
        <p:spPr>
          <a:xfrm>
            <a:off x="311700" y="1388450"/>
            <a:ext cx="8520600" cy="1148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ru" sz="4800">
                <a:solidFill>
                  <a:srgbClr val="FFFFFF"/>
                </a:solidFill>
                <a:latin typeface="Ubuntu"/>
                <a:ea typeface="Ubuntu"/>
                <a:cs typeface="Ubuntu"/>
                <a:sym typeface="Ubuntu"/>
              </a:rPr>
              <a:t>Thank you for your attention</a:t>
            </a:r>
            <a:endParaRPr b="1" sz="4800">
              <a:solidFill>
                <a:srgbClr val="FFFFFF"/>
              </a:solidFill>
              <a:latin typeface="Ubuntu"/>
              <a:ea typeface="Ubuntu"/>
              <a:cs typeface="Ubuntu"/>
              <a:sym typeface="Ubuntu"/>
            </a:endParaRPr>
          </a:p>
        </p:txBody>
      </p:sp>
      <p:sp>
        <p:nvSpPr>
          <p:cNvPr id="173" name="Google Shape;173;p8"/>
          <p:cNvSpPr txBox="1"/>
          <p:nvPr>
            <p:ph idx="1" type="body"/>
          </p:nvPr>
        </p:nvSpPr>
        <p:spPr>
          <a:xfrm>
            <a:off x="7080750" y="4252500"/>
            <a:ext cx="1751700" cy="803100"/>
          </a:xfrm>
          <a:prstGeom prst="rect">
            <a:avLst/>
          </a:prstGeom>
          <a:noFill/>
          <a:ln>
            <a:noFill/>
          </a:ln>
        </p:spPr>
        <p:txBody>
          <a:bodyPr anchorCtr="0" anchor="b" bIns="91425" lIns="91425" spcFirstLastPara="1" rIns="91425" wrap="square" tIns="91425">
            <a:noAutofit/>
          </a:bodyPr>
          <a:lstStyle/>
          <a:p>
            <a:pPr indent="0" lvl="0" marL="0" rtl="0" algn="r">
              <a:lnSpc>
                <a:spcPct val="115000"/>
              </a:lnSpc>
              <a:spcBef>
                <a:spcPts val="0"/>
              </a:spcBef>
              <a:spcAft>
                <a:spcPts val="1600"/>
              </a:spcAft>
              <a:buSzPts val="1800"/>
              <a:buNone/>
            </a:pPr>
            <a:r>
              <a:rPr lang="ru">
                <a:solidFill>
                  <a:srgbClr val="68DD9E"/>
                </a:solidFill>
                <a:latin typeface="Ubuntu"/>
                <a:ea typeface="Ubuntu"/>
                <a:cs typeface="Ubuntu"/>
                <a:sym typeface="Ubuntu"/>
              </a:rPr>
              <a:t>Идите домой</a:t>
            </a:r>
            <a:endParaRPr>
              <a:solidFill>
                <a:srgbClr val="68DD9E"/>
              </a:solidFill>
              <a:latin typeface="Ubuntu"/>
              <a:ea typeface="Ubuntu"/>
              <a:cs typeface="Ubuntu"/>
              <a:sym typeface="Ubuntu"/>
            </a:endParaRPr>
          </a:p>
        </p:txBody>
      </p:sp>
      <p:sp>
        <p:nvSpPr>
          <p:cNvPr id="174" name="Google Shape;174;p8"/>
          <p:cNvSpPr txBox="1"/>
          <p:nvPr/>
        </p:nvSpPr>
        <p:spPr>
          <a:xfrm>
            <a:off x="311700" y="2903475"/>
            <a:ext cx="6769200" cy="2010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ru" sz="1200">
                <a:solidFill>
                  <a:srgbClr val="3F51B5"/>
                </a:solidFill>
              </a:rPr>
              <a:t>Panfilov Vyacheslav - group 20213</a:t>
            </a:r>
            <a:endParaRPr sz="1200">
              <a:solidFill>
                <a:srgbClr val="3F51B5"/>
              </a:solidFill>
            </a:endParaRPr>
          </a:p>
          <a:p>
            <a:pPr indent="0" lvl="0" marL="0" marR="0" rtl="0" algn="l">
              <a:lnSpc>
                <a:spcPct val="100000"/>
              </a:lnSpc>
              <a:spcBef>
                <a:spcPts val="0"/>
              </a:spcBef>
              <a:spcAft>
                <a:spcPts val="0"/>
              </a:spcAft>
              <a:buClr>
                <a:srgbClr val="000000"/>
              </a:buClr>
              <a:buSzPts val="1200"/>
              <a:buFont typeface="Arial"/>
              <a:buNone/>
            </a:pPr>
            <a:r>
              <a:rPr lang="ru" sz="1200">
                <a:solidFill>
                  <a:srgbClr val="C53929"/>
                </a:solidFill>
              </a:rPr>
              <a:t>v.panfilov@g.nsu.ru</a:t>
            </a:r>
            <a:endParaRPr sz="1200">
              <a:solidFill>
                <a:srgbClr val="C53929"/>
              </a:solidFill>
            </a:endParaRPr>
          </a:p>
          <a:p>
            <a:pPr indent="0" lvl="0" marL="0" marR="0" rtl="0" algn="l">
              <a:lnSpc>
                <a:spcPct val="100000"/>
              </a:lnSpc>
              <a:spcBef>
                <a:spcPts val="0"/>
              </a:spcBef>
              <a:spcAft>
                <a:spcPts val="0"/>
              </a:spcAft>
              <a:buClr>
                <a:srgbClr val="000000"/>
              </a:buClr>
              <a:buSzPts val="1200"/>
              <a:buFont typeface="Arial"/>
              <a:buNone/>
            </a:pPr>
            <a:r>
              <a:rPr lang="ru" sz="1200">
                <a:solidFill>
                  <a:srgbClr val="3F51B5"/>
                </a:solidFill>
              </a:rPr>
              <a:t>Malov Alexey - group 20214</a:t>
            </a:r>
            <a:endParaRPr sz="1200">
              <a:solidFill>
                <a:srgbClr val="3F51B5"/>
              </a:solidFill>
            </a:endParaRPr>
          </a:p>
          <a:p>
            <a:pPr indent="0" lvl="0" marL="0" marR="0" rtl="0" algn="l">
              <a:lnSpc>
                <a:spcPct val="100000"/>
              </a:lnSpc>
              <a:spcBef>
                <a:spcPts val="0"/>
              </a:spcBef>
              <a:spcAft>
                <a:spcPts val="0"/>
              </a:spcAft>
              <a:buClr>
                <a:srgbClr val="000000"/>
              </a:buClr>
              <a:buSzPts val="1200"/>
              <a:buFont typeface="Arial"/>
              <a:buNone/>
            </a:pPr>
            <a:r>
              <a:rPr lang="ru" sz="1200">
                <a:solidFill>
                  <a:srgbClr val="C53929"/>
                </a:solidFill>
              </a:rPr>
              <a:t>a.malov1@g.nsu.ru</a:t>
            </a:r>
            <a:endParaRPr sz="1200">
              <a:solidFill>
                <a:srgbClr val="C53929"/>
              </a:solidFill>
            </a:endParaRPr>
          </a:p>
          <a:p>
            <a:pPr indent="0" lvl="0" marL="0" marR="0" rtl="0" algn="l">
              <a:lnSpc>
                <a:spcPct val="100000"/>
              </a:lnSpc>
              <a:spcBef>
                <a:spcPts val="0"/>
              </a:spcBef>
              <a:spcAft>
                <a:spcPts val="0"/>
              </a:spcAft>
              <a:buClr>
                <a:srgbClr val="000000"/>
              </a:buClr>
              <a:buSzPts val="1200"/>
              <a:buFont typeface="Arial"/>
              <a:buNone/>
            </a:pPr>
            <a:r>
              <a:rPr lang="ru" sz="1200">
                <a:solidFill>
                  <a:srgbClr val="3F51B5"/>
                </a:solidFill>
              </a:rPr>
              <a:t>Ivanov Oleg - group 20215</a:t>
            </a:r>
            <a:endParaRPr sz="1200">
              <a:solidFill>
                <a:srgbClr val="3F51B5"/>
              </a:solidFill>
            </a:endParaRPr>
          </a:p>
          <a:p>
            <a:pPr indent="0" lvl="0" marL="0" marR="0" rtl="0" algn="l">
              <a:lnSpc>
                <a:spcPct val="100000"/>
              </a:lnSpc>
              <a:spcBef>
                <a:spcPts val="0"/>
              </a:spcBef>
              <a:spcAft>
                <a:spcPts val="0"/>
              </a:spcAft>
              <a:buClr>
                <a:srgbClr val="000000"/>
              </a:buClr>
              <a:buSzPts val="1200"/>
              <a:buFont typeface="Arial"/>
              <a:buNone/>
            </a:pPr>
            <a:r>
              <a:rPr lang="ru" sz="1200">
                <a:solidFill>
                  <a:srgbClr val="C53929"/>
                </a:solidFill>
              </a:rPr>
              <a:t>o.ivanov@g.nsu.ru</a:t>
            </a:r>
            <a:endParaRPr b="0" i="0" sz="1200" cap="none" strike="noStrike">
              <a:solidFill>
                <a:srgbClr val="C5392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sng" cap="none" strike="noStrike">
              <a:solidFill>
                <a:srgbClr val="C5392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F51B5"/>
              </a:solidFill>
              <a:latin typeface="Arial"/>
              <a:ea typeface="Arial"/>
              <a:cs typeface="Arial"/>
              <a:sym typeface="Arial"/>
            </a:endParaRPr>
          </a:p>
        </p:txBody>
      </p:sp>
      <p:pic>
        <p:nvPicPr>
          <p:cNvPr id="175" name="Google Shape;175;p8"/>
          <p:cNvPicPr preferRelativeResize="0"/>
          <p:nvPr/>
        </p:nvPicPr>
        <p:blipFill>
          <a:blip r:embed="rId3">
            <a:alphaModFix/>
          </a:blip>
          <a:stretch>
            <a:fillRect/>
          </a:stretch>
        </p:blipFill>
        <p:spPr>
          <a:xfrm>
            <a:off x="7375525" y="4193200"/>
            <a:ext cx="1403724" cy="720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ru">
                <a:latin typeface="Ubuntu"/>
                <a:ea typeface="Ubuntu"/>
                <a:cs typeface="Ubuntu"/>
                <a:sym typeface="Ubuntu"/>
              </a:rPr>
              <a:t>Contents</a:t>
            </a:r>
            <a:endParaRPr>
              <a:latin typeface="Ubuntu"/>
              <a:ea typeface="Ubuntu"/>
              <a:cs typeface="Ubuntu"/>
              <a:sym typeface="Ubuntu"/>
            </a:endParaRPr>
          </a:p>
        </p:txBody>
      </p:sp>
      <p:sp>
        <p:nvSpPr>
          <p:cNvPr id="67" name="Google Shape;67;p2"/>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t/>
            </a:r>
            <a:endParaRPr>
              <a:solidFill>
                <a:srgbClr val="999999"/>
              </a:solidFill>
              <a:latin typeface="Ubuntu Light"/>
              <a:ea typeface="Ubuntu Light"/>
              <a:cs typeface="Ubuntu Light"/>
              <a:sym typeface="Ubuntu Light"/>
            </a:endParaRPr>
          </a:p>
        </p:txBody>
      </p:sp>
      <p:sp>
        <p:nvSpPr>
          <p:cNvPr id="68" name="Google Shape;68;p2"/>
          <p:cNvSpPr txBox="1"/>
          <p:nvPr>
            <p:ph idx="2" type="body"/>
          </p:nvPr>
        </p:nvSpPr>
        <p:spPr>
          <a:xfrm>
            <a:off x="4939500" y="724200"/>
            <a:ext cx="3837000" cy="3390300"/>
          </a:xfrm>
          <a:prstGeom prst="rect">
            <a:avLst/>
          </a:prstGeom>
          <a:noFill/>
          <a:ln>
            <a:noFill/>
          </a:ln>
        </p:spPr>
        <p:txBody>
          <a:bodyPr anchorCtr="0" anchor="b" bIns="91425" lIns="91425" spcFirstLastPara="1" rIns="91425" wrap="square" tIns="91425">
            <a:noAutofit/>
          </a:bodyPr>
          <a:lstStyle/>
          <a:p>
            <a:pPr indent="-317500" lvl="0" marL="457200" rtl="0" algn="l">
              <a:lnSpc>
                <a:spcPct val="115000"/>
              </a:lnSpc>
              <a:spcBef>
                <a:spcPts val="0"/>
              </a:spcBef>
              <a:spcAft>
                <a:spcPts val="0"/>
              </a:spcAft>
              <a:buSzPts val="1400"/>
              <a:buFont typeface="Ubuntu"/>
              <a:buChar char="●"/>
            </a:pPr>
            <a:r>
              <a:rPr lang="ru" sz="1400">
                <a:latin typeface="Ubuntu"/>
                <a:ea typeface="Ubuntu"/>
                <a:cs typeface="Ubuntu"/>
                <a:sym typeface="Ubuntu"/>
              </a:rPr>
              <a:t>Videosystem</a:t>
            </a:r>
            <a:endParaRPr sz="1400">
              <a:latin typeface="Ubuntu"/>
              <a:ea typeface="Ubuntu"/>
              <a:cs typeface="Ubuntu"/>
              <a:sym typeface="Ubuntu"/>
            </a:endParaRPr>
          </a:p>
          <a:p>
            <a:pPr indent="-317500" lvl="0" marL="457200" rtl="0" algn="l">
              <a:lnSpc>
                <a:spcPct val="115000"/>
              </a:lnSpc>
              <a:spcBef>
                <a:spcPts val="0"/>
              </a:spcBef>
              <a:spcAft>
                <a:spcPts val="0"/>
              </a:spcAft>
              <a:buSzPts val="1400"/>
              <a:buFont typeface="Ubuntu"/>
              <a:buChar char="●"/>
            </a:pPr>
            <a:r>
              <a:rPr lang="ru" sz="1400">
                <a:latin typeface="Ubuntu"/>
                <a:ea typeface="Ubuntu"/>
                <a:cs typeface="Ubuntu"/>
                <a:sym typeface="Ubuntu"/>
              </a:rPr>
              <a:t>Kinematic controller</a:t>
            </a:r>
            <a:endParaRPr sz="1400">
              <a:latin typeface="Ubuntu"/>
              <a:ea typeface="Ubuntu"/>
              <a:cs typeface="Ubuntu"/>
              <a:sym typeface="Ubuntu"/>
            </a:endParaRPr>
          </a:p>
          <a:p>
            <a:pPr indent="-317500" lvl="0" marL="457200" rtl="0" algn="l">
              <a:lnSpc>
                <a:spcPct val="115000"/>
              </a:lnSpc>
              <a:spcBef>
                <a:spcPts val="0"/>
              </a:spcBef>
              <a:spcAft>
                <a:spcPts val="0"/>
              </a:spcAft>
              <a:buSzPts val="1400"/>
              <a:buFont typeface="Ubuntu"/>
              <a:buChar char="●"/>
            </a:pPr>
            <a:r>
              <a:rPr lang="ru" sz="1400">
                <a:latin typeface="Ubuntu"/>
                <a:ea typeface="Ubuntu"/>
                <a:cs typeface="Ubuntu"/>
                <a:sym typeface="Ubuntu"/>
              </a:rPr>
              <a:t>Artificial intelligence</a:t>
            </a:r>
            <a:endParaRPr sz="1400">
              <a:latin typeface="Ubuntu"/>
              <a:ea typeface="Ubuntu"/>
              <a:cs typeface="Ubuntu"/>
              <a:sym typeface="Ubuntu"/>
            </a:endParaRPr>
          </a:p>
          <a:p>
            <a:pPr indent="-317500" lvl="0" marL="457200" rtl="0" algn="l">
              <a:lnSpc>
                <a:spcPct val="115000"/>
              </a:lnSpc>
              <a:spcBef>
                <a:spcPts val="0"/>
              </a:spcBef>
              <a:spcAft>
                <a:spcPts val="0"/>
              </a:spcAft>
              <a:buSzPts val="1400"/>
              <a:buFont typeface="Ubuntu"/>
              <a:buChar char="●"/>
            </a:pPr>
            <a:r>
              <a:rPr lang="ru" sz="1400">
                <a:latin typeface="Ubuntu"/>
                <a:ea typeface="Ubuntu"/>
                <a:cs typeface="Ubuntu"/>
                <a:sym typeface="Ubuntu"/>
              </a:rPr>
              <a:t>Project innovations</a:t>
            </a:r>
            <a:endParaRPr sz="1400">
              <a:latin typeface="Ubuntu"/>
              <a:ea typeface="Ubuntu"/>
              <a:cs typeface="Ubuntu"/>
              <a:sym typeface="Ubuntu"/>
            </a:endParaRPr>
          </a:p>
          <a:p>
            <a:pPr indent="-317500" lvl="0" marL="457200" rtl="0" algn="l">
              <a:lnSpc>
                <a:spcPct val="115000"/>
              </a:lnSpc>
              <a:spcBef>
                <a:spcPts val="0"/>
              </a:spcBef>
              <a:spcAft>
                <a:spcPts val="0"/>
              </a:spcAft>
              <a:buSzPts val="1400"/>
              <a:buFont typeface="Ubuntu"/>
              <a:buChar char="●"/>
            </a:pPr>
            <a:r>
              <a:rPr lang="ru" sz="1400">
                <a:latin typeface="Ubuntu"/>
                <a:ea typeface="Ubuntu"/>
                <a:cs typeface="Ubuntu"/>
                <a:sym typeface="Ubuntu"/>
              </a:rPr>
              <a:t>Further development plan</a:t>
            </a:r>
            <a:endParaRPr sz="1400">
              <a:latin typeface="Ubuntu"/>
              <a:ea typeface="Ubuntu"/>
              <a:cs typeface="Ubuntu"/>
              <a:sym typeface="Ubuntu"/>
            </a:endParaRPr>
          </a:p>
          <a:p>
            <a:pPr indent="-317500" lvl="0" marL="457200" rtl="0" algn="l">
              <a:lnSpc>
                <a:spcPct val="115000"/>
              </a:lnSpc>
              <a:spcBef>
                <a:spcPts val="0"/>
              </a:spcBef>
              <a:spcAft>
                <a:spcPts val="0"/>
              </a:spcAft>
              <a:buSzPts val="1400"/>
              <a:buFont typeface="Ubuntu"/>
              <a:buChar char="●"/>
            </a:pPr>
            <a:r>
              <a:rPr lang="ru" sz="1400">
                <a:latin typeface="Ubuntu"/>
                <a:ea typeface="Ubuntu"/>
                <a:cs typeface="Ubuntu"/>
                <a:sym typeface="Ubuntu"/>
              </a:rPr>
              <a:t>Demo</a:t>
            </a:r>
            <a:endParaRPr sz="1400">
              <a:latin typeface="Ubuntu"/>
              <a:ea typeface="Ubuntu"/>
              <a:cs typeface="Ubuntu"/>
              <a:sym typeface="Ubuntu"/>
            </a:endParaRPr>
          </a:p>
          <a:p>
            <a:pPr indent="0" lvl="0" marL="457200" rtl="0" algn="l">
              <a:lnSpc>
                <a:spcPct val="115000"/>
              </a:lnSpc>
              <a:spcBef>
                <a:spcPts val="0"/>
              </a:spcBef>
              <a:spcAft>
                <a:spcPts val="0"/>
              </a:spcAft>
              <a:buNone/>
            </a:pPr>
            <a:r>
              <a:t/>
            </a:r>
            <a:endParaRPr sz="1400">
              <a:latin typeface="Ubuntu"/>
              <a:ea typeface="Ubuntu"/>
              <a:cs typeface="Ubuntu"/>
              <a:sym typeface="Ubuntu"/>
            </a:endParaRPr>
          </a:p>
          <a:p>
            <a:pPr indent="0" lvl="0" marL="0" rtl="0" algn="l">
              <a:lnSpc>
                <a:spcPct val="115000"/>
              </a:lnSpc>
              <a:spcBef>
                <a:spcPts val="0"/>
              </a:spcBef>
              <a:spcAft>
                <a:spcPts val="0"/>
              </a:spcAft>
              <a:buNone/>
            </a:pPr>
            <a:r>
              <a:t/>
            </a:r>
            <a:endParaRPr sz="1400">
              <a:latin typeface="Ubuntu"/>
              <a:ea typeface="Ubuntu"/>
              <a:cs typeface="Ubuntu"/>
              <a:sym typeface="Ubuntu"/>
            </a:endParaRPr>
          </a:p>
          <a:p>
            <a:pPr indent="0" lvl="0" marL="0" rtl="0" algn="l">
              <a:lnSpc>
                <a:spcPct val="115000"/>
              </a:lnSpc>
              <a:spcBef>
                <a:spcPts val="0"/>
              </a:spcBef>
              <a:spcAft>
                <a:spcPts val="0"/>
              </a:spcAft>
              <a:buNone/>
            </a:pPr>
            <a:r>
              <a:t/>
            </a:r>
            <a:endParaRPr sz="1400">
              <a:latin typeface="Ubuntu"/>
              <a:ea typeface="Ubuntu"/>
              <a:cs typeface="Ubuntu"/>
              <a:sym typeface="Ubuntu"/>
            </a:endParaRPr>
          </a:p>
          <a:p>
            <a:pPr indent="0" lvl="0" marL="457200" rtl="0" algn="l">
              <a:lnSpc>
                <a:spcPct val="115000"/>
              </a:lnSpc>
              <a:spcBef>
                <a:spcPts val="0"/>
              </a:spcBef>
              <a:spcAft>
                <a:spcPts val="0"/>
              </a:spcAft>
              <a:buNone/>
            </a:pPr>
            <a:r>
              <a:t/>
            </a:r>
            <a:endParaRPr sz="1400">
              <a:latin typeface="Ubuntu"/>
              <a:ea typeface="Ubuntu"/>
              <a:cs typeface="Ubuntu"/>
              <a:sym typeface="Ubuntu"/>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4"/>
          <p:cNvPicPr preferRelativeResize="0"/>
          <p:nvPr/>
        </p:nvPicPr>
        <p:blipFill>
          <a:blip r:embed="rId3">
            <a:alphaModFix/>
          </a:blip>
          <a:stretch>
            <a:fillRect/>
          </a:stretch>
        </p:blipFill>
        <p:spPr>
          <a:xfrm>
            <a:off x="899375" y="1812575"/>
            <a:ext cx="2956601" cy="1518350"/>
          </a:xfrm>
          <a:prstGeom prst="rect">
            <a:avLst/>
          </a:prstGeom>
          <a:noFill/>
          <a:ln>
            <a:noFill/>
          </a:ln>
        </p:spPr>
      </p:pic>
      <p:pic>
        <p:nvPicPr>
          <p:cNvPr id="74" name="Google Shape;74;p4"/>
          <p:cNvPicPr preferRelativeResize="0"/>
          <p:nvPr/>
        </p:nvPicPr>
        <p:blipFill>
          <a:blip r:embed="rId4">
            <a:alphaModFix/>
          </a:blip>
          <a:stretch>
            <a:fillRect/>
          </a:stretch>
        </p:blipFill>
        <p:spPr>
          <a:xfrm>
            <a:off x="5019575" y="1468100"/>
            <a:ext cx="3601625" cy="2207275"/>
          </a:xfrm>
          <a:prstGeom prst="rect">
            <a:avLst/>
          </a:prstGeom>
          <a:noFill/>
          <a:ln>
            <a:noFill/>
          </a:ln>
        </p:spPr>
      </p:pic>
      <p:pic>
        <p:nvPicPr>
          <p:cNvPr id="75" name="Google Shape;75;p4"/>
          <p:cNvPicPr preferRelativeResize="0"/>
          <p:nvPr/>
        </p:nvPicPr>
        <p:blipFill rotWithShape="1">
          <a:blip r:embed="rId5">
            <a:alphaModFix/>
          </a:blip>
          <a:srcRect b="26932" l="53972" r="0" t="27672"/>
          <a:stretch/>
        </p:blipFill>
        <p:spPr>
          <a:xfrm>
            <a:off x="5972325" y="2524300"/>
            <a:ext cx="1914450" cy="1698250"/>
          </a:xfrm>
          <a:prstGeom prst="rect">
            <a:avLst/>
          </a:prstGeom>
          <a:noFill/>
          <a:ln>
            <a:noFill/>
          </a:ln>
        </p:spPr>
      </p:pic>
      <p:pic>
        <p:nvPicPr>
          <p:cNvPr id="76" name="Google Shape;76;p4"/>
          <p:cNvPicPr preferRelativeResize="0"/>
          <p:nvPr/>
        </p:nvPicPr>
        <p:blipFill rotWithShape="1">
          <a:blip r:embed="rId6">
            <a:alphaModFix/>
          </a:blip>
          <a:srcRect b="27412" l="4351" r="55017" t="25735"/>
          <a:stretch/>
        </p:blipFill>
        <p:spPr>
          <a:xfrm>
            <a:off x="1357913" y="2107287"/>
            <a:ext cx="2039526" cy="2115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ph type="title"/>
          </p:nvPr>
        </p:nvSpPr>
        <p:spPr>
          <a:xfrm>
            <a:off x="311700" y="136625"/>
            <a:ext cx="8520600" cy="918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ru" sz="3600">
                <a:latin typeface="Ubuntu"/>
                <a:ea typeface="Ubuntu"/>
                <a:cs typeface="Ubuntu"/>
                <a:sym typeface="Ubuntu"/>
              </a:rPr>
              <a:t>Videosystem</a:t>
            </a:r>
            <a:endParaRPr sz="3600">
              <a:latin typeface="Ubuntu"/>
              <a:ea typeface="Ubuntu"/>
              <a:cs typeface="Ubuntu"/>
              <a:sym typeface="Ubuntu"/>
            </a:endParaRPr>
          </a:p>
        </p:txBody>
      </p:sp>
      <p:pic>
        <p:nvPicPr>
          <p:cNvPr id="82" name="Google Shape;82;p3"/>
          <p:cNvPicPr preferRelativeResize="0"/>
          <p:nvPr/>
        </p:nvPicPr>
        <p:blipFill>
          <a:blip r:embed="rId3">
            <a:alphaModFix/>
          </a:blip>
          <a:stretch>
            <a:fillRect/>
          </a:stretch>
        </p:blipFill>
        <p:spPr>
          <a:xfrm>
            <a:off x="7375525" y="4193200"/>
            <a:ext cx="1403724" cy="720874"/>
          </a:xfrm>
          <a:prstGeom prst="rect">
            <a:avLst/>
          </a:prstGeom>
          <a:noFill/>
          <a:ln>
            <a:noFill/>
          </a:ln>
        </p:spPr>
      </p:pic>
      <p:pic>
        <p:nvPicPr>
          <p:cNvPr id="83" name="Google Shape;83;p3"/>
          <p:cNvPicPr preferRelativeResize="0"/>
          <p:nvPr/>
        </p:nvPicPr>
        <p:blipFill>
          <a:blip r:embed="rId4">
            <a:alphaModFix/>
          </a:blip>
          <a:stretch>
            <a:fillRect/>
          </a:stretch>
        </p:blipFill>
        <p:spPr>
          <a:xfrm>
            <a:off x="2164913" y="914800"/>
            <a:ext cx="4814177" cy="3783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311700" y="1800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ru">
                <a:latin typeface="Ubuntu"/>
                <a:ea typeface="Ubuntu"/>
                <a:cs typeface="Ubuntu"/>
                <a:sym typeface="Ubuntu"/>
              </a:rPr>
              <a:t>Kinematic Controller</a:t>
            </a:r>
            <a:endParaRPr>
              <a:latin typeface="Ubuntu"/>
              <a:ea typeface="Ubuntu"/>
              <a:cs typeface="Ubuntu"/>
              <a:sym typeface="Ubuntu"/>
            </a:endParaRPr>
          </a:p>
        </p:txBody>
      </p:sp>
      <p:pic>
        <p:nvPicPr>
          <p:cNvPr id="89" name="Google Shape;89;p5"/>
          <p:cNvPicPr preferRelativeResize="0"/>
          <p:nvPr/>
        </p:nvPicPr>
        <p:blipFill>
          <a:blip r:embed="rId3">
            <a:alphaModFix/>
          </a:blip>
          <a:stretch>
            <a:fillRect/>
          </a:stretch>
        </p:blipFill>
        <p:spPr>
          <a:xfrm>
            <a:off x="385762" y="1224500"/>
            <a:ext cx="8278975" cy="2984275"/>
          </a:xfrm>
          <a:prstGeom prst="rect">
            <a:avLst/>
          </a:prstGeom>
          <a:noFill/>
          <a:ln>
            <a:noFill/>
          </a:ln>
        </p:spPr>
      </p:pic>
      <p:pic>
        <p:nvPicPr>
          <p:cNvPr id="90" name="Google Shape;90;p5"/>
          <p:cNvPicPr preferRelativeResize="0"/>
          <p:nvPr/>
        </p:nvPicPr>
        <p:blipFill>
          <a:blip r:embed="rId4">
            <a:alphaModFix/>
          </a:blip>
          <a:stretch>
            <a:fillRect/>
          </a:stretch>
        </p:blipFill>
        <p:spPr>
          <a:xfrm>
            <a:off x="7328775" y="3928225"/>
            <a:ext cx="1403724" cy="720874"/>
          </a:xfrm>
          <a:prstGeom prst="rect">
            <a:avLst/>
          </a:prstGeom>
          <a:noFill/>
          <a:ln>
            <a:noFill/>
          </a:ln>
        </p:spPr>
      </p:pic>
      <p:sp>
        <p:nvSpPr>
          <p:cNvPr id="91" name="Google Shape;91;p5"/>
          <p:cNvSpPr txBox="1"/>
          <p:nvPr>
            <p:ph type="title"/>
          </p:nvPr>
        </p:nvSpPr>
        <p:spPr>
          <a:xfrm>
            <a:off x="311700" y="10062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ru" sz="2000">
                <a:latin typeface="Ubuntu"/>
                <a:ea typeface="Ubuntu"/>
                <a:cs typeface="Ubuntu"/>
                <a:sym typeface="Ubuntu"/>
              </a:rPr>
              <a:t>Combinational block</a:t>
            </a:r>
            <a:endParaRPr sz="2000">
              <a:latin typeface="Ubuntu"/>
              <a:ea typeface="Ubuntu"/>
              <a:cs typeface="Ubuntu"/>
              <a:sym typeface="Ubuntu"/>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db8b560217_2_27"/>
          <p:cNvSpPr txBox="1"/>
          <p:nvPr>
            <p:ph type="title"/>
          </p:nvPr>
        </p:nvSpPr>
        <p:spPr>
          <a:xfrm>
            <a:off x="311700" y="1800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ru">
                <a:latin typeface="Ubuntu"/>
                <a:ea typeface="Ubuntu"/>
                <a:cs typeface="Ubuntu"/>
                <a:sym typeface="Ubuntu"/>
              </a:rPr>
              <a:t>Kinematic Controller</a:t>
            </a:r>
            <a:endParaRPr>
              <a:latin typeface="Ubuntu"/>
              <a:ea typeface="Ubuntu"/>
              <a:cs typeface="Ubuntu"/>
              <a:sym typeface="Ubuntu"/>
            </a:endParaRPr>
          </a:p>
        </p:txBody>
      </p:sp>
      <p:pic>
        <p:nvPicPr>
          <p:cNvPr id="97" name="Google Shape;97;gdb8b560217_2_27"/>
          <p:cNvPicPr preferRelativeResize="0"/>
          <p:nvPr/>
        </p:nvPicPr>
        <p:blipFill>
          <a:blip r:embed="rId3">
            <a:alphaModFix/>
          </a:blip>
          <a:stretch>
            <a:fillRect/>
          </a:stretch>
        </p:blipFill>
        <p:spPr>
          <a:xfrm>
            <a:off x="7375525" y="4193200"/>
            <a:ext cx="1403724" cy="720874"/>
          </a:xfrm>
          <a:prstGeom prst="rect">
            <a:avLst/>
          </a:prstGeom>
          <a:noFill/>
          <a:ln>
            <a:noFill/>
          </a:ln>
        </p:spPr>
      </p:pic>
      <p:sp>
        <p:nvSpPr>
          <p:cNvPr id="98" name="Google Shape;98;gdb8b560217_2_27"/>
          <p:cNvSpPr txBox="1"/>
          <p:nvPr>
            <p:ph type="title"/>
          </p:nvPr>
        </p:nvSpPr>
        <p:spPr>
          <a:xfrm>
            <a:off x="258650" y="7527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ru" sz="2000">
                <a:latin typeface="Ubuntu"/>
                <a:ea typeface="Ubuntu"/>
                <a:cs typeface="Ubuntu"/>
                <a:sym typeface="Ubuntu"/>
              </a:rPr>
              <a:t>Behavior block</a:t>
            </a:r>
            <a:endParaRPr sz="2000">
              <a:latin typeface="Ubuntu"/>
              <a:ea typeface="Ubuntu"/>
              <a:cs typeface="Ubuntu"/>
              <a:sym typeface="Ubuntu"/>
            </a:endParaRPr>
          </a:p>
        </p:txBody>
      </p:sp>
      <p:pic>
        <p:nvPicPr>
          <p:cNvPr id="99" name="Google Shape;99;gdb8b560217_2_27"/>
          <p:cNvPicPr preferRelativeResize="0"/>
          <p:nvPr/>
        </p:nvPicPr>
        <p:blipFill>
          <a:blip r:embed="rId4">
            <a:alphaModFix/>
          </a:blip>
          <a:stretch>
            <a:fillRect/>
          </a:stretch>
        </p:blipFill>
        <p:spPr>
          <a:xfrm>
            <a:off x="63763" y="1723275"/>
            <a:ext cx="3795063" cy="2994800"/>
          </a:xfrm>
          <a:prstGeom prst="rect">
            <a:avLst/>
          </a:prstGeom>
          <a:noFill/>
          <a:ln>
            <a:noFill/>
          </a:ln>
        </p:spPr>
      </p:pic>
      <p:pic>
        <p:nvPicPr>
          <p:cNvPr id="100" name="Google Shape;100;gdb8b560217_2_27"/>
          <p:cNvPicPr preferRelativeResize="0"/>
          <p:nvPr/>
        </p:nvPicPr>
        <p:blipFill>
          <a:blip r:embed="rId5">
            <a:alphaModFix/>
          </a:blip>
          <a:stretch>
            <a:fillRect/>
          </a:stretch>
        </p:blipFill>
        <p:spPr>
          <a:xfrm>
            <a:off x="3359351" y="1653375"/>
            <a:ext cx="2895600" cy="1181100"/>
          </a:xfrm>
          <a:prstGeom prst="rect">
            <a:avLst/>
          </a:prstGeom>
          <a:noFill/>
          <a:ln>
            <a:noFill/>
          </a:ln>
        </p:spPr>
      </p:pic>
      <p:pic>
        <p:nvPicPr>
          <p:cNvPr id="101" name="Google Shape;101;gdb8b560217_2_27"/>
          <p:cNvPicPr preferRelativeResize="0"/>
          <p:nvPr/>
        </p:nvPicPr>
        <p:blipFill>
          <a:blip r:embed="rId6">
            <a:alphaModFix/>
          </a:blip>
          <a:stretch>
            <a:fillRect/>
          </a:stretch>
        </p:blipFill>
        <p:spPr>
          <a:xfrm>
            <a:off x="6022425" y="1697375"/>
            <a:ext cx="2895600" cy="1551210"/>
          </a:xfrm>
          <a:prstGeom prst="rect">
            <a:avLst/>
          </a:prstGeom>
          <a:noFill/>
          <a:ln>
            <a:noFill/>
          </a:ln>
        </p:spPr>
      </p:pic>
      <p:sp>
        <p:nvSpPr>
          <p:cNvPr id="102" name="Google Shape;102;gdb8b560217_2_27"/>
          <p:cNvSpPr txBox="1"/>
          <p:nvPr>
            <p:ph type="title"/>
          </p:nvPr>
        </p:nvSpPr>
        <p:spPr>
          <a:xfrm>
            <a:off x="258650" y="1325475"/>
            <a:ext cx="2363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ru" sz="1500">
                <a:latin typeface="Ubuntu"/>
                <a:ea typeface="Ubuntu"/>
                <a:cs typeface="Ubuntu"/>
                <a:sym typeface="Ubuntu"/>
              </a:rPr>
              <a:t>Update all coordinates</a:t>
            </a:r>
            <a:endParaRPr sz="1500">
              <a:latin typeface="Ubuntu"/>
              <a:ea typeface="Ubuntu"/>
              <a:cs typeface="Ubuntu"/>
              <a:sym typeface="Ubuntu"/>
            </a:endParaRPr>
          </a:p>
        </p:txBody>
      </p:sp>
      <p:sp>
        <p:nvSpPr>
          <p:cNvPr id="103" name="Google Shape;103;gdb8b560217_2_27"/>
          <p:cNvSpPr txBox="1"/>
          <p:nvPr>
            <p:ph type="title"/>
          </p:nvPr>
        </p:nvSpPr>
        <p:spPr>
          <a:xfrm>
            <a:off x="3625450" y="1325475"/>
            <a:ext cx="2363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ru" sz="1500">
                <a:latin typeface="Ubuntu"/>
                <a:ea typeface="Ubuntu"/>
                <a:cs typeface="Ubuntu"/>
                <a:sym typeface="Ubuntu"/>
              </a:rPr>
              <a:t>Update vertical coordinate of R bat</a:t>
            </a:r>
            <a:endParaRPr sz="1500">
              <a:latin typeface="Ubuntu"/>
              <a:ea typeface="Ubuntu"/>
              <a:cs typeface="Ubuntu"/>
              <a:sym typeface="Ubuntu"/>
            </a:endParaRPr>
          </a:p>
        </p:txBody>
      </p:sp>
      <p:sp>
        <p:nvSpPr>
          <p:cNvPr id="104" name="Google Shape;104;gdb8b560217_2_27"/>
          <p:cNvSpPr txBox="1"/>
          <p:nvPr>
            <p:ph type="title"/>
          </p:nvPr>
        </p:nvSpPr>
        <p:spPr>
          <a:xfrm>
            <a:off x="6626525" y="1325475"/>
            <a:ext cx="2363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ru" sz="1500">
                <a:latin typeface="Ubuntu"/>
                <a:ea typeface="Ubuntu"/>
                <a:cs typeface="Ubuntu"/>
                <a:sym typeface="Ubuntu"/>
              </a:rPr>
              <a:t>Update horizontal speed</a:t>
            </a:r>
            <a:endParaRPr sz="1500">
              <a:latin typeface="Ubuntu"/>
              <a:ea typeface="Ubuntu"/>
              <a:cs typeface="Ubuntu"/>
              <a:sym typeface="Ubuntu"/>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db8b560217_2_68"/>
          <p:cNvSpPr txBox="1"/>
          <p:nvPr>
            <p:ph type="title"/>
          </p:nvPr>
        </p:nvSpPr>
        <p:spPr>
          <a:xfrm>
            <a:off x="311700" y="1800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ru">
                <a:latin typeface="Ubuntu"/>
                <a:ea typeface="Ubuntu"/>
                <a:cs typeface="Ubuntu"/>
                <a:sym typeface="Ubuntu"/>
              </a:rPr>
              <a:t>Kinematic Controller</a:t>
            </a:r>
            <a:endParaRPr>
              <a:latin typeface="Ubuntu"/>
              <a:ea typeface="Ubuntu"/>
              <a:cs typeface="Ubuntu"/>
              <a:sym typeface="Ubuntu"/>
            </a:endParaRPr>
          </a:p>
        </p:txBody>
      </p:sp>
      <p:pic>
        <p:nvPicPr>
          <p:cNvPr id="110" name="Google Shape;110;gdb8b560217_2_68"/>
          <p:cNvPicPr preferRelativeResize="0"/>
          <p:nvPr/>
        </p:nvPicPr>
        <p:blipFill>
          <a:blip r:embed="rId3">
            <a:alphaModFix/>
          </a:blip>
          <a:stretch>
            <a:fillRect/>
          </a:stretch>
        </p:blipFill>
        <p:spPr>
          <a:xfrm>
            <a:off x="7375525" y="4193200"/>
            <a:ext cx="1403724" cy="720874"/>
          </a:xfrm>
          <a:prstGeom prst="rect">
            <a:avLst/>
          </a:prstGeom>
          <a:noFill/>
          <a:ln>
            <a:noFill/>
          </a:ln>
        </p:spPr>
      </p:pic>
      <p:sp>
        <p:nvSpPr>
          <p:cNvPr id="111" name="Google Shape;111;gdb8b560217_2_68"/>
          <p:cNvSpPr txBox="1"/>
          <p:nvPr>
            <p:ph type="title"/>
          </p:nvPr>
        </p:nvSpPr>
        <p:spPr>
          <a:xfrm>
            <a:off x="311700" y="9516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ru" sz="2000">
                <a:latin typeface="Ubuntu"/>
                <a:ea typeface="Ubuntu"/>
                <a:cs typeface="Ubuntu"/>
                <a:sym typeface="Ubuntu"/>
              </a:rPr>
              <a:t>Updating the vertical speed of the ball</a:t>
            </a:r>
            <a:endParaRPr sz="2000">
              <a:latin typeface="Ubuntu"/>
              <a:ea typeface="Ubuntu"/>
              <a:cs typeface="Ubuntu"/>
              <a:sym typeface="Ubuntu"/>
            </a:endParaRPr>
          </a:p>
        </p:txBody>
      </p:sp>
      <p:pic>
        <p:nvPicPr>
          <p:cNvPr id="112" name="Google Shape;112;gdb8b560217_2_68"/>
          <p:cNvPicPr preferRelativeResize="0"/>
          <p:nvPr/>
        </p:nvPicPr>
        <p:blipFill>
          <a:blip r:embed="rId4">
            <a:alphaModFix/>
          </a:blip>
          <a:stretch>
            <a:fillRect/>
          </a:stretch>
        </p:blipFill>
        <p:spPr>
          <a:xfrm>
            <a:off x="2237024" y="1341675"/>
            <a:ext cx="4669974" cy="3653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db8b560217_2_78"/>
          <p:cNvSpPr txBox="1"/>
          <p:nvPr>
            <p:ph type="title"/>
          </p:nvPr>
        </p:nvSpPr>
        <p:spPr>
          <a:xfrm>
            <a:off x="311700" y="1800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ru">
                <a:latin typeface="Ubuntu"/>
                <a:ea typeface="Ubuntu"/>
                <a:cs typeface="Ubuntu"/>
                <a:sym typeface="Ubuntu"/>
              </a:rPr>
              <a:t>Kinematic Controller</a:t>
            </a:r>
            <a:endParaRPr>
              <a:latin typeface="Ubuntu"/>
              <a:ea typeface="Ubuntu"/>
              <a:cs typeface="Ubuntu"/>
              <a:sym typeface="Ubuntu"/>
            </a:endParaRPr>
          </a:p>
        </p:txBody>
      </p:sp>
      <p:pic>
        <p:nvPicPr>
          <p:cNvPr id="118" name="Google Shape;118;gdb8b560217_2_78"/>
          <p:cNvPicPr preferRelativeResize="0"/>
          <p:nvPr/>
        </p:nvPicPr>
        <p:blipFill>
          <a:blip r:embed="rId3">
            <a:alphaModFix/>
          </a:blip>
          <a:stretch>
            <a:fillRect/>
          </a:stretch>
        </p:blipFill>
        <p:spPr>
          <a:xfrm>
            <a:off x="7375525" y="4193200"/>
            <a:ext cx="1403724" cy="720874"/>
          </a:xfrm>
          <a:prstGeom prst="rect">
            <a:avLst/>
          </a:prstGeom>
          <a:noFill/>
          <a:ln>
            <a:noFill/>
          </a:ln>
        </p:spPr>
      </p:pic>
      <p:pic>
        <p:nvPicPr>
          <p:cNvPr id="119" name="Google Shape;119;gdb8b560217_2_78"/>
          <p:cNvPicPr preferRelativeResize="0"/>
          <p:nvPr/>
        </p:nvPicPr>
        <p:blipFill>
          <a:blip r:embed="rId4">
            <a:alphaModFix/>
          </a:blip>
          <a:stretch>
            <a:fillRect/>
          </a:stretch>
        </p:blipFill>
        <p:spPr>
          <a:xfrm>
            <a:off x="1764238" y="1575475"/>
            <a:ext cx="5615534" cy="3151575"/>
          </a:xfrm>
          <a:prstGeom prst="rect">
            <a:avLst/>
          </a:prstGeom>
          <a:noFill/>
          <a:ln>
            <a:noFill/>
          </a:ln>
        </p:spPr>
      </p:pic>
      <p:sp>
        <p:nvSpPr>
          <p:cNvPr id="120" name="Google Shape;120;gdb8b560217_2_78"/>
          <p:cNvSpPr txBox="1"/>
          <p:nvPr>
            <p:ph type="title"/>
          </p:nvPr>
        </p:nvSpPr>
        <p:spPr>
          <a:xfrm>
            <a:off x="311700" y="9516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ru" sz="2000">
                <a:latin typeface="Ubuntu"/>
                <a:ea typeface="Ubuntu"/>
                <a:cs typeface="Ubuntu"/>
                <a:sym typeface="Ubuntu"/>
              </a:rPr>
              <a:t>These two schemes are for counting scores</a:t>
            </a:r>
            <a:endParaRPr sz="2000">
              <a:latin typeface="Ubuntu"/>
              <a:ea typeface="Ubuntu"/>
              <a:cs typeface="Ubuntu"/>
              <a:sym typeface="Ubuntu"/>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db8b560217_2_51"/>
          <p:cNvSpPr txBox="1"/>
          <p:nvPr>
            <p:ph type="title"/>
          </p:nvPr>
        </p:nvSpPr>
        <p:spPr>
          <a:xfrm>
            <a:off x="311700" y="1800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ru">
                <a:latin typeface="Ubuntu"/>
                <a:ea typeface="Ubuntu"/>
                <a:cs typeface="Ubuntu"/>
                <a:sym typeface="Ubuntu"/>
              </a:rPr>
              <a:t>Artificial intelligence</a:t>
            </a:r>
            <a:endParaRPr>
              <a:latin typeface="Ubuntu"/>
              <a:ea typeface="Ubuntu"/>
              <a:cs typeface="Ubuntu"/>
              <a:sym typeface="Ubuntu"/>
            </a:endParaRPr>
          </a:p>
        </p:txBody>
      </p:sp>
      <p:pic>
        <p:nvPicPr>
          <p:cNvPr id="126" name="Google Shape;126;gdb8b560217_2_51"/>
          <p:cNvPicPr preferRelativeResize="0"/>
          <p:nvPr/>
        </p:nvPicPr>
        <p:blipFill>
          <a:blip r:embed="rId3">
            <a:alphaModFix/>
          </a:blip>
          <a:stretch>
            <a:fillRect/>
          </a:stretch>
        </p:blipFill>
        <p:spPr>
          <a:xfrm>
            <a:off x="7375525" y="4193200"/>
            <a:ext cx="1403724" cy="720874"/>
          </a:xfrm>
          <a:prstGeom prst="rect">
            <a:avLst/>
          </a:prstGeom>
          <a:noFill/>
          <a:ln>
            <a:noFill/>
          </a:ln>
        </p:spPr>
      </p:pic>
      <p:sp>
        <p:nvSpPr>
          <p:cNvPr id="127" name="Google Shape;127;gdb8b560217_2_51"/>
          <p:cNvSpPr txBox="1"/>
          <p:nvPr>
            <p:ph type="title"/>
          </p:nvPr>
        </p:nvSpPr>
        <p:spPr>
          <a:xfrm>
            <a:off x="311700" y="9516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ru" sz="2000">
                <a:latin typeface="Ubuntu"/>
                <a:ea typeface="Ubuntu"/>
                <a:cs typeface="Ubuntu"/>
                <a:sym typeface="Ubuntu"/>
              </a:rPr>
              <a:t>Processor connection</a:t>
            </a:r>
            <a:endParaRPr sz="2000">
              <a:latin typeface="Ubuntu"/>
              <a:ea typeface="Ubuntu"/>
              <a:cs typeface="Ubuntu"/>
              <a:sym typeface="Ubuntu"/>
            </a:endParaRPr>
          </a:p>
        </p:txBody>
      </p:sp>
      <p:pic>
        <p:nvPicPr>
          <p:cNvPr id="128" name="Google Shape;128;gdb8b560217_2_51"/>
          <p:cNvPicPr preferRelativeResize="0"/>
          <p:nvPr/>
        </p:nvPicPr>
        <p:blipFill>
          <a:blip r:embed="rId4">
            <a:alphaModFix/>
          </a:blip>
          <a:stretch>
            <a:fillRect/>
          </a:stretch>
        </p:blipFill>
        <p:spPr>
          <a:xfrm>
            <a:off x="2144938" y="1427400"/>
            <a:ext cx="4854125" cy="3314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