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214"/>
  </p:handoutMasterIdLst>
  <p:sldIdLst>
    <p:sldId id="256" r:id="rId3"/>
    <p:sldId id="314" r:id="rId4"/>
    <p:sldId id="325" r:id="rId5"/>
    <p:sldId id="372" r:id="rId6"/>
    <p:sldId id="326" r:id="rId7"/>
    <p:sldId id="328" r:id="rId8"/>
    <p:sldId id="327" r:id="rId9"/>
    <p:sldId id="329" r:id="rId10"/>
    <p:sldId id="330" r:id="rId11"/>
    <p:sldId id="332" r:id="rId12"/>
    <p:sldId id="333" r:id="rId14"/>
    <p:sldId id="339" r:id="rId15"/>
    <p:sldId id="335" r:id="rId16"/>
    <p:sldId id="269" r:id="rId17"/>
    <p:sldId id="334" r:id="rId18"/>
    <p:sldId id="270" r:id="rId19"/>
    <p:sldId id="336" r:id="rId20"/>
    <p:sldId id="337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8" r:id="rId32"/>
    <p:sldId id="350" r:id="rId33"/>
    <p:sldId id="351" r:id="rId34"/>
    <p:sldId id="352" r:id="rId35"/>
    <p:sldId id="353" r:id="rId36"/>
    <p:sldId id="374" r:id="rId37"/>
    <p:sldId id="357" r:id="rId38"/>
    <p:sldId id="354" r:id="rId39"/>
    <p:sldId id="355" r:id="rId40"/>
    <p:sldId id="356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3" r:id="rId56"/>
    <p:sldId id="375" r:id="rId57"/>
    <p:sldId id="381" r:id="rId58"/>
    <p:sldId id="257" r:id="rId59"/>
    <p:sldId id="376" r:id="rId60"/>
    <p:sldId id="377" r:id="rId61"/>
    <p:sldId id="378" r:id="rId62"/>
    <p:sldId id="379" r:id="rId63"/>
    <p:sldId id="380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5" r:id="rId76"/>
    <p:sldId id="393" r:id="rId77"/>
    <p:sldId id="394" r:id="rId78"/>
    <p:sldId id="396" r:id="rId79"/>
    <p:sldId id="398" r:id="rId80"/>
    <p:sldId id="397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7" r:id="rId90"/>
    <p:sldId id="408" r:id="rId91"/>
    <p:sldId id="409" r:id="rId92"/>
    <p:sldId id="410" r:id="rId93"/>
    <p:sldId id="411" r:id="rId94"/>
    <p:sldId id="424" r:id="rId95"/>
    <p:sldId id="412" r:id="rId96"/>
    <p:sldId id="414" r:id="rId97"/>
    <p:sldId id="415" r:id="rId98"/>
    <p:sldId id="416" r:id="rId99"/>
    <p:sldId id="413" r:id="rId100"/>
    <p:sldId id="417" r:id="rId101"/>
    <p:sldId id="418" r:id="rId102"/>
    <p:sldId id="419" r:id="rId103"/>
    <p:sldId id="420" r:id="rId104"/>
    <p:sldId id="421" r:id="rId105"/>
    <p:sldId id="422" r:id="rId106"/>
    <p:sldId id="423" r:id="rId107"/>
    <p:sldId id="425" r:id="rId108"/>
    <p:sldId id="426" r:id="rId109"/>
    <p:sldId id="428" r:id="rId110"/>
    <p:sldId id="427" r:id="rId111"/>
    <p:sldId id="430" r:id="rId112"/>
    <p:sldId id="429" r:id="rId113"/>
    <p:sldId id="464" r:id="rId114"/>
    <p:sldId id="431" r:id="rId115"/>
    <p:sldId id="432" r:id="rId116"/>
    <p:sldId id="433" r:id="rId117"/>
    <p:sldId id="434" r:id="rId118"/>
    <p:sldId id="435" r:id="rId119"/>
    <p:sldId id="436" r:id="rId120"/>
    <p:sldId id="437" r:id="rId121"/>
    <p:sldId id="438" r:id="rId122"/>
    <p:sldId id="439" r:id="rId123"/>
    <p:sldId id="440" r:id="rId124"/>
    <p:sldId id="441" r:id="rId125"/>
    <p:sldId id="442" r:id="rId126"/>
    <p:sldId id="463" r:id="rId127"/>
    <p:sldId id="443" r:id="rId128"/>
    <p:sldId id="444" r:id="rId129"/>
    <p:sldId id="445" r:id="rId130"/>
    <p:sldId id="446" r:id="rId131"/>
    <p:sldId id="447" r:id="rId132"/>
    <p:sldId id="448" r:id="rId133"/>
    <p:sldId id="449" r:id="rId134"/>
    <p:sldId id="450" r:id="rId135"/>
    <p:sldId id="451" r:id="rId136"/>
    <p:sldId id="453" r:id="rId137"/>
    <p:sldId id="454" r:id="rId138"/>
    <p:sldId id="455" r:id="rId139"/>
    <p:sldId id="456" r:id="rId140"/>
    <p:sldId id="457" r:id="rId141"/>
    <p:sldId id="458" r:id="rId142"/>
    <p:sldId id="459" r:id="rId143"/>
    <p:sldId id="460" r:id="rId144"/>
    <p:sldId id="461" r:id="rId145"/>
    <p:sldId id="465" r:id="rId146"/>
    <p:sldId id="466" r:id="rId147"/>
    <p:sldId id="467" r:id="rId148"/>
    <p:sldId id="468" r:id="rId149"/>
    <p:sldId id="469" r:id="rId150"/>
    <p:sldId id="473" r:id="rId151"/>
    <p:sldId id="471" r:id="rId152"/>
    <p:sldId id="470" r:id="rId153"/>
    <p:sldId id="472" r:id="rId154"/>
    <p:sldId id="474" r:id="rId155"/>
    <p:sldId id="475" r:id="rId156"/>
    <p:sldId id="476" r:id="rId157"/>
    <p:sldId id="477" r:id="rId158"/>
    <p:sldId id="478" r:id="rId159"/>
    <p:sldId id="479" r:id="rId160"/>
    <p:sldId id="480" r:id="rId161"/>
    <p:sldId id="481" r:id="rId162"/>
    <p:sldId id="482" r:id="rId163"/>
    <p:sldId id="483" r:id="rId164"/>
    <p:sldId id="484" r:id="rId165"/>
    <p:sldId id="485" r:id="rId166"/>
    <p:sldId id="486" r:id="rId167"/>
    <p:sldId id="487" r:id="rId168"/>
    <p:sldId id="488" r:id="rId169"/>
    <p:sldId id="489" r:id="rId170"/>
    <p:sldId id="490" r:id="rId171"/>
    <p:sldId id="491" r:id="rId172"/>
    <p:sldId id="492" r:id="rId173"/>
    <p:sldId id="493" r:id="rId174"/>
    <p:sldId id="495" r:id="rId175"/>
    <p:sldId id="494" r:id="rId176"/>
    <p:sldId id="497" r:id="rId177"/>
    <p:sldId id="496" r:id="rId178"/>
    <p:sldId id="499" r:id="rId179"/>
    <p:sldId id="498" r:id="rId180"/>
    <p:sldId id="500" r:id="rId181"/>
    <p:sldId id="501" r:id="rId182"/>
    <p:sldId id="502" r:id="rId183"/>
    <p:sldId id="503" r:id="rId184"/>
    <p:sldId id="504" r:id="rId185"/>
    <p:sldId id="505" r:id="rId186"/>
    <p:sldId id="506" r:id="rId187"/>
    <p:sldId id="507" r:id="rId188"/>
    <p:sldId id="508" r:id="rId189"/>
    <p:sldId id="509" r:id="rId190"/>
    <p:sldId id="510" r:id="rId191"/>
    <p:sldId id="511" r:id="rId192"/>
    <p:sldId id="512" r:id="rId193"/>
    <p:sldId id="513" r:id="rId194"/>
    <p:sldId id="514" r:id="rId195"/>
    <p:sldId id="515" r:id="rId196"/>
    <p:sldId id="516" r:id="rId197"/>
    <p:sldId id="517" r:id="rId198"/>
    <p:sldId id="518" r:id="rId199"/>
    <p:sldId id="531" r:id="rId200"/>
    <p:sldId id="519" r:id="rId201"/>
    <p:sldId id="520" r:id="rId202"/>
    <p:sldId id="521" r:id="rId203"/>
    <p:sldId id="522" r:id="rId204"/>
    <p:sldId id="523" r:id="rId205"/>
    <p:sldId id="524" r:id="rId206"/>
    <p:sldId id="525" r:id="rId207"/>
    <p:sldId id="526" r:id="rId208"/>
    <p:sldId id="527" r:id="rId209"/>
    <p:sldId id="528" r:id="rId210"/>
    <p:sldId id="530" r:id="rId211"/>
    <p:sldId id="290" r:id="rId212"/>
    <p:sldId id="282" r:id="rId2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tm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0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8" Type="http://schemas.openxmlformats.org/officeDocument/2006/relationships/commentAuthors" Target="commentAuthors.xml"/><Relationship Id="rId217" Type="http://schemas.openxmlformats.org/officeDocument/2006/relationships/tableStyles" Target="tableStyles.xml"/><Relationship Id="rId216" Type="http://schemas.openxmlformats.org/officeDocument/2006/relationships/viewProps" Target="viewProps.xml"/><Relationship Id="rId215" Type="http://schemas.openxmlformats.org/officeDocument/2006/relationships/presProps" Target="presProps.xml"/><Relationship Id="rId214" Type="http://schemas.openxmlformats.org/officeDocument/2006/relationships/handoutMaster" Target="handoutMasters/handoutMaster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8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notesMaster" Target="notesMasters/notesMaster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2BF8-7BFF-4568-BD32-AA06DE820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1E4-9FFB-4EAB-83DC-AB2C60AA67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44519B-DE3B-4436-ABC1-84A90F7CA9A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36F38-33A1-41EC-B62F-1F9139FD1F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3ECFD-56ED-4BB7-B2FD-8516D709250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CCFCF-C58E-476A-A615-7686982847AE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F0EED-9C3D-4365-876B-6AB85960B4AE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70C88-10EC-4928-AF9C-43346358C8AD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1B9-7977-4F54-81AB-42A9AB070EC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A1E02-7666-4616-B4FF-B6BAE02AAF7B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31F4-DDD0-4323-9A60-42291552011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67646-6EF8-42A0-B152-F2A18C5E969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C318F-6A99-477B-8190-962E2B4814A9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3289-E2F6-4B4F-8E10-E1934F47FF4C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B047-4826-4BD6-A20B-C4C8206923AA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7740A-7CE8-4C35-AD28-B7F6B3E8BF05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9FD7662-D4C0-4947-837F-B02CC5D9BCB9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v_JULY_v/article/details/6284050" TargetMode="External"/><Relationship Id="rId1" Type="http://schemas.openxmlformats.org/officeDocument/2006/relationships/hyperlink" Target="https://blog.csdn.net/v_JULY_v/article/details/610563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归并排序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44824"/>
            <a:ext cx="5341620" cy="419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CLRS</a:t>
            </a:r>
            <a:r>
              <a:rPr lang="zh-CN" altLang="en-US" dirty="0" smtClean="0"/>
              <a:t>伪代码</a:t>
            </a:r>
            <a:r>
              <a:rPr lang="en-US" altLang="zh-CN" dirty="0" smtClean="0">
                <a:sym typeface="Wingdings" panose="05000000000000000000" pitchFamily="2" charset="2"/>
              </a:rPr>
              <a:t>JDK</a:t>
            </a:r>
            <a:r>
              <a:rPr lang="zh-CN" altLang="en-US" dirty="0" smtClean="0">
                <a:sym typeface="Wingdings" panose="05000000000000000000" pitchFamily="2" charset="2"/>
              </a:rPr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几乎行行对应！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612076"/>
            <a:ext cx="4009611" cy="18525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" y="4496797"/>
            <a:ext cx="4178027" cy="1308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87" y="2780928"/>
            <a:ext cx="4388168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自顶向下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自底向上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AVL</a:t>
            </a:r>
            <a:r>
              <a:rPr lang="zh-CN" altLang="en-US" sz="2800" dirty="0"/>
              <a:t>类似</a:t>
            </a:r>
            <a:r>
              <a:rPr lang="zh-CN" altLang="en-US" sz="2800" dirty="0" smtClean="0"/>
              <a:t>，在调整某个节点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之前，必须先保证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的左子树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、右子树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都已经是</a:t>
            </a:r>
            <a:r>
              <a:rPr lang="en-US" altLang="zh-CN" sz="2800" dirty="0" smtClean="0"/>
              <a:t>RBT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多</a:t>
            </a:r>
            <a:r>
              <a:rPr lang="zh-CN" altLang="en-US" sz="2800" dirty="0" smtClean="0"/>
              <a:t>个子问题成立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某个总问题成立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插入调整、删除调整均是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自底向上</a:t>
            </a:r>
            <a:r>
              <a:rPr lang="en-US" altLang="zh-CN" sz="2800" dirty="0" smtClean="0"/>
              <a:t>bottom up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3789040"/>
            <a:ext cx="446449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调整算法的递归形式的伪代码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(Node p){</a:t>
            </a:r>
            <a:endParaRPr lang="en-US" altLang="zh-CN" dirty="0" smtClean="0"/>
          </a:p>
          <a:p>
            <a:r>
              <a:rPr lang="en-US" altLang="zh-CN" dirty="0" smtClean="0"/>
              <a:t>    if(p!=null){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p.left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p.right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       dealWith(p);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自底向上的调整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指针向上回溯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直到根节点或平衡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3" y="1324583"/>
            <a:ext cx="4295775" cy="493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4397693" cy="3034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源码理解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红黑</a:t>
            </a:r>
            <a:r>
              <a:rPr lang="zh-CN" altLang="en-US" sz="2800" dirty="0" smtClean="0"/>
              <a:t>树的节点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69566"/>
            <a:ext cx="568642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源码理解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getter/setter</a:t>
            </a:r>
            <a:r>
              <a:rPr lang="zh-CN" altLang="en-US" sz="2800" dirty="0" smtClean="0"/>
              <a:t>，统一封装，避免过多的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判断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91596"/>
            <a:ext cx="4930616" cy="22507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03807"/>
            <a:ext cx="4274820" cy="1845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096" y="2307805"/>
            <a:ext cx="3528392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/>
              </a:rPr>
              <a:t>//</a:t>
            </a:r>
            <a:r>
              <a:rPr lang="zh-CN" altLang="en-US" b="1" dirty="0" smtClean="0">
                <a:solidFill>
                  <a:srgbClr val="7F0055"/>
                </a:solidFill>
                <a:latin typeface="Courier New" panose="02070309020205020404"/>
              </a:rPr>
              <a:t>取得爷爷节点</a:t>
            </a:r>
            <a:endParaRPr lang="en-US" altLang="zh-CN" b="1" dirty="0" smtClean="0">
              <a:solidFill>
                <a:srgbClr val="7F0055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(p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/>
              </a:rPr>
              <a:t>p.parent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/>
              </a:rPr>
              <a:t>p.parent.parent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/>
              </a:rPr>
              <a:t>p.parent.parent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辅助工具类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ReflectUtilForTreeMap.java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利用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反射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内部的变量信息，比如</a:t>
            </a:r>
            <a:r>
              <a:rPr lang="en-US" altLang="zh-CN" sz="2800" dirty="0" smtClean="0"/>
              <a:t>root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依次放入一些元素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层序输出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调试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292080" y="2277176"/>
            <a:ext cx="2577941" cy="3240056"/>
            <a:chOff x="5368758" y="2060848"/>
            <a:chExt cx="2577941" cy="3240056"/>
          </a:xfrm>
        </p:grpSpPr>
        <p:sp>
          <p:nvSpPr>
            <p:cNvPr id="2" name="TextBox 1"/>
            <p:cNvSpPr txBox="1"/>
            <p:nvPr/>
          </p:nvSpPr>
          <p:spPr>
            <a:xfrm>
              <a:off x="5368758" y="2924944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060848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83303" y="2901972"/>
              <a:ext cx="360040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8015" y="3904616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6659" y="3904616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6665" y="4931572"/>
              <a:ext cx="360040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2" idx="0"/>
            </p:cNvCxnSpPr>
            <p:nvPr/>
          </p:nvCxnSpPr>
          <p:spPr>
            <a:xfrm flipH="1">
              <a:off x="5548778" y="2430180"/>
              <a:ext cx="859426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  <a:endCxn id="6" idx="0"/>
            </p:cNvCxnSpPr>
            <p:nvPr/>
          </p:nvCxnSpPr>
          <p:spPr>
            <a:xfrm>
              <a:off x="6408204" y="2430180"/>
              <a:ext cx="855119" cy="4717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2"/>
            </p:cNvCxnSpPr>
            <p:nvPr/>
          </p:nvCxnSpPr>
          <p:spPr>
            <a:xfrm flipV="1">
              <a:off x="6655743" y="3271304"/>
              <a:ext cx="607580" cy="633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6" idx="2"/>
            </p:cNvCxnSpPr>
            <p:nvPr/>
          </p:nvCxnSpPr>
          <p:spPr>
            <a:xfrm flipH="1" flipV="1">
              <a:off x="7263323" y="3271304"/>
              <a:ext cx="522451" cy="633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8" idx="2"/>
            </p:cNvCxnSpPr>
            <p:nvPr/>
          </p:nvCxnSpPr>
          <p:spPr>
            <a:xfrm flipV="1">
              <a:off x="6195860" y="4273948"/>
              <a:ext cx="492175" cy="657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插入原则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若插入的节点为黑色，肯定违反性质</a:t>
            </a:r>
            <a:r>
              <a:rPr lang="en-US" altLang="zh-CN" sz="2800" dirty="0" smtClean="0"/>
              <a:t>5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只能插入红色节点，可能违反性质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，继续调整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的插入调整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考虑插入到左子树的情况，规定如下标记：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正在处理的节点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，也叫子节点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爷爷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叔叔节点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表示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高为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的红黑树</a:t>
            </a:r>
            <a:endParaRPr lang="en-US" altLang="zh-CN" sz="2800" dirty="0" smtClean="0"/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5004048" y="2467260"/>
            <a:ext cx="3853054" cy="3121980"/>
            <a:chOff x="4824570" y="2467260"/>
            <a:chExt cx="3853054" cy="3121980"/>
          </a:xfrm>
        </p:grpSpPr>
        <p:grpSp>
          <p:nvGrpSpPr>
            <p:cNvPr id="4096" name="组合 4095"/>
            <p:cNvGrpSpPr/>
            <p:nvPr/>
          </p:nvGrpSpPr>
          <p:grpSpPr>
            <a:xfrm>
              <a:off x="4824570" y="2467260"/>
              <a:ext cx="3853054" cy="3121980"/>
              <a:chOff x="4517623" y="2561090"/>
              <a:chExt cx="3853054" cy="312198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734678" y="2561090"/>
                <a:ext cx="3239829" cy="2213100"/>
                <a:chOff x="6508015" y="2060848"/>
                <a:chExt cx="3239829" cy="221310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083303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P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08015" y="3904616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X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" name="直接连接符 12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7263323" y="2430180"/>
                  <a:ext cx="977106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6655743" y="3271304"/>
                  <a:ext cx="607580" cy="63331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991631" y="297936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/>
                <p:cNvCxnSpPr>
                  <a:endCxn id="5" idx="2"/>
                </p:cNvCxnSpPr>
                <p:nvPr/>
              </p:nvCxnSpPr>
              <p:spPr>
                <a:xfrm flipH="1" flipV="1">
                  <a:off x="8240429" y="2430180"/>
                  <a:ext cx="898930" cy="54918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endCxn id="6" idx="2"/>
                </p:cNvCxnSpPr>
                <p:nvPr/>
              </p:nvCxnSpPr>
              <p:spPr>
                <a:xfrm flipH="1" flipV="1">
                  <a:off x="7263323" y="3271304"/>
                  <a:ext cx="488553" cy="63331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endCxn id="21" idx="2"/>
                </p:cNvCxnSpPr>
                <p:nvPr/>
              </p:nvCxnSpPr>
              <p:spPr>
                <a:xfrm flipV="1">
                  <a:off x="8689895" y="3348695"/>
                  <a:ext cx="481756" cy="57816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endCxn id="21" idx="2"/>
                </p:cNvCxnSpPr>
                <p:nvPr/>
              </p:nvCxnSpPr>
              <p:spPr>
                <a:xfrm flipH="1" flipV="1">
                  <a:off x="9171651" y="3348695"/>
                  <a:ext cx="576193" cy="57816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等腰三角形 16"/>
              <p:cNvSpPr/>
              <p:nvPr/>
            </p:nvSpPr>
            <p:spPr>
              <a:xfrm>
                <a:off x="5582367" y="440485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4517623" y="4786720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6520385" y="44271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578334" y="44271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01" name="TextBox 4100"/>
            <p:cNvSpPr txBox="1"/>
            <p:nvPr/>
          </p:nvSpPr>
          <p:spPr>
            <a:xfrm>
              <a:off x="5008721" y="5214078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92471" y="482321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5859" y="478648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98741" y="47950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插入调整算法的正确性证明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每将节点进行染色、旋转操作，我们需要考虑：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是否会引起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左右子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不一致，即是否满足性质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有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无继续破坏性质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的可能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建堆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4971098" cy="3829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插入</a:t>
            </a:r>
            <a:r>
              <a:rPr lang="zh-CN" altLang="en-US" dirty="0" smtClean="0"/>
              <a:t>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为根节点，将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由红染黑，简称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父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BlackParentOver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bpOver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仅仅需要考虑父节点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为红色的情形，由于性质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，爷爷节点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</a:rPr>
              <a:t>必定为黑色，分为三种情况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ase1: 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可左可右；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case2: 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为右孩子；左旋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，转化为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ase3: 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，结束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结论：</a:t>
            </a:r>
            <a:r>
              <a:rPr lang="en-US" altLang="zh-CN" sz="2400" dirty="0" smtClean="0">
                <a:solidFill>
                  <a:srgbClr val="000000"/>
                </a:solidFill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</a:rPr>
              <a:t>的插入调整最多旋转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次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越界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是根节点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父</a:t>
            </a:r>
            <a:r>
              <a:rPr lang="zh-CN" altLang="en-US" sz="2800" dirty="0" smtClean="0">
                <a:solidFill>
                  <a:srgbClr val="000000"/>
                </a:solidFill>
              </a:rPr>
              <a:t>节点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的颜色为黑，必定满足性质</a:t>
            </a:r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最后一步：将根节点</a:t>
            </a:r>
            <a:r>
              <a:rPr lang="en-US" altLang="zh-CN" sz="2800" dirty="0" smtClean="0">
                <a:solidFill>
                  <a:srgbClr val="000000"/>
                </a:solidFill>
              </a:rPr>
              <a:t>root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</a:t>
            </a:r>
            <a:endParaRPr lang="en-US" altLang="zh-CN" sz="2800" dirty="0" smtClean="0"/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01008"/>
            <a:ext cx="5597366" cy="3395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70" y="5281210"/>
            <a:ext cx="3220402" cy="284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</a:rPr>
              <a:t>Y</a:t>
            </a:r>
            <a:r>
              <a:rPr lang="zh-CN" altLang="en-US" sz="2800" dirty="0">
                <a:solidFill>
                  <a:srgbClr val="000000"/>
                </a:solidFill>
              </a:rPr>
              <a:t>为红色，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可左可</a:t>
            </a:r>
            <a:r>
              <a:rPr lang="zh-CN" altLang="en-US" sz="2800" dirty="0" smtClean="0">
                <a:solidFill>
                  <a:srgbClr val="000000"/>
                </a:solidFill>
              </a:rPr>
              <a:t>右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Y</a:t>
            </a:r>
            <a:r>
              <a:rPr lang="zh-CN" altLang="en-US" sz="2800" dirty="0">
                <a:solidFill>
                  <a:srgbClr val="000000"/>
                </a:solidFill>
              </a:rPr>
              <a:t>染黑，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染红，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回溯至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</a:t>
            </a:r>
            <a:r>
              <a:rPr lang="zh-CN" altLang="en-US" sz="2800" dirty="0"/>
              <a:t>红左父、红叔、红左右</a:t>
            </a:r>
            <a:r>
              <a:rPr lang="zh-CN" altLang="en-US" sz="2800" dirty="0" smtClean="0"/>
              <a:t>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处理方式简称：父叔都变黑、爷变红、子变爷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22669"/>
            <a:ext cx="6112192" cy="1303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8876" y="2934825"/>
            <a:ext cx="4041722" cy="3158471"/>
            <a:chOff x="278876" y="2214745"/>
            <a:chExt cx="4041722" cy="3158471"/>
          </a:xfrm>
        </p:grpSpPr>
        <p:grpSp>
          <p:nvGrpSpPr>
            <p:cNvPr id="4102" name="组合 4101"/>
            <p:cNvGrpSpPr/>
            <p:nvPr/>
          </p:nvGrpSpPr>
          <p:grpSpPr>
            <a:xfrm>
              <a:off x="467544" y="2214745"/>
              <a:ext cx="3853054" cy="3158471"/>
              <a:chOff x="4824570" y="2467260"/>
              <a:chExt cx="3853054" cy="3158471"/>
            </a:xfrm>
          </p:grpSpPr>
          <p:grpSp>
            <p:nvGrpSpPr>
              <p:cNvPr id="4096" name="组合 4095"/>
              <p:cNvGrpSpPr/>
              <p:nvPr/>
            </p:nvGrpSpPr>
            <p:grpSpPr>
              <a:xfrm>
                <a:off x="4824570" y="2467260"/>
                <a:ext cx="3853054" cy="3158471"/>
                <a:chOff x="4517623" y="2561090"/>
                <a:chExt cx="3853054" cy="3158471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4734678" y="2561090"/>
                  <a:ext cx="3239829" cy="2213100"/>
                  <a:chOff x="6508015" y="2060848"/>
                  <a:chExt cx="3239829" cy="2213100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" name="直接连接符 12"/>
                  <p:cNvCxnSpPr>
                    <a:stCxn id="5" idx="2"/>
                    <a:endCxn id="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Y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2" name="直接连接符 21"/>
                  <p:cNvCxnSpPr>
                    <a:endCxn id="5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endCxn id="21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endCxn id="21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等腰三角形 16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等腰三角形 34"/>
                <p:cNvSpPr/>
                <p:nvPr/>
              </p:nvSpPr>
              <p:spPr>
                <a:xfrm>
                  <a:off x="4517623" y="482321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等腰三角形 36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01" name="TextBox 4100"/>
              <p:cNvSpPr txBox="1"/>
              <p:nvPr/>
            </p:nvSpPr>
            <p:spPr>
              <a:xfrm>
                <a:off x="5008721" y="5214078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278876" y="4041739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3006833"/>
            <a:ext cx="3853054" cy="3158471"/>
            <a:chOff x="4788024" y="2214745"/>
            <a:chExt cx="3853054" cy="3158471"/>
          </a:xfrm>
        </p:grpSpPr>
        <p:grpSp>
          <p:nvGrpSpPr>
            <p:cNvPr id="25" name="组合 24"/>
            <p:cNvGrpSpPr/>
            <p:nvPr/>
          </p:nvGrpSpPr>
          <p:grpSpPr>
            <a:xfrm>
              <a:off x="4788024" y="2214745"/>
              <a:ext cx="3853054" cy="3158471"/>
              <a:chOff x="4824570" y="2467260"/>
              <a:chExt cx="3853054" cy="315847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824570" y="2467260"/>
                <a:ext cx="3853054" cy="3158471"/>
                <a:chOff x="4517623" y="2561090"/>
                <a:chExt cx="3853054" cy="3158471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734678" y="2561090"/>
                  <a:ext cx="3239829" cy="2213100"/>
                  <a:chOff x="6508015" y="2060848"/>
                  <a:chExt cx="3239829" cy="2213100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G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4517623" y="482321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008721" y="5214078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6203046" y="2307078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60" y="1700808"/>
            <a:ext cx="531495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显然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的关系均满足性质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同时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是红色，可能违反性质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，需要继续调整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的转化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是一个红色节点，故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可转化为：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，把根节点由红染黑，结束调整，此时整个红黑树的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，这是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唯一增加</a:t>
            </a:r>
            <a:r>
              <a:rPr lang="zh-CN" altLang="en-US" sz="2400" dirty="0" smtClean="0">
                <a:sym typeface="Wingdings" panose="05000000000000000000" pitchFamily="2" charset="2"/>
              </a:rPr>
              <a:t>整个树</a:t>
            </a:r>
            <a:r>
              <a:rPr lang="en-US" altLang="zh-CN" sz="2400" dirty="0" smtClean="0"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的情形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孩子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</a:t>
            </a:r>
            <a:r>
              <a:rPr lang="zh-CN" altLang="en-US" sz="2800" dirty="0">
                <a:solidFill>
                  <a:srgbClr val="000000"/>
                </a:solidFill>
              </a:rPr>
              <a:t>方式：左旋</a:t>
            </a:r>
            <a:r>
              <a:rPr lang="en-US" altLang="zh-CN" sz="2800" dirty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指向</a:t>
            </a:r>
            <a:r>
              <a:rPr lang="en-US" altLang="zh-CN" sz="2800" dirty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，转化为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条件简称：红左父，黑叔，红右子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处理方式简称：左旋</a:t>
            </a:r>
            <a:r>
              <a:rPr lang="zh-CN" altLang="en-US" sz="2800" dirty="0">
                <a:solidFill>
                  <a:srgbClr val="000000"/>
                </a:solidFill>
              </a:rPr>
              <a:t>父</a:t>
            </a:r>
            <a:r>
              <a:rPr lang="zh-CN" altLang="en-US" sz="2800" dirty="0" smtClean="0">
                <a:solidFill>
                  <a:srgbClr val="000000"/>
                </a:solidFill>
              </a:rPr>
              <a:t>、子变父、变为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20537"/>
            <a:ext cx="4315778" cy="98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8876" y="2526044"/>
            <a:ext cx="3938127" cy="3639260"/>
            <a:chOff x="278876" y="2214745"/>
            <a:chExt cx="4041722" cy="3662527"/>
          </a:xfrm>
        </p:grpSpPr>
        <p:grpSp>
          <p:nvGrpSpPr>
            <p:cNvPr id="4102" name="组合 4101"/>
            <p:cNvGrpSpPr/>
            <p:nvPr/>
          </p:nvGrpSpPr>
          <p:grpSpPr>
            <a:xfrm>
              <a:off x="467544" y="2214745"/>
              <a:ext cx="3853054" cy="3662527"/>
              <a:chOff x="4824570" y="2467260"/>
              <a:chExt cx="3853054" cy="3662527"/>
            </a:xfrm>
          </p:grpSpPr>
          <p:grpSp>
            <p:nvGrpSpPr>
              <p:cNvPr id="4096" name="组合 4095"/>
              <p:cNvGrpSpPr/>
              <p:nvPr/>
            </p:nvGrpSpPr>
            <p:grpSpPr>
              <a:xfrm>
                <a:off x="4824570" y="2467260"/>
                <a:ext cx="3853054" cy="3662527"/>
                <a:chOff x="4517623" y="2561090"/>
                <a:chExt cx="3853054" cy="3662527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4913795" y="2561090"/>
                  <a:ext cx="3060712" cy="2766177"/>
                  <a:chOff x="6687132" y="2060848"/>
                  <a:chExt cx="3060712" cy="276617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4417" y="3926859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" name="直接连接符 12"/>
                  <p:cNvCxnSpPr>
                    <a:stCxn id="5" idx="2"/>
                    <a:endCxn id="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>
                    <a:stCxn id="17" idx="0"/>
                  </p:cNvCxnSpPr>
                  <p:nvPr/>
                </p:nvCxnSpPr>
                <p:spPr>
                  <a:xfrm flipV="1">
                    <a:off x="6687132" y="3271304"/>
                    <a:ext cx="576191" cy="61961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22" name="直接连接符 21"/>
                  <p:cNvCxnSpPr>
                    <a:endCxn id="5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endCxn id="21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endCxn id="21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8" idx="2"/>
                    <a:endCxn id="56" idx="0"/>
                  </p:cNvCxnSpPr>
                  <p:nvPr/>
                </p:nvCxnSpPr>
                <p:spPr>
                  <a:xfrm flipH="1">
                    <a:off x="7282551" y="4296191"/>
                    <a:ext cx="471886" cy="47193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8" idx="2"/>
                    <a:endCxn id="35" idx="0"/>
                  </p:cNvCxnSpPr>
                  <p:nvPr/>
                </p:nvCxnSpPr>
                <p:spPr>
                  <a:xfrm>
                    <a:off x="7754437" y="4296191"/>
                    <a:ext cx="444608" cy="53083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等腰三角形 16"/>
                <p:cNvSpPr/>
                <p:nvPr/>
              </p:nvSpPr>
              <p:spPr>
                <a:xfrm>
                  <a:off x="4517623" y="439116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等腰三角形 34"/>
                <p:cNvSpPr/>
                <p:nvPr/>
              </p:nvSpPr>
              <p:spPr>
                <a:xfrm>
                  <a:off x="6029536" y="5327267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等腰三角形 36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/>
                <p:cNvSpPr/>
                <p:nvPr/>
              </p:nvSpPr>
              <p:spPr>
                <a:xfrm>
                  <a:off x="5113042" y="526837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01" name="TextBox 4100"/>
              <p:cNvSpPr txBox="1"/>
              <p:nvPr/>
            </p:nvSpPr>
            <p:spPr>
              <a:xfrm>
                <a:off x="6445914" y="566363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64069" y="467382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02502" y="56227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278876" y="4041739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39300" y="2526044"/>
            <a:ext cx="4149124" cy="3639260"/>
            <a:chOff x="4239300" y="2214745"/>
            <a:chExt cx="4401778" cy="3823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4239300" y="2214745"/>
              <a:ext cx="4401778" cy="3823926"/>
              <a:chOff x="4275846" y="2467260"/>
              <a:chExt cx="4401778" cy="38239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5846" y="2467260"/>
                <a:ext cx="4401778" cy="3823926"/>
                <a:chOff x="3968899" y="2561090"/>
                <a:chExt cx="4401778" cy="382392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365071" y="2561090"/>
                  <a:ext cx="3609436" cy="2927576"/>
                  <a:chOff x="6138408" y="2060848"/>
                  <a:chExt cx="3609436" cy="292757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endCxn id="47" idx="2"/>
                  </p:cNvCxnSpPr>
                  <p:nvPr/>
                </p:nvCxnSpPr>
                <p:spPr>
                  <a:xfrm flipV="1">
                    <a:off x="6138408" y="4273948"/>
                    <a:ext cx="549627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7" idx="2"/>
                  </p:cNvCxnSpPr>
                  <p:nvPr/>
                </p:nvCxnSpPr>
                <p:spPr>
                  <a:xfrm flipH="1" flipV="1">
                    <a:off x="6688035" y="4273948"/>
                    <a:ext cx="481958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3968899" y="547452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>
                  <a:off x="4996909" y="548866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459997" y="586539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88007" y="5879533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4582118" y="4150846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59" y="1772816"/>
            <a:ext cx="375285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均未改变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的关系任然违反性质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，需要继续调整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的转化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只能转化为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插入调整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对应</a:t>
            </a:r>
            <a:r>
              <a:rPr lang="en-US" altLang="zh-CN" sz="3200" dirty="0" smtClean="0"/>
              <a:t>CLRS</a:t>
            </a: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558165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</a:t>
            </a:r>
            <a:r>
              <a:rPr lang="zh-CN" altLang="en-US" sz="2800" dirty="0">
                <a:solidFill>
                  <a:srgbClr val="000000"/>
                </a:solidFill>
              </a:rPr>
              <a:t>方式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染</a:t>
            </a:r>
            <a:r>
              <a:rPr lang="zh-CN" altLang="en-US" sz="2800" dirty="0" smtClean="0">
                <a:solidFill>
                  <a:srgbClr val="000000"/>
                </a:solidFill>
              </a:rPr>
              <a:t>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染红，右旋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，结束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条件简称：红左父，黑叔，红左子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处理方式简称：父变黑、爷变红、右旋爷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317300"/>
            <a:ext cx="4228148" cy="679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9803" y="2341378"/>
            <a:ext cx="4401778" cy="3823926"/>
            <a:chOff x="4239300" y="2214745"/>
            <a:chExt cx="4401778" cy="3823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4239300" y="2214745"/>
              <a:ext cx="4401778" cy="3823926"/>
              <a:chOff x="4275846" y="2467260"/>
              <a:chExt cx="4401778" cy="38239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5846" y="2467260"/>
                <a:ext cx="4401778" cy="3823926"/>
                <a:chOff x="3968899" y="2561090"/>
                <a:chExt cx="4401778" cy="382392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365071" y="2561090"/>
                  <a:ext cx="3609436" cy="2927576"/>
                  <a:chOff x="6138408" y="2060848"/>
                  <a:chExt cx="3609436" cy="292757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endCxn id="47" idx="2"/>
                  </p:cNvCxnSpPr>
                  <p:nvPr/>
                </p:nvCxnSpPr>
                <p:spPr>
                  <a:xfrm flipV="1">
                    <a:off x="6138408" y="4273948"/>
                    <a:ext cx="549627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7" idx="2"/>
                  </p:cNvCxnSpPr>
                  <p:nvPr/>
                </p:nvCxnSpPr>
                <p:spPr>
                  <a:xfrm flipH="1" flipV="1">
                    <a:off x="6688035" y="4273948"/>
                    <a:ext cx="481958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3968899" y="547452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>
                  <a:off x="4996909" y="548866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459997" y="586539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88007" y="5879533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4582118" y="4150846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609259" y="2692755"/>
            <a:ext cx="4372010" cy="3472549"/>
            <a:chOff x="4776300" y="2467260"/>
            <a:chExt cx="4372010" cy="3472549"/>
          </a:xfrm>
        </p:grpSpPr>
        <p:grpSp>
          <p:nvGrpSpPr>
            <p:cNvPr id="67" name="组合 66"/>
            <p:cNvGrpSpPr/>
            <p:nvPr/>
          </p:nvGrpSpPr>
          <p:grpSpPr>
            <a:xfrm>
              <a:off x="4776300" y="2467260"/>
              <a:ext cx="4372010" cy="3472549"/>
              <a:chOff x="4469353" y="2561090"/>
              <a:chExt cx="4372010" cy="3472549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865525" y="2561090"/>
                <a:ext cx="3599017" cy="2580757"/>
                <a:chOff x="6638862" y="2060848"/>
                <a:chExt cx="3599017" cy="2580757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041419" y="291440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G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008469" y="2881159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X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>
                  <a:stCxn id="79" idx="2"/>
                  <a:endCxn id="80" idx="0"/>
                </p:cNvCxnSpPr>
                <p:nvPr/>
              </p:nvCxnSpPr>
              <p:spPr>
                <a:xfrm>
                  <a:off x="8240429" y="2430180"/>
                  <a:ext cx="981010" cy="48422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>
                  <a:endCxn id="79" idx="2"/>
                </p:cNvCxnSpPr>
                <p:nvPr/>
              </p:nvCxnSpPr>
              <p:spPr>
                <a:xfrm flipV="1">
                  <a:off x="7198692" y="2430180"/>
                  <a:ext cx="1041737" cy="44765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9625048" y="3773617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cxnSp>
              <p:nvCxnSpPr>
                <p:cNvPr id="85" name="直接连接符 84"/>
                <p:cNvCxnSpPr>
                  <a:stCxn id="84" idx="0"/>
                  <a:endCxn id="80" idx="2"/>
                </p:cNvCxnSpPr>
                <p:nvPr/>
              </p:nvCxnSpPr>
              <p:spPr>
                <a:xfrm flipH="1" flipV="1">
                  <a:off x="9221439" y="3283735"/>
                  <a:ext cx="583629" cy="48988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>
                  <a:endCxn id="80" idx="2"/>
                </p:cNvCxnSpPr>
                <p:nvPr/>
              </p:nvCxnSpPr>
              <p:spPr>
                <a:xfrm flipV="1">
                  <a:off x="8420449" y="3283735"/>
                  <a:ext cx="800990" cy="46152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endCxn id="84" idx="2"/>
                </p:cNvCxnSpPr>
                <p:nvPr/>
              </p:nvCxnSpPr>
              <p:spPr>
                <a:xfrm flipV="1">
                  <a:off x="9221439" y="4142949"/>
                  <a:ext cx="583629" cy="47724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endCxn id="84" idx="2"/>
                </p:cNvCxnSpPr>
                <p:nvPr/>
              </p:nvCxnSpPr>
              <p:spPr>
                <a:xfrm flipH="1" flipV="1">
                  <a:off x="9805068" y="4142949"/>
                  <a:ext cx="432811" cy="49865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endCxn id="81" idx="2"/>
                </p:cNvCxnSpPr>
                <p:nvPr/>
              </p:nvCxnSpPr>
              <p:spPr>
                <a:xfrm flipV="1">
                  <a:off x="6638862" y="3250491"/>
                  <a:ext cx="549627" cy="7144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>
                  <a:endCxn id="81" idx="2"/>
                </p:cNvCxnSpPr>
                <p:nvPr/>
              </p:nvCxnSpPr>
              <p:spPr>
                <a:xfrm flipH="1" flipV="1">
                  <a:off x="7188489" y="3250491"/>
                  <a:ext cx="481958" cy="7144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>
                  <a:stCxn id="79" idx="2"/>
                </p:cNvCxnSpPr>
                <p:nvPr/>
              </p:nvCxnSpPr>
              <p:spPr>
                <a:xfrm>
                  <a:off x="8240429" y="2430180"/>
                  <a:ext cx="920150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等腰三角形 73"/>
              <p:cNvSpPr/>
              <p:nvPr/>
            </p:nvSpPr>
            <p:spPr>
              <a:xfrm>
                <a:off x="6250940" y="42454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>
                <a:off x="4469353" y="445106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>
                <a:off x="7043283" y="5113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6"/>
              <p:cNvSpPr/>
              <p:nvPr/>
            </p:nvSpPr>
            <p:spPr>
              <a:xfrm>
                <a:off x="8049020" y="5137289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>
                <a:off x="5497363" y="4465209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60451" y="4841935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61044" y="466385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58757" y="5472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69427" y="5505245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88461" y="48560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04" y="1778160"/>
            <a:ext cx="367665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子树的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子树的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的颜色为黑色，必定满足性质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，算法结束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的转化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无需转化，也不会引起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插入</a:t>
            </a:r>
            <a:r>
              <a:rPr lang="en-US" altLang="zh-CN" dirty="0"/>
              <a:t> </a:t>
            </a:r>
            <a:r>
              <a:rPr lang="en-US" altLang="zh-CN" dirty="0" smtClean="0"/>
              <a:t>VS RBT</a:t>
            </a:r>
            <a:r>
              <a:rPr lang="zh-CN" altLang="en-US" dirty="0" smtClean="0"/>
              <a:t>的插入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插入元素都是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BST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的插入，区别在于调整</a:t>
                </a:r>
                <a:endParaRPr lang="en-US" altLang="zh-CN" sz="24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旋转次数：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均是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指针回溯次数，最好情况：</a:t>
                </a:r>
                <a:endParaRPr lang="en-US" altLang="zh-CN" sz="24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sym typeface="Wingdings" pitchFamily="2" charset="2"/>
                  </a:rPr>
                  <a:t>很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早就遇到单旋或双旋的情况，为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很早就遇到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case2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或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case3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>
                    <a:solidFill>
                      <a:srgbClr val="000000"/>
                    </a:solidFill>
                    <a:sym typeface="Wingdings" pitchFamily="2" charset="2"/>
                  </a:rPr>
                  <a:t>指针回溯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次数，最坏情况</a:t>
                </a:r>
                <a:r>
                  <a:rPr lang="zh-CN" altLang="en-US" sz="2400" dirty="0">
                    <a:solidFill>
                      <a:srgbClr val="000000"/>
                    </a:solidFill>
                    <a:sym typeface="Wingdings" pitchFamily="2" charset="2"/>
                  </a:rPr>
                  <a:t>：</a:t>
                </a:r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回溯至根节点才发现平衡因子大于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1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logN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不断执行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case1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，直到根节点，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但每次向上回溯两层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  <m:t>𝑙𝑜𝑔𝑁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插入效率：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略好于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查询效率：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略好于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marL="0" lvl="0" indent="0" eaLnBrk="1" hangingPunct="1">
                  <a:buClr>
                    <a:srgbClr val="CC0000"/>
                  </a:buClr>
                  <a:buNone/>
                </a:pPr>
                <a:endParaRPr lang="en-US" altLang="zh-CN" sz="32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endParaRPr lang="en-US" altLang="zh-CN" sz="32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1067" t="-1571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进一步细化</a:t>
            </a:r>
            <a:r>
              <a:rPr lang="en-US" altLang="zh-CN" dirty="0" smtClean="0"/>
              <a:t>case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410" y="1744345"/>
            <a:ext cx="8586470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为了方便举例和调试，进一步细化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根节点结束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，黑色父亲结束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bpOver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的左孩子，三个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leftCase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leftCase1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可左可</a:t>
            </a:r>
            <a:r>
              <a:rPr lang="zh-CN" altLang="en-US" sz="2000" dirty="0" smtClean="0">
                <a:solidFill>
                  <a:srgbClr val="000000"/>
                </a:solidFill>
              </a:rPr>
              <a:t>右；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</a:rPr>
              <a:t>变黑，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为右孩子；左旋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，转为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黑、右旋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的右孩子，三个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rightCase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rightCase1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可左可</a:t>
            </a:r>
            <a:r>
              <a:rPr lang="zh-CN" altLang="en-US" sz="2000" dirty="0" smtClean="0">
                <a:solidFill>
                  <a:srgbClr val="000000"/>
                </a:solidFill>
              </a:rPr>
              <a:t>右；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</a:rPr>
              <a:t>黑，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为左孩子；右旋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，转为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rightCase3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插入演示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依次插入</a:t>
            </a:r>
            <a:r>
              <a:rPr lang="en-US" altLang="zh-CN" sz="3200" dirty="0"/>
              <a:t>[</a:t>
            </a:r>
            <a:r>
              <a:rPr lang="en-US" altLang="zh-CN" sz="3200" dirty="0" smtClean="0"/>
              <a:t>12, 1, 9, 2, 0, 11, 7, 19, 4, 15, 18, 5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3200" dirty="0" smtClean="0"/>
              <a:t> 14, 13, 10, 16, 6, 3, 8, 17]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>
                <a:solidFill>
                  <a:srgbClr val="000000"/>
                </a:solidFill>
              </a:rPr>
              <a:t>演示到</a:t>
            </a:r>
            <a:r>
              <a:rPr lang="en-US" altLang="zh-CN" sz="3200" dirty="0" smtClean="0">
                <a:solidFill>
                  <a:srgbClr val="000000"/>
                </a:solidFill>
              </a:rPr>
              <a:t>5</a:t>
            </a:r>
            <a:r>
              <a:rPr lang="zh-CN" altLang="en-US" sz="3200" dirty="0" smtClean="0">
                <a:solidFill>
                  <a:srgbClr val="000000"/>
                </a:solidFill>
              </a:rPr>
              <a:t>为止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283968" y="2411596"/>
            <a:ext cx="504056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父节点为黑色，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98365" y="2574196"/>
            <a:ext cx="1284702" cy="1377444"/>
            <a:chOff x="3251294" y="2204864"/>
            <a:chExt cx="1284702" cy="1377444"/>
          </a:xfrm>
        </p:grpSpPr>
        <p:sp>
          <p:nvSpPr>
            <p:cNvPr id="2" name="TextBox 1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1294" y="321297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3467318" y="2574196"/>
              <a:ext cx="816650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leftCase2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3200" dirty="0" smtClean="0">
                <a:solidFill>
                  <a:srgbClr val="000000"/>
                </a:solidFill>
              </a:rPr>
              <a:t>leftCase3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56984" y="2911607"/>
            <a:ext cx="1284702" cy="2419446"/>
            <a:chOff x="3251294" y="2204864"/>
            <a:chExt cx="1284702" cy="2419446"/>
          </a:xfrm>
        </p:grpSpPr>
        <p:sp>
          <p:nvSpPr>
            <p:cNvPr id="2" name="TextBox 1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1294" y="321297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3467318" y="2574196"/>
              <a:ext cx="816650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5916" y="4254978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接连接符 8"/>
            <p:cNvCxnSpPr>
              <a:stCxn id="5" idx="2"/>
              <a:endCxn id="8" idx="0"/>
            </p:cNvCxnSpPr>
            <p:nvPr/>
          </p:nvCxnSpPr>
          <p:spPr>
            <a:xfrm>
              <a:off x="3467318" y="3582308"/>
              <a:ext cx="564622" cy="6726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35328" y="2894662"/>
            <a:ext cx="1411363" cy="2419446"/>
            <a:chOff x="3124633" y="2204864"/>
            <a:chExt cx="1411363" cy="2419446"/>
          </a:xfrm>
        </p:grpSpPr>
        <p:sp>
          <p:nvSpPr>
            <p:cNvPr id="13" name="TextBox 12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5668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2"/>
              <a:endCxn id="14" idx="0"/>
            </p:cNvCxnSpPr>
            <p:nvPr/>
          </p:nvCxnSpPr>
          <p:spPr>
            <a:xfrm flipH="1">
              <a:off x="3772705" y="2574196"/>
              <a:ext cx="511263" cy="6380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24633" y="4254978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14" idx="2"/>
              <a:endCxn id="16" idx="0"/>
            </p:cNvCxnSpPr>
            <p:nvPr/>
          </p:nvCxnSpPr>
          <p:spPr>
            <a:xfrm flipH="1">
              <a:off x="3340657" y="3581558"/>
              <a:ext cx="432048" cy="673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058031" y="3224857"/>
            <a:ext cx="1553074" cy="1389724"/>
            <a:chOff x="3621311" y="2191834"/>
            <a:chExt cx="1553074" cy="1389724"/>
          </a:xfrm>
        </p:grpSpPr>
        <p:sp>
          <p:nvSpPr>
            <p:cNvPr id="24" name="TextBox 23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4" idx="0"/>
              <a:endCxn id="25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5" name="左弧形箭头 4104"/>
          <p:cNvSpPr/>
          <p:nvPr/>
        </p:nvSpPr>
        <p:spPr>
          <a:xfrm rot="6928754">
            <a:off x="914194" y="2954788"/>
            <a:ext cx="949676" cy="2001136"/>
          </a:xfrm>
          <a:prstGeom prst="curved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06" name="上弧形箭头 4105"/>
          <p:cNvSpPr/>
          <p:nvPr/>
        </p:nvSpPr>
        <p:spPr>
          <a:xfrm rot="2679403">
            <a:off x="4020146" y="2716573"/>
            <a:ext cx="1468720" cy="805425"/>
          </a:xfrm>
          <a:prstGeom prst="curved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其它语言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亦可，</a:t>
            </a:r>
            <a:r>
              <a:rPr lang="en-US" altLang="zh-CN" dirty="0" smtClean="0"/>
              <a:t>《STL</a:t>
            </a:r>
            <a:r>
              <a:rPr lang="zh-CN" altLang="en-US" dirty="0" smtClean="0"/>
              <a:t>源码剖析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不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等动态语言的源码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leftCase1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3200" dirty="0" smtClean="0">
                <a:solidFill>
                  <a:srgbClr val="000000"/>
                </a:solidFill>
              </a:rPr>
              <a:t>rootOver</a:t>
            </a:r>
            <a:r>
              <a:rPr lang="zh-CN" altLang="en-US" sz="3200" dirty="0" smtClean="0">
                <a:solidFill>
                  <a:srgbClr val="000000"/>
                </a:solidFill>
              </a:rPr>
              <a:t>，</a:t>
            </a:r>
            <a:r>
              <a:rPr lang="en-US" altLang="zh-CN" sz="3200" dirty="0" smtClean="0">
                <a:solidFill>
                  <a:srgbClr val="000000"/>
                </a:solidFill>
              </a:rPr>
              <a:t>BH++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87624" y="3212976"/>
            <a:ext cx="1553074" cy="2450765"/>
            <a:chOff x="3621311" y="2191834"/>
            <a:chExt cx="1553074" cy="2450765"/>
          </a:xfrm>
        </p:grpSpPr>
        <p:sp>
          <p:nvSpPr>
            <p:cNvPr id="24" name="TextBox 23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4" idx="0"/>
              <a:endCxn id="25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7" idx="2"/>
              <a:endCxn id="22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202952" y="3212976"/>
            <a:ext cx="1553074" cy="2450765"/>
            <a:chOff x="3621311" y="2191834"/>
            <a:chExt cx="1553074" cy="2450765"/>
          </a:xfrm>
        </p:grpSpPr>
        <p:sp>
          <p:nvSpPr>
            <p:cNvPr id="39" name="TextBox 38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47141" y="3212976"/>
            <a:ext cx="1553074" cy="2450765"/>
            <a:chOff x="3621311" y="2191834"/>
            <a:chExt cx="1553074" cy="2450765"/>
          </a:xfrm>
        </p:grpSpPr>
        <p:sp>
          <p:nvSpPr>
            <p:cNvPr id="31" name="TextBox 30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0"/>
              <a:endCxn id="32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5" name="直接连接符 34"/>
            <p:cNvCxnSpPr>
              <a:stCxn id="32" idx="2"/>
              <a:endCxn id="34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直接连接符 36"/>
            <p:cNvCxnSpPr>
              <a:stCxn id="34" idx="2"/>
              <a:endCxn id="36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93386" y="2985167"/>
            <a:ext cx="1985122" cy="2450765"/>
            <a:chOff x="3189263" y="2191834"/>
            <a:chExt cx="1985122" cy="2450765"/>
          </a:xfrm>
        </p:grpSpPr>
        <p:sp>
          <p:nvSpPr>
            <p:cNvPr id="39" name="TextBox 38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07759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837335" y="3581558"/>
              <a:ext cx="456287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89263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405287" y="3581558"/>
              <a:ext cx="432048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63888" y="2791221"/>
            <a:ext cx="2502165" cy="2483507"/>
            <a:chOff x="2924248" y="2191834"/>
            <a:chExt cx="2502165" cy="2483507"/>
          </a:xfrm>
        </p:grpSpPr>
        <p:sp>
          <p:nvSpPr>
            <p:cNvPr id="39" name="TextBox 38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0"/>
            <p:cNvCxnSpPr>
              <a:stCxn id="39" idx="2"/>
              <a:endCxn id="20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7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rightCase1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572423" y="2606705"/>
            <a:ext cx="2502165" cy="3558599"/>
            <a:chOff x="2924248" y="2191834"/>
            <a:chExt cx="2502165" cy="3558599"/>
          </a:xfrm>
        </p:grpSpPr>
        <p:sp>
          <p:nvSpPr>
            <p:cNvPr id="39" name="TextBox 38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0"/>
            <p:cNvCxnSpPr>
              <a:stCxn id="39" idx="2"/>
              <a:endCxn id="20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44" idx="2"/>
              <a:endCxn id="16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97116" y="2606705"/>
            <a:ext cx="2502165" cy="3558599"/>
            <a:chOff x="2924248" y="2191834"/>
            <a:chExt cx="2502165" cy="3558599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22" idx="0"/>
              <a:endCxn id="23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  <a:endCxn id="25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25693" y="2422039"/>
            <a:ext cx="3074033" cy="3558599"/>
            <a:chOff x="2924248" y="2191834"/>
            <a:chExt cx="3074033" cy="3558599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22" idx="0"/>
              <a:endCxn id="23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  <a:endCxn id="25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72469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22" idx="2"/>
              <a:endCxn id="35" idx="0"/>
            </p:cNvCxnSpPr>
            <p:nvPr/>
          </p:nvCxnSpPr>
          <p:spPr>
            <a:xfrm>
              <a:off x="5174385" y="3581558"/>
              <a:ext cx="510990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76655" y="2573083"/>
            <a:ext cx="3097521" cy="3162272"/>
            <a:chOff x="2924248" y="2191834"/>
            <a:chExt cx="3097521" cy="3720320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2903539"/>
              <a:ext cx="504056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9</a:t>
              </a:r>
              <a:endParaRPr lang="zh-CN" altLang="en-US" sz="1600" dirty="0"/>
            </a:p>
          </p:txBody>
        </p:sp>
        <p:cxnSp>
          <p:nvCxnSpPr>
            <p:cNvPr id="24" name="直接连接符 23"/>
            <p:cNvCxnSpPr>
              <a:endCxn id="23" idx="2"/>
            </p:cNvCxnSpPr>
            <p:nvPr/>
          </p:nvCxnSpPr>
          <p:spPr>
            <a:xfrm flipH="1" flipV="1">
              <a:off x="4372616" y="2590133"/>
              <a:ext cx="801770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6296" y="290353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</p:cNvCxnSpPr>
            <p:nvPr/>
          </p:nvCxnSpPr>
          <p:spPr>
            <a:xfrm flipH="1">
              <a:off x="3621312" y="2590133"/>
              <a:ext cx="751304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88344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572320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0</a:t>
              </a:r>
              <a:endParaRPr lang="zh-CN" altLang="en-US" sz="1600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120" y="390364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705026" y="3301838"/>
              <a:ext cx="469359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4368" y="469106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7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04368" y="4301945"/>
              <a:ext cx="216024" cy="3891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95957" y="389515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19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22" idx="2"/>
              <a:endCxn id="35" idx="0"/>
            </p:cNvCxnSpPr>
            <p:nvPr/>
          </p:nvCxnSpPr>
          <p:spPr>
            <a:xfrm>
              <a:off x="5174385" y="3301838"/>
              <a:ext cx="534478" cy="5933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44449" y="551385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4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直接连接符 37"/>
            <p:cNvCxnSpPr>
              <a:stCxn id="33" idx="2"/>
              <a:endCxn id="37" idx="0"/>
            </p:cNvCxnSpPr>
            <p:nvPr/>
          </p:nvCxnSpPr>
          <p:spPr>
            <a:xfrm flipH="1">
              <a:off x="3760473" y="5089363"/>
              <a:ext cx="459919" cy="4244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93360" y="2529902"/>
            <a:ext cx="3097521" cy="3164230"/>
            <a:chOff x="2924248" y="2191834"/>
            <a:chExt cx="3097521" cy="3722624"/>
          </a:xfrm>
        </p:grpSpPr>
        <p:sp>
          <p:nvSpPr>
            <p:cNvPr id="40" name="TextBox 39"/>
            <p:cNvSpPr txBox="1"/>
            <p:nvPr/>
          </p:nvSpPr>
          <p:spPr>
            <a:xfrm>
              <a:off x="4922357" y="2903539"/>
              <a:ext cx="504056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6592" y="2191834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9</a:t>
              </a:r>
              <a:endParaRPr lang="zh-CN" altLang="en-US" sz="1600" dirty="0"/>
            </a:p>
          </p:txBody>
        </p:sp>
        <p:cxnSp>
          <p:nvCxnSpPr>
            <p:cNvPr id="42" name="直接连接符 41"/>
            <p:cNvCxnSpPr>
              <a:endCxn id="41" idx="2"/>
            </p:cNvCxnSpPr>
            <p:nvPr/>
          </p:nvCxnSpPr>
          <p:spPr>
            <a:xfrm flipH="1" flipV="1">
              <a:off x="4372616" y="2590133"/>
              <a:ext cx="801770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6296" y="290353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1" idx="2"/>
            </p:cNvCxnSpPr>
            <p:nvPr/>
          </p:nvCxnSpPr>
          <p:spPr>
            <a:xfrm flipH="1">
              <a:off x="3621312" y="2590133"/>
              <a:ext cx="751304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8344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cxnSp>
          <p:nvCxnSpPr>
            <p:cNvPr id="46" name="直接连接符 45"/>
            <p:cNvCxnSpPr>
              <a:stCxn id="43" idx="2"/>
              <a:endCxn id="45" idx="0"/>
            </p:cNvCxnSpPr>
            <p:nvPr/>
          </p:nvCxnSpPr>
          <p:spPr>
            <a:xfrm>
              <a:off x="3572320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4248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0</a:t>
              </a:r>
              <a:endParaRPr lang="zh-CN" altLang="en-US" sz="1600" dirty="0"/>
            </a:p>
          </p:txBody>
        </p:sp>
        <p:cxnSp>
          <p:nvCxnSpPr>
            <p:cNvPr id="48" name="直接连接符 47"/>
            <p:cNvCxnSpPr>
              <a:stCxn id="43" idx="2"/>
              <a:endCxn id="47" idx="0"/>
            </p:cNvCxnSpPr>
            <p:nvPr/>
          </p:nvCxnSpPr>
          <p:spPr>
            <a:xfrm flipH="1">
              <a:off x="3140272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392120" y="390364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0" idx="2"/>
              <a:endCxn id="49" idx="0"/>
            </p:cNvCxnSpPr>
            <p:nvPr/>
          </p:nvCxnSpPr>
          <p:spPr>
            <a:xfrm flipH="1">
              <a:off x="4705026" y="3301838"/>
              <a:ext cx="469359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4368" y="469106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4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连接符 51"/>
            <p:cNvCxnSpPr>
              <a:stCxn id="45" idx="2"/>
              <a:endCxn id="51" idx="0"/>
            </p:cNvCxnSpPr>
            <p:nvPr/>
          </p:nvCxnSpPr>
          <p:spPr>
            <a:xfrm>
              <a:off x="4004368" y="4301945"/>
              <a:ext cx="216024" cy="3891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957" y="3868760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19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直接连接符 53"/>
            <p:cNvCxnSpPr>
              <a:stCxn id="40" idx="2"/>
              <a:endCxn id="53" idx="0"/>
            </p:cNvCxnSpPr>
            <p:nvPr/>
          </p:nvCxnSpPr>
          <p:spPr>
            <a:xfrm>
              <a:off x="5174385" y="3301838"/>
              <a:ext cx="534478" cy="5669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8894" y="551615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7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接连接符 55"/>
            <p:cNvCxnSpPr>
              <a:stCxn id="51" idx="2"/>
              <a:endCxn id="55" idx="0"/>
            </p:cNvCxnSpPr>
            <p:nvPr/>
          </p:nvCxnSpPr>
          <p:spPr>
            <a:xfrm>
              <a:off x="4220392" y="5089364"/>
              <a:ext cx="424526" cy="426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上弧形箭头 17"/>
          <p:cNvSpPr/>
          <p:nvPr/>
        </p:nvSpPr>
        <p:spPr>
          <a:xfrm rot="2459737">
            <a:off x="1614561" y="4536114"/>
            <a:ext cx="1616107" cy="860023"/>
          </a:xfrm>
          <a:prstGeom prst="curvedDownArrow">
            <a:avLst>
              <a:gd name="adj1" fmla="val 32315"/>
              <a:gd name="adj2" fmla="val 48604"/>
              <a:gd name="adj3" fmla="val 25000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rightCase3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71207" y="2348880"/>
            <a:ext cx="3097521" cy="3693657"/>
            <a:chOff x="2924248" y="2191834"/>
            <a:chExt cx="3097521" cy="3693657"/>
          </a:xfrm>
        </p:grpSpPr>
        <p:sp>
          <p:nvSpPr>
            <p:cNvPr id="40" name="TextBox 39"/>
            <p:cNvSpPr txBox="1"/>
            <p:nvPr/>
          </p:nvSpPr>
          <p:spPr>
            <a:xfrm>
              <a:off x="4922357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endCxn id="41" idx="2"/>
            </p:cNvCxnSpPr>
            <p:nvPr/>
          </p:nvCxnSpPr>
          <p:spPr>
            <a:xfrm flipH="1" flipV="1">
              <a:off x="4372616" y="2561166"/>
              <a:ext cx="801769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83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3" idx="2"/>
              <a:endCxn id="45" idx="0"/>
            </p:cNvCxnSpPr>
            <p:nvPr/>
          </p:nvCxnSpPr>
          <p:spPr>
            <a:xfrm>
              <a:off x="3572320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4248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8" name="直接连接符 47"/>
            <p:cNvCxnSpPr>
              <a:stCxn id="43" idx="2"/>
              <a:endCxn id="47" idx="0"/>
            </p:cNvCxnSpPr>
            <p:nvPr/>
          </p:nvCxnSpPr>
          <p:spPr>
            <a:xfrm flipH="1">
              <a:off x="3140272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392120" y="390364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0" idx="2"/>
              <a:endCxn id="49" idx="0"/>
            </p:cNvCxnSpPr>
            <p:nvPr/>
          </p:nvCxnSpPr>
          <p:spPr>
            <a:xfrm flipH="1">
              <a:off x="4705026" y="3272871"/>
              <a:ext cx="469359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4368" y="4691065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连接符 51"/>
            <p:cNvCxnSpPr>
              <a:stCxn id="45" idx="2"/>
              <a:endCxn id="51" idx="0"/>
            </p:cNvCxnSpPr>
            <p:nvPr/>
          </p:nvCxnSpPr>
          <p:spPr>
            <a:xfrm>
              <a:off x="4004368" y="4272978"/>
              <a:ext cx="216024" cy="418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957" y="389515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直接连接符 53"/>
            <p:cNvCxnSpPr>
              <a:stCxn id="40" idx="2"/>
              <a:endCxn id="53" idx="0"/>
            </p:cNvCxnSpPr>
            <p:nvPr/>
          </p:nvCxnSpPr>
          <p:spPr>
            <a:xfrm>
              <a:off x="5174385" y="3272871"/>
              <a:ext cx="534478" cy="622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8894" y="551615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接连接符 55"/>
            <p:cNvCxnSpPr>
              <a:stCxn id="51" idx="2"/>
              <a:endCxn id="55" idx="0"/>
            </p:cNvCxnSpPr>
            <p:nvPr/>
          </p:nvCxnSpPr>
          <p:spPr>
            <a:xfrm>
              <a:off x="4220392" y="5060397"/>
              <a:ext cx="424526" cy="4557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890462" y="2515866"/>
            <a:ext cx="3097521" cy="2893367"/>
            <a:chOff x="2924248" y="2191834"/>
            <a:chExt cx="3097521" cy="2893367"/>
          </a:xfrm>
        </p:grpSpPr>
        <p:sp>
          <p:nvSpPr>
            <p:cNvPr id="76" name="TextBox 75"/>
            <p:cNvSpPr txBox="1"/>
            <p:nvPr/>
          </p:nvSpPr>
          <p:spPr>
            <a:xfrm>
              <a:off x="4922357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endCxn id="77" idx="2"/>
            </p:cNvCxnSpPr>
            <p:nvPr/>
          </p:nvCxnSpPr>
          <p:spPr>
            <a:xfrm flipH="1" flipV="1">
              <a:off x="4372616" y="2561166"/>
              <a:ext cx="801769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>
              <a:stCxn id="77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93809" y="4691065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9" idx="2"/>
              <a:endCxn id="87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24248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79" idx="2"/>
              <a:endCxn id="83" idx="0"/>
            </p:cNvCxnSpPr>
            <p:nvPr/>
          </p:nvCxnSpPr>
          <p:spPr>
            <a:xfrm flipH="1">
              <a:off x="3140272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92120" y="390364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直接连接符 85"/>
            <p:cNvCxnSpPr>
              <a:stCxn id="76" idx="2"/>
              <a:endCxn id="85" idx="0"/>
            </p:cNvCxnSpPr>
            <p:nvPr/>
          </p:nvCxnSpPr>
          <p:spPr>
            <a:xfrm flipH="1">
              <a:off x="4705026" y="3272871"/>
              <a:ext cx="469359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1" idx="0"/>
              <a:endCxn id="87" idx="2"/>
            </p:cNvCxnSpPr>
            <p:nvPr/>
          </p:nvCxnSpPr>
          <p:spPr>
            <a:xfrm flipV="1">
              <a:off x="3409833" y="4272978"/>
              <a:ext cx="530735" cy="418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95957" y="389515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76" idx="2"/>
              <a:endCxn id="89" idx="0"/>
            </p:cNvCxnSpPr>
            <p:nvPr/>
          </p:nvCxnSpPr>
          <p:spPr>
            <a:xfrm>
              <a:off x="5174385" y="3272871"/>
              <a:ext cx="534478" cy="622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09796" y="471586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7" idx="2"/>
              <a:endCxn id="91" idx="0"/>
            </p:cNvCxnSpPr>
            <p:nvPr/>
          </p:nvCxnSpPr>
          <p:spPr>
            <a:xfrm>
              <a:off x="3940568" y="4272978"/>
              <a:ext cx="485252" cy="4428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左弧形箭头 20"/>
          <p:cNvSpPr/>
          <p:nvPr/>
        </p:nvSpPr>
        <p:spPr>
          <a:xfrm rot="3112832">
            <a:off x="1378517" y="3377055"/>
            <a:ext cx="713571" cy="1391670"/>
          </a:xfrm>
          <a:prstGeom prst="curved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rightCase1bpOver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91339" y="2677354"/>
            <a:ext cx="3817503" cy="3119149"/>
            <a:chOff x="2708224" y="2191834"/>
            <a:chExt cx="3817503" cy="3119149"/>
          </a:xfrm>
        </p:grpSpPr>
        <p:sp>
          <p:nvSpPr>
            <p:cNvPr id="76" name="TextBox 75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76" idx="0"/>
              <a:endCxn id="77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>
              <a:stCxn id="77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32260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9" idx="2"/>
              <a:endCxn id="87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79" idx="2"/>
              <a:endCxn id="83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直接连接符 85"/>
            <p:cNvCxnSpPr>
              <a:stCxn id="76" idx="2"/>
              <a:endCxn id="85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1" idx="0"/>
              <a:endCxn id="87" idx="2"/>
            </p:cNvCxnSpPr>
            <p:nvPr/>
          </p:nvCxnSpPr>
          <p:spPr>
            <a:xfrm flipV="1">
              <a:off x="3248284" y="4272978"/>
              <a:ext cx="692284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76" idx="2"/>
              <a:endCxn id="89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56592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7" idx="2"/>
              <a:endCxn id="91" idx="0"/>
            </p:cNvCxnSpPr>
            <p:nvPr/>
          </p:nvCxnSpPr>
          <p:spPr>
            <a:xfrm>
              <a:off x="3940568" y="4272978"/>
              <a:ext cx="432048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346211" y="4941651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8" name="直接连接符 57"/>
            <p:cNvCxnSpPr>
              <a:stCxn id="89" idx="2"/>
              <a:endCxn id="57" idx="0"/>
            </p:cNvCxnSpPr>
            <p:nvPr/>
          </p:nvCxnSpPr>
          <p:spPr>
            <a:xfrm flipH="1">
              <a:off x="5659117" y="4253662"/>
              <a:ext cx="553704" cy="6879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716016" y="2676479"/>
            <a:ext cx="3817503" cy="3119149"/>
            <a:chOff x="2708224" y="2191834"/>
            <a:chExt cx="3817503" cy="3119149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32260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248284" y="4272978"/>
              <a:ext cx="692284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stCxn id="60" idx="2"/>
              <a:endCxn id="73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46211" y="4941651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stCxn id="73" idx="2"/>
              <a:endCxn id="95" idx="0"/>
            </p:cNvCxnSpPr>
            <p:nvPr/>
          </p:nvCxnSpPr>
          <p:spPr>
            <a:xfrm flipH="1">
              <a:off x="5659117" y="4253662"/>
              <a:ext cx="553704" cy="6879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572000" y="2278298"/>
            <a:ext cx="3817503" cy="3805003"/>
            <a:chOff x="2708224" y="2191834"/>
            <a:chExt cx="3817503" cy="3805003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stCxn id="60" idx="2"/>
              <a:endCxn id="73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stCxn id="73" idx="2"/>
              <a:endCxn id="95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20520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033426" y="5126317"/>
              <a:ext cx="625691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23528" y="2252958"/>
            <a:ext cx="3817503" cy="3805003"/>
            <a:chOff x="2708224" y="2191834"/>
            <a:chExt cx="3817503" cy="3805003"/>
          </a:xfrm>
        </p:grpSpPr>
        <p:sp>
          <p:nvSpPr>
            <p:cNvPr id="51" name="TextBox 50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51" idx="0"/>
              <a:endCxn id="52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2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7" name="直接连接符 96"/>
            <p:cNvCxnSpPr>
              <a:stCxn id="54" idx="2"/>
              <a:endCxn id="102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54" idx="2"/>
              <a:endCxn id="98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>
              <a:stCxn id="51" idx="2"/>
              <a:endCxn id="100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56" idx="0"/>
              <a:endCxn id="102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51" idx="2"/>
              <a:endCxn id="104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7" name="直接连接符 106"/>
            <p:cNvCxnSpPr>
              <a:stCxn id="102" idx="2"/>
              <a:endCxn id="106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4" idx="2"/>
              <a:endCxn id="108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76245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108" idx="2"/>
              <a:endCxn id="110" idx="0"/>
            </p:cNvCxnSpPr>
            <p:nvPr/>
          </p:nvCxnSpPr>
          <p:spPr>
            <a:xfrm>
              <a:off x="5659117" y="5126317"/>
              <a:ext cx="430034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下弧形箭头 6"/>
          <p:cNvSpPr/>
          <p:nvPr/>
        </p:nvSpPr>
        <p:spPr>
          <a:xfrm rot="12438548">
            <a:off x="2494266" y="4316076"/>
            <a:ext cx="1577151" cy="946031"/>
          </a:xfrm>
          <a:prstGeom prst="curved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02122" y="2480417"/>
            <a:ext cx="4306246" cy="2957510"/>
            <a:chOff x="2708224" y="2191834"/>
            <a:chExt cx="4306246" cy="2957510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8865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612413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510952" y="2295751"/>
            <a:ext cx="3817503" cy="3805003"/>
            <a:chOff x="2708224" y="2191834"/>
            <a:chExt cx="3817503" cy="3805003"/>
          </a:xfrm>
        </p:grpSpPr>
        <p:sp>
          <p:nvSpPr>
            <p:cNvPr id="57" name="TextBox 5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57" idx="0"/>
              <a:endCxn id="5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直接连接符 78"/>
            <p:cNvCxnSpPr>
              <a:stCxn id="76" idx="2"/>
              <a:endCxn id="84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1" name="直接连接符 80"/>
            <p:cNvCxnSpPr>
              <a:stCxn id="76" idx="2"/>
              <a:endCxn id="80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57" idx="2"/>
              <a:endCxn id="82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5" name="直接连接符 84"/>
            <p:cNvCxnSpPr>
              <a:stCxn id="78" idx="0"/>
              <a:endCxn id="84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87" name="直接连接符 86"/>
            <p:cNvCxnSpPr>
              <a:stCxn id="57" idx="2"/>
              <a:endCxn id="86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9" name="直接连接符 88"/>
            <p:cNvCxnSpPr>
              <a:stCxn id="84" idx="2"/>
              <a:endCxn id="88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直接连接符 90"/>
            <p:cNvCxnSpPr>
              <a:stCxn id="86" idx="2"/>
              <a:endCxn id="90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720520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2" name="直接连接符 111"/>
            <p:cNvCxnSpPr>
              <a:stCxn id="90" idx="2"/>
              <a:endCxn id="92" idx="0"/>
            </p:cNvCxnSpPr>
            <p:nvPr/>
          </p:nvCxnSpPr>
          <p:spPr>
            <a:xfrm flipH="1">
              <a:off x="5033426" y="5126317"/>
              <a:ext cx="625691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上弧形箭头 15"/>
          <p:cNvSpPr/>
          <p:nvPr/>
        </p:nvSpPr>
        <p:spPr>
          <a:xfrm rot="2735990">
            <a:off x="3418578" y="3715939"/>
            <a:ext cx="1400851" cy="785515"/>
          </a:xfrm>
          <a:prstGeom prst="curvedDownArrow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字典部分源码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83555"/>
            <a:ext cx="6217920" cy="4307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rightCase1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95536" y="2314455"/>
            <a:ext cx="4306246" cy="3634825"/>
            <a:chOff x="2708224" y="2191834"/>
            <a:chExt cx="4306246" cy="3634825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40272" y="460499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356296" y="4272978"/>
              <a:ext cx="584272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8865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612413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直接连接符 50"/>
            <p:cNvCxnSpPr>
              <a:stCxn id="93" idx="2"/>
              <a:endCxn id="50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716016" y="2314455"/>
            <a:ext cx="4243861" cy="3634825"/>
            <a:chOff x="2708224" y="2191834"/>
            <a:chExt cx="4243861" cy="3634825"/>
          </a:xfrm>
        </p:grpSpPr>
        <p:sp>
          <p:nvSpPr>
            <p:cNvPr id="97" name="TextBox 9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97" idx="0"/>
              <a:endCxn id="9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9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100" idx="2"/>
              <a:endCxn id="108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2"/>
              <a:endCxn id="104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7" name="直接连接符 106"/>
            <p:cNvCxnSpPr>
              <a:stCxn id="97" idx="2"/>
              <a:endCxn id="106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2" idx="0"/>
              <a:endCxn id="108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97" idx="2"/>
              <a:endCxn id="11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114" name="直接连接符 113"/>
            <p:cNvCxnSpPr>
              <a:stCxn id="108" idx="2"/>
              <a:endCxn id="11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116" name="直接连接符 115"/>
            <p:cNvCxnSpPr>
              <a:stCxn id="110" idx="0"/>
              <a:endCxn id="11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8" name="直接连接符 117"/>
            <p:cNvCxnSpPr>
              <a:stCxn id="115" idx="2"/>
              <a:endCxn id="11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9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72155" y="2314455"/>
            <a:ext cx="4243861" cy="3634825"/>
            <a:chOff x="2708224" y="2191834"/>
            <a:chExt cx="4243861" cy="3634825"/>
          </a:xfrm>
        </p:grpSpPr>
        <p:sp>
          <p:nvSpPr>
            <p:cNvPr id="97" name="TextBox 9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97" idx="0"/>
              <a:endCxn id="9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9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100" idx="2"/>
              <a:endCxn id="108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2"/>
              <a:endCxn id="104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7" name="直接连接符 106"/>
            <p:cNvCxnSpPr>
              <a:stCxn id="97" idx="2"/>
              <a:endCxn id="106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2" idx="0"/>
              <a:endCxn id="108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97" idx="2"/>
              <a:endCxn id="11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114" name="直接连接符 113"/>
            <p:cNvCxnSpPr>
              <a:stCxn id="108" idx="2"/>
              <a:endCxn id="11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116" name="直接连接符 115"/>
            <p:cNvCxnSpPr>
              <a:stCxn id="110" idx="0"/>
              <a:endCxn id="11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8" name="直接连接符 117"/>
            <p:cNvCxnSpPr>
              <a:stCxn id="115" idx="2"/>
              <a:endCxn id="11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9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4716016" y="2386463"/>
            <a:ext cx="4243861" cy="3634825"/>
            <a:chOff x="2708224" y="2191834"/>
            <a:chExt cx="4243861" cy="3634825"/>
          </a:xfrm>
        </p:grpSpPr>
        <p:sp>
          <p:nvSpPr>
            <p:cNvPr id="53" name="TextBox 52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0"/>
              <a:endCxn id="54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连接符 57"/>
            <p:cNvCxnSpPr>
              <a:stCxn id="54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76" name="直接连接符 75"/>
            <p:cNvCxnSpPr>
              <a:stCxn id="57" idx="2"/>
              <a:endCxn id="8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57" idx="2"/>
              <a:endCxn id="7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53" idx="2"/>
              <a:endCxn id="7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5" idx="0"/>
              <a:endCxn id="8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直接连接符 83"/>
            <p:cNvCxnSpPr>
              <a:stCxn id="53" idx="2"/>
              <a:endCxn id="87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3" idx="0"/>
              <a:endCxn id="87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87" idx="2"/>
              <a:endCxn id="89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91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zh-CN" altLang="en-US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BH++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2155" y="2314455"/>
            <a:ext cx="4243861" cy="3634825"/>
            <a:chOff x="2708224" y="2191834"/>
            <a:chExt cx="4243861" cy="3634825"/>
          </a:xfrm>
        </p:grpSpPr>
        <p:sp>
          <p:nvSpPr>
            <p:cNvPr id="53" name="TextBox 52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0"/>
              <a:endCxn id="54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连接符 57"/>
            <p:cNvCxnSpPr>
              <a:stCxn id="54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76" name="直接连接符 75"/>
            <p:cNvCxnSpPr>
              <a:stCxn id="57" idx="2"/>
              <a:endCxn id="8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57" idx="2"/>
              <a:endCxn id="7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53" idx="2"/>
              <a:endCxn id="7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5" idx="0"/>
              <a:endCxn id="8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直接连接符 83"/>
            <p:cNvCxnSpPr>
              <a:stCxn id="53" idx="2"/>
              <a:endCxn id="87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3" idx="0"/>
              <a:endCxn id="87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87" idx="2"/>
              <a:endCxn id="89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91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716016" y="2373499"/>
            <a:ext cx="4243861" cy="3634825"/>
            <a:chOff x="2708224" y="2191834"/>
            <a:chExt cx="4243861" cy="3634825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1" name="直接连接符 120"/>
            <p:cNvCxnSpPr>
              <a:stCxn id="95" idx="2"/>
              <a:endCxn id="112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直接连接符 122"/>
            <p:cNvCxnSpPr>
              <a:stCxn id="93" idx="2"/>
              <a:endCxn id="122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课后复习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调试</a:t>
            </a:r>
            <a:endParaRPr lang="en-US" altLang="zh-CN" sz="32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3200" dirty="0">
                <a:solidFill>
                  <a:srgbClr val="000000"/>
                </a:solidFill>
                <a:sym typeface="Wingdings" panose="05000000000000000000" pitchFamily="2" charset="2"/>
              </a:rPr>
              <a:t>画图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的删除原则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删除红色节点，不会影响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，也不会违反性质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，无需调整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删除黑色节点，节点所在子树的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BH--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，需要调整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考虑</a:t>
            </a:r>
            <a:r>
              <a:rPr lang="zh-CN" altLang="en-US" sz="2800" dirty="0"/>
              <a:t>删除</a:t>
            </a:r>
            <a:r>
              <a:rPr lang="zh-CN" altLang="en-US" sz="2800" dirty="0" smtClean="0"/>
              <a:t>左子树的情况，规定如下标记：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正在处理的节点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兄弟节点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sib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左侄</a:t>
            </a:r>
            <a:r>
              <a:rPr lang="en-US" altLang="zh-CN" sz="2400" dirty="0" err="1" smtClean="0"/>
              <a:t>leftNephew</a:t>
            </a:r>
            <a:r>
              <a:rPr lang="zh-CN" altLang="en-US" sz="2400" dirty="0" smtClean="0"/>
              <a:t>，简称</a:t>
            </a:r>
            <a:r>
              <a:rPr lang="en-US" altLang="zh-CN" sz="2400" dirty="0" smtClean="0"/>
              <a:t>LN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右侄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rightNephew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endParaRPr lang="en-US" altLang="zh-CN" sz="2800" dirty="0" smtClean="0"/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4965736" y="2602242"/>
            <a:ext cx="3790730" cy="2986998"/>
            <a:chOff x="4976428" y="2467260"/>
            <a:chExt cx="3790730" cy="2986998"/>
          </a:xfrm>
        </p:grpSpPr>
        <p:grpSp>
          <p:nvGrpSpPr>
            <p:cNvPr id="4096" name="组合 4095"/>
            <p:cNvGrpSpPr/>
            <p:nvPr/>
          </p:nvGrpSpPr>
          <p:grpSpPr>
            <a:xfrm>
              <a:off x="4976428" y="2467260"/>
              <a:ext cx="3790730" cy="2986998"/>
              <a:chOff x="4669481" y="2561090"/>
              <a:chExt cx="3790730" cy="298699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13" name="直接连接符 12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2" name="直接连接符 21"/>
                <p:cNvCxnSpPr>
                  <a:stCxn id="21" idx="0"/>
                  <a:endCxn id="5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47" idx="0"/>
                  <a:endCxn id="21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48" idx="0"/>
                  <a:endCxn id="21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35" name="等腰三角形 34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6250940" y="465173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01" name="TextBox 4100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66414" y="501111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删除调整算法的正确证明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每</a:t>
            </a:r>
            <a:r>
              <a:rPr lang="zh-CN" altLang="en-US" sz="2800" dirty="0"/>
              <a:t>将节点进行染色、旋转操作</a:t>
            </a:r>
            <a:r>
              <a:rPr lang="zh-CN" altLang="en-US" sz="2800" dirty="0" smtClean="0"/>
              <a:t>，都需要考虑：</a:t>
            </a:r>
            <a:endParaRPr lang="en-US" altLang="zh-CN" sz="28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，如：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只能不变或增加，否则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将比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的更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小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是否违反性质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的，如果违反，染黑还是继续回溯？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需要删除</a:t>
            </a:r>
            <a:r>
              <a:rPr lang="zh-CN" altLang="en-US" sz="2400" dirty="0" smtClean="0"/>
              <a:t>的节点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为红色，直接删除</a:t>
            </a:r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其它无需调整的情况为：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为根节点，无论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什么颜色，都将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染黑，结束，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删除左孩子</a:t>
            </a:r>
            <a:r>
              <a:rPr lang="en-US" altLang="zh-CN" sz="2400" dirty="0" smtClean="0">
                <a:solidFill>
                  <a:srgbClr val="000000"/>
                </a:solidFill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，分为</a:t>
            </a:r>
            <a:r>
              <a:rPr lang="zh-CN" altLang="en-US" sz="2400" dirty="0">
                <a:solidFill>
                  <a:srgbClr val="000000"/>
                </a:solidFill>
              </a:rPr>
              <a:t>四</a:t>
            </a:r>
            <a:r>
              <a:rPr lang="zh-CN" altLang="en-US" sz="2400" dirty="0" smtClean="0">
                <a:solidFill>
                  <a:srgbClr val="000000"/>
                </a:solidFill>
              </a:rPr>
              <a:t>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ase4: 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随意，红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的颜色，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转化情况、旋转次数一一分析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CLRS</a:t>
            </a:r>
            <a:r>
              <a:rPr lang="en-US" altLang="zh-CN" dirty="0" smtClean="0">
                <a:sym typeface="Wingdings" panose="05000000000000000000" pitchFamily="2" charset="2"/>
              </a:rPr>
              <a:t>JDK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85" y="1293355"/>
            <a:ext cx="4286250" cy="4943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0974"/>
            <a:ext cx="4203938" cy="3828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删除的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本身就是红色节点，直接删除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85" y="2814493"/>
            <a:ext cx="6473666" cy="179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PHP</a:t>
            </a:r>
            <a:r>
              <a:rPr lang="zh-CN" altLang="en-US" dirty="0"/>
              <a:t>数组</a:t>
            </a:r>
            <a:r>
              <a:rPr lang="zh-CN" altLang="en-US" dirty="0" smtClean="0"/>
              <a:t>部分源码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44" y="1700808"/>
            <a:ext cx="7561898" cy="4363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回溯指针时遇到的情形：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为根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节点，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无论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什么颜色，都将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黑，将根节点染黑同时满足性质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为红色，将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黑，简称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在执行这一步之前，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BH(left)==BH(right)-1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，执行完这一步，正好使得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BH(left)==BH(right)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，删除调整算法结束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1" y="4941168"/>
            <a:ext cx="382905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31" y="4581128"/>
            <a:ext cx="487680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条件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</a:rPr>
              <a:t>为红色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隐含条件：由于性质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RN</a:t>
            </a:r>
            <a:r>
              <a:rPr lang="zh-CN" altLang="en-US" sz="2400" dirty="0" smtClean="0">
                <a:solidFill>
                  <a:srgbClr val="000000"/>
                </a:solidFill>
              </a:rPr>
              <a:t>必定都为黑色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</a:rPr>
              <a:t>染黑，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染红，左旋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</a:rPr>
              <a:t>成为新的</a:t>
            </a:r>
            <a:r>
              <a:rPr lang="en-US" altLang="zh-CN" sz="2400" dirty="0">
                <a:solidFill>
                  <a:srgbClr val="000000"/>
                </a:solidFill>
              </a:rPr>
              <a:t>sib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0" y="3652220"/>
            <a:ext cx="5159216" cy="1632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10" name="组合 4109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4108" name="右箭头 4107"/>
            <p:cNvSpPr/>
            <p:nvPr/>
          </p:nvSpPr>
          <p:spPr>
            <a:xfrm>
              <a:off x="2125460" y="3329961"/>
              <a:ext cx="706835" cy="336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9" name="TextBox 4108"/>
            <p:cNvSpPr txBox="1"/>
            <p:nvPr/>
          </p:nvSpPr>
          <p:spPr>
            <a:xfrm>
              <a:off x="2006326" y="3068960"/>
              <a:ext cx="814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  <p:grpSp>
        <p:nvGrpSpPr>
          <p:cNvPr id="4113" name="组合 4112"/>
          <p:cNvGrpSpPr/>
          <p:nvPr/>
        </p:nvGrpSpPr>
        <p:grpSpPr>
          <a:xfrm>
            <a:off x="4845780" y="2633798"/>
            <a:ext cx="3553599" cy="2764012"/>
            <a:chOff x="4753026" y="2732329"/>
            <a:chExt cx="3553599" cy="2764012"/>
          </a:xfrm>
        </p:grpSpPr>
        <p:grpSp>
          <p:nvGrpSpPr>
            <p:cNvPr id="5" name="组合 4"/>
            <p:cNvGrpSpPr/>
            <p:nvPr/>
          </p:nvGrpSpPr>
          <p:grpSpPr>
            <a:xfrm>
              <a:off x="4753026" y="2732329"/>
              <a:ext cx="3553599" cy="2764012"/>
              <a:chOff x="4976428" y="1971482"/>
              <a:chExt cx="3553599" cy="276401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76428" y="1971482"/>
                <a:ext cx="3553599" cy="2764012"/>
                <a:chOff x="4669481" y="2065312"/>
                <a:chExt cx="3553599" cy="2764012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885633" y="2065312"/>
                  <a:ext cx="3154969" cy="1817091"/>
                  <a:chOff x="6658970" y="1565070"/>
                  <a:chExt cx="3154969" cy="1817091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302104" y="2314929"/>
                    <a:ext cx="395718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658970" y="3012829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16" name="直接连接符 15"/>
                  <p:cNvCxnSpPr>
                    <a:stCxn id="14" idx="2"/>
                    <a:endCxn id="15" idx="0"/>
                  </p:cNvCxnSpPr>
                  <p:nvPr/>
                </p:nvCxnSpPr>
                <p:spPr>
                  <a:xfrm flipH="1">
                    <a:off x="6838990" y="2684261"/>
                    <a:ext cx="660973" cy="32856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271511" y="1565070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18" name="直接连接符 17"/>
                  <p:cNvCxnSpPr>
                    <a:stCxn id="17" idx="2"/>
                    <a:endCxn id="14" idx="0"/>
                  </p:cNvCxnSpPr>
                  <p:nvPr/>
                </p:nvCxnSpPr>
                <p:spPr>
                  <a:xfrm flipH="1">
                    <a:off x="7499963" y="1934402"/>
                    <a:ext cx="951568" cy="3805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>
                    <a:stCxn id="21" idx="0"/>
                    <a:endCxn id="14" idx="2"/>
                  </p:cNvCxnSpPr>
                  <p:nvPr/>
                </p:nvCxnSpPr>
                <p:spPr>
                  <a:xfrm flipH="1" flipV="1">
                    <a:off x="7499963" y="2684261"/>
                    <a:ext cx="524314" cy="29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>
                    <a:stCxn id="22" idx="0"/>
                    <a:endCxn id="17" idx="2"/>
                  </p:cNvCxnSpPr>
                  <p:nvPr/>
                </p:nvCxnSpPr>
                <p:spPr>
                  <a:xfrm flipH="1" flipV="1">
                    <a:off x="8451531" y="1934402"/>
                    <a:ext cx="1074313" cy="67404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736181" y="2977782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237748" y="2608450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" name="等腰三角形 10"/>
                <p:cNvSpPr/>
                <p:nvPr/>
              </p:nvSpPr>
              <p:spPr>
                <a:xfrm>
                  <a:off x="4669481" y="3932974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>
                  <a:off x="5885851" y="387291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7430737" y="351307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077323" y="428731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11757" y="422726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51144" y="388102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4111" name="左箭头 4110"/>
            <p:cNvSpPr/>
            <p:nvPr/>
          </p:nvSpPr>
          <p:spPr>
            <a:xfrm>
              <a:off x="6622580" y="4180088"/>
              <a:ext cx="676315" cy="3035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2" name="TextBox 4111"/>
            <p:cNvSpPr txBox="1"/>
            <p:nvPr/>
          </p:nvSpPr>
          <p:spPr>
            <a:xfrm>
              <a:off x="6663643" y="3890247"/>
              <a:ext cx="75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符合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BH(X)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BH(LN)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需要继续调整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case2-2</a:t>
            </a:r>
            <a:endParaRPr lang="en-US" altLang="zh-CN" sz="2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的变化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>
                <a:solidFill>
                  <a:srgbClr val="000000"/>
                </a:solidFill>
              </a:rPr>
              <a:t>均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 smtClean="0">
                <a:solidFill>
                  <a:srgbClr val="000000"/>
                </a:solidFill>
              </a:rPr>
              <a:t>均为黑色，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为红色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处理</a:t>
            </a:r>
            <a:r>
              <a:rPr lang="zh-CN" altLang="en-US" sz="2800" dirty="0" smtClean="0">
                <a:solidFill>
                  <a:srgbClr val="000000"/>
                </a:solidFill>
              </a:rPr>
              <a:t>方式相同：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回溯至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6"/>
            <a:ext cx="5454968" cy="107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976439" y="3441395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2590" y="3203684"/>
              <a:ext cx="42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9943" y="2607931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符合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减少了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BH(X)==BH(S)P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减小了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需要继续调整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由于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是黑色，故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可转化为任意</a:t>
            </a:r>
            <a:r>
              <a:rPr lang="en-US" altLang="zh-CN" sz="2800" dirty="0" smtClean="0">
                <a:solidFill>
                  <a:srgbClr val="000000"/>
                </a:solidFill>
              </a:rPr>
              <a:t>case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若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为根节点，则执行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的减小，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这</a:t>
            </a:r>
            <a:r>
              <a:rPr lang="zh-CN" altLang="en-US" sz="2800" dirty="0" smtClean="0">
                <a:solidFill>
                  <a:srgbClr val="000000"/>
                </a:solidFill>
              </a:rPr>
              <a:t>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唯一减小整个红黑树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的情形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976439" y="3441395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2590" y="3203684"/>
              <a:ext cx="42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9943" y="2607931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环境准备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JDK1.6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稳定，语法糖较少</a:t>
            </a:r>
            <a:r>
              <a:rPr lang="en-US" altLang="zh-CN" dirty="0" smtClean="0"/>
              <a:t>(1.8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算法更加原汁原味</a:t>
            </a:r>
            <a:r>
              <a:rPr lang="en-US" altLang="zh-CN" dirty="0" smtClean="0"/>
              <a:t>(1.6</a:t>
            </a:r>
            <a:r>
              <a:rPr lang="zh-CN" altLang="en-US" dirty="0" smtClean="0"/>
              <a:t>的哈希表对比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的哈希表，</a:t>
            </a:r>
            <a:r>
              <a:rPr lang="en-US" altLang="zh-CN" dirty="0" smtClean="0"/>
              <a:t>1.6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MergeSort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1.7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TimeSort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>
                <a:solidFill>
                  <a:srgbClr val="000000"/>
                </a:solidFill>
              </a:rPr>
              <a:t>百</a:t>
            </a:r>
            <a:r>
              <a:rPr lang="zh-CN" altLang="en-US" dirty="0" smtClean="0">
                <a:solidFill>
                  <a:srgbClr val="000000"/>
                </a:solidFill>
              </a:rPr>
              <a:t>度</a:t>
            </a:r>
            <a:r>
              <a:rPr lang="en-US" altLang="zh-CN" b="1" dirty="0" smtClean="0">
                <a:solidFill>
                  <a:srgbClr val="C00000"/>
                </a:solidFill>
              </a:rPr>
              <a:t>Eclipse debug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jdk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源码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 idea</a:t>
            </a:r>
            <a:r>
              <a:rPr lang="zh-CN" altLang="en-US" dirty="0" smtClean="0">
                <a:solidFill>
                  <a:srgbClr val="000000"/>
                </a:solidFill>
              </a:rPr>
              <a:t>亦可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BH(S)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减少了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BH(X)==BH(S)P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减小了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的关系违反了性质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调整策略：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redOver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直接</a:t>
            </a:r>
            <a:r>
              <a:rPr lang="zh-CN" altLang="en-US" sz="2400" dirty="0">
                <a:solidFill>
                  <a:srgbClr val="000000"/>
                </a:solidFill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染黑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BH(P)++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且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平衡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en-US" altLang="zh-CN" dirty="0" smtClean="0">
                <a:sym typeface="Wingdings" panose="05000000000000000000" pitchFamily="2" charset="2"/>
              </a:rPr>
              <a:t>redOver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67544" y="2596262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4572000" y="2662601"/>
            <a:ext cx="3790730" cy="2986998"/>
            <a:chOff x="4689943" y="2607931"/>
            <a:chExt cx="3790730" cy="2986998"/>
          </a:xfrm>
        </p:grpSpPr>
        <p:grpSp>
          <p:nvGrpSpPr>
            <p:cNvPr id="83" name="组合 82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95" name="直接连接符 94"/>
                  <p:cNvCxnSpPr>
                    <a:stCxn id="93" idx="2"/>
                    <a:endCxn id="9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97" name="直接连接符 96"/>
                  <p:cNvCxnSpPr>
                    <a:stCxn id="96" idx="0"/>
                    <a:endCxn id="9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>
                    <a:stCxn id="100" idx="0"/>
                    <a:endCxn id="9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>
                    <a:stCxn id="101" idx="0"/>
                    <a:endCxn id="9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0" name="等腰三角形 8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等腰三角形 9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等腰三角形 9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4" name="左箭头 83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case2-2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只能转化为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redOver</a:t>
            </a:r>
            <a:r>
              <a:rPr lang="zh-CN" altLang="en-US" sz="2800" dirty="0" smtClean="0">
                <a:solidFill>
                  <a:srgbClr val="000000"/>
                </a:solidFill>
              </a:rPr>
              <a:t>并结束调整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</a:rPr>
              <a:t>L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为红色，</a:t>
            </a:r>
            <a:r>
              <a:rPr lang="en-US" altLang="zh-CN" sz="2800" dirty="0">
                <a:solidFill>
                  <a:srgbClr val="000000"/>
                </a:solidFill>
              </a:rPr>
              <a:t>R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染黑、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染红，右旋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case4-2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48" y="4133786"/>
            <a:ext cx="5805488" cy="1204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3628565"/>
            <a:chOff x="400247" y="2423265"/>
            <a:chExt cx="3790730" cy="3628565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3628565"/>
              <a:chOff x="4976428" y="2467260"/>
              <a:chExt cx="3790730" cy="362856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3628565"/>
                <a:chOff x="4669481" y="2561090"/>
                <a:chExt cx="3790730" cy="3628565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732215"/>
                  <a:chOff x="6658970" y="2060848"/>
                  <a:chExt cx="3466503" cy="2732215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LN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  <p:cxnSp>
                <p:nvCxnSpPr>
                  <p:cNvPr id="84" name="直接连接符 83"/>
                  <p:cNvCxnSpPr>
                    <a:endCxn id="60" idx="2"/>
                  </p:cNvCxnSpPr>
                  <p:nvPr/>
                </p:nvCxnSpPr>
                <p:spPr>
                  <a:xfrm flipV="1">
                    <a:off x="7878267" y="4121250"/>
                    <a:ext cx="577860" cy="6718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>
                    <a:endCxn id="60" idx="2"/>
                  </p:cNvCxnSpPr>
                  <p:nvPr/>
                </p:nvCxnSpPr>
                <p:spPr>
                  <a:xfrm flipH="1" flipV="1">
                    <a:off x="8456127" y="4121250"/>
                    <a:ext cx="418739" cy="6718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708255" y="529330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等腰三角形 81"/>
                <p:cNvSpPr/>
                <p:nvPr/>
              </p:nvSpPr>
              <p:spPr>
                <a:xfrm>
                  <a:off x="5708758" y="529330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23729" y="5652684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124232" y="5652684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3215219" y="331304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7813" y="3075336"/>
              <a:ext cx="71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02738" y="2349456"/>
            <a:ext cx="4078826" cy="3554756"/>
            <a:chOff x="400247" y="2423265"/>
            <a:chExt cx="4078826" cy="3554756"/>
          </a:xfrm>
        </p:grpSpPr>
        <p:grpSp>
          <p:nvGrpSpPr>
            <p:cNvPr id="87" name="组合 86"/>
            <p:cNvGrpSpPr/>
            <p:nvPr/>
          </p:nvGrpSpPr>
          <p:grpSpPr>
            <a:xfrm>
              <a:off x="400247" y="2423265"/>
              <a:ext cx="4078826" cy="3554756"/>
              <a:chOff x="4976428" y="2467260"/>
              <a:chExt cx="4078826" cy="3554756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4976428" y="2467260"/>
                <a:ext cx="4078826" cy="3554756"/>
                <a:chOff x="4669481" y="2561090"/>
                <a:chExt cx="4078826" cy="3554756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885633" y="2561090"/>
                  <a:ext cx="3804942" cy="2618362"/>
                  <a:chOff x="6658970" y="2060848"/>
                  <a:chExt cx="3804942" cy="2618362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102" name="直接连接符 101"/>
                  <p:cNvCxnSpPr>
                    <a:stCxn id="100" idx="2"/>
                    <a:endCxn id="101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251062" y="3668906"/>
                    <a:ext cx="515996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04" name="直接连接符 103"/>
                  <p:cNvCxnSpPr>
                    <a:stCxn id="107" idx="0"/>
                    <a:endCxn id="100" idx="2"/>
                  </p:cNvCxnSpPr>
                  <p:nvPr/>
                </p:nvCxnSpPr>
                <p:spPr>
                  <a:xfrm flipH="1" flipV="1">
                    <a:off x="8240429" y="2430180"/>
                    <a:ext cx="791889" cy="40959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8" idx="0"/>
                    <a:endCxn id="103" idx="2"/>
                  </p:cNvCxnSpPr>
                  <p:nvPr/>
                </p:nvCxnSpPr>
                <p:spPr>
                  <a:xfrm flipH="1" flipV="1">
                    <a:off x="9509060" y="4038238"/>
                    <a:ext cx="666757" cy="27164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8744222" y="2839773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9887721" y="430987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  <p:cxnSp>
                <p:nvCxnSpPr>
                  <p:cNvPr id="111" name="直接连接符 110"/>
                  <p:cNvCxnSpPr>
                    <a:stCxn id="99" idx="0"/>
                  </p:cNvCxnSpPr>
                  <p:nvPr/>
                </p:nvCxnSpPr>
                <p:spPr>
                  <a:xfrm flipV="1">
                    <a:off x="8132496" y="3225512"/>
                    <a:ext cx="854539" cy="54475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8940557" y="3205058"/>
                    <a:ext cx="568503" cy="46384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>
                    <a:stCxn id="103" idx="2"/>
                  </p:cNvCxnSpPr>
                  <p:nvPr/>
                </p:nvCxnSpPr>
                <p:spPr>
                  <a:xfrm flipH="1">
                    <a:off x="8917684" y="4038238"/>
                    <a:ext cx="591376" cy="27164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等腰三角形 95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/>
                <p:cNvSpPr/>
                <p:nvPr/>
              </p:nvSpPr>
              <p:spPr>
                <a:xfrm>
                  <a:off x="6748175" y="482757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等腰三角形 97"/>
                <p:cNvSpPr/>
                <p:nvPr/>
              </p:nvSpPr>
              <p:spPr>
                <a:xfrm>
                  <a:off x="7955964" y="521949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等腰三角形 98"/>
                <p:cNvSpPr/>
                <p:nvPr/>
              </p:nvSpPr>
              <p:spPr>
                <a:xfrm>
                  <a:off x="5962987" y="427051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63649" y="518695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76371" y="558745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78461" y="462989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88" name="左箭头 87"/>
            <p:cNvSpPr/>
            <p:nvPr/>
          </p:nvSpPr>
          <p:spPr>
            <a:xfrm>
              <a:off x="3277821" y="3165916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31859" y="2913801"/>
              <a:ext cx="71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的左右子树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相等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左右子树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相等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仍然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需要继续调整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ase3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case4-2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的变化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条件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可红可黑，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smtClean="0">
                <a:solidFill>
                  <a:srgbClr val="000000"/>
                </a:solidFill>
              </a:rPr>
              <a:t>为红色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的颜色设置为与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相同，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染黑，左旋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指向根节点，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rootOver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73" y="4437111"/>
            <a:ext cx="5104448" cy="1193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case4-1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13289" y="2547940"/>
            <a:ext cx="3790730" cy="2985172"/>
            <a:chOff x="4976428" y="2467260"/>
            <a:chExt cx="3790730" cy="2985172"/>
          </a:xfrm>
        </p:grpSpPr>
        <p:grpSp>
          <p:nvGrpSpPr>
            <p:cNvPr id="45" name="组合 44"/>
            <p:cNvGrpSpPr/>
            <p:nvPr/>
          </p:nvGrpSpPr>
          <p:grpSpPr>
            <a:xfrm>
              <a:off x="4976428" y="2467260"/>
              <a:ext cx="3790730" cy="2985172"/>
              <a:chOff x="4669481" y="2561090"/>
              <a:chExt cx="3790730" cy="298517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55" name="直接连接符 54"/>
                <p:cNvCxnSpPr>
                  <a:stCxn id="53" idx="2"/>
                  <a:endCxn id="54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57" name="直接连接符 56"/>
                <p:cNvCxnSpPr>
                  <a:stCxn id="56" idx="0"/>
                  <a:endCxn id="53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60" idx="0"/>
                  <a:endCxn id="56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1" idx="0"/>
                  <a:endCxn id="56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LN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RN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0" name="等腰三角形 49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>
                <a:off x="6309186" y="4649912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4660" y="500929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96990" y="2709535"/>
            <a:ext cx="3693692" cy="2884565"/>
            <a:chOff x="4976428" y="2075052"/>
            <a:chExt cx="3693692" cy="2884565"/>
          </a:xfrm>
        </p:grpSpPr>
        <p:grpSp>
          <p:nvGrpSpPr>
            <p:cNvPr id="66" name="组合 65"/>
            <p:cNvGrpSpPr/>
            <p:nvPr/>
          </p:nvGrpSpPr>
          <p:grpSpPr>
            <a:xfrm>
              <a:off x="4976428" y="2075052"/>
              <a:ext cx="3693692" cy="2884565"/>
              <a:chOff x="4669481" y="2168882"/>
              <a:chExt cx="3693692" cy="28845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885633" y="2168882"/>
                <a:ext cx="3369465" cy="1988215"/>
                <a:chOff x="6658970" y="1668640"/>
                <a:chExt cx="3369465" cy="198821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152249" y="239869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58970" y="323775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76" name="直接连接符 75"/>
                <p:cNvCxnSpPr>
                  <a:stCxn id="74" idx="2"/>
                  <a:endCxn id="75" idx="0"/>
                </p:cNvCxnSpPr>
                <p:nvPr/>
              </p:nvCxnSpPr>
              <p:spPr>
                <a:xfrm flipH="1">
                  <a:off x="6838990" y="2768025"/>
                  <a:ext cx="493279" cy="4697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536080" y="1668640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78" name="直接连接符 77"/>
                <p:cNvCxnSpPr>
                  <a:stCxn id="77" idx="2"/>
                  <a:endCxn id="74" idx="0"/>
                </p:cNvCxnSpPr>
                <p:nvPr/>
              </p:nvCxnSpPr>
              <p:spPr>
                <a:xfrm flipH="1">
                  <a:off x="7332269" y="2037972"/>
                  <a:ext cx="1383831" cy="36072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81" idx="0"/>
                  <a:endCxn id="74" idx="2"/>
                </p:cNvCxnSpPr>
                <p:nvPr/>
              </p:nvCxnSpPr>
              <p:spPr>
                <a:xfrm flipH="1" flipV="1">
                  <a:off x="7332269" y="2768025"/>
                  <a:ext cx="570686" cy="51949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105" idx="0"/>
                  <a:endCxn id="77" idx="2"/>
                </p:cNvCxnSpPr>
                <p:nvPr/>
              </p:nvCxnSpPr>
              <p:spPr>
                <a:xfrm flipH="1" flipV="1">
                  <a:off x="8716100" y="2037972"/>
                  <a:ext cx="1024240" cy="62372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7614859" y="3287523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LN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52244" y="266169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71" name="等腰三角形 70"/>
              <p:cNvSpPr/>
              <p:nvPr/>
            </p:nvSpPr>
            <p:spPr>
              <a:xfrm>
                <a:off x="4669481" y="413004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5750475" y="4157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7570830" y="35222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160579" y="4435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5949" y="4516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237" y="38901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case4-2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13289" y="2547940"/>
            <a:ext cx="3790730" cy="2985172"/>
            <a:chOff x="4976428" y="2467260"/>
            <a:chExt cx="3790730" cy="2985172"/>
          </a:xfrm>
        </p:grpSpPr>
        <p:grpSp>
          <p:nvGrpSpPr>
            <p:cNvPr id="45" name="组合 44"/>
            <p:cNvGrpSpPr/>
            <p:nvPr/>
          </p:nvGrpSpPr>
          <p:grpSpPr>
            <a:xfrm>
              <a:off x="4976428" y="2467260"/>
              <a:ext cx="3790730" cy="2985172"/>
              <a:chOff x="4669481" y="2561090"/>
              <a:chExt cx="3790730" cy="298517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</a:rPr>
                    <a:t>P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55" name="直接连接符 54"/>
                <p:cNvCxnSpPr>
                  <a:stCxn id="53" idx="2"/>
                  <a:endCxn id="54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57" name="直接连接符 56"/>
                <p:cNvCxnSpPr>
                  <a:stCxn id="56" idx="0"/>
                  <a:endCxn id="53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60" idx="0"/>
                  <a:endCxn id="56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1" idx="0"/>
                  <a:endCxn id="56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RN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0" name="等腰三角形 49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>
                <a:off x="6309186" y="4649912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4660" y="500929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9115" y="2645488"/>
            <a:ext cx="3693692" cy="2884565"/>
            <a:chOff x="4976428" y="2075052"/>
            <a:chExt cx="3693692" cy="2884565"/>
          </a:xfrm>
        </p:grpSpPr>
        <p:grpSp>
          <p:nvGrpSpPr>
            <p:cNvPr id="66" name="组合 65"/>
            <p:cNvGrpSpPr/>
            <p:nvPr/>
          </p:nvGrpSpPr>
          <p:grpSpPr>
            <a:xfrm>
              <a:off x="4976428" y="2075052"/>
              <a:ext cx="3693692" cy="2884565"/>
              <a:chOff x="4669481" y="2168882"/>
              <a:chExt cx="3693692" cy="28845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885633" y="2168882"/>
                <a:ext cx="3369465" cy="1988215"/>
                <a:chOff x="6658970" y="1668640"/>
                <a:chExt cx="3369465" cy="198821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152249" y="239869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58970" y="323775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76" name="直接连接符 75"/>
                <p:cNvCxnSpPr>
                  <a:stCxn id="74" idx="2"/>
                  <a:endCxn id="75" idx="0"/>
                </p:cNvCxnSpPr>
                <p:nvPr/>
              </p:nvCxnSpPr>
              <p:spPr>
                <a:xfrm flipH="1">
                  <a:off x="6838990" y="2768025"/>
                  <a:ext cx="493279" cy="4697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536080" y="1668640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8" name="直接连接符 77"/>
                <p:cNvCxnSpPr>
                  <a:stCxn id="77" idx="2"/>
                  <a:endCxn id="74" idx="0"/>
                </p:cNvCxnSpPr>
                <p:nvPr/>
              </p:nvCxnSpPr>
              <p:spPr>
                <a:xfrm flipH="1">
                  <a:off x="7332269" y="2037972"/>
                  <a:ext cx="1383831" cy="36072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81" idx="0"/>
                  <a:endCxn id="74" idx="2"/>
                </p:cNvCxnSpPr>
                <p:nvPr/>
              </p:nvCxnSpPr>
              <p:spPr>
                <a:xfrm flipH="1" flipV="1">
                  <a:off x="7332269" y="2768025"/>
                  <a:ext cx="570686" cy="51949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105" idx="0"/>
                  <a:endCxn id="77" idx="2"/>
                </p:cNvCxnSpPr>
                <p:nvPr/>
              </p:nvCxnSpPr>
              <p:spPr>
                <a:xfrm flipH="1" flipV="1">
                  <a:off x="8716100" y="2037972"/>
                  <a:ext cx="1024240" cy="62372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7614859" y="3287523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52244" y="266169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71" name="等腰三角形 70"/>
              <p:cNvSpPr/>
              <p:nvPr/>
            </p:nvSpPr>
            <p:spPr>
              <a:xfrm>
                <a:off x="4669481" y="413004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5750475" y="4157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7570830" y="35222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160579" y="4435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5949" y="4516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237" y="38901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小试</a:t>
            </a:r>
            <a:r>
              <a:rPr lang="zh-CN" altLang="en-US" dirty="0" smtClean="0"/>
              <a:t>牛刀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双链表</a:t>
            </a:r>
            <a:r>
              <a:rPr lang="en-US" altLang="zh-CN" dirty="0" smtClean="0"/>
              <a:t>LinkedList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由于节点具有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两个域，故可以根据下标的大小决定</a:t>
            </a:r>
            <a:r>
              <a:rPr lang="zh-CN" altLang="en-US" b="1" dirty="0" smtClean="0"/>
              <a:t>从前往后找</a:t>
            </a:r>
            <a:r>
              <a:rPr lang="zh-CN" altLang="en-US" dirty="0" smtClean="0"/>
              <a:t>还是</a:t>
            </a:r>
            <a:r>
              <a:rPr lang="zh-CN" altLang="en-US" b="1" dirty="0" smtClean="0"/>
              <a:t>从后往前找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链表</a:t>
            </a:r>
            <a:r>
              <a:rPr lang="en-US" altLang="zh-CN" dirty="0" smtClean="0"/>
              <a:t>list=[a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],</a:t>
            </a:r>
            <a:r>
              <a:rPr lang="zh-CN" altLang="en-US" dirty="0" smtClean="0"/>
              <a:t>寻找第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位置的元素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i&lt;n/2</a:t>
            </a:r>
            <a:r>
              <a:rPr lang="zh-CN" altLang="en-US" dirty="0" smtClean="0"/>
              <a:t>，则依次遍历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i&gt;=n/2</a:t>
            </a:r>
            <a:r>
              <a:rPr lang="zh-CN" altLang="en-US" dirty="0" smtClean="0"/>
              <a:t>，则依次遍历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平均查找长度</a:t>
            </a:r>
            <a:r>
              <a:rPr lang="en-US" altLang="zh-CN" dirty="0" smtClean="0">
                <a:solidFill>
                  <a:srgbClr val="000000"/>
                </a:solidFill>
              </a:rPr>
              <a:t>ASL=n/4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ArrayList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Stack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Queue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String</a:t>
            </a:r>
            <a:r>
              <a:rPr lang="zh-CN" altLang="en-US" dirty="0" smtClean="0">
                <a:solidFill>
                  <a:srgbClr val="000000"/>
                </a:solidFill>
              </a:rPr>
              <a:t>，课后练习</a:t>
            </a:r>
            <a:endParaRPr lang="zh-CN" altLang="en-US" dirty="0">
              <a:solidFill>
                <a:srgbClr val="000000"/>
              </a:solidFill>
            </a:endParaRPr>
          </a:p>
          <a:p>
            <a:pPr marL="471170" lvl="1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染黑之后的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正好填补了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左子树缺少的一个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染黑，正好填补了空缺的黑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不变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BH(P)==BH(RN)S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为根的子树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和删除前一样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平衡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没有任何违反性质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的节点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>
                <a:solidFill>
                  <a:srgbClr val="000000"/>
                </a:solidFill>
              </a:rPr>
              <a:t>rootOver</a:t>
            </a:r>
            <a:r>
              <a:rPr lang="zh-CN" altLang="en-US" sz="2800" dirty="0" smtClean="0">
                <a:solidFill>
                  <a:srgbClr val="000000"/>
                </a:solidFill>
              </a:rPr>
              <a:t>，无需转化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转化情况与旋转次数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完整的</a:t>
            </a:r>
            <a:r>
              <a:rPr lang="en-US" altLang="zh-CN" sz="2800" dirty="0" smtClean="0">
                <a:solidFill>
                  <a:srgbClr val="000000"/>
                </a:solidFill>
              </a:rPr>
              <a:t>case</a:t>
            </a:r>
            <a:r>
              <a:rPr lang="zh-CN" altLang="en-US" sz="2800" dirty="0" smtClean="0">
                <a:solidFill>
                  <a:srgbClr val="000000"/>
                </a:solidFill>
              </a:rPr>
              <a:t>转化情况：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ase1case2-2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ase2-1case1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不可转化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ase3case4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不可转化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 smtClean="0">
                <a:solidFill>
                  <a:srgbClr val="000000"/>
                </a:solidFill>
              </a:rPr>
              <a:t>RBT</a:t>
            </a:r>
            <a:r>
              <a:rPr lang="zh-CN" altLang="en-US" sz="2800" dirty="0" smtClean="0">
                <a:solidFill>
                  <a:srgbClr val="000000"/>
                </a:solidFill>
              </a:rPr>
              <a:t>的删除调整最多旋转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次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如：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case3case4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的删除</a:t>
            </a:r>
            <a:r>
              <a:rPr lang="en-US" altLang="zh-CN" dirty="0" smtClean="0"/>
              <a:t> VS 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删除节点都是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删除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，区别在于调整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旋转次数：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均是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O(1)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指针回溯次数，最好情况：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类似插入，可通过优化提前结束递归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课后思考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O(1)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很早就遇到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或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O(1)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指针回溯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次数，最坏情况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回溯至根节点才发现平衡因子大于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logN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不断执行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，直到根节点，为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logN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；但是，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大部分形态下是</a:t>
            </a:r>
            <a:r>
              <a:rPr lang="zh-CN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红黑相间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的，一直遇不到红色节点的情况</a:t>
            </a:r>
            <a:r>
              <a:rPr lang="zh-CN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很少见</a:t>
            </a:r>
            <a:endParaRPr lang="en-US" altLang="zh-CN" sz="2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删除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效率：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略微好于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endParaRPr lang="en-US" altLang="zh-CN" sz="32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纠正笔误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需要删除</a:t>
            </a:r>
            <a:r>
              <a:rPr lang="zh-CN" altLang="en-US" sz="2400" dirty="0" smtClean="0"/>
              <a:t>的节点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为红色，直接删除</a:t>
            </a:r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其它无需调整的情况为：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为根节点，无论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什么颜色，都将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染黑，结束，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删除左孩子</a:t>
            </a:r>
            <a:r>
              <a:rPr lang="en-US" altLang="zh-CN" sz="2400" dirty="0" smtClean="0">
                <a:solidFill>
                  <a:srgbClr val="000000"/>
                </a:solidFill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，分为</a:t>
            </a:r>
            <a:r>
              <a:rPr lang="zh-CN" altLang="en-US" sz="2400" dirty="0">
                <a:solidFill>
                  <a:srgbClr val="000000"/>
                </a:solidFill>
              </a:rPr>
              <a:t>四</a:t>
            </a:r>
            <a:r>
              <a:rPr lang="zh-CN" altLang="en-US" sz="2400" dirty="0" smtClean="0">
                <a:solidFill>
                  <a:srgbClr val="000000"/>
                </a:solidFill>
              </a:rPr>
              <a:t>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ase4: 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随意，红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的颜色，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转化情况、旋转次数一一分析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948264" y="3789040"/>
            <a:ext cx="432048" cy="12961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04248" y="3397642"/>
            <a:ext cx="15841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RN</a:t>
            </a:r>
            <a:r>
              <a:rPr lang="zh-CN" altLang="en-US" b="1" dirty="0" smtClean="0">
                <a:solidFill>
                  <a:srgbClr val="C00000"/>
                </a:solidFill>
              </a:rPr>
              <a:t>染黑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6120172" y="5020928"/>
            <a:ext cx="1656184" cy="432048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进一步细化</a:t>
            </a:r>
            <a:r>
              <a:rPr lang="en-US" altLang="zh-CN" dirty="0" smtClean="0"/>
              <a:t>case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leftCase1: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leftCase2-1: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leftCase2-2: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leftCase4-1: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leftCase4-2: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对称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操作：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rightCase1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，右旋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，左旋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Case4-1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红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，右旋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删除源码的其它注意点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需要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，对应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3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经过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之后，情况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转化为情况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或情况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2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6627019" cy="174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是否需要</a:t>
            </a:r>
            <a:r>
              <a:rPr lang="en-US" altLang="zh-CN" dirty="0" smtClean="0"/>
              <a:t>successor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无需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，直接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删除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调整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节点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本身</a:t>
            </a: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用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代替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，再进行删除</a:t>
            </a: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627784" y="2227355"/>
            <a:ext cx="2592288" cy="1095323"/>
            <a:chOff x="2627784" y="2775017"/>
            <a:chExt cx="2592288" cy="1095323"/>
          </a:xfrm>
        </p:grpSpPr>
        <p:grpSp>
          <p:nvGrpSpPr>
            <p:cNvPr id="12" name="组合 11"/>
            <p:cNvGrpSpPr/>
            <p:nvPr/>
          </p:nvGrpSpPr>
          <p:grpSpPr>
            <a:xfrm>
              <a:off x="3275856" y="2775017"/>
              <a:ext cx="1944216" cy="1095323"/>
              <a:chOff x="3275856" y="2775017"/>
              <a:chExt cx="1944216" cy="1095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7" name="直接连接符 6"/>
              <p:cNvCxnSpPr>
                <a:stCxn id="5" idx="2"/>
                <a:endCxn id="9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5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右箭头 13"/>
            <p:cNvSpPr/>
            <p:nvPr/>
          </p:nvSpPr>
          <p:spPr>
            <a:xfrm>
              <a:off x="2627784" y="3501008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0898" y="3969833"/>
            <a:ext cx="1944216" cy="1897792"/>
            <a:chOff x="3275856" y="2775017"/>
            <a:chExt cx="1944216" cy="189779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75856" y="2775017"/>
              <a:ext cx="1944216" cy="1897792"/>
              <a:chOff x="3275856" y="2775017"/>
              <a:chExt cx="1944216" cy="189779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24" name="直接连接符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1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017122" y="430347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" name="直接连接符 26"/>
              <p:cNvCxnSpPr>
                <a:stCxn id="23" idx="2"/>
                <a:endCxn id="26" idx="0"/>
              </p:cNvCxnSpPr>
              <p:nvPr/>
            </p:nvCxnSpPr>
            <p:spPr>
              <a:xfrm flipH="1">
                <a:off x="4269150" y="387034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右箭头 19"/>
            <p:cNvSpPr/>
            <p:nvPr/>
          </p:nvSpPr>
          <p:spPr>
            <a:xfrm>
              <a:off x="3275856" y="2775017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84068" y="3969833"/>
            <a:ext cx="1944216" cy="1897792"/>
            <a:chOff x="3275856" y="2775017"/>
            <a:chExt cx="1944216" cy="1897792"/>
          </a:xfrm>
        </p:grpSpPr>
        <p:grpSp>
          <p:nvGrpSpPr>
            <p:cNvPr id="30" name="组合 29"/>
            <p:cNvGrpSpPr/>
            <p:nvPr/>
          </p:nvGrpSpPr>
          <p:grpSpPr>
            <a:xfrm>
              <a:off x="3275856" y="2775017"/>
              <a:ext cx="1944216" cy="1897792"/>
              <a:chOff x="3275856" y="2775017"/>
              <a:chExt cx="1944216" cy="189779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017122" y="430347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stCxn id="34" idx="2"/>
                <a:endCxn id="37" idx="0"/>
              </p:cNvCxnSpPr>
              <p:nvPr/>
            </p:nvCxnSpPr>
            <p:spPr>
              <a:xfrm flipH="1">
                <a:off x="4269150" y="387034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右箭头 30"/>
            <p:cNvSpPr/>
            <p:nvPr/>
          </p:nvSpPr>
          <p:spPr>
            <a:xfrm>
              <a:off x="3319264" y="4303477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删除源码的其它注意点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和情况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的执行顺序略有不同：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：先调整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，再删除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：先删除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，再调整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replacement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3325082"/>
            <a:ext cx="352425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5082"/>
            <a:ext cx="50101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删除的情况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先调整，后删除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43921" y="2762262"/>
            <a:ext cx="2662081" cy="1910682"/>
            <a:chOff x="2557991" y="2775017"/>
            <a:chExt cx="2662081" cy="1910682"/>
          </a:xfrm>
        </p:grpSpPr>
        <p:grpSp>
          <p:nvGrpSpPr>
            <p:cNvPr id="30" name="组合 29"/>
            <p:cNvGrpSpPr/>
            <p:nvPr/>
          </p:nvGrpSpPr>
          <p:grpSpPr>
            <a:xfrm>
              <a:off x="2557991" y="2775017"/>
              <a:ext cx="2662081" cy="1910682"/>
              <a:chOff x="2557991" y="2775017"/>
              <a:chExt cx="2662081" cy="191068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557991" y="431636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38" name="直接连接符 37"/>
              <p:cNvCxnSpPr>
                <a:endCxn id="37" idx="0"/>
              </p:cNvCxnSpPr>
              <p:nvPr/>
            </p:nvCxnSpPr>
            <p:spPr>
              <a:xfrm flipH="1">
                <a:off x="2810019" y="388323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2"/>
              </p:cNvCxnSpPr>
              <p:nvPr/>
            </p:nvCxnSpPr>
            <p:spPr>
              <a:xfrm>
                <a:off x="3527884" y="3870340"/>
                <a:ext cx="631763" cy="4460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779912" y="431636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</p:grpSp>
        <p:sp>
          <p:nvSpPr>
            <p:cNvPr id="31" name="右箭头 30"/>
            <p:cNvSpPr/>
            <p:nvPr/>
          </p:nvSpPr>
          <p:spPr>
            <a:xfrm rot="16200000">
              <a:off x="4606539" y="4022600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84370" y="2762262"/>
            <a:ext cx="2403756" cy="2536059"/>
            <a:chOff x="3275856" y="2775017"/>
            <a:chExt cx="2403756" cy="2536059"/>
          </a:xfrm>
        </p:grpSpPr>
        <p:grpSp>
          <p:nvGrpSpPr>
            <p:cNvPr id="42" name="组合 41"/>
            <p:cNvGrpSpPr/>
            <p:nvPr/>
          </p:nvGrpSpPr>
          <p:grpSpPr>
            <a:xfrm>
              <a:off x="3275856" y="2775017"/>
              <a:ext cx="2403756" cy="1863243"/>
              <a:chOff x="3275856" y="2775017"/>
              <a:chExt cx="2403756" cy="186324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47" name="直接连接符 46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175556" y="426892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0" name="直接连接符 49"/>
              <p:cNvCxnSpPr>
                <a:stCxn id="46" idx="2"/>
              </p:cNvCxnSpPr>
              <p:nvPr/>
            </p:nvCxnSpPr>
            <p:spPr>
              <a:xfrm>
                <a:off x="4968044" y="3870340"/>
                <a:ext cx="415024" cy="398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</p:cNvCxnSpPr>
              <p:nvPr/>
            </p:nvCxnSpPr>
            <p:spPr>
              <a:xfrm flipH="1">
                <a:off x="4521044" y="3870340"/>
                <a:ext cx="447000" cy="398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240488" y="426892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3" name="右箭头 42"/>
            <p:cNvSpPr/>
            <p:nvPr/>
          </p:nvSpPr>
          <p:spPr>
            <a:xfrm rot="16200000">
              <a:off x="5059032" y="4802374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52864" y="2741297"/>
            <a:ext cx="1944216" cy="1863243"/>
            <a:chOff x="3275856" y="2775017"/>
            <a:chExt cx="1944216" cy="1863243"/>
          </a:xfrm>
        </p:grpSpPr>
        <p:sp>
          <p:nvSpPr>
            <p:cNvPr id="61" name="TextBox 60"/>
            <p:cNvSpPr txBox="1"/>
            <p:nvPr/>
          </p:nvSpPr>
          <p:spPr>
            <a:xfrm>
              <a:off x="4017122" y="277501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56" y="350100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16016" y="350100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1" idx="2"/>
              <a:endCxn id="62" idx="0"/>
            </p:cNvCxnSpPr>
            <p:nvPr/>
          </p:nvCxnSpPr>
          <p:spPr>
            <a:xfrm flipH="1">
              <a:off x="3527884" y="3144349"/>
              <a:ext cx="741266" cy="356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1" idx="2"/>
            </p:cNvCxnSpPr>
            <p:nvPr/>
          </p:nvCxnSpPr>
          <p:spPr>
            <a:xfrm>
              <a:off x="4269150" y="3144349"/>
              <a:ext cx="698894" cy="356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3" idx="2"/>
            </p:cNvCxnSpPr>
            <p:nvPr/>
          </p:nvCxnSpPr>
          <p:spPr>
            <a:xfrm flipH="1">
              <a:off x="4521044" y="3870340"/>
              <a:ext cx="447000" cy="3985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240488" y="4268928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小试</a:t>
            </a:r>
            <a:r>
              <a:rPr lang="zh-CN" altLang="en-US" dirty="0" smtClean="0"/>
              <a:t>牛刀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反转二叉树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LeetCode 226</a:t>
            </a:r>
            <a:r>
              <a:rPr lang="en-US" altLang="zh-CN" dirty="0"/>
              <a:t>. Invert Binary </a:t>
            </a:r>
            <a:r>
              <a:rPr lang="en-US" altLang="zh-CN" dirty="0" smtClean="0"/>
              <a:t>Tree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交换所有节点的左右子树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先</a:t>
            </a:r>
            <a:r>
              <a:rPr lang="zh-CN" altLang="en-US" dirty="0" smtClean="0"/>
              <a:t>序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中序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后序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层序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28" y="4005064"/>
            <a:ext cx="1444052" cy="1512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81102"/>
            <a:ext cx="1427423" cy="136009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900457" y="4524153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删除的情况</a:t>
            </a:r>
            <a:r>
              <a:rPr lang="en-US" altLang="zh-CN" dirty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先删除，后调整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31809" y="2252965"/>
            <a:ext cx="3492273" cy="1910682"/>
            <a:chOff x="300864" y="2389426"/>
            <a:chExt cx="3492273" cy="1910682"/>
          </a:xfrm>
        </p:grpSpPr>
        <p:sp>
          <p:nvSpPr>
            <p:cNvPr id="9" name="TextBox 8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00864" y="2389426"/>
              <a:ext cx="3492272" cy="1910682"/>
              <a:chOff x="2797936" y="2775017"/>
              <a:chExt cx="3492272" cy="1910682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797936" y="2775017"/>
                <a:ext cx="2786598" cy="1910682"/>
                <a:chOff x="2797936" y="2775017"/>
                <a:chExt cx="2786598" cy="191068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cxnSp>
              <p:nvCxnSpPr>
                <p:cNvPr id="70" name="直接连接符 69"/>
                <p:cNvCxnSpPr>
                  <a:stCxn id="60" idx="2"/>
                  <a:endCxn id="66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0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73" name="直接连接符 72"/>
                <p:cNvCxnSpPr>
                  <a:stCxn id="66" idx="2"/>
                  <a:endCxn id="72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>
                  <a:stCxn id="66" idx="2"/>
                  <a:endCxn id="75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080478" y="4255123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7" name="直接连接符 76"/>
                <p:cNvCxnSpPr>
                  <a:stCxn id="67" idx="2"/>
                </p:cNvCxnSpPr>
                <p:nvPr/>
              </p:nvCxnSpPr>
              <p:spPr>
                <a:xfrm>
                  <a:off x="4788376" y="3870340"/>
                  <a:ext cx="548217" cy="3847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右箭头 57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右箭头 78"/>
              <p:cNvSpPr/>
              <p:nvPr/>
            </p:nvSpPr>
            <p:spPr>
              <a:xfrm rot="10800000">
                <a:off x="5584534" y="4316383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117827" y="3645024"/>
              <a:ext cx="67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033726" y="2247639"/>
            <a:ext cx="2974991" cy="1910682"/>
            <a:chOff x="300864" y="2389426"/>
            <a:chExt cx="2974991" cy="1910682"/>
          </a:xfrm>
        </p:grpSpPr>
        <p:sp>
          <p:nvSpPr>
            <p:cNvPr id="81" name="TextBox 80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00864" y="2389426"/>
              <a:ext cx="2974991" cy="1910682"/>
              <a:chOff x="2797936" y="2775017"/>
              <a:chExt cx="2974991" cy="1910682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2797936" y="2775017"/>
                <a:ext cx="2242468" cy="1910682"/>
                <a:chOff x="2797936" y="2775017"/>
                <a:chExt cx="2242468" cy="1910682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0" name="直接连接符 89"/>
                <p:cNvCxnSpPr>
                  <a:stCxn id="87" idx="2"/>
                  <a:endCxn id="88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>
                  <a:stCxn id="87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93" name="直接连接符 92"/>
                <p:cNvCxnSpPr>
                  <a:stCxn id="88" idx="2"/>
                  <a:endCxn id="92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>
                  <a:stCxn id="88" idx="2"/>
                  <a:endCxn id="95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sp>
            <p:nvSpPr>
              <p:cNvPr id="85" name="右箭头 84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2970466" y="4229125"/>
            <a:ext cx="2974991" cy="1910682"/>
            <a:chOff x="300864" y="2389426"/>
            <a:chExt cx="2974991" cy="1910682"/>
          </a:xfrm>
        </p:grpSpPr>
        <p:sp>
          <p:nvSpPr>
            <p:cNvPr id="99" name="TextBox 98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300864" y="2389426"/>
              <a:ext cx="2974991" cy="1910682"/>
              <a:chOff x="2797936" y="2775017"/>
              <a:chExt cx="2974991" cy="191068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797936" y="2775017"/>
                <a:ext cx="2242468" cy="1910682"/>
                <a:chOff x="2797936" y="2775017"/>
                <a:chExt cx="2242468" cy="1910682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17</a:t>
                  </a:r>
                  <a:endParaRPr lang="zh-CN" altLang="en-US" dirty="0"/>
                </a:p>
              </p:txBody>
            </p:sp>
            <p:cxnSp>
              <p:nvCxnSpPr>
                <p:cNvPr id="106" name="直接连接符 105"/>
                <p:cNvCxnSpPr>
                  <a:stCxn id="103" idx="2"/>
                  <a:endCxn id="104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>
                  <a:stCxn id="103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109" name="直接连接符 108"/>
                <p:cNvCxnSpPr>
                  <a:stCxn id="104" idx="2"/>
                  <a:endCxn id="108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>
                  <a:stCxn id="104" idx="2"/>
                  <a:endCxn id="111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sp>
            <p:nvSpPr>
              <p:cNvPr id="102" name="右箭头 101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删除示例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/>
              <a:t>原料</a:t>
            </a:r>
            <a:r>
              <a:rPr lang="zh-CN" altLang="en-US" sz="2800" dirty="0" smtClean="0"/>
              <a:t>：依次插入</a:t>
            </a:r>
            <a:r>
              <a:rPr lang="en-US" altLang="zh-CN" sz="2800" dirty="0"/>
              <a:t>[12, 1, 9, 2, 0, 11, </a:t>
            </a:r>
            <a:r>
              <a:rPr lang="en-US" altLang="zh-CN" sz="2800" dirty="0" smtClean="0"/>
              <a:t>7, 19</a:t>
            </a:r>
            <a:r>
              <a:rPr lang="en-US" altLang="zh-CN" sz="2800" dirty="0"/>
              <a:t>, 4, 15, 18, 5, 14, 13, 10, 16, 6, 3, 8, 17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后生成的红黑树</a:t>
            </a: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 smtClean="0"/>
              <a:t>依次删除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12, 1, 9, 2, 0, 11, 7,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19</a:t>
            </a:r>
            <a:r>
              <a:rPr lang="en-US" altLang="zh-CN" sz="2800" dirty="0"/>
              <a:t>, 4, 15, 18, </a:t>
            </a:r>
            <a:r>
              <a:rPr lang="en-US" altLang="zh-CN" sz="2800" dirty="0" smtClean="0"/>
              <a:t>5, 14</a:t>
            </a:r>
            <a:r>
              <a:rPr lang="en-US" altLang="zh-CN" sz="2800" dirty="0"/>
              <a:t>, 13, 10,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16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800" dirty="0" smtClean="0"/>
              <a:t> , </a:t>
            </a:r>
            <a:r>
              <a:rPr lang="en-US" altLang="zh-CN" sz="2800" dirty="0"/>
              <a:t>6, 3, 8, 17]</a:t>
            </a: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从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19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演示到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16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，其它的留给同学们课后练习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初始形态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 smtClean="0"/>
              <a:t>依次删除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12, 1, 9, 2, 0, 11, </a:t>
            </a:r>
            <a:r>
              <a:rPr lang="en-US" altLang="zh-CN" sz="2800" dirty="0" smtClean="0"/>
              <a:t>7]</a:t>
            </a:r>
            <a:r>
              <a:rPr lang="zh-CN" altLang="en-US" sz="2800" dirty="0" smtClean="0"/>
              <a:t>之后的红黑树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043608" y="2323050"/>
            <a:ext cx="6336704" cy="3779538"/>
            <a:chOff x="1043608" y="2323050"/>
            <a:chExt cx="6336704" cy="3779538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76256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8362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0012" y="573325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4148" y="573325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0"/>
              <a:endCxn id="10" idx="2"/>
            </p:cNvCxnSpPr>
            <p:nvPr/>
          </p:nvCxnSpPr>
          <p:spPr>
            <a:xfrm flipH="1" flipV="1">
              <a:off x="5184068" y="3440279"/>
              <a:ext cx="1224136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5544108" y="4209648"/>
              <a:ext cx="864096" cy="4932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3" idx="2"/>
              <a:endCxn id="14" idx="0"/>
            </p:cNvCxnSpPr>
            <p:nvPr/>
          </p:nvCxnSpPr>
          <p:spPr>
            <a:xfrm>
              <a:off x="6408204" y="4209648"/>
              <a:ext cx="720080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</p:cNvCxnSpPr>
            <p:nvPr/>
          </p:nvCxnSpPr>
          <p:spPr>
            <a:xfrm flipH="1">
              <a:off x="4926314" y="5094476"/>
              <a:ext cx="684076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7" idx="0"/>
            </p:cNvCxnSpPr>
            <p:nvPr/>
          </p:nvCxnSpPr>
          <p:spPr>
            <a:xfrm>
              <a:off x="5610390" y="5094476"/>
              <a:ext cx="545786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/>
              <a:t>BST</a:t>
            </a:r>
            <a:r>
              <a:rPr lang="zh-CN" altLang="en-US" sz="2800" dirty="0" smtClean="0"/>
              <a:t>的情况</a:t>
            </a:r>
            <a:r>
              <a:rPr lang="en-US" altLang="zh-CN" sz="2800" dirty="0" smtClean="0"/>
              <a:t>1</a:t>
            </a:r>
            <a:r>
              <a:rPr lang="en-US" altLang="zh-CN" sz="2800" dirty="0" smtClean="0">
                <a:sym typeface="Wingdings" panose="05000000000000000000" pitchFamily="2" charset="2"/>
              </a:rPr>
              <a:t>fix(p)rightCase4-1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23628" y="2385766"/>
            <a:ext cx="7208070" cy="3779538"/>
            <a:chOff x="1223628" y="2385766"/>
            <a:chExt cx="7208070" cy="377953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23628" y="2385766"/>
              <a:ext cx="6336704" cy="3779538"/>
              <a:chOff x="1043608" y="2323050"/>
              <a:chExt cx="6336704" cy="377953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56176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76256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58362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16</a:t>
                </a:r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80012" y="573325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15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04148" y="573325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3" idx="0"/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000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5544108" y="4209648"/>
                <a:ext cx="864096" cy="4932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3" idx="2"/>
                <a:endCxn id="14" idx="0"/>
              </p:cNvCxnSpPr>
              <p:nvPr/>
            </p:nvCxnSpPr>
            <p:spPr>
              <a:xfrm>
                <a:off x="6408204" y="4209648"/>
                <a:ext cx="720080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</p:cNvCxnSpPr>
              <p:nvPr/>
            </p:nvCxnSpPr>
            <p:spPr>
              <a:xfrm flipH="1">
                <a:off x="4926314" y="5094476"/>
                <a:ext cx="684076" cy="6387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7" idx="0"/>
              </p:cNvCxnSpPr>
              <p:nvPr/>
            </p:nvCxnSpPr>
            <p:spPr>
              <a:xfrm>
                <a:off x="5610390" y="5094476"/>
                <a:ext cx="545786" cy="6387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左箭头 11"/>
            <p:cNvSpPr/>
            <p:nvPr/>
          </p:nvSpPr>
          <p:spPr>
            <a:xfrm>
              <a:off x="7639610" y="476563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1989" y="4499828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18</a:t>
            </a:r>
            <a:r>
              <a:rPr lang="zh-CN" altLang="en-US" sz="2800" dirty="0" smtClean="0">
                <a:sym typeface="Wingdings" panose="05000000000000000000" pitchFamily="2" charset="2"/>
              </a:rPr>
              <a:t>染黑、</a:t>
            </a:r>
            <a:r>
              <a:rPr lang="en-US" altLang="zh-CN" sz="2800" dirty="0" smtClean="0">
                <a:sym typeface="Wingdings" panose="05000000000000000000" pitchFamily="2" charset="2"/>
              </a:rPr>
              <a:t>16</a:t>
            </a:r>
            <a:r>
              <a:rPr lang="zh-CN" altLang="en-US" sz="2800" dirty="0" smtClean="0">
                <a:sym typeface="Wingdings" panose="05000000000000000000" pitchFamily="2" charset="2"/>
              </a:rPr>
              <a:t>染红、</a:t>
            </a:r>
            <a:r>
              <a:rPr lang="en-US" altLang="zh-CN" sz="2800" dirty="0" smtClean="0">
                <a:sym typeface="Wingdings" panose="05000000000000000000" pitchFamily="2" charset="2"/>
              </a:rPr>
              <a:t>15</a:t>
            </a:r>
            <a:r>
              <a:rPr lang="zh-CN" altLang="en-US" sz="2800" dirty="0" smtClean="0">
                <a:sym typeface="Wingdings" panose="05000000000000000000" pitchFamily="2" charset="2"/>
              </a:rPr>
              <a:t>染黑，右旋</a:t>
            </a:r>
            <a:r>
              <a:rPr lang="en-US" altLang="zh-CN" sz="2800" dirty="0" smtClean="0">
                <a:sym typeface="Wingdings" panose="05000000000000000000" pitchFamily="2" charset="2"/>
              </a:rPr>
              <a:t>18p=null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863588" y="2323050"/>
            <a:ext cx="7380820" cy="3416244"/>
            <a:chOff x="863588" y="2323050"/>
            <a:chExt cx="7380820" cy="3416244"/>
          </a:xfrm>
        </p:grpSpPr>
        <p:grpSp>
          <p:nvGrpSpPr>
            <p:cNvPr id="19" name="组合 18"/>
            <p:cNvGrpSpPr/>
            <p:nvPr/>
          </p:nvGrpSpPr>
          <p:grpSpPr>
            <a:xfrm>
              <a:off x="863588" y="2323050"/>
              <a:ext cx="6588732" cy="3413225"/>
              <a:chOff x="1043608" y="2323050"/>
              <a:chExt cx="6588732" cy="341322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24228" y="458021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28284" y="5366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62972" y="386215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36096" y="457303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15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56176" y="53639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13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6408204" y="4949551"/>
                <a:ext cx="468052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3" idx="2"/>
                <a:endCxn id="14" idx="0"/>
              </p:cNvCxnSpPr>
              <p:nvPr/>
            </p:nvCxnSpPr>
            <p:spPr>
              <a:xfrm>
                <a:off x="6876256" y="4949551"/>
                <a:ext cx="504056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688124" y="4231484"/>
                <a:ext cx="626876" cy="3415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3" idx="0"/>
              </p:cNvCxnSpPr>
              <p:nvPr/>
            </p:nvCxnSpPr>
            <p:spPr>
              <a:xfrm>
                <a:off x="6315000" y="4231484"/>
                <a:ext cx="561256" cy="34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左箭头 36"/>
            <p:cNvSpPr/>
            <p:nvPr/>
          </p:nvSpPr>
          <p:spPr>
            <a:xfrm>
              <a:off x="7452320" y="5369962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4699" y="5104157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>
                <a:sym typeface="Wingdings" panose="05000000000000000000" pitchFamily="2" charset="2"/>
              </a:rPr>
              <a:t>删除</a:t>
            </a:r>
            <a:r>
              <a:rPr lang="zh-CN" altLang="en-US" sz="2800" dirty="0" smtClean="0">
                <a:sym typeface="Wingdings" panose="05000000000000000000" pitchFamily="2" charset="2"/>
              </a:rPr>
              <a:t>节点</a:t>
            </a:r>
            <a:r>
              <a:rPr lang="en-US" altLang="zh-CN" sz="2800" dirty="0" smtClean="0">
                <a:sym typeface="Wingdings" panose="05000000000000000000" pitchFamily="2" charset="2"/>
              </a:rPr>
              <a:t>19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63588" y="2323050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BST</a:t>
            </a:r>
            <a:r>
              <a:rPr lang="zh-CN" altLang="en-US" sz="2800" dirty="0" smtClean="0">
                <a:sym typeface="Wingdings" panose="05000000000000000000" pitchFamily="2" charset="2"/>
              </a:rPr>
              <a:t>的情况</a:t>
            </a:r>
            <a:r>
              <a:rPr lang="en-US" altLang="zh-CN" sz="2800" dirty="0" smtClean="0">
                <a:sym typeface="Wingdings" panose="05000000000000000000" pitchFamily="2" charset="2"/>
              </a:rPr>
              <a:t>3: successor=5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349642" y="2504545"/>
            <a:ext cx="6084676" cy="3410206"/>
            <a:chOff x="1349642" y="2504545"/>
            <a:chExt cx="6084676" cy="3410206"/>
          </a:xfrm>
        </p:grpSpPr>
        <p:grpSp>
          <p:nvGrpSpPr>
            <p:cNvPr id="19" name="组合 18"/>
            <p:cNvGrpSpPr/>
            <p:nvPr/>
          </p:nvGrpSpPr>
          <p:grpSpPr>
            <a:xfrm>
              <a:off x="1349642" y="2504545"/>
              <a:ext cx="6084676" cy="3410206"/>
              <a:chOff x="1043608" y="2323050"/>
              <a:chExt cx="6084676" cy="341020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24228" y="458021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62972" y="386215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36096" y="457303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15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56176" y="53639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13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6408204" y="4949551"/>
                <a:ext cx="468052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688124" y="4231484"/>
                <a:ext cx="626876" cy="3415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3" idx="0"/>
              </p:cNvCxnSpPr>
              <p:nvPr/>
            </p:nvCxnSpPr>
            <p:spPr>
              <a:xfrm>
                <a:off x="6315000" y="4231484"/>
                <a:ext cx="561256" cy="34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左箭头 27"/>
            <p:cNvSpPr/>
            <p:nvPr/>
          </p:nvSpPr>
          <p:spPr>
            <a:xfrm>
              <a:off x="2753798" y="3335684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6177" y="3059668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BST</a:t>
            </a:r>
            <a:r>
              <a:rPr lang="zh-CN" altLang="en-US" sz="2800" dirty="0" smtClean="0">
                <a:sym typeface="Wingdings" panose="05000000000000000000" pitchFamily="2" charset="2"/>
              </a:rPr>
              <a:t>的情况</a:t>
            </a:r>
            <a:r>
              <a:rPr lang="en-US" altLang="zh-CN" sz="2800" dirty="0" smtClean="0">
                <a:sym typeface="Wingdings" panose="05000000000000000000" pitchFamily="2" charset="2"/>
              </a:rPr>
              <a:t>1fix(p)leftCase2-2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948418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左箭头 27"/>
          <p:cNvSpPr/>
          <p:nvPr/>
        </p:nvSpPr>
        <p:spPr>
          <a:xfrm rot="10800000">
            <a:off x="1445963" y="4349761"/>
            <a:ext cx="79208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17971" y="4061729"/>
            <a:ext cx="54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8</a:t>
            </a:r>
            <a:r>
              <a:rPr lang="zh-CN" altLang="en-US" sz="2800" dirty="0" smtClean="0">
                <a:sym typeface="Wingdings" panose="05000000000000000000" pitchFamily="2" charset="2"/>
              </a:rPr>
              <a:t>染红，</a:t>
            </a:r>
            <a:r>
              <a:rPr lang="en-US" altLang="zh-CN" sz="2800" dirty="0">
                <a:sym typeface="Wingdings" panose="05000000000000000000" pitchFamily="2" charset="2"/>
              </a:rPr>
              <a:t>x</a:t>
            </a:r>
            <a:r>
              <a:rPr lang="zh-CN" altLang="en-US" sz="2800" dirty="0" smtClean="0">
                <a:sym typeface="Wingdings" panose="05000000000000000000" pitchFamily="2" charset="2"/>
              </a:rPr>
              <a:t>回溯至</a:t>
            </a:r>
            <a:r>
              <a:rPr lang="en-US" altLang="zh-CN" sz="2800" dirty="0" smtClean="0">
                <a:sym typeface="Wingdings" panose="05000000000000000000" pitchFamily="2" charset="2"/>
              </a:rPr>
              <a:t>6redOver, 6</a:t>
            </a:r>
            <a:r>
              <a:rPr lang="zh-CN" altLang="en-US" sz="2800" dirty="0" smtClean="0">
                <a:sym typeface="Wingdings" panose="05000000000000000000" pitchFamily="2" charset="2"/>
              </a:rPr>
              <a:t>染黑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2504545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422378" y="4587346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6762E-6 L 0.08073 -0.10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5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/>
              <a:t>p=null,</a:t>
            </a:r>
            <a:r>
              <a:rPr lang="zh-CN" altLang="en-US" sz="2800" dirty="0" smtClean="0"/>
              <a:t>删除节点</a:t>
            </a:r>
            <a:r>
              <a:rPr lang="en-US" altLang="zh-CN" sz="2800" dirty="0" smtClean="0"/>
              <a:t>5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52000" y="2138400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51041" y="4244366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——BST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51620" y="2137795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fix(p)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</a:rPr>
              <a:t>leftCase3</a:t>
            </a:r>
            <a:r>
              <a:rPr lang="en-US" altLang="zh-CN" sz="2400" dirty="0">
                <a:solidFill>
                  <a:srgbClr val="000000"/>
                </a:solidFill>
              </a:rPr>
              <a:t>: 18</a:t>
            </a:r>
            <a:r>
              <a:rPr lang="zh-CN" altLang="en-US" sz="2400" dirty="0">
                <a:solidFill>
                  <a:srgbClr val="000000"/>
                </a:solidFill>
              </a:rPr>
              <a:t>染红、</a:t>
            </a:r>
            <a:r>
              <a:rPr lang="en-US" altLang="zh-CN" sz="2400" dirty="0">
                <a:solidFill>
                  <a:srgbClr val="000000"/>
                </a:solidFill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</a:rPr>
              <a:t>染黑、右旋</a:t>
            </a:r>
            <a:r>
              <a:rPr lang="en-US" altLang="zh-CN" sz="2400" dirty="0">
                <a:solidFill>
                  <a:srgbClr val="000000"/>
                </a:solidFill>
              </a:rPr>
              <a:t>18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2276872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950042" y="4221088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leftCase4-2: 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18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16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844824"/>
            <a:ext cx="6606734" cy="3382008"/>
            <a:chOff x="1043608" y="2323050"/>
            <a:chExt cx="6606734" cy="3382008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6286" y="53357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857" y="46296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881885" y="4999013"/>
              <a:ext cx="466835" cy="3587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7" idx="0"/>
            </p:cNvCxnSpPr>
            <p:nvPr/>
          </p:nvCxnSpPr>
          <p:spPr>
            <a:xfrm>
              <a:off x="6315000" y="4231484"/>
              <a:ext cx="566885" cy="3981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950042" y="3806774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=null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844824"/>
            <a:ext cx="6196307" cy="3446255"/>
            <a:chOff x="1043608" y="2323050"/>
            <a:chExt cx="6196307" cy="3446255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2553" y="5399973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434581" y="4894492"/>
              <a:ext cx="253543" cy="5054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626006" y="4593065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50000" y="1846800"/>
            <a:ext cx="6196307" cy="2771426"/>
            <a:chOff x="1043608" y="2323050"/>
            <a:chExt cx="6196307" cy="277142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1fix(p)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rightCase2-2: 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染红，指针回溯至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59632" y="2276872"/>
            <a:ext cx="6196307" cy="2771426"/>
            <a:chOff x="1043608" y="2323050"/>
            <a:chExt cx="6196307" cy="277142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455939" y="4237445"/>
            <a:ext cx="792088" cy="657364"/>
            <a:chOff x="2134460" y="3742431"/>
            <a:chExt cx="792088" cy="657364"/>
          </a:xfrm>
        </p:grpSpPr>
        <p:sp>
          <p:nvSpPr>
            <p:cNvPr id="25" name="左箭头 24"/>
            <p:cNvSpPr/>
            <p:nvPr/>
          </p:nvSpPr>
          <p:spPr>
            <a:xfrm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539552" y="2722861"/>
            <a:ext cx="4022945" cy="2426225"/>
            <a:chOff x="762117" y="2755754"/>
            <a:chExt cx="4022945" cy="2426225"/>
          </a:xfrm>
        </p:grpSpPr>
        <p:grpSp>
          <p:nvGrpSpPr>
            <p:cNvPr id="19" name="组合 18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5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  <a:endCxn id="9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7" idx="0"/>
                <a:endCxn id="10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1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4165724" y="3802468"/>
              <a:ext cx="619338" cy="657363"/>
              <a:chOff x="3861985" y="4464259"/>
              <a:chExt cx="619338" cy="657363"/>
            </a:xfrm>
          </p:grpSpPr>
          <p:sp>
            <p:nvSpPr>
              <p:cNvPr id="25" name="左箭头 24"/>
              <p:cNvSpPr/>
              <p:nvPr/>
            </p:nvSpPr>
            <p:spPr>
              <a:xfrm>
                <a:off x="3861985" y="4752290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33993" y="4464259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716016" y="2629966"/>
            <a:ext cx="4022945" cy="2426225"/>
            <a:chOff x="762117" y="2755754"/>
            <a:chExt cx="4022945" cy="2426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9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endCxn id="49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52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3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0"/>
                <a:endCxn id="53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5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165724" y="3802468"/>
              <a:ext cx="619338" cy="657363"/>
              <a:chOff x="3861985" y="4464259"/>
              <a:chExt cx="619338" cy="657363"/>
            </a:xfrm>
          </p:grpSpPr>
          <p:sp>
            <p:nvSpPr>
              <p:cNvPr id="46" name="左箭头 45"/>
              <p:cNvSpPr/>
              <p:nvPr/>
            </p:nvSpPr>
            <p:spPr>
              <a:xfrm>
                <a:off x="3861985" y="4752290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33993" y="4464259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=null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23528" y="2598619"/>
            <a:ext cx="4540883" cy="2426225"/>
            <a:chOff x="762117" y="2755754"/>
            <a:chExt cx="4540883" cy="2426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9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endCxn id="49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52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3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0"/>
                <a:endCxn id="53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5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683662" y="4470091"/>
              <a:ext cx="619338" cy="657363"/>
              <a:chOff x="4379923" y="5131882"/>
              <a:chExt cx="619338" cy="657363"/>
            </a:xfrm>
          </p:grpSpPr>
          <p:sp>
            <p:nvSpPr>
              <p:cNvPr id="46" name="左箭头 45"/>
              <p:cNvSpPr/>
              <p:nvPr/>
            </p:nvSpPr>
            <p:spPr>
              <a:xfrm>
                <a:off x="4379923" y="5419913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51931" y="5131882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4827086" y="2544094"/>
            <a:ext cx="3435582" cy="2426225"/>
            <a:chOff x="1748486" y="2323050"/>
            <a:chExt cx="3435582" cy="2426225"/>
          </a:xfrm>
        </p:grpSpPr>
        <p:sp>
          <p:nvSpPr>
            <p:cNvPr id="72" name="TextBox 7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5" idx="2"/>
              <a:endCxn id="7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0"/>
              <a:endCxn id="7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0"/>
              <a:endCxn id="7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1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3: successor=6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467544" y="2676247"/>
            <a:ext cx="3435582" cy="2426225"/>
            <a:chOff x="1748486" y="2323050"/>
            <a:chExt cx="3435582" cy="2426225"/>
          </a:xfrm>
        </p:grpSpPr>
        <p:sp>
          <p:nvSpPr>
            <p:cNvPr id="72" name="TextBox 7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5" idx="2"/>
              <a:endCxn id="7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0"/>
              <a:endCxn id="7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0"/>
              <a:endCxn id="7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1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4499992" y="2650237"/>
            <a:ext cx="3435582" cy="2426225"/>
            <a:chOff x="1748486" y="2323050"/>
            <a:chExt cx="3435582" cy="2426225"/>
          </a:xfrm>
        </p:grpSpPr>
        <p:sp>
          <p:nvSpPr>
            <p:cNvPr id="92" name="TextBox 9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9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5" idx="2"/>
              <a:endCxn id="9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0"/>
              <a:endCxn id="9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0"/>
              <a:endCxn id="9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100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059276" y="4372021"/>
            <a:ext cx="700856" cy="619338"/>
            <a:chOff x="7913102" y="3839708"/>
            <a:chExt cx="700856" cy="619338"/>
          </a:xfrm>
        </p:grpSpPr>
        <p:sp>
          <p:nvSpPr>
            <p:cNvPr id="109" name="左箭头 10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913102" y="3995772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2: replacement=8p=null, fix(8)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632362" y="2775529"/>
            <a:ext cx="3435582" cy="2426225"/>
            <a:chOff x="1748486" y="2323050"/>
            <a:chExt cx="3435582" cy="2426225"/>
          </a:xfrm>
        </p:grpSpPr>
        <p:sp>
          <p:nvSpPr>
            <p:cNvPr id="92" name="TextBox 9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9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5" idx="2"/>
              <a:endCxn id="9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0"/>
              <a:endCxn id="9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0"/>
              <a:endCxn id="9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100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413260" y="5201754"/>
            <a:ext cx="897758" cy="619338"/>
            <a:chOff x="7716200" y="3839708"/>
            <a:chExt cx="897758" cy="619338"/>
          </a:xfrm>
        </p:grpSpPr>
        <p:sp>
          <p:nvSpPr>
            <p:cNvPr id="44" name="左箭头 43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92802" y="2775529"/>
            <a:ext cx="3435582" cy="2426225"/>
            <a:chOff x="1748486" y="2323050"/>
            <a:chExt cx="3435582" cy="2426225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197783" y="4560723"/>
            <a:ext cx="897758" cy="619338"/>
            <a:chOff x="7716200" y="3839708"/>
            <a:chExt cx="897758" cy="619338"/>
          </a:xfrm>
        </p:grpSpPr>
        <p:sp>
          <p:nvSpPr>
            <p:cNvPr id="69" name="左箭头 6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红黑树</a:t>
            </a:r>
            <a:r>
              <a:rPr lang="en-US" altLang="zh-CN" dirty="0" smtClean="0"/>
              <a:t>(RBT)</a:t>
            </a:r>
            <a:r>
              <a:rPr lang="zh-CN" altLang="en-US" dirty="0" smtClean="0"/>
              <a:t>定义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是一个</a:t>
            </a:r>
            <a:r>
              <a:rPr lang="en-US" altLang="zh-CN" dirty="0"/>
              <a:t>BST</a:t>
            </a:r>
            <a:endParaRPr lang="en-US" altLang="zh-CN" dirty="0"/>
          </a:p>
          <a:p>
            <a:pPr eaLnBrk="1" hangingPunct="1"/>
            <a:r>
              <a:rPr lang="zh-CN" altLang="en-US" dirty="0"/>
              <a:t>每个结点要么是红的，要么是黑的。 </a:t>
            </a:r>
            <a:endParaRPr lang="zh-CN" altLang="en-US" dirty="0"/>
          </a:p>
          <a:p>
            <a:pPr eaLnBrk="1" hangingPunct="1"/>
            <a:r>
              <a:rPr lang="zh-CN" altLang="en-US" dirty="0"/>
              <a:t>根结点是黑的，并定义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</a:t>
            </a:r>
            <a:r>
              <a:rPr lang="zh-CN" altLang="en-US" dirty="0"/>
              <a:t>黑色 </a:t>
            </a:r>
            <a:endParaRPr lang="zh-CN" altLang="en-US" dirty="0"/>
          </a:p>
          <a:p>
            <a:pPr eaLnBrk="1" hangingPunct="1"/>
            <a:r>
              <a:rPr lang="zh-CN" altLang="en-US" dirty="0"/>
              <a:t>如果一个子结点是红色，那么它的俩个儿子都是黑色，且父节点也必定是黑色</a:t>
            </a:r>
            <a:endParaRPr lang="zh-CN" altLang="en-US" dirty="0"/>
          </a:p>
          <a:p>
            <a:pPr eaLnBrk="1" hangingPunct="1"/>
            <a:r>
              <a:rPr lang="zh-CN" altLang="en-US" dirty="0"/>
              <a:t>对于任一结点而言</a:t>
            </a:r>
            <a:r>
              <a:rPr lang="zh-CN" altLang="en-US" dirty="0" smtClean="0"/>
              <a:t>，它到</a:t>
            </a:r>
            <a:r>
              <a:rPr lang="zh-CN" altLang="en-US" dirty="0"/>
              <a:t>叶结点的每一条路径都包含相同数目的</a:t>
            </a:r>
            <a:r>
              <a:rPr lang="zh-CN" altLang="en-US" dirty="0" smtClean="0"/>
              <a:t>黑色结点，称为</a:t>
            </a:r>
            <a:r>
              <a:rPr lang="zh-CN" altLang="en-US" dirty="0"/>
              <a:t>黑</a:t>
            </a:r>
            <a:r>
              <a:rPr lang="zh-CN" altLang="en-US" dirty="0" smtClean="0"/>
              <a:t>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定义与性质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二叉排序树、二叉搜索树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Binary Sort 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Binary Search 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BST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具有如下性质：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zh-CN" altLang="en-US" dirty="0" smtClean="0">
                <a:solidFill>
                  <a:srgbClr val="000000"/>
                </a:solidFill>
              </a:rPr>
              <a:t>空树是一个</a:t>
            </a:r>
            <a:r>
              <a:rPr lang="en-US" altLang="zh-CN" dirty="0" smtClean="0">
                <a:solidFill>
                  <a:srgbClr val="000000"/>
                </a:solidFill>
              </a:rPr>
              <a:t>BST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左</a:t>
            </a:r>
            <a:r>
              <a:rPr lang="zh-CN" altLang="en-US" dirty="0"/>
              <a:t>子</a:t>
            </a:r>
            <a:r>
              <a:rPr lang="zh-CN" altLang="en-US" dirty="0" smtClean="0"/>
              <a:t>树所有</a:t>
            </a:r>
            <a:r>
              <a:rPr lang="zh-CN" altLang="en-US" dirty="0"/>
              <a:t>结点的值均</a:t>
            </a:r>
            <a:r>
              <a:rPr lang="zh-CN" altLang="en-US" dirty="0" smtClean="0"/>
              <a:t>小于根</a:t>
            </a:r>
            <a:r>
              <a:rPr lang="zh-CN" altLang="en-US" dirty="0"/>
              <a:t>结点的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右子</a:t>
            </a:r>
            <a:r>
              <a:rPr lang="zh-CN" altLang="en-US" dirty="0"/>
              <a:t>树所有结点的值</a:t>
            </a:r>
            <a:r>
              <a:rPr lang="zh-CN" altLang="en-US" dirty="0" smtClean="0"/>
              <a:t>均大于根</a:t>
            </a:r>
            <a:r>
              <a:rPr lang="zh-CN" altLang="en-US" dirty="0"/>
              <a:t>结点的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左右子树都是</a:t>
            </a:r>
            <a:r>
              <a:rPr lang="en-US" altLang="zh-CN" dirty="0" smtClean="0"/>
              <a:t>BST(</a:t>
            </a:r>
            <a:r>
              <a:rPr lang="zh-CN" altLang="en-US" dirty="0" smtClean="0"/>
              <a:t>递归定义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中</a:t>
            </a:r>
            <a:r>
              <a:rPr lang="zh-CN" altLang="en-US" dirty="0" smtClean="0"/>
              <a:t>序遍历序列为升序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95536" y="2659894"/>
            <a:ext cx="3435582" cy="2426225"/>
            <a:chOff x="1748486" y="2323050"/>
            <a:chExt cx="3435582" cy="2426225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00517" y="4445088"/>
            <a:ext cx="897758" cy="619338"/>
            <a:chOff x="7716200" y="3839708"/>
            <a:chExt cx="897758" cy="619338"/>
          </a:xfrm>
        </p:grpSpPr>
        <p:sp>
          <p:nvSpPr>
            <p:cNvPr id="69" name="左箭头 6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60032" y="2659894"/>
            <a:ext cx="3435582" cy="2426225"/>
            <a:chOff x="1748486" y="2323050"/>
            <a:chExt cx="3435582" cy="2426225"/>
          </a:xfrm>
        </p:grpSpPr>
        <p:sp>
          <p:nvSpPr>
            <p:cNvPr id="58" name="TextBox 5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1" idx="0"/>
              <a:endCxn id="68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0"/>
              <a:endCxn id="68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3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5465013" y="4445088"/>
            <a:ext cx="897758" cy="619338"/>
            <a:chOff x="7716200" y="3839708"/>
            <a:chExt cx="897758" cy="619338"/>
          </a:xfrm>
        </p:grpSpPr>
        <p:sp>
          <p:nvSpPr>
            <p:cNvPr id="82" name="左箭头 81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successor=16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p=16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50556" y="2799406"/>
            <a:ext cx="3435582" cy="2426225"/>
            <a:chOff x="1748486" y="2323050"/>
            <a:chExt cx="3435582" cy="2426225"/>
          </a:xfrm>
        </p:grpSpPr>
        <p:sp>
          <p:nvSpPr>
            <p:cNvPr id="58" name="TextBox 5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8" idx="2"/>
            </p:cNvCxnSpPr>
            <p:nvPr/>
          </p:nvCxnSpPr>
          <p:spPr>
            <a:xfrm flipV="1">
              <a:off x="3728706" y="3261890"/>
              <a:ext cx="743866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0"/>
              <a:endCxn id="68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3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607824" y="3052758"/>
            <a:ext cx="748152" cy="619757"/>
            <a:chOff x="8091259" y="3898952"/>
            <a:chExt cx="748152" cy="619757"/>
          </a:xfrm>
        </p:grpSpPr>
        <p:sp>
          <p:nvSpPr>
            <p:cNvPr id="82" name="左箭头 81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68039" y="2828316"/>
            <a:ext cx="3435582" cy="2426225"/>
            <a:chOff x="1748486" y="2323050"/>
            <a:chExt cx="3435582" cy="2426225"/>
          </a:xfrm>
        </p:grpSpPr>
        <p:sp>
          <p:nvSpPr>
            <p:cNvPr id="43" name="TextBox 4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endCxn id="4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4" idx="2"/>
              <a:endCxn id="84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3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0"/>
              <a:endCxn id="85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8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7424248" y="4680765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1+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红色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 p=null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683568" y="2916799"/>
            <a:ext cx="3435582" cy="2426225"/>
            <a:chOff x="1748486" y="2323050"/>
            <a:chExt cx="3435582" cy="2426225"/>
          </a:xfrm>
        </p:grpSpPr>
        <p:sp>
          <p:nvSpPr>
            <p:cNvPr id="43" name="TextBox 4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endCxn id="4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4" idx="2"/>
              <a:endCxn id="84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3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0"/>
              <a:endCxn id="85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8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3539777" y="4769248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60032" y="2916799"/>
            <a:ext cx="3435582" cy="1721957"/>
            <a:chOff x="1748486" y="2323050"/>
            <a:chExt cx="3435582" cy="1721957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13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1fix(p)leftCase2-1rightCase2-1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 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13(BH--)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843808" y="3789040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1560" y="2667949"/>
            <a:ext cx="3435582" cy="1721957"/>
            <a:chOff x="1748486" y="2323050"/>
            <a:chExt cx="3435582" cy="1721957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7527260" y="2848196"/>
            <a:ext cx="748152" cy="619757"/>
            <a:chOff x="8091259" y="3898952"/>
            <a:chExt cx="748152" cy="619757"/>
          </a:xfrm>
        </p:grpSpPr>
        <p:sp>
          <p:nvSpPr>
            <p:cNvPr id="39" name="左箭头 38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99369" y="2571139"/>
            <a:ext cx="3435582" cy="1721957"/>
            <a:chOff x="1748486" y="2323050"/>
            <a:chExt cx="3435582" cy="1721957"/>
          </a:xfrm>
        </p:grpSpPr>
        <p:sp>
          <p:nvSpPr>
            <p:cNvPr id="50" name="TextBox 49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7" name="直接连接符 66"/>
            <p:cNvCxnSpPr>
              <a:endCxn id="5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4" idx="2"/>
              <a:endCxn id="63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0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0"/>
              <a:endCxn id="64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0"/>
              <a:endCxn id="64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278856" y="4321411"/>
            <a:ext cx="700856" cy="619757"/>
            <a:chOff x="8054089" y="3898952"/>
            <a:chExt cx="700856" cy="619757"/>
          </a:xfrm>
        </p:grpSpPr>
        <p:sp>
          <p:nvSpPr>
            <p:cNvPr id="74" name="左箭头 73"/>
            <p:cNvSpPr/>
            <p:nvPr/>
          </p:nvSpPr>
          <p:spPr>
            <a:xfrm rot="10800000"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54089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38730" y="4509120"/>
            <a:ext cx="3435582" cy="1695774"/>
            <a:chOff x="1748486" y="2323050"/>
            <a:chExt cx="3435582" cy="1695774"/>
          </a:xfrm>
        </p:grpSpPr>
        <p:sp>
          <p:nvSpPr>
            <p:cNvPr id="77" name="TextBox 7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endCxn id="7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8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78" idx="2"/>
              <a:endCxn id="80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7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2" idx="0"/>
              <a:endCxn id="81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3" idx="0"/>
              <a:endCxn id="81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4441505" y="4477738"/>
            <a:ext cx="3435582" cy="1670928"/>
            <a:chOff x="1748486" y="2323050"/>
            <a:chExt cx="3435582" cy="1670928"/>
          </a:xfrm>
        </p:grpSpPr>
        <p:sp>
          <p:nvSpPr>
            <p:cNvPr id="106" name="TextBox 105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2"/>
              <a:endCxn id="109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6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2" idx="0"/>
              <a:endCxn id="110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3: successor=16,p=16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2: replacement=17p=null, fix(17)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673167" y="2694176"/>
            <a:ext cx="3435582" cy="1670928"/>
            <a:chOff x="1748486" y="2323050"/>
            <a:chExt cx="3435582" cy="1670928"/>
          </a:xfrm>
        </p:grpSpPr>
        <p:sp>
          <p:nvSpPr>
            <p:cNvPr id="106" name="TextBox 105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2"/>
              <a:endCxn id="109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6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2" idx="0"/>
              <a:endCxn id="110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788024" y="2668587"/>
            <a:ext cx="3435582" cy="1670928"/>
            <a:chOff x="1748486" y="2323050"/>
            <a:chExt cx="3435582" cy="1670928"/>
          </a:xfrm>
        </p:grpSpPr>
        <p:sp>
          <p:nvSpPr>
            <p:cNvPr id="85" name="TextBox 84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直接连接符 90"/>
            <p:cNvCxnSpPr>
              <a:endCxn id="86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6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2"/>
              <a:endCxn id="88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5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0"/>
              <a:endCxn id="89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7764911" y="2987670"/>
            <a:ext cx="748152" cy="619757"/>
            <a:chOff x="8091259" y="3898952"/>
            <a:chExt cx="748152" cy="619757"/>
          </a:xfrm>
        </p:grpSpPr>
        <p:sp>
          <p:nvSpPr>
            <p:cNvPr id="117" name="左箭头 116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44330" y="4437112"/>
            <a:ext cx="3435582" cy="1670928"/>
            <a:chOff x="1748486" y="2323050"/>
            <a:chExt cx="3435582" cy="1670928"/>
          </a:xfrm>
        </p:grpSpPr>
        <p:sp>
          <p:nvSpPr>
            <p:cNvPr id="121" name="TextBox 120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7" name="直接连接符 126"/>
            <p:cNvCxnSpPr>
              <a:endCxn id="122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2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2" idx="2"/>
              <a:endCxn id="124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0"/>
              <a:endCxn id="12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3297615" y="4725144"/>
            <a:ext cx="748152" cy="619757"/>
            <a:chOff x="8091259" y="3898952"/>
            <a:chExt cx="748152" cy="619757"/>
          </a:xfrm>
        </p:grpSpPr>
        <p:sp>
          <p:nvSpPr>
            <p:cNvPr id="133" name="左箭头 132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79912" y="5488283"/>
            <a:ext cx="748152" cy="619757"/>
            <a:chOff x="8091259" y="3898952"/>
            <a:chExt cx="748152" cy="619757"/>
          </a:xfrm>
        </p:grpSpPr>
        <p:sp>
          <p:nvSpPr>
            <p:cNvPr id="136" name="左箭头 135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794790" y="4367829"/>
            <a:ext cx="2960107" cy="1670928"/>
            <a:chOff x="1748486" y="2323050"/>
            <a:chExt cx="2960107" cy="1670928"/>
          </a:xfrm>
        </p:grpSpPr>
        <p:sp>
          <p:nvSpPr>
            <p:cNvPr id="139" name="TextBox 138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5" name="直接连接符 144"/>
            <p:cNvCxnSpPr>
              <a:endCxn id="140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0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0" idx="2"/>
              <a:endCxn id="142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2"/>
              <a:endCxn id="144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7856296" y="4696741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38" name="组合 137"/>
          <p:cNvGrpSpPr/>
          <p:nvPr/>
        </p:nvGrpSpPr>
        <p:grpSpPr>
          <a:xfrm>
            <a:off x="545406" y="2511395"/>
            <a:ext cx="2960107" cy="1670928"/>
            <a:chOff x="1748486" y="2323050"/>
            <a:chExt cx="2960107" cy="1670928"/>
          </a:xfrm>
        </p:grpSpPr>
        <p:sp>
          <p:nvSpPr>
            <p:cNvPr id="139" name="TextBox 138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5" name="直接连接符 144"/>
            <p:cNvCxnSpPr>
              <a:endCxn id="140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0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0" idx="2"/>
              <a:endCxn id="142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2"/>
              <a:endCxn id="144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3488990" y="2840307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37142" y="2511395"/>
            <a:ext cx="2960107" cy="1670928"/>
            <a:chOff x="1748486" y="2323050"/>
            <a:chExt cx="2960107" cy="1670928"/>
          </a:xfrm>
        </p:grpSpPr>
        <p:sp>
          <p:nvSpPr>
            <p:cNvPr id="63" name="TextBox 6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2"/>
              <a:endCxn id="67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3: successor=17, p=17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fix(p)rightCase1: 6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染红，右旋根节点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2806510" y="2492896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3076" y="2743321"/>
            <a:ext cx="2960107" cy="1670928"/>
            <a:chOff x="1748486" y="2323050"/>
            <a:chExt cx="2960107" cy="1670928"/>
          </a:xfrm>
        </p:grpSpPr>
        <p:sp>
          <p:nvSpPr>
            <p:cNvPr id="63" name="TextBox 6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2"/>
              <a:endCxn id="67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88024" y="2636912"/>
            <a:ext cx="2960107" cy="1670928"/>
            <a:chOff x="1748486" y="2323050"/>
            <a:chExt cx="2960107" cy="1670928"/>
          </a:xfrm>
        </p:grpSpPr>
        <p:sp>
          <p:nvSpPr>
            <p:cNvPr id="28" name="TextBox 2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33" name="直接连接符 32"/>
            <p:cNvCxnSpPr>
              <a:endCxn id="29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  <a:endCxn id="31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2"/>
              <a:endCxn id="32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7745141" y="2930293"/>
            <a:ext cx="748152" cy="619757"/>
            <a:chOff x="8091259" y="3898952"/>
            <a:chExt cx="748152" cy="619757"/>
          </a:xfrm>
        </p:grpSpPr>
        <p:sp>
          <p:nvSpPr>
            <p:cNvPr id="38" name="左箭头 37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03076" y="4509120"/>
            <a:ext cx="2960107" cy="1670928"/>
            <a:chOff x="1748486" y="2323050"/>
            <a:chExt cx="2960107" cy="1670928"/>
          </a:xfrm>
        </p:grpSpPr>
        <p:sp>
          <p:nvSpPr>
            <p:cNvPr id="41" name="TextBox 40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endCxn id="42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  <a:endCxn id="44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2"/>
              <a:endCxn id="45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660193" y="4802501"/>
            <a:ext cx="748152" cy="619757"/>
            <a:chOff x="8091259" y="3898952"/>
            <a:chExt cx="748152" cy="619757"/>
          </a:xfrm>
        </p:grpSpPr>
        <p:sp>
          <p:nvSpPr>
            <p:cNvPr id="51" name="左箭头 50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14560" y="4306176"/>
            <a:ext cx="2112451" cy="1801864"/>
            <a:chOff x="2824417" y="2192114"/>
            <a:chExt cx="2112451" cy="1801864"/>
          </a:xfrm>
        </p:grpSpPr>
        <p:sp>
          <p:nvSpPr>
            <p:cNvPr id="54" name="TextBox 53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2"/>
              <a:endCxn id="56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2"/>
              <a:endCxn id="57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4" idx="2"/>
              <a:endCxn id="58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990403" y="5449799"/>
            <a:ext cx="748152" cy="619757"/>
            <a:chOff x="8091259" y="3898952"/>
            <a:chExt cx="748152" cy="619757"/>
          </a:xfrm>
        </p:grpSpPr>
        <p:sp>
          <p:nvSpPr>
            <p:cNvPr id="74" name="左箭头 7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回溯至红色的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17redOver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p=null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215957" y="2635248"/>
            <a:ext cx="2112451" cy="1801864"/>
            <a:chOff x="2824417" y="2192114"/>
            <a:chExt cx="2112451" cy="1801864"/>
          </a:xfrm>
        </p:grpSpPr>
        <p:sp>
          <p:nvSpPr>
            <p:cNvPr id="54" name="TextBox 53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2"/>
              <a:endCxn id="56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2"/>
              <a:endCxn id="57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4" idx="2"/>
              <a:endCxn id="58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391800" y="3778871"/>
            <a:ext cx="748152" cy="619757"/>
            <a:chOff x="8091259" y="3898952"/>
            <a:chExt cx="748152" cy="619757"/>
          </a:xfrm>
        </p:grpSpPr>
        <p:sp>
          <p:nvSpPr>
            <p:cNvPr id="74" name="左箭头 7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15733" y="2635248"/>
            <a:ext cx="2112451" cy="1801864"/>
            <a:chOff x="2824417" y="2192114"/>
            <a:chExt cx="2112451" cy="1801864"/>
          </a:xfrm>
        </p:grpSpPr>
        <p:sp>
          <p:nvSpPr>
            <p:cNvPr id="77" name="TextBox 76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>
              <a:stCxn id="77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2"/>
              <a:endCxn id="79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  <a:endCxn id="80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2"/>
              <a:endCxn id="81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048527" y="5641940"/>
            <a:ext cx="748152" cy="619757"/>
            <a:chOff x="8091259" y="3898952"/>
            <a:chExt cx="748152" cy="619757"/>
          </a:xfrm>
        </p:grpSpPr>
        <p:sp>
          <p:nvSpPr>
            <p:cNvPr id="87" name="左箭头 86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91997" y="2636478"/>
            <a:ext cx="2112451" cy="1801864"/>
            <a:chOff x="2824417" y="2192114"/>
            <a:chExt cx="2112451" cy="1801864"/>
          </a:xfrm>
        </p:grpSpPr>
        <p:sp>
          <p:nvSpPr>
            <p:cNvPr id="90" name="TextBox 8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95" name="直接连接符 94"/>
            <p:cNvCxnSpPr>
              <a:stCxn id="9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0" idx="2"/>
              <a:endCxn id="9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0" idx="2"/>
              <a:endCxn id="94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945658" y="4581128"/>
            <a:ext cx="2112451" cy="1801864"/>
            <a:chOff x="2824417" y="2192114"/>
            <a:chExt cx="2112451" cy="1801864"/>
          </a:xfrm>
        </p:grpSpPr>
        <p:sp>
          <p:nvSpPr>
            <p:cNvPr id="100" name="TextBox 9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2"/>
              <a:endCxn id="10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2"/>
              <a:endCxn id="10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0" idx="2"/>
              <a:endCxn id="104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155734" y="4562990"/>
            <a:ext cx="1648769" cy="1801864"/>
            <a:chOff x="2824417" y="2192114"/>
            <a:chExt cx="1648769" cy="1801864"/>
          </a:xfrm>
        </p:grpSpPr>
        <p:sp>
          <p:nvSpPr>
            <p:cNvPr id="110" name="TextBox 10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直接连接符 114"/>
            <p:cNvCxnSpPr>
              <a:stCxn id="11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1" idx="2"/>
              <a:endCxn id="11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0" idx="2"/>
              <a:endCxn id="11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我们在这里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本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课程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代码的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地址：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https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://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github.com/kosoraYintai/TreeMapSourceAnalysis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七月算法：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https://www.julyedu.com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微信公众号：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julyedu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参考文献</a:t>
            </a:r>
            <a:endParaRPr lang="zh-CN" altLang="en-US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CLRS. </a:t>
            </a:r>
            <a:r>
              <a:rPr lang="en-US" altLang="zh-CN" sz="1800" dirty="0"/>
              <a:t>Introduction to </a:t>
            </a:r>
            <a:r>
              <a:rPr lang="en-US" altLang="zh-CN" sz="1800" dirty="0" smtClean="0"/>
              <a:t>Algorithm[M]. 3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北京：机械工业出版社，</a:t>
            </a:r>
            <a:r>
              <a:rPr lang="en-US" altLang="zh-CN" sz="1800" dirty="0" smtClean="0"/>
              <a:t>2013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July. The Method of Programming[M]. </a:t>
            </a:r>
            <a:r>
              <a:rPr lang="zh-CN" altLang="en-US" sz="1800" dirty="0" smtClean="0"/>
              <a:t>北京：人民邮电出版社，</a:t>
            </a:r>
            <a:r>
              <a:rPr lang="en-US" altLang="zh-CN" sz="1800" dirty="0" smtClean="0"/>
              <a:t>2015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 smtClean="0"/>
              <a:t>侯捷</a:t>
            </a:r>
            <a:r>
              <a:rPr lang="en-US" altLang="zh-CN" sz="1800" dirty="0" smtClean="0"/>
              <a:t>. STL </a:t>
            </a:r>
            <a:r>
              <a:rPr lang="zh-CN" altLang="en-US" sz="1800" dirty="0" smtClean="0"/>
              <a:t>源码剖析</a:t>
            </a:r>
            <a:r>
              <a:rPr lang="en-US" altLang="zh-CN" sz="1800" dirty="0" smtClean="0"/>
              <a:t>[M]. </a:t>
            </a:r>
            <a:r>
              <a:rPr lang="zh-CN" altLang="en-US" sz="1800" dirty="0" smtClean="0"/>
              <a:t>武汉：华中科技大学出版社，</a:t>
            </a:r>
            <a:r>
              <a:rPr lang="en-US" altLang="zh-CN" sz="1800" dirty="0" smtClean="0"/>
              <a:t>2002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hlinkClick r:id="rId1"/>
              </a:rPr>
              <a:t>https://</a:t>
            </a:r>
            <a:r>
              <a:rPr lang="en-US" altLang="zh-CN" sz="1800" dirty="0" smtClean="0">
                <a:hlinkClick r:id="rId1"/>
              </a:rPr>
              <a:t>blog.csdn.net/v_JULY_v/article/details/6105630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/>
              <a:t>教你初步了解红黑树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hlinkClick r:id="rId2"/>
              </a:rPr>
              <a:t>https://blog.csdn.net/v_JULY_v/article/details/6284050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红黑树全程演示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04864"/>
            <a:ext cx="4823460" cy="352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258888" y="2781300"/>
            <a:ext cx="72739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ea typeface="华文行楷" panose="02010800040101010101" pitchFamily="2" charset="-122"/>
              </a:rPr>
              <a:t>          </a:t>
            </a:r>
            <a:r>
              <a:rPr lang="zh-CN" altLang="en-US" sz="4000">
                <a:ea typeface="华文行楷" panose="02010800040101010101" pitchFamily="2" charset="-122"/>
              </a:rPr>
              <a:t>感谢大家！</a:t>
            </a:r>
            <a:endParaRPr lang="zh-CN" altLang="en-US" sz="4000">
              <a:ea typeface="华文行楷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4000">
                <a:ea typeface="华文行楷" panose="02010800040101010101" pitchFamily="2" charset="-122"/>
              </a:rPr>
              <a:t>欢迎大家提出宝贵的意见！</a:t>
            </a:r>
            <a:endParaRPr lang="zh-CN" altLang="en-US" sz="4000"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依次插入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4283968" y="2420888"/>
            <a:ext cx="576064" cy="648072"/>
            <a:chOff x="4283968" y="2420888"/>
            <a:chExt cx="576064" cy="648072"/>
          </a:xfrm>
        </p:grpSpPr>
        <p:sp>
          <p:nvSpPr>
            <p:cNvPr id="4" name="椭圆 3"/>
            <p:cNvSpPr/>
            <p:nvPr/>
          </p:nvSpPr>
          <p:spPr>
            <a:xfrm>
              <a:off x="4283968" y="2420888"/>
              <a:ext cx="576064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5976" y="2420888"/>
              <a:ext cx="360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91880" y="3068960"/>
            <a:ext cx="1080120" cy="1080120"/>
            <a:chOff x="3491880" y="3068960"/>
            <a:chExt cx="1080120" cy="1080120"/>
          </a:xfrm>
        </p:grpSpPr>
        <p:grpSp>
          <p:nvGrpSpPr>
            <p:cNvPr id="9" name="组合 8"/>
            <p:cNvGrpSpPr/>
            <p:nvPr/>
          </p:nvGrpSpPr>
          <p:grpSpPr>
            <a:xfrm>
              <a:off x="3491880" y="3501008"/>
              <a:ext cx="576064" cy="648072"/>
              <a:chOff x="4283968" y="2420888"/>
              <a:chExt cx="576064" cy="64807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3968" y="2420888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55976" y="2420888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2</a:t>
                </a:r>
                <a:endParaRPr lang="zh-CN" altLang="en-US" sz="3200" dirty="0"/>
              </a:p>
            </p:txBody>
          </p:sp>
        </p:grpSp>
        <p:cxnSp>
          <p:nvCxnSpPr>
            <p:cNvPr id="8" name="直接连接符 7"/>
            <p:cNvCxnSpPr>
              <a:stCxn id="4" idx="4"/>
              <a:endCxn id="11" idx="0"/>
            </p:cNvCxnSpPr>
            <p:nvPr/>
          </p:nvCxnSpPr>
          <p:spPr>
            <a:xfrm flipH="1">
              <a:off x="3743908" y="3068960"/>
              <a:ext cx="828092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572000" y="3068960"/>
            <a:ext cx="1080120" cy="1080120"/>
            <a:chOff x="2987824" y="3068960"/>
            <a:chExt cx="1080120" cy="1080120"/>
          </a:xfrm>
        </p:grpSpPr>
        <p:grpSp>
          <p:nvGrpSpPr>
            <p:cNvPr id="16" name="组合 15"/>
            <p:cNvGrpSpPr/>
            <p:nvPr/>
          </p:nvGrpSpPr>
          <p:grpSpPr>
            <a:xfrm>
              <a:off x="3491880" y="3501008"/>
              <a:ext cx="576064" cy="648072"/>
              <a:chOff x="4283968" y="2420888"/>
              <a:chExt cx="576064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3968" y="2420888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5976" y="2420888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6</a:t>
                </a:r>
                <a:endParaRPr lang="zh-CN" altLang="en-US" sz="3200" dirty="0"/>
              </a:p>
            </p:txBody>
          </p:sp>
        </p:grpSp>
        <p:cxnSp>
          <p:nvCxnSpPr>
            <p:cNvPr id="17" name="直接连接符 16"/>
            <p:cNvCxnSpPr>
              <a:stCxn id="4" idx="4"/>
              <a:endCxn id="19" idx="0"/>
            </p:cNvCxnSpPr>
            <p:nvPr/>
          </p:nvCxnSpPr>
          <p:spPr>
            <a:xfrm>
              <a:off x="2987824" y="3068960"/>
              <a:ext cx="75608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771800" y="4149080"/>
            <a:ext cx="1008112" cy="1238293"/>
            <a:chOff x="3609137" y="2982795"/>
            <a:chExt cx="1008112" cy="12382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609137" y="3573016"/>
              <a:ext cx="576064" cy="648072"/>
              <a:chOff x="4401225" y="2492896"/>
              <a:chExt cx="576064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401225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73233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23" name="直接连接符 22"/>
            <p:cNvCxnSpPr>
              <a:stCxn id="10" idx="4"/>
              <a:endCxn id="25" idx="0"/>
            </p:cNvCxnSpPr>
            <p:nvPr/>
          </p:nvCxnSpPr>
          <p:spPr>
            <a:xfrm flipH="1">
              <a:off x="3861165" y="2982795"/>
              <a:ext cx="756084" cy="590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779912" y="4149080"/>
            <a:ext cx="866490" cy="1224136"/>
            <a:chOff x="3451775" y="2996952"/>
            <a:chExt cx="866490" cy="1224136"/>
          </a:xfrm>
        </p:grpSpPr>
        <p:grpSp>
          <p:nvGrpSpPr>
            <p:cNvPr id="28" name="组合 27"/>
            <p:cNvGrpSpPr/>
            <p:nvPr/>
          </p:nvGrpSpPr>
          <p:grpSpPr>
            <a:xfrm>
              <a:off x="3742201" y="3573016"/>
              <a:ext cx="576064" cy="648072"/>
              <a:chOff x="4534289" y="2492896"/>
              <a:chExt cx="576064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534289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89115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3</a:t>
                </a:r>
                <a:endParaRPr lang="zh-CN" altLang="en-US" sz="3200" dirty="0"/>
              </a:p>
            </p:txBody>
          </p:sp>
        </p:grpSp>
        <p:cxnSp>
          <p:nvCxnSpPr>
            <p:cNvPr id="29" name="直接连接符 28"/>
            <p:cNvCxnSpPr>
              <a:stCxn id="10" idx="4"/>
              <a:endCxn id="31" idx="0"/>
            </p:cNvCxnSpPr>
            <p:nvPr/>
          </p:nvCxnSpPr>
          <p:spPr>
            <a:xfrm>
              <a:off x="3451775" y="2996952"/>
              <a:ext cx="525272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716016" y="4149080"/>
            <a:ext cx="648072" cy="1224136"/>
            <a:chOff x="2864759" y="3018799"/>
            <a:chExt cx="648072" cy="1224136"/>
          </a:xfrm>
        </p:grpSpPr>
        <p:grpSp>
          <p:nvGrpSpPr>
            <p:cNvPr id="39" name="组合 38"/>
            <p:cNvGrpSpPr/>
            <p:nvPr/>
          </p:nvGrpSpPr>
          <p:grpSpPr>
            <a:xfrm>
              <a:off x="2864759" y="3594863"/>
              <a:ext cx="576064" cy="648072"/>
              <a:chOff x="3656847" y="2514743"/>
              <a:chExt cx="576064" cy="64807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656847" y="2514743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11673" y="2514743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5</a:t>
                </a:r>
                <a:endParaRPr lang="zh-CN" altLang="en-US" sz="3200" dirty="0"/>
              </a:p>
            </p:txBody>
          </p:sp>
        </p:grpSp>
        <p:cxnSp>
          <p:nvCxnSpPr>
            <p:cNvPr id="40" name="直接连接符 39"/>
            <p:cNvCxnSpPr>
              <a:stCxn id="18" idx="4"/>
              <a:endCxn id="42" idx="0"/>
            </p:cNvCxnSpPr>
            <p:nvPr/>
          </p:nvCxnSpPr>
          <p:spPr>
            <a:xfrm flipH="1">
              <a:off x="3099605" y="3018799"/>
              <a:ext cx="413226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50055" y="4141017"/>
            <a:ext cx="866490" cy="1224136"/>
            <a:chOff x="3451775" y="2996952"/>
            <a:chExt cx="866490" cy="1224136"/>
          </a:xfrm>
        </p:grpSpPr>
        <p:grpSp>
          <p:nvGrpSpPr>
            <p:cNvPr id="45" name="组合 44"/>
            <p:cNvGrpSpPr/>
            <p:nvPr/>
          </p:nvGrpSpPr>
          <p:grpSpPr>
            <a:xfrm>
              <a:off x="3742201" y="3573016"/>
              <a:ext cx="576064" cy="648072"/>
              <a:chOff x="4534289" y="2492896"/>
              <a:chExt cx="576064" cy="64807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534289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89115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7</a:t>
                </a:r>
                <a:endParaRPr lang="zh-CN" altLang="en-US" sz="3200" dirty="0"/>
              </a:p>
            </p:txBody>
          </p:sp>
        </p:grpSp>
        <p:cxnSp>
          <p:nvCxnSpPr>
            <p:cNvPr id="46" name="直接连接符 45"/>
            <p:cNvCxnSpPr>
              <a:endCxn id="48" idx="0"/>
            </p:cNvCxnSpPr>
            <p:nvPr/>
          </p:nvCxnSpPr>
          <p:spPr>
            <a:xfrm>
              <a:off x="3451775" y="2996952"/>
              <a:ext cx="525272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键值</a:t>
            </a:r>
            <a:r>
              <a:rPr lang="zh-CN" altLang="en-US" dirty="0" smtClean="0"/>
              <a:t>对的情形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7" y="2727482"/>
            <a:ext cx="5509260" cy="260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键值对</a:t>
            </a:r>
            <a:r>
              <a:rPr lang="zh-CN" altLang="en-US" dirty="0" smtClean="0"/>
              <a:t>的插入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依次插入</a:t>
            </a:r>
            <a:r>
              <a:rPr lang="en-US" altLang="zh-CN" dirty="0" smtClean="0"/>
              <a:t>{4:a},{2:b},{6:c},{2:d},{1:a},{3:d},{5:e},{1:f}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4139952" y="2924944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4=a</a:t>
            </a:r>
            <a:endParaRPr lang="zh-CN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771800" y="3892021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2=b</a:t>
            </a:r>
            <a:endParaRPr lang="zh-CN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12" y="3892021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6=c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2" idx="2"/>
            <a:endCxn id="43" idx="0"/>
          </p:cNvCxnSpPr>
          <p:nvPr/>
        </p:nvCxnSpPr>
        <p:spPr>
          <a:xfrm flipH="1">
            <a:off x="3311860" y="3448164"/>
            <a:ext cx="1368152" cy="4438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9" idx="0"/>
            <a:endCxn id="2" idx="2"/>
          </p:cNvCxnSpPr>
          <p:nvPr/>
        </p:nvCxnSpPr>
        <p:spPr>
          <a:xfrm flipH="1" flipV="1">
            <a:off x="4680012" y="3448164"/>
            <a:ext cx="1440160" cy="4438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1800" y="3894853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2=d</a:t>
            </a:r>
            <a:endParaRPr lang="zh-CN" alt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1029" y="4941168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1=a</a:t>
            </a:r>
            <a:endParaRPr lang="zh-CN" altLang="en-US" sz="2800" dirty="0"/>
          </a:p>
        </p:txBody>
      </p:sp>
      <p:cxnSp>
        <p:nvCxnSpPr>
          <p:cNvPr id="53" name="直接连接符 52"/>
          <p:cNvCxnSpPr>
            <a:stCxn id="52" idx="0"/>
            <a:endCxn id="51" idx="2"/>
          </p:cNvCxnSpPr>
          <p:nvPr/>
        </p:nvCxnSpPr>
        <p:spPr>
          <a:xfrm flipV="1">
            <a:off x="2291089" y="4418073"/>
            <a:ext cx="1020771" cy="5230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4684" y="4905629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3=d</a:t>
            </a:r>
            <a:endParaRPr lang="zh-CN" altLang="en-US" sz="2800" dirty="0"/>
          </a:p>
        </p:txBody>
      </p:sp>
      <p:cxnSp>
        <p:nvCxnSpPr>
          <p:cNvPr id="55" name="直接连接符 54"/>
          <p:cNvCxnSpPr>
            <a:stCxn id="54" idx="0"/>
            <a:endCxn id="51" idx="2"/>
          </p:cNvCxnSpPr>
          <p:nvPr/>
        </p:nvCxnSpPr>
        <p:spPr>
          <a:xfrm flipH="1" flipV="1">
            <a:off x="3311860" y="4418073"/>
            <a:ext cx="812884" cy="4875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45990" y="4905629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5=e</a:t>
            </a:r>
            <a:endParaRPr lang="zh-CN" altLang="en-US" sz="2800" dirty="0"/>
          </a:p>
        </p:txBody>
      </p:sp>
      <p:cxnSp>
        <p:nvCxnSpPr>
          <p:cNvPr id="57" name="直接连接符 56"/>
          <p:cNvCxnSpPr>
            <a:stCxn id="56" idx="0"/>
            <a:endCxn id="49" idx="2"/>
          </p:cNvCxnSpPr>
          <p:nvPr/>
        </p:nvCxnSpPr>
        <p:spPr>
          <a:xfrm flipV="1">
            <a:off x="5286050" y="4415241"/>
            <a:ext cx="834122" cy="4903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51029" y="4943800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1=f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3" grpId="1" animBg="1"/>
      <p:bldP spid="49" grpId="0" animBg="1"/>
      <p:bldP spid="51" grpId="0" animBg="1"/>
      <p:bldP spid="52" grpId="0" animBg="1"/>
      <p:bldP spid="52" grpId="1" animBg="1"/>
      <p:bldP spid="54" grpId="0" animBg="1"/>
      <p:bldP spid="56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附加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域的插入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4305300" cy="3078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88" y="4802088"/>
            <a:ext cx="390906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节点：</a:t>
            </a:r>
            <a:r>
              <a:rPr lang="en-US" altLang="zh-CN" dirty="0" err="1" smtClean="0"/>
              <a:t>AVLEntry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字典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AVLMap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nt compare(K </a:t>
            </a:r>
            <a:r>
              <a:rPr lang="en-US" altLang="zh-CN" dirty="0" err="1" smtClean="0">
                <a:solidFill>
                  <a:srgbClr val="000000"/>
                </a:solidFill>
              </a:rPr>
              <a:t>a,K</a:t>
            </a:r>
            <a:r>
              <a:rPr lang="en-US" altLang="zh-CN" dirty="0" smtClean="0">
                <a:solidFill>
                  <a:srgbClr val="000000"/>
                </a:solidFill>
              </a:rPr>
              <a:t> b)</a:t>
            </a:r>
            <a:r>
              <a:rPr lang="zh-CN" altLang="en-US" dirty="0" smtClean="0">
                <a:solidFill>
                  <a:srgbClr val="000000"/>
                </a:solidFill>
              </a:rPr>
              <a:t>，比较关键字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的大小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</a:t>
            </a:r>
            <a:r>
              <a:rPr lang="en-US" altLang="zh-CN" dirty="0" smtClean="0"/>
              <a:t>oolean isEmpty()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是否为空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V put(K </a:t>
            </a:r>
            <a:r>
              <a:rPr lang="en-US" altLang="zh-CN" dirty="0" err="1" smtClean="0"/>
              <a:t>key,V</a:t>
            </a:r>
            <a:r>
              <a:rPr lang="en-US" altLang="zh-CN" dirty="0" smtClean="0"/>
              <a:t> value)</a:t>
            </a:r>
            <a:r>
              <a:rPr lang="zh-CN" altLang="en-US" dirty="0" smtClean="0"/>
              <a:t>，添加元素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LeetCode </a:t>
            </a:r>
            <a:r>
              <a:rPr lang="en-US" altLang="zh-CN" dirty="0"/>
              <a:t>173. Binary Search Tree Iterator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要点：利用中序遍历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方案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递归添加进线性集合，迭代线性集合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：非递归，使</a:t>
            </a:r>
            <a:r>
              <a:rPr lang="zh-CN" altLang="en-US" b="1" dirty="0" smtClean="0">
                <a:solidFill>
                  <a:srgbClr val="FF0000"/>
                </a:solidFill>
              </a:rPr>
              <a:t>左路径节点</a:t>
            </a:r>
            <a:r>
              <a:rPr lang="zh-CN" altLang="en-US" dirty="0" smtClean="0"/>
              <a:t>压栈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中序</a:t>
            </a:r>
            <a:r>
              <a:rPr lang="zh-CN" altLang="en-US" dirty="0" smtClean="0"/>
              <a:t>遍历非递归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466986" y="1700808"/>
            <a:ext cx="792088" cy="792088"/>
            <a:chOff x="2195736" y="1916832"/>
            <a:chExt cx="792088" cy="792088"/>
          </a:xfrm>
        </p:grpSpPr>
        <p:sp>
          <p:nvSpPr>
            <p:cNvPr id="2" name="椭圆 1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5</a:t>
              </a:r>
              <a:endParaRPr lang="zh-CN" altLang="en-US" sz="3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31640" y="2924944"/>
            <a:ext cx="792088" cy="792088"/>
            <a:chOff x="2195736" y="1916832"/>
            <a:chExt cx="792088" cy="792088"/>
          </a:xfrm>
        </p:grpSpPr>
        <p:sp>
          <p:nvSpPr>
            <p:cNvPr id="8" name="椭圆 7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552" y="3969930"/>
            <a:ext cx="792088" cy="792088"/>
            <a:chOff x="2195736" y="1916832"/>
            <a:chExt cx="792088" cy="792088"/>
          </a:xfrm>
        </p:grpSpPr>
        <p:sp>
          <p:nvSpPr>
            <p:cNvPr id="11" name="椭圆 1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47930" y="4001898"/>
            <a:ext cx="792088" cy="792088"/>
            <a:chOff x="2195736" y="1916832"/>
            <a:chExt cx="792088" cy="792088"/>
          </a:xfrm>
        </p:grpSpPr>
        <p:sp>
          <p:nvSpPr>
            <p:cNvPr id="18" name="椭圆 17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7188" y="5122928"/>
            <a:ext cx="792088" cy="792088"/>
            <a:chOff x="2195736" y="1916832"/>
            <a:chExt cx="792088" cy="792088"/>
          </a:xfrm>
        </p:grpSpPr>
        <p:sp>
          <p:nvSpPr>
            <p:cNvPr id="21" name="椭圆 2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63888" y="2852065"/>
            <a:ext cx="792088" cy="792088"/>
            <a:chOff x="2195736" y="1916832"/>
            <a:chExt cx="792088" cy="792088"/>
          </a:xfrm>
        </p:grpSpPr>
        <p:sp>
          <p:nvSpPr>
            <p:cNvPr id="24" name="椭圆 23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6</a:t>
              </a:r>
              <a:endParaRPr lang="zh-CN" altLang="en-US" sz="36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355976" y="3929019"/>
            <a:ext cx="792088" cy="792088"/>
            <a:chOff x="2195736" y="1916832"/>
            <a:chExt cx="792088" cy="792088"/>
          </a:xfrm>
        </p:grpSpPr>
        <p:sp>
          <p:nvSpPr>
            <p:cNvPr id="31" name="椭圆 3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7</a:t>
              </a:r>
              <a:endParaRPr lang="zh-CN" altLang="en-US" sz="3600" dirty="0"/>
            </a:p>
          </p:txBody>
        </p:sp>
      </p:grpSp>
      <p:cxnSp>
        <p:nvCxnSpPr>
          <p:cNvPr id="6" name="直接连接符 5"/>
          <p:cNvCxnSpPr>
            <a:endCxn id="8" idx="0"/>
          </p:cNvCxnSpPr>
          <p:nvPr/>
        </p:nvCxnSpPr>
        <p:spPr>
          <a:xfrm flipH="1">
            <a:off x="1727684" y="2492896"/>
            <a:ext cx="1112334" cy="432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0"/>
          </p:cNvCxnSpPr>
          <p:nvPr/>
        </p:nvCxnSpPr>
        <p:spPr>
          <a:xfrm flipH="1" flipV="1">
            <a:off x="2840018" y="2500916"/>
            <a:ext cx="1119914" cy="3511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0"/>
          </p:cNvCxnSpPr>
          <p:nvPr/>
        </p:nvCxnSpPr>
        <p:spPr>
          <a:xfrm flipV="1">
            <a:off x="935596" y="3723628"/>
            <a:ext cx="696393" cy="2463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4"/>
            <a:endCxn id="18" idx="0"/>
          </p:cNvCxnSpPr>
          <p:nvPr/>
        </p:nvCxnSpPr>
        <p:spPr>
          <a:xfrm>
            <a:off x="1727684" y="3717032"/>
            <a:ext cx="716290" cy="284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4"/>
            <a:endCxn id="31" idx="0"/>
          </p:cNvCxnSpPr>
          <p:nvPr/>
        </p:nvCxnSpPr>
        <p:spPr>
          <a:xfrm>
            <a:off x="3959932" y="3644153"/>
            <a:ext cx="792088" cy="284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4"/>
            <a:endCxn id="21" idx="0"/>
          </p:cNvCxnSpPr>
          <p:nvPr/>
        </p:nvCxnSpPr>
        <p:spPr>
          <a:xfrm flipH="1">
            <a:off x="1703232" y="4793986"/>
            <a:ext cx="740742" cy="328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092280" y="1916833"/>
            <a:ext cx="864096" cy="399818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272300" y="5122928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272300" y="4428719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7241" y="3859465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7241" y="3356553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7287241" y="2785894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87241" y="2327425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287241" y="1916833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10731E-6 L -0.53715 0.209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10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15819E-7 L -0.46441 0.126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61795E-6 L -0.4033 0.355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7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35893E-6 L -0.32448 0.27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13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1397E-6 L -0.25972 0.00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933E-6 L -0.19063 0.422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10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7697E-6 L -0.1276 0.4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2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AVLIterator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属性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，存储</a:t>
            </a:r>
            <a:r>
              <a:rPr lang="en-US" altLang="zh-CN" dirty="0" smtClean="0"/>
              <a:t>BST</a:t>
            </a:r>
            <a:r>
              <a:rPr lang="zh-CN" altLang="en-US" dirty="0"/>
              <a:t>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 eaLnBrk="1" hangingPunct="1"/>
            <a:r>
              <a:rPr lang="en-US" altLang="zh-CN" dirty="0" err="1" smtClean="0"/>
              <a:t>hasNext</a:t>
            </a:r>
            <a:r>
              <a:rPr lang="zh-CN" altLang="en-US" dirty="0" smtClean="0"/>
              <a:t>，是否还有下一个节点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n</a:t>
            </a:r>
            <a:r>
              <a:rPr lang="en-US" altLang="zh-CN" dirty="0" smtClean="0"/>
              <a:t>ext</a:t>
            </a:r>
            <a:r>
              <a:rPr lang="zh-CN" altLang="en-US" dirty="0" smtClean="0"/>
              <a:t>，下一个节点的值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，线程安全问题，暂时略过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隐含性质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任意一颗以黑色节点为根的子树也必定是一颗红黑树</a:t>
            </a:r>
            <a:r>
              <a:rPr lang="en-US" altLang="zh-CN" dirty="0"/>
              <a:t>(</a:t>
            </a:r>
            <a:r>
              <a:rPr lang="zh-CN" altLang="en-US" dirty="0"/>
              <a:t>递归定义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左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子树的高度最多是右</a:t>
            </a:r>
            <a:r>
              <a:rPr lang="en-US" altLang="zh-CN" dirty="0"/>
              <a:t>(</a:t>
            </a:r>
            <a:r>
              <a:rPr lang="zh-CN" altLang="en-US" dirty="0"/>
              <a:t>左</a:t>
            </a:r>
            <a:r>
              <a:rPr lang="en-US" altLang="zh-CN" dirty="0"/>
              <a:t>)</a:t>
            </a:r>
            <a:r>
              <a:rPr lang="zh-CN" altLang="en-US" dirty="0"/>
              <a:t>子树的两倍，即：若</a:t>
            </a:r>
            <a:r>
              <a:rPr lang="en-US" altLang="zh-CN" dirty="0"/>
              <a:t>H(left)&gt;H(right)</a:t>
            </a:r>
            <a:r>
              <a:rPr lang="zh-CN" altLang="en-US" dirty="0"/>
              <a:t>，则 </a:t>
            </a:r>
            <a:r>
              <a:rPr lang="en-US" altLang="zh-CN" dirty="0"/>
              <a:t>H(left)&lt;=2*H(right)+1</a:t>
            </a:r>
            <a:endParaRPr lang="en-US" altLang="zh-CN" dirty="0"/>
          </a:p>
          <a:p>
            <a:r>
              <a:rPr lang="en-US" altLang="zh-CN" sz="3200" dirty="0" smtClean="0"/>
              <a:t>……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203848" y="4560759"/>
            <a:ext cx="4896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什么</a:t>
            </a:r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鬼？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插入、迭代器的测试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进行对比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查找原理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查找与插入类似，假设查找关键字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/>
              <a:t>若根结点的关键字值</a:t>
            </a:r>
            <a:r>
              <a:rPr lang="zh-CN" altLang="en-US" dirty="0" smtClean="0"/>
              <a:t>等于</a:t>
            </a:r>
            <a:r>
              <a:rPr lang="en-US" altLang="zh-CN" dirty="0"/>
              <a:t>key</a:t>
            </a:r>
            <a:r>
              <a:rPr lang="zh-CN" altLang="en-US" dirty="0" smtClean="0"/>
              <a:t>，成功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/>
              <a:t>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小于</a:t>
            </a:r>
            <a:r>
              <a:rPr lang="zh-CN" altLang="en-US" dirty="0"/>
              <a:t>根结点</a:t>
            </a:r>
            <a:r>
              <a:rPr lang="zh-CN" altLang="en-US" dirty="0" smtClean="0"/>
              <a:t>的</a:t>
            </a:r>
            <a:r>
              <a:rPr lang="zh-CN" altLang="en-US" dirty="0"/>
              <a:t>关键字</a:t>
            </a:r>
            <a:r>
              <a:rPr lang="zh-CN" altLang="en-US" dirty="0" smtClean="0"/>
              <a:t>，递归查找左</a:t>
            </a: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/>
              <a:t>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大于</a:t>
            </a:r>
            <a:r>
              <a:rPr lang="zh-CN" altLang="en-US" dirty="0"/>
              <a:t>根结点的</a:t>
            </a:r>
            <a:r>
              <a:rPr lang="zh-CN" altLang="en-US" dirty="0" smtClean="0"/>
              <a:t>关键字，</a:t>
            </a:r>
            <a:r>
              <a:rPr lang="zh-CN" altLang="en-US" dirty="0"/>
              <a:t>递归</a:t>
            </a:r>
            <a:r>
              <a:rPr lang="zh-CN" altLang="en-US" dirty="0" smtClean="0"/>
              <a:t>查找右</a:t>
            </a: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/>
              <a:t>若子</a:t>
            </a:r>
            <a:r>
              <a:rPr lang="zh-CN" altLang="en-US" dirty="0" smtClean="0"/>
              <a:t>树为</a:t>
            </a:r>
            <a:r>
              <a:rPr lang="zh-CN" altLang="en-US" dirty="0"/>
              <a:t>空，查找不</a:t>
            </a:r>
            <a:r>
              <a:rPr lang="zh-CN" altLang="en-US" dirty="0" smtClean="0"/>
              <a:t>成功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参考 </a:t>
            </a:r>
            <a:r>
              <a:rPr lang="en-US" altLang="zh-CN" dirty="0" err="1" smtClean="0">
                <a:solidFill>
                  <a:srgbClr val="000000"/>
                </a:solidFill>
              </a:rPr>
              <a:t>getEntryUsingComparator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方法</a:t>
            </a:r>
            <a:endParaRPr lang="en-US" altLang="zh-CN" dirty="0">
              <a:solidFill>
                <a:srgbClr val="000000"/>
              </a:solidFill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</a:t>
            </a:r>
            <a:r>
              <a:rPr lang="en-US" altLang="zh-CN" dirty="0" smtClean="0"/>
              <a:t>JDK</a:t>
            </a:r>
            <a:r>
              <a:rPr lang="zh-CN" altLang="en-US" dirty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6160770" cy="3463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模拟</a:t>
            </a:r>
            <a:r>
              <a:rPr lang="en-US" altLang="zh-CN" sz="2800" dirty="0" smtClean="0"/>
              <a:t>TreeMap</a:t>
            </a:r>
            <a:r>
              <a:rPr lang="zh-CN" altLang="en-US" sz="2800" dirty="0" smtClean="0"/>
              <a:t>的代码结构，实现以下方法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AVLEntry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getEntry</a:t>
            </a:r>
            <a:r>
              <a:rPr lang="en-US" altLang="zh-CN" sz="2400" dirty="0" smtClean="0"/>
              <a:t>(K key): </a:t>
            </a:r>
            <a:r>
              <a:rPr lang="zh-CN" altLang="en-US" sz="2400" dirty="0" smtClean="0"/>
              <a:t>私有方法，主要查找逻辑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boolean </a:t>
            </a:r>
            <a:r>
              <a:rPr lang="en-US" altLang="zh-CN" sz="2400" dirty="0" err="1"/>
              <a:t>containsKey</a:t>
            </a:r>
            <a:r>
              <a:rPr lang="en-US" altLang="zh-CN" sz="2400" dirty="0"/>
              <a:t>(K key): </a:t>
            </a:r>
            <a:r>
              <a:rPr lang="zh-CN" altLang="en-US" sz="2400" dirty="0"/>
              <a:t>是否能找到关键字</a:t>
            </a:r>
            <a:r>
              <a:rPr lang="en-US" altLang="zh-CN" sz="2400" dirty="0"/>
              <a:t>key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 smtClean="0"/>
              <a:t>V get(K key): </a:t>
            </a:r>
            <a:r>
              <a:rPr lang="zh-CN" altLang="en-US" dirty="0" smtClean="0"/>
              <a:t>根据关键字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，返回相应的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</a:t>
            </a:r>
            <a:r>
              <a:rPr lang="en-US" altLang="zh-CN" dirty="0" smtClean="0"/>
              <a:t>value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需要遍历整个树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任意选择先、中、后、层某一种算法</a:t>
            </a:r>
            <a:r>
              <a:rPr lang="zh-CN" altLang="en-US" sz="2400" dirty="0"/>
              <a:t>框架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借助于迭代器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O(N)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83" y="3284982"/>
            <a:ext cx="5027771" cy="2728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查找</a:t>
            </a:r>
            <a:r>
              <a:rPr lang="zh-CN" altLang="en-US" dirty="0" smtClean="0"/>
              <a:t>的测试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进行对比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给定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的根节点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，如何寻找最小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169850" y="2400235"/>
            <a:ext cx="4147660" cy="3792787"/>
            <a:chOff x="2051720" y="2239128"/>
            <a:chExt cx="4608512" cy="4214208"/>
          </a:xfrm>
        </p:grpSpPr>
        <p:grpSp>
          <p:nvGrpSpPr>
            <p:cNvPr id="4" name="组合 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25" name="直接连接符 24"/>
            <p:cNvCxnSpPr>
              <a:endCxn id="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4"/>
              <a:endCxn id="1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4"/>
              <a:endCxn id="23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4"/>
              <a:endCxn id="17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源码中的</a:t>
            </a:r>
            <a:r>
              <a:rPr lang="en-US" altLang="zh-CN" dirty="0" err="1" smtClean="0"/>
              <a:t>getFirstEntry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getLastEntry</a:t>
            </a:r>
            <a:r>
              <a:rPr lang="zh-CN" altLang="en-US" dirty="0" smtClean="0"/>
              <a:t>给出了完美解答</a:t>
            </a:r>
            <a:r>
              <a:rPr lang="zh-CN" altLang="en-US" dirty="0"/>
              <a:t>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56" y="2852936"/>
            <a:ext cx="4830128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假设</a:t>
            </a:r>
            <a:r>
              <a:rPr lang="zh-CN" altLang="en-US" dirty="0" smtClean="0"/>
              <a:t>删除节点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，其父节点为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，分如下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情况进行讨论：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是叶子节点，直接删除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只有左子树</a:t>
            </a:r>
            <a:r>
              <a:rPr lang="en-US" altLang="zh-CN" sz="2400" dirty="0" smtClean="0"/>
              <a:t>left(</a:t>
            </a:r>
            <a:r>
              <a:rPr lang="zh-CN" altLang="en-US" sz="2400" dirty="0" smtClean="0"/>
              <a:t>或右子树</a:t>
            </a:r>
            <a:r>
              <a:rPr lang="en-US" altLang="zh-CN" sz="2400" dirty="0" smtClean="0"/>
              <a:t>right)</a:t>
            </a:r>
            <a:r>
              <a:rPr lang="zh-CN" altLang="en-US" sz="2400" dirty="0" smtClean="0"/>
              <a:t>，直接用</a:t>
            </a:r>
            <a:r>
              <a:rPr lang="en-US" altLang="zh-CN" sz="2400" dirty="0" err="1" smtClean="0"/>
              <a:t>p.left</a:t>
            </a:r>
            <a:r>
              <a:rPr lang="zh-CN" altLang="en-US" sz="2400" dirty="0" smtClean="0"/>
              <a:t>替换</a:t>
            </a:r>
            <a:r>
              <a:rPr lang="en-US" altLang="zh-CN" sz="2400" dirty="0" smtClean="0"/>
              <a:t>p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 smtClean="0"/>
              <a:t>p</a:t>
            </a:r>
            <a:r>
              <a:rPr lang="zh-CN" altLang="en-US" dirty="0" smtClean="0"/>
              <a:t>既有左子树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，又有右子树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，找到右子树的最小节点</a:t>
            </a:r>
            <a:r>
              <a:rPr lang="en-US" altLang="zh-CN" dirty="0" err="1" smtClean="0"/>
              <a:t>rightMin</a:t>
            </a:r>
            <a:r>
              <a:rPr lang="en-US" altLang="zh-CN" dirty="0" smtClean="0"/>
              <a:t>(</a:t>
            </a:r>
            <a:r>
              <a:rPr lang="zh-CN" altLang="en-US" dirty="0"/>
              <a:t>需要借助于</a:t>
            </a:r>
            <a:r>
              <a:rPr lang="en-US" altLang="zh-CN" dirty="0" err="1" smtClean="0"/>
              <a:t>getFirstEntry</a:t>
            </a:r>
            <a:r>
              <a:rPr lang="zh-CN" altLang="en-US" dirty="0" smtClean="0"/>
              <a:t>，或找到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的最大节点</a:t>
            </a:r>
            <a:r>
              <a:rPr lang="en-US" altLang="zh-CN" dirty="0" err="1" smtClean="0"/>
              <a:t>leftMax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rightMin</a:t>
            </a:r>
            <a:r>
              <a:rPr lang="zh-CN" altLang="en-US" dirty="0" smtClean="0"/>
              <a:t>的值替换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的值，再根据以上两种情况删除</a:t>
            </a:r>
            <a:r>
              <a:rPr lang="en-US" altLang="zh-CN" dirty="0" err="1" smtClean="0"/>
              <a:t>rightMin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03990" y="2489582"/>
            <a:ext cx="3732894" cy="3413508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5093262" y="2430550"/>
            <a:ext cx="3111109" cy="3413508"/>
            <a:chOff x="2819356" y="2239128"/>
            <a:chExt cx="3840876" cy="42142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40" name="直接连接符 39"/>
            <p:cNvCxnSpPr>
              <a:endCxn id="56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8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6" idx="4"/>
              <a:endCxn id="52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8" idx="4"/>
              <a:endCxn id="46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2" idx="4"/>
              <a:endCxn id="50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二叉排序</a:t>
            </a:r>
            <a:r>
              <a:rPr lang="zh-CN" altLang="en-US" sz="2800" dirty="0" smtClean="0"/>
              <a:t>树的删除：情况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3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树的删除：情况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endParaRPr lang="en-US" altLang="zh-CN" sz="2800" dirty="0" smtClean="0"/>
          </a:p>
          <a:p>
            <a:r>
              <a:rPr lang="zh-CN" altLang="en-US" sz="2800" dirty="0"/>
              <a:t>红黑树</a:t>
            </a:r>
            <a:r>
              <a:rPr lang="zh-CN" altLang="en-US" sz="2800" dirty="0" smtClean="0"/>
              <a:t>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4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267744" y="4077072"/>
            <a:ext cx="57606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什么情况？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735537" y="2489582"/>
            <a:ext cx="3732894" cy="3413508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4788024" y="2692254"/>
            <a:ext cx="3732894" cy="2569245"/>
            <a:chOff x="2051720" y="2239128"/>
            <a:chExt cx="4608512" cy="3171908"/>
          </a:xfrm>
        </p:grpSpPr>
        <p:grpSp>
          <p:nvGrpSpPr>
            <p:cNvPr id="61" name="组合 60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560098" y="4540218"/>
              <a:ext cx="792088" cy="870818"/>
              <a:chOff x="2195736" y="1916832"/>
              <a:chExt cx="792088" cy="87081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39752" y="1989710"/>
                <a:ext cx="504056" cy="79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68" name="直接连接符 67"/>
            <p:cNvCxnSpPr>
              <a:endCxn id="84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76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82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84" idx="4"/>
              <a:endCxn id="80" idx="0"/>
            </p:cNvCxnSpPr>
            <p:nvPr/>
          </p:nvCxnSpPr>
          <p:spPr>
            <a:xfrm>
              <a:off x="3239852" y="4255352"/>
              <a:ext cx="716290" cy="2848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76" idx="4"/>
              <a:endCxn id="74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00956" y="2692059"/>
            <a:ext cx="2986316" cy="2730806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14971" y="1927093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3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60583" y="1916832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5072409" y="2739972"/>
            <a:ext cx="2986316" cy="2730806"/>
            <a:chOff x="2051720" y="2239128"/>
            <a:chExt cx="4608512" cy="4214208"/>
          </a:xfrm>
        </p:grpSpPr>
        <p:grpSp>
          <p:nvGrpSpPr>
            <p:cNvPr id="73" name="组合 7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14971" y="1927093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3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60583" y="1916832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92" name="直接连接符 91"/>
            <p:cNvCxnSpPr>
              <a:endCxn id="111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1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9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11" idx="4"/>
              <a:endCxn id="106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101" idx="4"/>
              <a:endCxn id="99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106" idx="4"/>
              <a:endCxn id="103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endCxn id="108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239"/>
          <p:cNvGrpSpPr>
            <a:grpSpLocks noChangeAspect="1"/>
          </p:cNvGrpSpPr>
          <p:nvPr/>
        </p:nvGrpSpPr>
        <p:grpSpPr>
          <a:xfrm>
            <a:off x="5072409" y="2737702"/>
            <a:ext cx="2986316" cy="2705599"/>
            <a:chOff x="2051720" y="2239128"/>
            <a:chExt cx="4608512" cy="4175309"/>
          </a:xfrm>
        </p:grpSpPr>
        <p:grpSp>
          <p:nvGrpSpPr>
            <p:cNvPr id="241" name="组合 240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269" name="椭圆 26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267" name="椭圆 26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62" name="椭圆 26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1" name="TextBox 260"/>
            <p:cNvSpPr txBox="1"/>
            <p:nvPr/>
          </p:nvSpPr>
          <p:spPr>
            <a:xfrm>
              <a:off x="4484203" y="5661248"/>
              <a:ext cx="504056" cy="7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3600" dirty="0"/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57" name="椭圆 25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248" name="直接连接符 247"/>
            <p:cNvCxnSpPr>
              <a:endCxn id="267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7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265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67" idx="4"/>
              <a:endCxn id="262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57" idx="4"/>
              <a:endCxn id="255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>
              <a:endCxn id="264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3618682" y="4071664"/>
            <a:ext cx="1276846" cy="42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代码实现如下：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AVLEntry</a:t>
            </a:r>
            <a:r>
              <a:rPr lang="en-US" altLang="zh-CN" sz="2400" dirty="0">
                <a:solidFill>
                  <a:srgbClr val="000000"/>
                </a:solidFill>
              </a:rPr>
              <a:t>&lt;K, V&gt; </a:t>
            </a:r>
            <a:r>
              <a:rPr lang="en-US" altLang="zh-CN" sz="2400" dirty="0" err="1">
                <a:solidFill>
                  <a:srgbClr val="000000"/>
                </a:solidFill>
              </a:rPr>
              <a:t>deleteEntry</a:t>
            </a:r>
            <a:r>
              <a:rPr lang="en-US" altLang="zh-CN" sz="2400" dirty="0">
                <a:solidFill>
                  <a:srgbClr val="000000"/>
                </a:solidFill>
              </a:rPr>
              <a:t>(): </a:t>
            </a:r>
            <a:r>
              <a:rPr lang="zh-CN" altLang="en-US" sz="2400" dirty="0" smtClean="0">
                <a:solidFill>
                  <a:srgbClr val="000000"/>
                </a:solidFill>
              </a:rPr>
              <a:t>递归函数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V </a:t>
            </a:r>
            <a:r>
              <a:rPr lang="en-US" altLang="zh-CN" sz="2400" dirty="0"/>
              <a:t>remove(K key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删除关键字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，返回相应的</a:t>
            </a:r>
            <a:r>
              <a:rPr lang="en-US" altLang="zh-CN" sz="2400" dirty="0" smtClean="0"/>
              <a:t>value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levelOrder</a:t>
            </a:r>
            <a:r>
              <a:rPr lang="en-US" altLang="zh-CN" sz="2400" dirty="0" smtClean="0"/>
              <a:t>(): </a:t>
            </a:r>
            <a:r>
              <a:rPr lang="zh-CN" altLang="en-US" sz="2400" dirty="0" smtClean="0"/>
              <a:t>辅助函数，层序输出</a:t>
            </a:r>
            <a:r>
              <a:rPr lang="en-US" altLang="zh-CN" sz="2400" dirty="0" smtClean="0"/>
              <a:t>BST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删除的测试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</a:t>
            </a:r>
            <a:r>
              <a:rPr lang="zh-CN" altLang="en-US" dirty="0" smtClean="0"/>
              <a:t>种情况是否都能正确输出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/>
              <a:t>Assert</a:t>
            </a:r>
            <a:r>
              <a:rPr lang="zh-CN" altLang="en-US" dirty="0"/>
              <a:t>函数，与</a:t>
            </a:r>
            <a:r>
              <a:rPr lang="en-US" altLang="zh-CN" dirty="0"/>
              <a:t>JDK</a:t>
            </a:r>
            <a:r>
              <a:rPr lang="zh-CN" altLang="en-US" dirty="0"/>
              <a:t>进行</a:t>
            </a:r>
            <a:r>
              <a:rPr lang="zh-CN" altLang="en-US" dirty="0" smtClean="0"/>
              <a:t>对比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给定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的节点</a:t>
            </a:r>
            <a:r>
              <a:rPr lang="en-US" altLang="zh-CN" sz="2800" dirty="0"/>
              <a:t>t</a:t>
            </a:r>
            <a:r>
              <a:rPr lang="zh-CN" altLang="en-US" sz="2800" dirty="0" smtClean="0"/>
              <a:t>，假设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有父节点</a:t>
            </a:r>
            <a:r>
              <a:rPr lang="en-US" altLang="zh-CN" sz="2800" dirty="0" smtClean="0"/>
              <a:t>parent</a:t>
            </a:r>
            <a:r>
              <a:rPr lang="zh-CN" altLang="en-US" sz="2800" dirty="0" smtClean="0"/>
              <a:t>域，如何寻找中序遍历中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的后继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前趋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节点？要求时间、空间复杂度均</a:t>
            </a:r>
            <a:r>
              <a:rPr lang="zh-CN" altLang="en-US" sz="2800" dirty="0"/>
              <a:t>在</a:t>
            </a:r>
            <a:r>
              <a:rPr lang="en-US" altLang="zh-CN" sz="2800" dirty="0" smtClean="0"/>
              <a:t>O(logN)</a:t>
            </a:r>
            <a:r>
              <a:rPr lang="zh-CN" altLang="en-US" sz="2800" dirty="0" smtClean="0"/>
              <a:t>以内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5138835" y="2812741"/>
            <a:ext cx="3583578" cy="3276967"/>
            <a:chOff x="2051720" y="2239128"/>
            <a:chExt cx="4608512" cy="42142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40" name="直接连接符 39"/>
            <p:cNvCxnSpPr>
              <a:endCxn id="59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9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57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9" idx="4"/>
              <a:endCxn id="5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9" idx="4"/>
              <a:endCxn id="47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4" idx="4"/>
              <a:endCxn id="51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56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zh-CN" altLang="en-US" dirty="0" smtClean="0"/>
              <a:t>有右子树，和</a:t>
            </a:r>
            <a:r>
              <a:rPr lang="en-US" altLang="zh-CN" dirty="0" err="1" smtClean="0"/>
              <a:t>getFirstEnrty</a:t>
            </a:r>
            <a:r>
              <a:rPr lang="zh-CN" altLang="en-US" dirty="0" smtClean="0"/>
              <a:t>完全相同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2943556" y="2524613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zh-CN" altLang="en-US" dirty="0"/>
              <a:t>没有</a:t>
            </a:r>
            <a:r>
              <a:rPr lang="zh-CN" altLang="en-US" dirty="0" smtClean="0"/>
              <a:t>右子树，向上回溯，找到第一个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孩子是左子树孩子的父亲</a:t>
            </a:r>
            <a:r>
              <a:rPr lang="en-US" altLang="zh-CN" b="1" dirty="0" smtClean="0">
                <a:solidFill>
                  <a:schemeClr val="accent2"/>
                </a:solidFill>
              </a:rPr>
              <a:t>p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3725928" y="2732339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200486" y="5393379"/>
            <a:ext cx="614780" cy="568943"/>
            <a:chOff x="6200486" y="5393379"/>
            <a:chExt cx="614780" cy="568943"/>
          </a:xfrm>
        </p:grpSpPr>
        <p:sp>
          <p:nvSpPr>
            <p:cNvPr id="2" name="左箭头 1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353" y="5393379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ch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2036" y="4470805"/>
            <a:ext cx="631612" cy="554181"/>
            <a:chOff x="6200486" y="5408141"/>
            <a:chExt cx="631612" cy="554181"/>
          </a:xfrm>
        </p:grpSpPr>
        <p:sp>
          <p:nvSpPr>
            <p:cNvPr id="39" name="左箭头 38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5185" y="5408141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-0.01064 L -0.07604 -0.129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68085E-6 L -0.06441 -0.154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7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15425 L -0.1408 -0.264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5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4 -0.12905 L 0.01719 -0.2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，向上回溯，找到第一个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关键字比孩子大的父亲</a:t>
            </a:r>
            <a:r>
              <a:rPr lang="en-US" altLang="zh-CN" b="1" dirty="0" smtClean="0">
                <a:solidFill>
                  <a:schemeClr val="accent2"/>
                </a:solidFill>
              </a:rPr>
              <a:t>p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3725928" y="2732339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200486" y="5393379"/>
            <a:ext cx="614780" cy="568943"/>
            <a:chOff x="6200486" y="5393379"/>
            <a:chExt cx="614780" cy="568943"/>
          </a:xfrm>
        </p:grpSpPr>
        <p:sp>
          <p:nvSpPr>
            <p:cNvPr id="2" name="左箭头 1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353" y="5393379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ch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2036" y="4470805"/>
            <a:ext cx="631612" cy="554181"/>
            <a:chOff x="6200486" y="5408141"/>
            <a:chExt cx="631612" cy="554181"/>
          </a:xfrm>
        </p:grpSpPr>
        <p:sp>
          <p:nvSpPr>
            <p:cNvPr id="39" name="左箭头 38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5185" y="5408141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-0.01064 L -0.07604 -0.129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68085E-6 L -0.06441 -0.154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7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15425 L -0.1408 -0.264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5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4 -0.12905 L 0.01719 -0.2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—JDK</a:t>
            </a:r>
            <a:r>
              <a:rPr lang="zh-CN" altLang="en-US" dirty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8" y="2276872"/>
            <a:ext cx="4166235" cy="342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03" y="2305977"/>
            <a:ext cx="3797618" cy="292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LintCode</a:t>
            </a:r>
            <a:r>
              <a:rPr lang="en-US" altLang="zh-CN" sz="2800" dirty="0" smtClean="0"/>
              <a:t> 448</a:t>
            </a:r>
            <a:r>
              <a:rPr lang="en-US" altLang="zh-CN" sz="2800" dirty="0"/>
              <a:t>. Inorder Successor in 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，没有父节点</a:t>
            </a:r>
            <a:r>
              <a:rPr lang="en-US" altLang="zh-CN" sz="2800" dirty="0" smtClean="0"/>
              <a:t>parent</a:t>
            </a:r>
            <a:r>
              <a:rPr lang="zh-CN" altLang="en-US" sz="2800" dirty="0" smtClean="0"/>
              <a:t>，要求时间、空间复杂度小于</a:t>
            </a:r>
            <a:r>
              <a:rPr lang="en-US" altLang="zh-CN" sz="2800" dirty="0" smtClean="0"/>
              <a:t>O(logN)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是最大节点，没有后继，返回</a:t>
            </a:r>
            <a:r>
              <a:rPr lang="en-US" altLang="zh-CN" sz="2400" dirty="0" smtClean="0"/>
              <a:t>null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有右子树，同有</a:t>
            </a:r>
            <a:r>
              <a:rPr lang="en-US" altLang="zh-CN" sz="2400" dirty="0" smtClean="0"/>
              <a:t>parent</a:t>
            </a:r>
            <a:r>
              <a:rPr lang="zh-CN" altLang="en-US" sz="2400" dirty="0" smtClean="0"/>
              <a:t>域的情况</a:t>
            </a:r>
            <a:r>
              <a:rPr lang="en-US" altLang="zh-CN" sz="2400" dirty="0" smtClean="0"/>
              <a:t>1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没有右子树，查找到节点</a:t>
            </a:r>
            <a:r>
              <a:rPr lang="en-US" altLang="zh-CN" sz="2400" dirty="0" smtClean="0"/>
              <a:t>p(</a:t>
            </a:r>
            <a:r>
              <a:rPr lang="zh-CN" altLang="en-US" sz="2400" dirty="0" smtClean="0"/>
              <a:t>同</a:t>
            </a:r>
            <a:r>
              <a:rPr lang="en-US" altLang="zh-CN" sz="2400" dirty="0" smtClean="0"/>
              <a:t>BST</a:t>
            </a:r>
            <a:r>
              <a:rPr lang="zh-CN" altLang="en-US" sz="2400" dirty="0" smtClean="0"/>
              <a:t>的查找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，并将路径压栈，弹栈回溯的算法与有</a:t>
            </a:r>
            <a:r>
              <a:rPr lang="en-US" altLang="zh-CN" sz="2400" dirty="0" smtClean="0"/>
              <a:t>parent</a:t>
            </a:r>
            <a:r>
              <a:rPr lang="zh-CN" altLang="en-US" sz="2400" dirty="0" smtClean="0"/>
              <a:t>域的情况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类似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课程大纲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课前</a:t>
            </a:r>
            <a:r>
              <a:rPr lang="zh-CN" altLang="en-US" dirty="0" smtClean="0"/>
              <a:t>热身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BST</a:t>
            </a:r>
            <a:endParaRPr lang="en-US" altLang="zh-CN" dirty="0"/>
          </a:p>
          <a:p>
            <a:pPr eaLnBrk="1" hangingPunct="1"/>
            <a:r>
              <a:rPr lang="en-US" altLang="zh-CN" dirty="0"/>
              <a:t>AVL</a:t>
            </a:r>
            <a:endParaRPr lang="zh-CN" altLang="en-US" dirty="0"/>
          </a:p>
          <a:p>
            <a:pPr eaLnBrk="1" hangingPunct="1"/>
            <a:r>
              <a:rPr lang="en-US" altLang="zh-CN" dirty="0"/>
              <a:t>RBT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/>
              <a:t>循序渐进，每堂课都会有源码剖析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算法理论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工业级轮子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LeetCode/</a:t>
            </a:r>
            <a:r>
              <a:rPr lang="en-US" altLang="zh-CN" dirty="0" err="1" smtClean="0"/>
              <a:t>LintCode</a:t>
            </a:r>
            <a:r>
              <a:rPr lang="zh-CN" altLang="en-US" dirty="0" smtClean="0"/>
              <a:t>实战，</a:t>
            </a:r>
            <a:r>
              <a:rPr lang="zh-CN" altLang="en-US" b="1" dirty="0" smtClean="0">
                <a:solidFill>
                  <a:schemeClr val="accent2"/>
                </a:solidFill>
              </a:rPr>
              <a:t>在源码中寻找答案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400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792255" y="2401639"/>
            <a:ext cx="3583578" cy="3276967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12" name="直接连接符 11"/>
            <p:cNvCxnSpPr>
              <a:endCxn id="31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1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9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1" idx="4"/>
              <a:endCxn id="26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1" idx="4"/>
              <a:endCxn id="19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6" idx="4"/>
              <a:endCxn id="23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28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660232" y="2397424"/>
            <a:ext cx="1080120" cy="34737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>
            <a:off x="3008092" y="2514143"/>
            <a:ext cx="751813" cy="3909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84268" y="515538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84268" y="4458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84268" y="38186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84268" y="3278959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58E-6 L -0.12188 0.146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8 0.14663 L -0.05105 0.262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5 0.26203 L 0.0276 0.377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0.37743 L -0.02744 0.241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4 0.25162 L -0.12188 0.146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5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7 0.14662 L -0.00365 0.010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5" grpId="0"/>
      <p:bldP spid="35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用临时变量代替栈，当遇到“递归查找左子树”情况的时候，更新临时变量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时间</a:t>
            </a:r>
            <a:r>
              <a:rPr lang="zh-CN" altLang="en-US" sz="2800" dirty="0" smtClean="0"/>
              <a:t>复杂度为</a:t>
            </a:r>
            <a:r>
              <a:rPr lang="en-US" altLang="zh-CN" sz="2800" dirty="0" smtClean="0"/>
              <a:t>O(logN)</a:t>
            </a:r>
            <a:r>
              <a:rPr lang="zh-CN" altLang="en-US" sz="2800" dirty="0" smtClean="0"/>
              <a:t>，空间复杂度为</a:t>
            </a:r>
            <a:r>
              <a:rPr lang="en-US" altLang="zh-CN" sz="2800" dirty="0" smtClean="0"/>
              <a:t>O(1)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—JDK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4145280" cy="2801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2" y="2167617"/>
            <a:ext cx="3771900" cy="3451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</a:t>
            </a:r>
            <a:r>
              <a:rPr lang="zh-CN" altLang="en-US" dirty="0" smtClean="0"/>
              <a:t>型编程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抽象编程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泛型兼容除基本类型以外的任何类型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面试加分项：泛型冒泡、泛型二分、泛型快排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——AVL</a:t>
            </a:r>
            <a:r>
              <a:rPr lang="zh-CN" altLang="en-US" sz="3600" dirty="0" smtClean="0"/>
              <a:t>树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为什么需要</a:t>
            </a:r>
            <a:r>
              <a:rPr lang="en-US" altLang="zh-CN" dirty="0" smtClean="0"/>
              <a:t>AVL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的旋转与插入、旋转源码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排序数组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AVL</a:t>
            </a:r>
            <a:r>
              <a:rPr lang="zh-CN" altLang="en-US" dirty="0" smtClean="0"/>
              <a:t>、建树源码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的删除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BST</a:t>
            </a:r>
            <a:r>
              <a:rPr lang="zh-CN" altLang="en-US" dirty="0"/>
              <a:t>与</a:t>
            </a:r>
            <a:r>
              <a:rPr lang="en-US" altLang="zh-CN" dirty="0"/>
              <a:t>TreeMap</a:t>
            </a:r>
            <a:r>
              <a:rPr lang="zh-CN" altLang="en-US" dirty="0"/>
              <a:t>的效率对比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随机序列的存取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升序或降序序列的存取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5656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90376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TreeMap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升序或降序序列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2"/>
                          </a:solidFill>
                        </a:rPr>
                        <a:t>Slow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极端情况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极端情况下的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会退化为链表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O(logN)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O(N)</a:t>
            </a:r>
            <a:endParaRPr lang="en-US" altLang="zh-CN" dirty="0" smtClean="0"/>
          </a:p>
        </p:txBody>
      </p:sp>
      <p:grpSp>
        <p:nvGrpSpPr>
          <p:cNvPr id="9221" name="组合 9220"/>
          <p:cNvGrpSpPr/>
          <p:nvPr/>
        </p:nvGrpSpPr>
        <p:grpSpPr>
          <a:xfrm>
            <a:off x="654485" y="3224364"/>
            <a:ext cx="2885167" cy="2291998"/>
            <a:chOff x="933063" y="2555322"/>
            <a:chExt cx="2885167" cy="2291998"/>
          </a:xfrm>
        </p:grpSpPr>
        <p:grpSp>
          <p:nvGrpSpPr>
            <p:cNvPr id="5" name="组合 4"/>
            <p:cNvGrpSpPr/>
            <p:nvPr/>
          </p:nvGrpSpPr>
          <p:grpSpPr>
            <a:xfrm>
              <a:off x="2153127" y="2555322"/>
              <a:ext cx="598824" cy="585646"/>
              <a:chOff x="1547664" y="2492896"/>
              <a:chExt cx="648072" cy="64807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467100" y="3288877"/>
              <a:ext cx="598824" cy="585646"/>
              <a:chOff x="1547664" y="2492896"/>
              <a:chExt cx="648072" cy="64807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92081" y="3288877"/>
              <a:ext cx="598824" cy="585646"/>
              <a:chOff x="1547664" y="2492896"/>
              <a:chExt cx="648072" cy="64807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8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3063" y="4205261"/>
              <a:ext cx="598824" cy="585646"/>
              <a:chOff x="1547664" y="2492896"/>
              <a:chExt cx="648072" cy="64807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42432" y="25553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836263" y="4224786"/>
              <a:ext cx="598824" cy="585646"/>
              <a:chOff x="1547664" y="2492896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22514" y="4224786"/>
              <a:ext cx="598824" cy="585646"/>
              <a:chOff x="1547664" y="2492896"/>
              <a:chExt cx="648072" cy="64807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19406" y="4261674"/>
              <a:ext cx="598824" cy="585646"/>
              <a:chOff x="1547664" y="2492896"/>
              <a:chExt cx="648072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800" dirty="0"/>
              </a:p>
            </p:txBody>
          </p:sp>
        </p:grpSp>
        <p:cxnSp>
          <p:nvCxnSpPr>
            <p:cNvPr id="7" name="直接连接符 6"/>
            <p:cNvCxnSpPr>
              <a:stCxn id="3" idx="4"/>
              <a:endCxn id="9" idx="0"/>
            </p:cNvCxnSpPr>
            <p:nvPr/>
          </p:nvCxnSpPr>
          <p:spPr>
            <a:xfrm flipH="1">
              <a:off x="1766512" y="3140968"/>
              <a:ext cx="686027" cy="1479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0"/>
              <a:endCxn id="3" idx="4"/>
            </p:cNvCxnSpPr>
            <p:nvPr/>
          </p:nvCxnSpPr>
          <p:spPr>
            <a:xfrm flipH="1" flipV="1">
              <a:off x="2452539" y="3140968"/>
              <a:ext cx="638954" cy="1479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</p:cNvCxnSpPr>
            <p:nvPr/>
          </p:nvCxnSpPr>
          <p:spPr>
            <a:xfrm flipH="1">
              <a:off x="1215618" y="3874523"/>
              <a:ext cx="550894" cy="33073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9" idx="4"/>
              <a:endCxn id="18" idx="0"/>
            </p:cNvCxnSpPr>
            <p:nvPr/>
          </p:nvCxnSpPr>
          <p:spPr>
            <a:xfrm>
              <a:off x="1766512" y="3874523"/>
              <a:ext cx="369163" cy="350263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12" idx="4"/>
            </p:cNvCxnSpPr>
            <p:nvPr/>
          </p:nvCxnSpPr>
          <p:spPr>
            <a:xfrm flipV="1">
              <a:off x="2850243" y="3874523"/>
              <a:ext cx="241250" cy="33073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4" idx="0"/>
              <a:endCxn id="12" idx="4"/>
            </p:cNvCxnSpPr>
            <p:nvPr/>
          </p:nvCxnSpPr>
          <p:spPr>
            <a:xfrm flipH="1" flipV="1">
              <a:off x="3091493" y="3874523"/>
              <a:ext cx="427325" cy="38715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817870" y="2250322"/>
            <a:ext cx="2410314" cy="3835680"/>
            <a:chOff x="2153127" y="2555322"/>
            <a:chExt cx="2410314" cy="3835680"/>
          </a:xfrm>
        </p:grpSpPr>
        <p:grpSp>
          <p:nvGrpSpPr>
            <p:cNvPr id="43" name="组合 42"/>
            <p:cNvGrpSpPr/>
            <p:nvPr/>
          </p:nvGrpSpPr>
          <p:grpSpPr>
            <a:xfrm>
              <a:off x="2153127" y="2555322"/>
              <a:ext cx="2410314" cy="3835680"/>
              <a:chOff x="1547664" y="2492896"/>
              <a:chExt cx="2608540" cy="4244538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044575" y="3387941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39343" y="3450367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529079" y="4301625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23847" y="4364051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3028523" y="5182088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3291" y="5244514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508132" y="6089362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02900" y="6151788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</p:grpSp>
        <p:cxnSp>
          <p:nvCxnSpPr>
            <p:cNvPr id="51" name="直接连接符 50"/>
            <p:cNvCxnSpPr>
              <a:endCxn id="68" idx="4"/>
            </p:cNvCxnSpPr>
            <p:nvPr/>
          </p:nvCxnSpPr>
          <p:spPr>
            <a:xfrm flipH="1" flipV="1">
              <a:off x="2452539" y="3140968"/>
              <a:ext cx="319477" cy="24529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75" idx="2"/>
            </p:cNvCxnSpPr>
            <p:nvPr/>
          </p:nvCxnSpPr>
          <p:spPr>
            <a:xfrm flipH="1" flipV="1">
              <a:off x="2932719" y="3943784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3394209" y="4739436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837372" y="5559316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395905" y="2137037"/>
            <a:ext cx="1926146" cy="3943643"/>
            <a:chOff x="825807" y="2555323"/>
            <a:chExt cx="1926146" cy="3943643"/>
          </a:xfrm>
        </p:grpSpPr>
        <p:grpSp>
          <p:nvGrpSpPr>
            <p:cNvPr id="87" name="组合 86"/>
            <p:cNvGrpSpPr/>
            <p:nvPr/>
          </p:nvGrpSpPr>
          <p:grpSpPr>
            <a:xfrm>
              <a:off x="825807" y="2555323"/>
              <a:ext cx="1926146" cy="3943643"/>
              <a:chOff x="111184" y="2492896"/>
              <a:chExt cx="2084552" cy="4364009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7</a:t>
                </a:r>
                <a:endParaRPr lang="zh-CN" altLang="en-US" sz="2800" dirty="0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1154678" y="347628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249446" y="353871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800" dirty="0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601374" y="4386509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96142" y="4448935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11184" y="5264315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952" y="5326741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24133" y="6208833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80316" y="6232409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p:grpSp>
        <p:cxnSp>
          <p:nvCxnSpPr>
            <p:cNvPr id="109" name="直接连接符 108"/>
            <p:cNvCxnSpPr/>
            <p:nvPr/>
          </p:nvCxnSpPr>
          <p:spPr>
            <a:xfrm flipV="1">
              <a:off x="2153129" y="3142579"/>
              <a:ext cx="252999" cy="30742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751073" y="4035646"/>
              <a:ext cx="252999" cy="30742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8" idx="0"/>
              <a:endCxn id="126" idx="4"/>
            </p:cNvCxnSpPr>
            <p:nvPr/>
          </p:nvCxnSpPr>
          <p:spPr>
            <a:xfrm flipV="1">
              <a:off x="1125220" y="4852178"/>
              <a:ext cx="452940" cy="20760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6" idx="0"/>
              <a:endCxn id="128" idx="4"/>
            </p:cNvCxnSpPr>
            <p:nvPr/>
          </p:nvCxnSpPr>
          <p:spPr>
            <a:xfrm flipH="1" flipV="1">
              <a:off x="1125220" y="5645429"/>
              <a:ext cx="473970" cy="26789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树是一种自平衡的二叉树，定义如下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BST</a:t>
            </a:r>
            <a:endParaRPr lang="en-US" altLang="zh-CN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/>
              <a:t>左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右子树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高度差</a:t>
            </a:r>
            <a:r>
              <a:rPr lang="zh-CN" altLang="en-US" sz="2000" dirty="0" smtClean="0"/>
              <a:t>的绝对值不超过</a:t>
            </a:r>
            <a:r>
              <a:rPr lang="en-US" altLang="zh-CN" sz="2000" dirty="0" smtClean="0"/>
              <a:t>1(</a:t>
            </a:r>
            <a:r>
              <a:rPr lang="zh-CN" altLang="en-US" sz="2000" dirty="0" smtClean="0"/>
              <a:t>平衡因子</a:t>
            </a:r>
            <a:r>
              <a:rPr lang="en-US" altLang="zh-CN" sz="2000" dirty="0"/>
              <a:t>Balance Factor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/>
              <a:t>空树、左右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树都是</a:t>
            </a:r>
            <a:r>
              <a:rPr lang="en-US" altLang="zh-CN" sz="2000" dirty="0" smtClean="0"/>
              <a:t>AVL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              AVL</a:t>
            </a:r>
            <a:r>
              <a:rPr lang="zh-CN" altLang="en-US" dirty="0" smtClean="0"/>
              <a:t>树                            非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088802" y="2393301"/>
            <a:ext cx="3396426" cy="3235225"/>
            <a:chOff x="1088802" y="2393301"/>
            <a:chExt cx="3396426" cy="3235225"/>
          </a:xfrm>
        </p:grpSpPr>
        <p:grpSp>
          <p:nvGrpSpPr>
            <p:cNvPr id="9221" name="组合 9220"/>
            <p:cNvGrpSpPr/>
            <p:nvPr/>
          </p:nvGrpSpPr>
          <p:grpSpPr>
            <a:xfrm>
              <a:off x="1088802" y="2393301"/>
              <a:ext cx="3396426" cy="3235225"/>
              <a:chOff x="933063" y="2555322"/>
              <a:chExt cx="3396426" cy="323522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467100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792081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5</a:t>
                  </a:r>
                  <a:endParaRPr lang="zh-CN" altLang="en-US" sz="2800" dirty="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933063" y="4205261"/>
                <a:ext cx="598824" cy="585646"/>
                <a:chOff x="1547664" y="2492896"/>
                <a:chExt cx="648072" cy="648072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42432" y="2555322"/>
                  <a:ext cx="5040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522514" y="4224786"/>
                <a:ext cx="598824" cy="585646"/>
                <a:chOff x="1547664" y="2492896"/>
                <a:chExt cx="648072" cy="648072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4</a:t>
                  </a:r>
                  <a:endParaRPr lang="zh-CN" altLang="en-US" sz="2800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219407" y="4261674"/>
                <a:ext cx="1110082" cy="1528873"/>
                <a:chOff x="1547664" y="2492896"/>
                <a:chExt cx="1201376" cy="1691841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6</a:t>
                  </a:r>
                  <a:endParaRPr lang="zh-CN" altLang="en-US" sz="2800" dirty="0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100968" y="353666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195734" y="3599091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/>
                    <a:t>7</a:t>
                  </a:r>
                  <a:endParaRPr lang="zh-CN" altLang="en-US" sz="2800" dirty="0"/>
                </a:p>
              </p:txBody>
            </p:sp>
          </p:grpSp>
          <p:cxnSp>
            <p:nvCxnSpPr>
              <p:cNvPr id="7" name="直接连接符 6"/>
              <p:cNvCxnSpPr>
                <a:stCxn id="3" idx="4"/>
                <a:endCxn id="9" idx="0"/>
              </p:cNvCxnSpPr>
              <p:nvPr/>
            </p:nvCxnSpPr>
            <p:spPr>
              <a:xfrm flipH="1">
                <a:off x="1766512" y="3140968"/>
                <a:ext cx="686027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2" idx="0"/>
                <a:endCxn id="3" idx="4"/>
              </p:cNvCxnSpPr>
              <p:nvPr/>
            </p:nvCxnSpPr>
            <p:spPr>
              <a:xfrm flipH="1" flipV="1">
                <a:off x="2452539" y="3140968"/>
                <a:ext cx="638954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9" idx="4"/>
              </p:cNvCxnSpPr>
              <p:nvPr/>
            </p:nvCxnSpPr>
            <p:spPr>
              <a:xfrm flipH="1">
                <a:off x="1215618" y="3874523"/>
                <a:ext cx="550894" cy="33073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endCxn id="12" idx="4"/>
              </p:cNvCxnSpPr>
              <p:nvPr/>
            </p:nvCxnSpPr>
            <p:spPr>
              <a:xfrm flipV="1">
                <a:off x="2850243" y="3874523"/>
                <a:ext cx="241250" cy="33073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4" idx="0"/>
                <a:endCxn id="12" idx="4"/>
              </p:cNvCxnSpPr>
              <p:nvPr/>
            </p:nvCxnSpPr>
            <p:spPr>
              <a:xfrm flipH="1" flipV="1">
                <a:off x="3091493" y="3874523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4" idx="0"/>
              </p:cNvCxnSpPr>
              <p:nvPr/>
            </p:nvCxnSpPr>
            <p:spPr>
              <a:xfrm flipH="1" flipV="1">
                <a:off x="3602751" y="4817750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546644" y="5176237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86404" y="40483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7868" y="4062765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2862" y="3360320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87653" y="4028075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79791" y="2998603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527" y="24030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79013" y="2482040"/>
            <a:ext cx="3205436" cy="3235225"/>
            <a:chOff x="1279791" y="2393301"/>
            <a:chExt cx="3205436" cy="3235225"/>
          </a:xfrm>
        </p:grpSpPr>
        <p:grpSp>
          <p:nvGrpSpPr>
            <p:cNvPr id="42" name="组合 41"/>
            <p:cNvGrpSpPr/>
            <p:nvPr/>
          </p:nvGrpSpPr>
          <p:grpSpPr>
            <a:xfrm>
              <a:off x="1622839" y="2393301"/>
              <a:ext cx="2862388" cy="3235225"/>
              <a:chOff x="1467100" y="2555322"/>
              <a:chExt cx="2862388" cy="323522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67100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2792081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5</a:t>
                  </a:r>
                  <a:endParaRPr lang="zh-CN" altLang="en-US" sz="2800" dirty="0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2350463" y="4261674"/>
                <a:ext cx="1979025" cy="1528873"/>
                <a:chOff x="607258" y="2492896"/>
                <a:chExt cx="2141782" cy="1691841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6</a:t>
                  </a:r>
                  <a:endParaRPr lang="zh-CN" altLang="en-US" sz="2800" dirty="0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100968" y="353666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195734" y="3599091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7</a:t>
                  </a:r>
                  <a:endParaRPr lang="zh-CN" altLang="en-US" sz="2800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607258" y="251017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09820" y="2535449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4</a:t>
                  </a:r>
                  <a:endParaRPr lang="zh-CN" altLang="en-US" sz="2800" dirty="0"/>
                </a:p>
              </p:txBody>
            </p:sp>
          </p:grpSp>
          <p:cxnSp>
            <p:nvCxnSpPr>
              <p:cNvPr id="56" name="直接连接符 55"/>
              <p:cNvCxnSpPr>
                <a:stCxn id="77" idx="4"/>
                <a:endCxn id="75" idx="0"/>
              </p:cNvCxnSpPr>
              <p:nvPr/>
            </p:nvCxnSpPr>
            <p:spPr>
              <a:xfrm flipH="1">
                <a:off x="1766512" y="3140968"/>
                <a:ext cx="686027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73" idx="0"/>
                <a:endCxn id="77" idx="4"/>
              </p:cNvCxnSpPr>
              <p:nvPr/>
            </p:nvCxnSpPr>
            <p:spPr>
              <a:xfrm flipH="1" flipV="1">
                <a:off x="2452539" y="3140968"/>
                <a:ext cx="638954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2" idx="0"/>
                <a:endCxn id="73" idx="4"/>
              </p:cNvCxnSpPr>
              <p:nvPr/>
            </p:nvCxnSpPr>
            <p:spPr>
              <a:xfrm flipH="1" flipV="1">
                <a:off x="3091493" y="3874523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67" idx="0"/>
              </p:cNvCxnSpPr>
              <p:nvPr/>
            </p:nvCxnSpPr>
            <p:spPr>
              <a:xfrm flipH="1" flipV="1">
                <a:off x="3602751" y="4817750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82" idx="0"/>
                <a:endCxn id="73" idx="4"/>
              </p:cNvCxnSpPr>
              <p:nvPr/>
            </p:nvCxnSpPr>
            <p:spPr>
              <a:xfrm flipV="1">
                <a:off x="2649875" y="3874523"/>
                <a:ext cx="441618" cy="402766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46644" y="5176237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404" y="40483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2862" y="3360320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79791" y="2998603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91527" y="24030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66443" y="4248625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面试题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如何寻找</a:t>
            </a:r>
            <a:r>
              <a:rPr lang="en-US" altLang="zh-CN" dirty="0"/>
              <a:t>BST</a:t>
            </a:r>
            <a:r>
              <a:rPr lang="zh-CN" altLang="en-US" dirty="0"/>
              <a:t>迭代器的前趋</a:t>
            </a:r>
            <a:r>
              <a:rPr lang="en-US" altLang="zh-CN" dirty="0"/>
              <a:t>(</a:t>
            </a:r>
            <a:r>
              <a:rPr lang="zh-CN" altLang="en-US" dirty="0"/>
              <a:t>后继</a:t>
            </a:r>
            <a:r>
              <a:rPr lang="en-US" altLang="zh-CN" dirty="0"/>
              <a:t>)</a:t>
            </a:r>
            <a:r>
              <a:rPr lang="zh-CN" altLang="en-US" dirty="0"/>
              <a:t>节点？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有父节点如何寻找？没有父节点如何寻找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时间复杂度与空间复杂度均不超过</a:t>
            </a:r>
            <a:r>
              <a:rPr lang="en-US" altLang="zh-CN" sz="2800" dirty="0" smtClean="0"/>
              <a:t>O(logN)</a:t>
            </a:r>
            <a:endParaRPr lang="en-US" altLang="zh-CN" sz="2800" dirty="0"/>
          </a:p>
          <a:p>
            <a:pPr eaLnBrk="1" hangingPunct="1"/>
            <a:r>
              <a:rPr lang="zh-CN" altLang="en-US" dirty="0"/>
              <a:t>构建一颗二叉树，使得</a:t>
            </a:r>
            <a:r>
              <a:rPr lang="zh-CN" altLang="en-US" dirty="0" smtClean="0"/>
              <a:t>它同时满足</a:t>
            </a:r>
            <a:r>
              <a:rPr lang="zh-CN" altLang="en-US" dirty="0"/>
              <a:t>两个要求：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它是一个</a:t>
            </a:r>
            <a:r>
              <a:rPr lang="en-US" altLang="zh-CN" sz="2800" dirty="0" smtClean="0"/>
              <a:t>AVL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它是一个</a:t>
            </a:r>
            <a:r>
              <a:rPr lang="en-US" altLang="zh-CN" sz="2800" dirty="0" smtClean="0"/>
              <a:t>RBT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427984" y="4365104"/>
            <a:ext cx="36724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三个节点的单旋转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9228" name="环形箭头 9227"/>
          <p:cNvSpPr/>
          <p:nvPr/>
        </p:nvSpPr>
        <p:spPr>
          <a:xfrm rot="2265050">
            <a:off x="1184222" y="2406787"/>
            <a:ext cx="2185693" cy="2660383"/>
          </a:xfrm>
          <a:prstGeom prst="circular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232" name="组合 9231"/>
          <p:cNvGrpSpPr/>
          <p:nvPr/>
        </p:nvGrpSpPr>
        <p:grpSpPr>
          <a:xfrm>
            <a:off x="1309080" y="3034518"/>
            <a:ext cx="2585675" cy="2393099"/>
            <a:chOff x="1309080" y="3034518"/>
            <a:chExt cx="2585675" cy="2393099"/>
          </a:xfrm>
        </p:grpSpPr>
        <p:grpSp>
          <p:nvGrpSpPr>
            <p:cNvPr id="6" name="组合 5"/>
            <p:cNvGrpSpPr/>
            <p:nvPr/>
          </p:nvGrpSpPr>
          <p:grpSpPr>
            <a:xfrm>
              <a:off x="1309080" y="3034518"/>
              <a:ext cx="2585675" cy="2393099"/>
              <a:chOff x="1428443" y="2393301"/>
              <a:chExt cx="2585675" cy="2393099"/>
            </a:xfrm>
          </p:grpSpPr>
          <p:grpSp>
            <p:nvGrpSpPr>
              <p:cNvPr id="9221" name="组合 9220"/>
              <p:cNvGrpSpPr/>
              <p:nvPr/>
            </p:nvGrpSpPr>
            <p:grpSpPr>
              <a:xfrm>
                <a:off x="1428443" y="2393301"/>
                <a:ext cx="1479247" cy="2393099"/>
                <a:chOff x="1272704" y="2555322"/>
                <a:chExt cx="1479247" cy="2393099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153127" y="2555322"/>
                  <a:ext cx="598824" cy="585646"/>
                  <a:chOff x="1547664" y="2492896"/>
                  <a:chExt cx="648072" cy="648072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1547664" y="2492896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642432" y="2555322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1699381" y="3446390"/>
                  <a:ext cx="598824" cy="585646"/>
                  <a:chOff x="1799048" y="2667199"/>
                  <a:chExt cx="648072" cy="648072"/>
                </a:xfrm>
              </p:grpSpPr>
              <p:sp>
                <p:nvSpPr>
                  <p:cNvPr id="9" name="椭圆 8"/>
                  <p:cNvSpPr/>
                  <p:nvPr/>
                </p:nvSpPr>
                <p:spPr>
                  <a:xfrm>
                    <a:off x="179904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93817" y="2729625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2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1272704" y="4362775"/>
                  <a:ext cx="598824" cy="585646"/>
                  <a:chOff x="1915238" y="2667199"/>
                  <a:chExt cx="648072" cy="64807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987246" y="2729625"/>
                    <a:ext cx="504056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1</a:t>
                    </a:r>
                    <a:endParaRPr lang="zh-CN" altLang="en-US" sz="2800" dirty="0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91523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7" name="直接连接符 6"/>
                <p:cNvCxnSpPr>
                  <a:stCxn id="3" idx="4"/>
                </p:cNvCxnSpPr>
                <p:nvPr/>
              </p:nvCxnSpPr>
              <p:spPr>
                <a:xfrm flipH="1">
                  <a:off x="2019824" y="3140968"/>
                  <a:ext cx="432715" cy="305422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9" idx="4"/>
                  <a:endCxn id="79" idx="0"/>
                </p:cNvCxnSpPr>
                <p:nvPr/>
              </p:nvCxnSpPr>
              <p:spPr>
                <a:xfrm flipH="1">
                  <a:off x="1572116" y="4032036"/>
                  <a:ext cx="426677" cy="330739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3502862" y="3360320"/>
                <a:ext cx="511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9231" name="TextBox 9230"/>
            <p:cNvSpPr txBox="1"/>
            <p:nvPr/>
          </p:nvSpPr>
          <p:spPr>
            <a:xfrm>
              <a:off x="1841368" y="4924501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34424" y="3974444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83379" y="3209195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234" name="组合 9233"/>
          <p:cNvGrpSpPr/>
          <p:nvPr/>
        </p:nvGrpSpPr>
        <p:grpSpPr>
          <a:xfrm>
            <a:off x="5161943" y="2906265"/>
            <a:ext cx="2084742" cy="2046886"/>
            <a:chOff x="5161943" y="2906265"/>
            <a:chExt cx="2084742" cy="2046886"/>
          </a:xfrm>
        </p:grpSpPr>
        <p:grpSp>
          <p:nvGrpSpPr>
            <p:cNvPr id="90" name="组合 89"/>
            <p:cNvGrpSpPr/>
            <p:nvPr/>
          </p:nvGrpSpPr>
          <p:grpSpPr>
            <a:xfrm>
              <a:off x="5161943" y="3245615"/>
              <a:ext cx="1834753" cy="1707536"/>
              <a:chOff x="1699381" y="2555322"/>
              <a:chExt cx="1605888" cy="150191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101" name="椭圆 100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1699381" y="3446390"/>
                <a:ext cx="1545968" cy="585646"/>
                <a:chOff x="1799048" y="2667199"/>
                <a:chExt cx="1673110" cy="648072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1799048" y="2667199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893817" y="272962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968102" y="271206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2706445" y="3471590"/>
                <a:ext cx="598824" cy="585646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>
                <a:stCxn id="101" idx="4"/>
              </p:cNvCxnSpPr>
              <p:nvPr/>
            </p:nvCxnSpPr>
            <p:spPr>
              <a:xfrm flipH="1">
                <a:off x="2019824" y="3140968"/>
                <a:ext cx="432715" cy="3054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1" idx="4"/>
                <a:endCxn id="103" idx="0"/>
              </p:cNvCxnSpPr>
              <p:nvPr/>
            </p:nvCxnSpPr>
            <p:spPr>
              <a:xfrm>
                <a:off x="2452539" y="3140968"/>
                <a:ext cx="553318" cy="3306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33" name="TextBox 9232"/>
            <p:cNvSpPr txBox="1"/>
            <p:nvPr/>
          </p:nvSpPr>
          <p:spPr>
            <a:xfrm>
              <a:off x="5161943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46707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8547" y="2906265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三个节点的双旋转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先左旋，再右旋</a:t>
            </a:r>
            <a:endParaRPr lang="en-US" altLang="zh-CN" dirty="0" smtClean="0"/>
          </a:p>
        </p:txBody>
      </p:sp>
      <p:sp>
        <p:nvSpPr>
          <p:cNvPr id="11" name="下弧形箭头 10"/>
          <p:cNvSpPr/>
          <p:nvPr/>
        </p:nvSpPr>
        <p:spPr>
          <a:xfrm rot="10800000">
            <a:off x="409792" y="3106395"/>
            <a:ext cx="2145983" cy="903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 rot="2063518">
            <a:off x="3792378" y="2404341"/>
            <a:ext cx="1728192" cy="8910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93058" y="2204864"/>
            <a:ext cx="2158998" cy="2666462"/>
            <a:chOff x="1193058" y="2204864"/>
            <a:chExt cx="2158998" cy="2666462"/>
          </a:xfrm>
        </p:grpSpPr>
        <p:sp>
          <p:nvSpPr>
            <p:cNvPr id="13" name="TextBox 12"/>
            <p:cNvSpPr txBox="1"/>
            <p:nvPr/>
          </p:nvSpPr>
          <p:spPr>
            <a:xfrm>
              <a:off x="2046351" y="4319929"/>
              <a:ext cx="38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46377" y="3487030"/>
              <a:ext cx="68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3058" y="2204864"/>
              <a:ext cx="2158998" cy="2666462"/>
              <a:chOff x="1193058" y="2315622"/>
              <a:chExt cx="2158998" cy="266646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93058" y="2588985"/>
                <a:ext cx="2158998" cy="2393099"/>
                <a:chOff x="1855120" y="2393301"/>
                <a:chExt cx="2158998" cy="2393099"/>
              </a:xfrm>
            </p:grpSpPr>
            <p:grpSp>
              <p:nvGrpSpPr>
                <p:cNvPr id="9221" name="组合 9220"/>
                <p:cNvGrpSpPr/>
                <p:nvPr/>
              </p:nvGrpSpPr>
              <p:grpSpPr>
                <a:xfrm>
                  <a:off x="1855120" y="2393301"/>
                  <a:ext cx="1052570" cy="2393099"/>
                  <a:chOff x="1699381" y="2555322"/>
                  <a:chExt cx="1052570" cy="2393099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2153127" y="2555322"/>
                    <a:ext cx="598824" cy="585646"/>
                    <a:chOff x="1547664" y="2492896"/>
                    <a:chExt cx="648072" cy="648072"/>
                  </a:xfrm>
                </p:grpSpPr>
                <p:sp>
                  <p:nvSpPr>
                    <p:cNvPr id="3" name="椭圆 2"/>
                    <p:cNvSpPr/>
                    <p:nvPr/>
                  </p:nvSpPr>
                  <p:spPr>
                    <a:xfrm>
                      <a:off x="1547664" y="2492896"/>
                      <a:ext cx="648072" cy="648072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642432" y="2555322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p:txBody>
                </p:sp>
              </p:grp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1699381" y="3446389"/>
                    <a:ext cx="853293" cy="1470818"/>
                    <a:chOff x="1799048" y="2667199"/>
                    <a:chExt cx="923469" cy="1627598"/>
                  </a:xfrm>
                </p:grpSpPr>
                <p:sp>
                  <p:nvSpPr>
                    <p:cNvPr id="9" name="椭圆 8"/>
                    <p:cNvSpPr/>
                    <p:nvPr/>
                  </p:nvSpPr>
                  <p:spPr>
                    <a:xfrm>
                      <a:off x="1799048" y="2667199"/>
                      <a:ext cx="648072" cy="648072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893817" y="2729625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218461" y="3715805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p:txBody>
                </p:sp>
              </p:grpSp>
              <p:sp>
                <p:nvSpPr>
                  <p:cNvPr id="31" name="椭圆 30"/>
                  <p:cNvSpPr/>
                  <p:nvPr/>
                </p:nvSpPr>
                <p:spPr>
                  <a:xfrm>
                    <a:off x="2020385" y="4362775"/>
                    <a:ext cx="598824" cy="585646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" name="直接连接符 6"/>
                  <p:cNvCxnSpPr>
                    <a:stCxn id="3" idx="4"/>
                  </p:cNvCxnSpPr>
                  <p:nvPr/>
                </p:nvCxnSpPr>
                <p:spPr>
                  <a:xfrm flipH="1">
                    <a:off x="2019824" y="3140968"/>
                    <a:ext cx="432715" cy="305422"/>
                  </a:xfrm>
                  <a:prstGeom prst="line">
                    <a:avLst/>
                  </a:pr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>
                    <a:stCxn id="9" idx="4"/>
                    <a:endCxn id="31" idx="0"/>
                  </p:cNvCxnSpPr>
                  <p:nvPr/>
                </p:nvCxnSpPr>
                <p:spPr>
                  <a:xfrm>
                    <a:off x="1998793" y="4032036"/>
                    <a:ext cx="321005" cy="330739"/>
                  </a:xfrm>
                  <a:prstGeom prst="line">
                    <a:avLst/>
                  </a:pr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3502862" y="3360320"/>
                  <a:ext cx="5112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2022699" y="2315622"/>
                <a:ext cx="68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301922" y="2439140"/>
            <a:ext cx="2585675" cy="2692552"/>
            <a:chOff x="3414418" y="2276872"/>
            <a:chExt cx="2585675" cy="2692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3414418" y="2576325"/>
              <a:ext cx="2585675" cy="2393099"/>
              <a:chOff x="1428443" y="2393301"/>
              <a:chExt cx="2585675" cy="2393099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428443" y="2393301"/>
                <a:ext cx="1479247" cy="2393099"/>
                <a:chOff x="1272704" y="2555322"/>
                <a:chExt cx="1479247" cy="23930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153127" y="2555322"/>
                  <a:ext cx="598824" cy="585646"/>
                  <a:chOff x="1547664" y="2492896"/>
                  <a:chExt cx="648072" cy="648072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1547664" y="2492896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42432" y="2555322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1699381" y="3446390"/>
                  <a:ext cx="598824" cy="585646"/>
                  <a:chOff x="1799048" y="2667199"/>
                  <a:chExt cx="648072" cy="6480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179904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893817" y="2729625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2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1272704" y="4362775"/>
                  <a:ext cx="598824" cy="585646"/>
                  <a:chOff x="1915238" y="2667199"/>
                  <a:chExt cx="648072" cy="648072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987246" y="2729625"/>
                    <a:ext cx="504056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1</a:t>
                    </a:r>
                    <a:endParaRPr lang="zh-CN" altLang="en-US" sz="2800" dirty="0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91523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42" name="直接连接符 41"/>
                <p:cNvCxnSpPr>
                  <a:stCxn id="48" idx="4"/>
                </p:cNvCxnSpPr>
                <p:nvPr/>
              </p:nvCxnSpPr>
              <p:spPr>
                <a:xfrm flipH="1">
                  <a:off x="2019824" y="3140968"/>
                  <a:ext cx="432715" cy="305422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6" idx="4"/>
                  <a:endCxn id="45" idx="0"/>
                </p:cNvCxnSpPr>
                <p:nvPr/>
              </p:nvCxnSpPr>
              <p:spPr>
                <a:xfrm flipH="1">
                  <a:off x="1572116" y="4032036"/>
                  <a:ext cx="426677" cy="330739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3502862" y="3360320"/>
                <a:ext cx="511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946706" y="4361151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03291" y="3264560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67387" y="2276872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954325" y="2771050"/>
            <a:ext cx="2084742" cy="2046886"/>
            <a:chOff x="5161943" y="2906265"/>
            <a:chExt cx="2084742" cy="2046886"/>
          </a:xfrm>
        </p:grpSpPr>
        <p:grpSp>
          <p:nvGrpSpPr>
            <p:cNvPr id="71" name="组合 70"/>
            <p:cNvGrpSpPr/>
            <p:nvPr/>
          </p:nvGrpSpPr>
          <p:grpSpPr>
            <a:xfrm>
              <a:off x="5161943" y="3245615"/>
              <a:ext cx="1834753" cy="1707536"/>
              <a:chOff x="1699381" y="2555322"/>
              <a:chExt cx="1605888" cy="1501914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699381" y="3446390"/>
                <a:ext cx="1545968" cy="585646"/>
                <a:chOff x="1799048" y="2667199"/>
                <a:chExt cx="1673110" cy="64807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799048" y="2667199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893817" y="272962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968102" y="271206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sp>
            <p:nvSpPr>
              <p:cNvPr id="77" name="椭圆 76"/>
              <p:cNvSpPr/>
              <p:nvPr/>
            </p:nvSpPr>
            <p:spPr>
              <a:xfrm>
                <a:off x="2706445" y="3471590"/>
                <a:ext cx="598824" cy="585646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>
                <a:stCxn id="84" idx="4"/>
              </p:cNvCxnSpPr>
              <p:nvPr/>
            </p:nvCxnSpPr>
            <p:spPr>
              <a:xfrm flipH="1">
                <a:off x="2019824" y="3140968"/>
                <a:ext cx="432715" cy="3054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84" idx="4"/>
                <a:endCxn id="77" idx="0"/>
              </p:cNvCxnSpPr>
              <p:nvPr/>
            </p:nvCxnSpPr>
            <p:spPr>
              <a:xfrm>
                <a:off x="2452539" y="3140968"/>
                <a:ext cx="553318" cy="3306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5161943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6707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38547" y="2906265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右旋源码剖析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红色</a:t>
            </a:r>
            <a:r>
              <a:rPr lang="zh-CN" altLang="en-US" dirty="0" smtClean="0"/>
              <a:t>表示相对位置发生了改变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1" y="2460654"/>
            <a:ext cx="3752079" cy="341661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499992" y="1556792"/>
            <a:ext cx="3770014" cy="2241179"/>
            <a:chOff x="4716016" y="1619869"/>
            <a:chExt cx="3770014" cy="2241179"/>
          </a:xfrm>
        </p:grpSpPr>
        <p:sp>
          <p:nvSpPr>
            <p:cNvPr id="5" name="TextBox 4"/>
            <p:cNvSpPr txBox="1"/>
            <p:nvPr/>
          </p:nvSpPr>
          <p:spPr>
            <a:xfrm>
              <a:off x="6857141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6216" y="2253382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89886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L-Left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7098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L-Right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  <a:endCxn id="8" idx="0"/>
            </p:cNvCxnSpPr>
            <p:nvPr/>
          </p:nvCxnSpPr>
          <p:spPr>
            <a:xfrm flipH="1">
              <a:off x="7164288" y="1989201"/>
              <a:ext cx="340925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flipH="1">
              <a:off x="6179372" y="2622714"/>
              <a:ext cx="984916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</p:cNvCxnSpPr>
            <p:nvPr/>
          </p:nvCxnSpPr>
          <p:spPr>
            <a:xfrm>
              <a:off x="7164288" y="2622714"/>
              <a:ext cx="61895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2"/>
            </p:cNvCxnSpPr>
            <p:nvPr/>
          </p:nvCxnSpPr>
          <p:spPr>
            <a:xfrm flipH="1">
              <a:off x="5249584" y="3212976"/>
              <a:ext cx="978600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2"/>
            </p:cNvCxnSpPr>
            <p:nvPr/>
          </p:nvCxnSpPr>
          <p:spPr>
            <a:xfrm>
              <a:off x="6228184" y="3212976"/>
              <a:ext cx="808025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385488" y="3924125"/>
            <a:ext cx="3642896" cy="2241179"/>
            <a:chOff x="5580112" y="1619869"/>
            <a:chExt cx="3642896" cy="2241179"/>
          </a:xfrm>
        </p:grpSpPr>
        <p:sp>
          <p:nvSpPr>
            <p:cNvPr id="31" name="TextBox 30"/>
            <p:cNvSpPr txBox="1"/>
            <p:nvPr/>
          </p:nvSpPr>
          <p:spPr>
            <a:xfrm>
              <a:off x="6857141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6216" y="2253382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L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011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L-Left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9886" y="2843644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87098" y="3491716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L-Right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直接连接符 36"/>
            <p:cNvCxnSpPr>
              <a:stCxn id="31" idx="2"/>
              <a:endCxn id="32" idx="0"/>
            </p:cNvCxnSpPr>
            <p:nvPr/>
          </p:nvCxnSpPr>
          <p:spPr>
            <a:xfrm flipH="1">
              <a:off x="7164288" y="1989201"/>
              <a:ext cx="340925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2" idx="2"/>
              <a:endCxn id="33" idx="0"/>
            </p:cNvCxnSpPr>
            <p:nvPr/>
          </p:nvCxnSpPr>
          <p:spPr>
            <a:xfrm flipH="1">
              <a:off x="6228184" y="2622714"/>
              <a:ext cx="93610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2"/>
            </p:cNvCxnSpPr>
            <p:nvPr/>
          </p:nvCxnSpPr>
          <p:spPr>
            <a:xfrm>
              <a:off x="7164288" y="2622714"/>
              <a:ext cx="61895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4" idx="2"/>
              <a:endCxn id="45" idx="0"/>
            </p:cNvCxnSpPr>
            <p:nvPr/>
          </p:nvCxnSpPr>
          <p:spPr>
            <a:xfrm>
              <a:off x="7837958" y="3212976"/>
              <a:ext cx="736978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flipH="1">
              <a:off x="7036209" y="3212976"/>
              <a:ext cx="801749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6864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  <p:sp>
        <p:nvSpPr>
          <p:cNvPr id="9222" name="右弧形箭头 9221"/>
          <p:cNvSpPr/>
          <p:nvPr/>
        </p:nvSpPr>
        <p:spPr>
          <a:xfrm>
            <a:off x="7704348" y="3636624"/>
            <a:ext cx="648072" cy="9443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224" name="直接连接符 9223"/>
          <p:cNvCxnSpPr/>
          <p:nvPr/>
        </p:nvCxnSpPr>
        <p:spPr>
          <a:xfrm>
            <a:off x="3059832" y="3861048"/>
            <a:ext cx="5507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左</a:t>
            </a:r>
            <a:r>
              <a:rPr lang="zh-CN" altLang="en-US" dirty="0" smtClean="0"/>
              <a:t>旋源码剖析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symmetric</a:t>
            </a:r>
            <a:endParaRPr lang="en-US" altLang="zh-CN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4760820" y="1532504"/>
            <a:ext cx="3843628" cy="2256536"/>
            <a:chOff x="4673592" y="1619869"/>
            <a:chExt cx="3843628" cy="2256536"/>
          </a:xfrm>
        </p:grpSpPr>
        <p:sp>
          <p:nvSpPr>
            <p:cNvPr id="5" name="TextBox 4"/>
            <p:cNvSpPr txBox="1"/>
            <p:nvPr/>
          </p:nvSpPr>
          <p:spPr>
            <a:xfrm>
              <a:off x="4889544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09537" y="2253382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359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661" y="2853715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469" y="3507073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R-Left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1076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</a:t>
              </a:r>
              <a:r>
                <a:rPr lang="en-US" altLang="zh-CN" dirty="0" smtClean="0"/>
                <a:t>-Right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  <a:endCxn id="8" idx="0"/>
            </p:cNvCxnSpPr>
            <p:nvPr/>
          </p:nvCxnSpPr>
          <p:spPr>
            <a:xfrm>
              <a:off x="5537616" y="1989201"/>
              <a:ext cx="519993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flipH="1">
              <a:off x="5273762" y="2622714"/>
              <a:ext cx="783847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</p:cNvCxnSpPr>
            <p:nvPr/>
          </p:nvCxnSpPr>
          <p:spPr>
            <a:xfrm>
              <a:off x="6057609" y="2622714"/>
              <a:ext cx="890655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1" idx="0"/>
            </p:cNvCxnSpPr>
            <p:nvPr/>
          </p:nvCxnSpPr>
          <p:spPr>
            <a:xfrm flipH="1">
              <a:off x="5878541" y="3223047"/>
              <a:ext cx="984192" cy="2840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2" idx="0"/>
            </p:cNvCxnSpPr>
            <p:nvPr/>
          </p:nvCxnSpPr>
          <p:spPr>
            <a:xfrm>
              <a:off x="6804642" y="3240430"/>
              <a:ext cx="1064506" cy="2512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>
            <a:off x="3059832" y="3861048"/>
            <a:ext cx="5507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3124200" cy="303847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302976" y="3933056"/>
            <a:ext cx="3797416" cy="2256536"/>
            <a:chOff x="3713389" y="1619869"/>
            <a:chExt cx="3797416" cy="2256536"/>
          </a:xfrm>
        </p:grpSpPr>
        <p:sp>
          <p:nvSpPr>
            <p:cNvPr id="44" name="TextBox 43"/>
            <p:cNvSpPr txBox="1"/>
            <p:nvPr/>
          </p:nvSpPr>
          <p:spPr>
            <a:xfrm>
              <a:off x="4889544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09537" y="2253382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R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3592" y="2843644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4661" y="2853715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R-Right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3389" y="3507073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86007" y="3491716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R-Left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直接连接符 50"/>
            <p:cNvCxnSpPr>
              <a:stCxn id="44" idx="2"/>
              <a:endCxn id="46" idx="0"/>
            </p:cNvCxnSpPr>
            <p:nvPr/>
          </p:nvCxnSpPr>
          <p:spPr>
            <a:xfrm>
              <a:off x="5537616" y="1989201"/>
              <a:ext cx="519993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6" idx="2"/>
            </p:cNvCxnSpPr>
            <p:nvPr/>
          </p:nvCxnSpPr>
          <p:spPr>
            <a:xfrm flipH="1">
              <a:off x="5273762" y="2622714"/>
              <a:ext cx="783847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6" idx="2"/>
            </p:cNvCxnSpPr>
            <p:nvPr/>
          </p:nvCxnSpPr>
          <p:spPr>
            <a:xfrm>
              <a:off x="6057609" y="2622714"/>
              <a:ext cx="890655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endCxn id="49" idx="0"/>
            </p:cNvCxnSpPr>
            <p:nvPr/>
          </p:nvCxnSpPr>
          <p:spPr>
            <a:xfrm flipH="1">
              <a:off x="4361461" y="3223047"/>
              <a:ext cx="984192" cy="2840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2"/>
              <a:endCxn id="50" idx="0"/>
            </p:cNvCxnSpPr>
            <p:nvPr/>
          </p:nvCxnSpPr>
          <p:spPr>
            <a:xfrm>
              <a:off x="5321664" y="3212976"/>
              <a:ext cx="1112415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左弧形箭头 25"/>
          <p:cNvSpPr/>
          <p:nvPr/>
        </p:nvSpPr>
        <p:spPr>
          <a:xfrm>
            <a:off x="3707904" y="3404351"/>
            <a:ext cx="936104" cy="1030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什么时候需要旋转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插入关键字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后，节点</a:t>
            </a:r>
            <a:r>
              <a:rPr lang="en-US" altLang="zh-CN" sz="2800" dirty="0"/>
              <a:t>p</a:t>
            </a:r>
            <a:r>
              <a:rPr lang="zh-CN" altLang="en-US" sz="2800" dirty="0" smtClean="0"/>
              <a:t>的平衡因子由原来的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，变成了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-2</a:t>
            </a:r>
            <a:r>
              <a:rPr lang="zh-CN" altLang="en-US" sz="2800" dirty="0" smtClean="0"/>
              <a:t>，则需要旋转；只考虑插入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到左子树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的情形，即平衡因子为</a:t>
            </a:r>
            <a:r>
              <a:rPr lang="en-US" altLang="zh-CN" sz="2800" dirty="0" smtClean="0"/>
              <a:t>2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key&lt;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left.key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即插入到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的左子树，需要进行单旋转，将节点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右旋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key&gt;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left.key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即插入到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的右子树，需要进行双旋转，先将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左旋，再将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右旋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插入到右子树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、平衡因子为</a:t>
            </a:r>
            <a:r>
              <a:rPr lang="en-US" altLang="zh-CN" sz="2800" dirty="0" smtClean="0"/>
              <a:t>-2</a:t>
            </a:r>
            <a:r>
              <a:rPr lang="zh-CN" altLang="en-US" sz="2800" dirty="0" smtClean="0"/>
              <a:t>，完全对称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橙色表示相对位置发生改变</a:t>
            </a:r>
            <a:endParaRPr lang="en-US" altLang="zh-CN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728145" y="2663029"/>
            <a:ext cx="3302277" cy="3142235"/>
            <a:chOff x="767786" y="2199043"/>
            <a:chExt cx="3302277" cy="3142235"/>
          </a:xfrm>
        </p:grpSpPr>
        <p:sp>
          <p:nvSpPr>
            <p:cNvPr id="2" name="TextBox 1"/>
            <p:cNvSpPr txBox="1"/>
            <p:nvPr/>
          </p:nvSpPr>
          <p:spPr>
            <a:xfrm>
              <a:off x="2518035" y="2199043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4685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0086" y="384613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2011" y="3831216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7786" y="4941168"/>
              <a:ext cx="644599" cy="40011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5464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6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2056985" y="2599153"/>
              <a:ext cx="783350" cy="397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" idx="2"/>
            </p:cNvCxnSpPr>
            <p:nvPr/>
          </p:nvCxnSpPr>
          <p:spPr>
            <a:xfrm>
              <a:off x="2840335" y="2599153"/>
              <a:ext cx="907428" cy="397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0"/>
            </p:cNvCxnSpPr>
            <p:nvPr/>
          </p:nvCxnSpPr>
          <p:spPr>
            <a:xfrm flipH="1">
              <a:off x="1412386" y="3397062"/>
              <a:ext cx="582560" cy="449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2"/>
              <a:endCxn id="7" idx="0"/>
            </p:cNvCxnSpPr>
            <p:nvPr/>
          </p:nvCxnSpPr>
          <p:spPr>
            <a:xfrm>
              <a:off x="2056985" y="3397062"/>
              <a:ext cx="567326" cy="43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85306" y="4246242"/>
              <a:ext cx="327080" cy="69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753582" y="2831146"/>
            <a:ext cx="3588363" cy="2110022"/>
            <a:chOff x="1093384" y="2199043"/>
            <a:chExt cx="3588363" cy="2110022"/>
          </a:xfrm>
        </p:grpSpPr>
        <p:sp>
          <p:nvSpPr>
            <p:cNvPr id="25" name="TextBox 24"/>
            <p:cNvSpPr txBox="1"/>
            <p:nvPr/>
          </p:nvSpPr>
          <p:spPr>
            <a:xfrm>
              <a:off x="2518035" y="2199043"/>
              <a:ext cx="6445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4685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3384" y="384613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1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7148" y="3831216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5224" y="3908955"/>
              <a:ext cx="600240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5464" y="2996952"/>
              <a:ext cx="6445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6" idx="0"/>
            </p:cNvCxnSpPr>
            <p:nvPr/>
          </p:nvCxnSpPr>
          <p:spPr>
            <a:xfrm flipH="1">
              <a:off x="2056985" y="2599153"/>
              <a:ext cx="783350" cy="397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2"/>
            </p:cNvCxnSpPr>
            <p:nvPr/>
          </p:nvCxnSpPr>
          <p:spPr>
            <a:xfrm>
              <a:off x="2840335" y="2599153"/>
              <a:ext cx="907428" cy="397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7" idx="0"/>
            </p:cNvCxnSpPr>
            <p:nvPr/>
          </p:nvCxnSpPr>
          <p:spPr>
            <a:xfrm flipH="1">
              <a:off x="1415684" y="3397062"/>
              <a:ext cx="582560" cy="449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8" idx="0"/>
            </p:cNvCxnSpPr>
            <p:nvPr/>
          </p:nvCxnSpPr>
          <p:spPr>
            <a:xfrm>
              <a:off x="3792122" y="3397062"/>
              <a:ext cx="567326" cy="43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9" idx="0"/>
            </p:cNvCxnSpPr>
            <p:nvPr/>
          </p:nvCxnSpPr>
          <p:spPr>
            <a:xfrm flipH="1">
              <a:off x="3125344" y="3414084"/>
              <a:ext cx="666778" cy="49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上弧形箭头 22"/>
          <p:cNvSpPr/>
          <p:nvPr/>
        </p:nvSpPr>
        <p:spPr>
          <a:xfrm rot="2372982">
            <a:off x="2141418" y="2520868"/>
            <a:ext cx="1522896" cy="739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276872"/>
            <a:ext cx="1800200" cy="3465676"/>
            <a:chOff x="899592" y="2204864"/>
            <a:chExt cx="1800200" cy="3465676"/>
          </a:xfrm>
        </p:grpSpPr>
        <p:sp>
          <p:nvSpPr>
            <p:cNvPr id="5" name="TextBox 4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5107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01131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10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799692" y="4662428"/>
              <a:ext cx="216024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313299" y="2204864"/>
            <a:ext cx="2050789" cy="3465676"/>
            <a:chOff x="649003" y="2204864"/>
            <a:chExt cx="2050789" cy="3465676"/>
          </a:xfrm>
        </p:grpSpPr>
        <p:sp>
          <p:nvSpPr>
            <p:cNvPr id="28" name="TextBox 27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5107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003" y="5301208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0"/>
            </p:cNvCxnSpPr>
            <p:nvPr/>
          </p:nvCxnSpPr>
          <p:spPr>
            <a:xfrm flipH="1">
              <a:off x="865027" y="4662428"/>
              <a:ext cx="249150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02709" y="2483604"/>
            <a:ext cx="2053667" cy="2457564"/>
            <a:chOff x="899592" y="2204864"/>
            <a:chExt cx="2053667" cy="2457564"/>
          </a:xfrm>
        </p:grpSpPr>
        <p:sp>
          <p:nvSpPr>
            <p:cNvPr id="41" name="TextBox 40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5696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211" y="428773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2"/>
              <a:endCxn id="42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0"/>
              <a:endCxn id="43" idx="2"/>
            </p:cNvCxnSpPr>
            <p:nvPr/>
          </p:nvCxnSpPr>
          <p:spPr>
            <a:xfrm flipV="1">
              <a:off x="2051720" y="3582308"/>
              <a:ext cx="432048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2"/>
            </p:cNvCxnSpPr>
            <p:nvPr/>
          </p:nvCxnSpPr>
          <p:spPr>
            <a:xfrm>
              <a:off x="2483768" y="3582308"/>
              <a:ext cx="216024" cy="70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3" name="下弧形箭头 9222"/>
          <p:cNvSpPr/>
          <p:nvPr/>
        </p:nvSpPr>
        <p:spPr>
          <a:xfrm rot="13885373">
            <a:off x="1011326" y="3030429"/>
            <a:ext cx="1333587" cy="724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4" name="上弧形箭头 9223"/>
          <p:cNvSpPr/>
          <p:nvPr/>
        </p:nvSpPr>
        <p:spPr>
          <a:xfrm rot="2485354">
            <a:off x="3999922" y="2058188"/>
            <a:ext cx="1432187" cy="860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276872"/>
            <a:ext cx="1800200" cy="3465676"/>
            <a:chOff x="899592" y="2204864"/>
            <a:chExt cx="1800200" cy="3465676"/>
          </a:xfrm>
        </p:grpSpPr>
        <p:sp>
          <p:nvSpPr>
            <p:cNvPr id="5" name="TextBox 4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67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10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4" idx="0"/>
            </p:cNvCxnSpPr>
            <p:nvPr/>
          </p:nvCxnSpPr>
          <p:spPr>
            <a:xfrm flipH="1">
              <a:off x="1547664" y="4662428"/>
              <a:ext cx="25202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313299" y="2204864"/>
            <a:ext cx="2050789" cy="3465676"/>
            <a:chOff x="649003" y="2204864"/>
            <a:chExt cx="2050789" cy="3465676"/>
          </a:xfrm>
        </p:grpSpPr>
        <p:sp>
          <p:nvSpPr>
            <p:cNvPr id="28" name="TextBox 27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6731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003" y="5301208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0"/>
            </p:cNvCxnSpPr>
            <p:nvPr/>
          </p:nvCxnSpPr>
          <p:spPr>
            <a:xfrm flipH="1" flipV="1">
              <a:off x="1115617" y="4653136"/>
              <a:ext cx="407138" cy="648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0"/>
            </p:cNvCxnSpPr>
            <p:nvPr/>
          </p:nvCxnSpPr>
          <p:spPr>
            <a:xfrm flipH="1">
              <a:off x="865027" y="4662428"/>
              <a:ext cx="249150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02709" y="2483604"/>
            <a:ext cx="2053667" cy="2457564"/>
            <a:chOff x="899592" y="2204864"/>
            <a:chExt cx="2053667" cy="2457564"/>
          </a:xfrm>
        </p:grpSpPr>
        <p:sp>
          <p:nvSpPr>
            <p:cNvPr id="41" name="TextBox 40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211" y="428773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2"/>
              <a:endCxn id="42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2"/>
            </p:cNvCxnSpPr>
            <p:nvPr/>
          </p:nvCxnSpPr>
          <p:spPr>
            <a:xfrm>
              <a:off x="2483768" y="3582308"/>
              <a:ext cx="216024" cy="70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2"/>
            </p:cNvCxnSpPr>
            <p:nvPr/>
          </p:nvCxnSpPr>
          <p:spPr>
            <a:xfrm>
              <a:off x="1547664" y="3582308"/>
              <a:ext cx="288032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0068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9223" name="下弧形箭头 9222"/>
          <p:cNvSpPr/>
          <p:nvPr/>
        </p:nvSpPr>
        <p:spPr>
          <a:xfrm rot="13885373">
            <a:off x="1011326" y="3030429"/>
            <a:ext cx="1333587" cy="724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4" name="上弧形箭头 9223"/>
          <p:cNvSpPr/>
          <p:nvPr/>
        </p:nvSpPr>
        <p:spPr>
          <a:xfrm rot="2485354">
            <a:off x="3999922" y="2058188"/>
            <a:ext cx="1432187" cy="860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自顶向下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自底向上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的插入与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完全相同，都是自顶向下的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“检测是否平衡并旋转”的调整过程呢？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LeetCode 110. Balanced Binary 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Tree</a:t>
            </a:r>
            <a:endParaRPr lang="zh-CN" altLang="en-US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决定了：在检测节点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是否平衡之前，必须先保证左右子树已经平衡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子问题必须成立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总问题是否成立，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自底向上</a:t>
            </a:r>
            <a:endParaRPr lang="en-US" altLang="zh-CN" sz="2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指针，直接向上回溯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指针，后序遍历框架，递归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指针，栈实现非递归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 err="1" smtClean="0">
                <a:sym typeface="Wingdings" panose="05000000000000000000" pitchFamily="2" charset="2"/>
              </a:rPr>
              <a:t>AVLEnrty</a:t>
            </a:r>
            <a:r>
              <a:rPr lang="zh-CN" altLang="en-US" sz="2000" dirty="0" smtClean="0">
                <a:sym typeface="Wingdings" panose="05000000000000000000" pitchFamily="2" charset="2"/>
              </a:rPr>
              <a:t>增加</a:t>
            </a:r>
            <a:r>
              <a:rPr lang="en-US" altLang="zh-CN" sz="2000" dirty="0" smtClean="0">
                <a:sym typeface="Wingdings" panose="05000000000000000000" pitchFamily="2" charset="2"/>
              </a:rPr>
              <a:t>height</a:t>
            </a:r>
            <a:r>
              <a:rPr lang="zh-CN" altLang="en-US" sz="2000" dirty="0" smtClean="0">
                <a:sym typeface="Wingdings" panose="05000000000000000000" pitchFamily="2" charset="2"/>
              </a:rPr>
              <a:t>属性，表示树的高度，平衡因子可以实时计算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单旋转：右旋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rotateRight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、左旋</a:t>
            </a:r>
            <a:r>
              <a:rPr lang="en-US" altLang="zh-CN" sz="2000" dirty="0" err="1" smtClean="0"/>
              <a:t>rotateLeft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双旋转：先左后右</a:t>
            </a:r>
            <a:r>
              <a:rPr lang="en-US" altLang="zh-CN" sz="2000" dirty="0" err="1" smtClean="0"/>
              <a:t>firstLeftThenRight</a:t>
            </a:r>
            <a:r>
              <a:rPr lang="zh-CN" altLang="en-US" sz="2000" dirty="0" smtClean="0"/>
              <a:t>、先右后左</a:t>
            </a:r>
            <a:r>
              <a:rPr lang="en-US" altLang="zh-CN" sz="2000" dirty="0" err="1" smtClean="0"/>
              <a:t>firstRightThenLeft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辅助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栈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stack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，将插入时候所经过的路径压栈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插入调整函数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fixAfterInsertion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辅助函数</a:t>
            </a:r>
            <a:r>
              <a:rPr lang="en-US" altLang="zh-CN" sz="2000" dirty="0" err="1" smtClean="0"/>
              <a:t>checkBalance</a:t>
            </a:r>
            <a:r>
              <a:rPr lang="zh-CN" altLang="en-US" sz="2000" dirty="0" smtClean="0"/>
              <a:t>，断言</a:t>
            </a:r>
            <a:r>
              <a:rPr lang="en-US" altLang="zh-CN" sz="2000" dirty="0" smtClean="0"/>
              <a:t>AVL</a:t>
            </a:r>
            <a:r>
              <a:rPr lang="zh-CN" altLang="en-US" sz="2000" dirty="0" smtClean="0"/>
              <a:t>树的平衡性，检测算法的正确性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</a:t>
            </a:r>
            <a:r>
              <a:rPr lang="zh-CN" altLang="en-US" dirty="0" smtClean="0"/>
              <a:t>置知识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扎实的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基础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递归函数，方法调用栈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泛</a:t>
            </a:r>
            <a:r>
              <a:rPr lang="zh-CN" altLang="en-US" sz="2800" dirty="0" smtClean="0"/>
              <a:t>型、反射等高级特性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组合、迭代、策略等常用设计模式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Junit</a:t>
            </a:r>
            <a:r>
              <a:rPr lang="zh-CN" altLang="en-US" sz="2800" dirty="0" smtClean="0"/>
              <a:t>单元测试与</a:t>
            </a:r>
            <a:r>
              <a:rPr lang="en-US" altLang="zh-CN" sz="2800" dirty="0" smtClean="0"/>
              <a:t>Assert</a:t>
            </a:r>
            <a:r>
              <a:rPr lang="zh-CN" altLang="en-US" sz="2800" dirty="0" smtClean="0"/>
              <a:t>函数</a:t>
            </a:r>
            <a:endParaRPr lang="en-US" altLang="zh-CN" sz="3200" dirty="0" smtClean="0"/>
          </a:p>
          <a:p>
            <a:pPr eaLnBrk="1" hangingPunct="1"/>
            <a:r>
              <a:rPr lang="zh-CN" altLang="en-US" dirty="0"/>
              <a:t>数据结构与</a:t>
            </a:r>
            <a:r>
              <a:rPr lang="zh-CN" altLang="en-US" dirty="0" smtClean="0"/>
              <a:t>算法基础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熟练掌握数组、链表、栈、队列等线性结构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熟悉二叉树的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先、中、后、层</a:t>
            </a:r>
            <a:r>
              <a:rPr lang="zh-CN" altLang="en-US" sz="2800" dirty="0" smtClean="0">
                <a:solidFill>
                  <a:srgbClr val="000000"/>
                </a:solidFill>
              </a:rPr>
              <a:t>四种遍历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  <a:p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调用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checkBalance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zh-CN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3212976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90376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TreeMap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升序或降序序列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2"/>
                          </a:solidFill>
                        </a:rPr>
                        <a:t>OK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算法改进与时间复杂度分析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sym typeface="Wingdings" panose="05000000000000000000" pitchFamily="2" charset="2"/>
              </a:rPr>
              <a:t>弹</a:t>
            </a:r>
            <a:r>
              <a:rPr lang="zh-CN" altLang="en-US" sz="2000" dirty="0" smtClean="0">
                <a:sym typeface="Wingdings" panose="05000000000000000000" pitchFamily="2" charset="2"/>
              </a:rPr>
              <a:t>栈的时候，一旦发现某个节点的高度未发生改变，则立即停止回溯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指针回溯次数，最坏</a:t>
            </a:r>
            <a:r>
              <a:rPr lang="en-US" altLang="zh-CN" sz="2000" dirty="0" smtClean="0">
                <a:sym typeface="Wingdings" panose="05000000000000000000" pitchFamily="2" charset="2"/>
              </a:rPr>
              <a:t>O(logN)</a:t>
            </a:r>
            <a:r>
              <a:rPr lang="zh-CN" altLang="en-US" sz="2000" dirty="0" smtClean="0">
                <a:sym typeface="Wingdings" panose="05000000000000000000" pitchFamily="2" charset="2"/>
              </a:rPr>
              <a:t>，最好情况</a:t>
            </a:r>
            <a:r>
              <a:rPr lang="en-US" altLang="zh-CN" sz="2000" dirty="0" smtClean="0">
                <a:sym typeface="Wingdings" panose="05000000000000000000" pitchFamily="2" charset="2"/>
              </a:rPr>
              <a:t>O(1)</a:t>
            </a:r>
            <a:r>
              <a:rPr lang="zh-CN" altLang="en-US" sz="2000" dirty="0" smtClean="0">
                <a:sym typeface="Wingdings" panose="05000000000000000000" pitchFamily="2" charset="2"/>
              </a:rPr>
              <a:t>，平均任然是</a:t>
            </a:r>
            <a:r>
              <a:rPr lang="en-US" altLang="zh-CN" sz="2000" dirty="0" smtClean="0">
                <a:sym typeface="Wingdings" panose="05000000000000000000" pitchFamily="2" charset="2"/>
              </a:rPr>
              <a:t>O(logN)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旋转次数，无需旋转、单旋转、双旋转，不会超过两次，</a:t>
            </a:r>
            <a:r>
              <a:rPr lang="en-US" altLang="zh-CN" sz="2000" dirty="0" smtClean="0">
                <a:sym typeface="Wingdings" panose="05000000000000000000" pitchFamily="2" charset="2"/>
              </a:rPr>
              <a:t>O(1)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>
                <a:sym typeface="Wingdings" panose="05000000000000000000" pitchFamily="2" charset="2"/>
              </a:rPr>
              <a:t>时间复杂度</a:t>
            </a:r>
            <a:r>
              <a:rPr lang="zh-CN" altLang="en-US" sz="2000" dirty="0" smtClean="0"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ym typeface="Wingdings" panose="05000000000000000000" pitchFamily="2" charset="2"/>
              </a:rPr>
              <a:t>BST</a:t>
            </a:r>
            <a:r>
              <a:rPr lang="zh-CN" altLang="en-US" sz="2000" dirty="0" smtClean="0">
                <a:sym typeface="Wingdings" panose="05000000000000000000" pitchFamily="2" charset="2"/>
              </a:rPr>
              <a:t>的插入</a:t>
            </a:r>
            <a:r>
              <a:rPr lang="en-US" altLang="zh-CN" sz="2000" dirty="0" smtClean="0">
                <a:sym typeface="Wingdings" panose="05000000000000000000" pitchFamily="2" charset="2"/>
              </a:rPr>
              <a:t>logN+</a:t>
            </a:r>
            <a:r>
              <a:rPr lang="zh-CN" altLang="en-US" sz="2000" dirty="0" smtClean="0">
                <a:sym typeface="Wingdings" panose="05000000000000000000" pitchFamily="2" charset="2"/>
              </a:rPr>
              <a:t>指针回溯</a:t>
            </a:r>
            <a:r>
              <a:rPr lang="en-US" altLang="zh-CN" sz="2000" dirty="0" smtClean="0">
                <a:sym typeface="Wingdings" panose="05000000000000000000" pitchFamily="2" charset="2"/>
              </a:rPr>
              <a:t>logN+</a:t>
            </a:r>
            <a:r>
              <a:rPr lang="zh-CN" altLang="en-US" sz="2000" dirty="0" smtClean="0">
                <a:sym typeface="Wingdings" panose="05000000000000000000" pitchFamily="2" charset="2"/>
              </a:rPr>
              <a:t>旋转</a:t>
            </a:r>
            <a:r>
              <a:rPr lang="en-US" altLang="zh-CN" sz="2000" dirty="0" smtClean="0">
                <a:sym typeface="Wingdings" panose="05000000000000000000" pitchFamily="2" charset="2"/>
              </a:rPr>
              <a:t>O(1)=O(logN)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>
                <a:sym typeface="Wingdings" panose="05000000000000000000" pitchFamily="2" charset="2"/>
              </a:rPr>
              <a:t>空间复杂</a:t>
            </a:r>
            <a:r>
              <a:rPr lang="zh-CN" altLang="en-US" sz="2000" dirty="0" smtClean="0">
                <a:sym typeface="Wingdings" panose="05000000000000000000" pitchFamily="2" charset="2"/>
              </a:rPr>
              <a:t>度：有</a:t>
            </a:r>
            <a:r>
              <a:rPr lang="en-US" altLang="zh-CN" sz="2000" dirty="0" smtClean="0">
                <a:sym typeface="Wingdings" panose="05000000000000000000" pitchFamily="2" charset="2"/>
              </a:rPr>
              <a:t>parent</a:t>
            </a:r>
            <a:r>
              <a:rPr lang="zh-CN" altLang="en-US" sz="2000" dirty="0" smtClean="0">
                <a:sym typeface="Wingdings" panose="05000000000000000000" pitchFamily="2" charset="2"/>
              </a:rPr>
              <a:t>为</a:t>
            </a:r>
            <a:r>
              <a:rPr lang="en-US" altLang="zh-CN" sz="2000" dirty="0" smtClean="0">
                <a:sym typeface="Wingdings" panose="05000000000000000000" pitchFamily="2" charset="2"/>
              </a:rPr>
              <a:t>O(1)</a:t>
            </a:r>
            <a:r>
              <a:rPr lang="zh-CN" altLang="en-US" sz="2000" dirty="0" smtClean="0">
                <a:sym typeface="Wingdings" panose="05000000000000000000" pitchFamily="2" charset="2"/>
              </a:rPr>
              <a:t>，无</a:t>
            </a:r>
            <a:r>
              <a:rPr lang="en-US" altLang="zh-CN" sz="2000" dirty="0" smtClean="0">
                <a:sym typeface="Wingdings" panose="05000000000000000000" pitchFamily="2" charset="2"/>
              </a:rPr>
              <a:t>parent</a:t>
            </a:r>
            <a:r>
              <a:rPr lang="zh-CN" altLang="en-US" sz="2000" dirty="0" smtClean="0">
                <a:sym typeface="Wingdings" panose="05000000000000000000" pitchFamily="2" charset="2"/>
              </a:rPr>
              <a:t>为</a:t>
            </a:r>
            <a:r>
              <a:rPr lang="en-US" altLang="zh-CN" sz="2000" dirty="0" smtClean="0">
                <a:sym typeface="Wingdings" panose="05000000000000000000" pitchFamily="2" charset="2"/>
              </a:rPr>
              <a:t>O(logN)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zh-CN" sz="20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Wingdings" panose="05000000000000000000" pitchFamily="2" charset="2"/>
              </a:rPr>
              <a:t>有</a:t>
            </a:r>
            <a:r>
              <a:rPr lang="en-US" altLang="zh-CN" sz="2800" dirty="0" smtClean="0">
                <a:sym typeface="Wingdings" panose="05000000000000000000" pitchFamily="2" charset="2"/>
              </a:rPr>
              <a:t>parent</a:t>
            </a:r>
            <a:r>
              <a:rPr lang="zh-CN" altLang="en-US" sz="2800" dirty="0" smtClean="0">
                <a:sym typeface="Wingdings" panose="05000000000000000000" pitchFamily="2" charset="2"/>
              </a:rPr>
              <a:t>指针如何实现？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dirty="0" smtClean="0">
                <a:sym typeface="Wingdings" panose="05000000000000000000" pitchFamily="2" charset="2"/>
              </a:rPr>
              <a:t>递归插入算法如何实现？</a:t>
            </a:r>
            <a:endParaRPr lang="en-US" altLang="zh-CN" sz="28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试题实战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AVLMap</a:t>
            </a:r>
            <a:r>
              <a:rPr lang="zh-CN" altLang="en-US" sz="2800" dirty="0" smtClean="0"/>
              <a:t>是否能经得起</a:t>
            </a:r>
            <a:r>
              <a:rPr lang="en-US" altLang="zh-CN" sz="2800" dirty="0" smtClean="0"/>
              <a:t>OJ</a:t>
            </a:r>
            <a:r>
              <a:rPr lang="zh-CN" altLang="en-US" sz="2800" dirty="0" smtClean="0"/>
              <a:t>平台的检验？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108</a:t>
            </a:r>
            <a:r>
              <a:rPr lang="en-US" altLang="zh-CN" sz="2800" dirty="0"/>
              <a:t>. Convert Sorted Array to Binary Search </a:t>
            </a:r>
            <a:r>
              <a:rPr lang="en-US" altLang="zh-CN" sz="2800" dirty="0" smtClean="0"/>
              <a:t>Tree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给定排序数组，将它转化为平衡二叉树</a:t>
            </a:r>
            <a:endParaRPr lang="zh-CN" altLang="en-US" sz="28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要求左右子树高度差的绝对值不超过</a:t>
            </a:r>
            <a:r>
              <a:rPr lang="en-US" altLang="zh-CN" sz="2400" dirty="0" smtClean="0">
                <a:solidFill>
                  <a:srgbClr val="000000"/>
                </a:solidFill>
              </a:rPr>
              <a:t>1(</a:t>
            </a:r>
            <a:r>
              <a:rPr lang="zh-CN" altLang="en-US" sz="2400" dirty="0" smtClean="0">
                <a:solidFill>
                  <a:srgbClr val="000000"/>
                </a:solidFill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2)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1——AVL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b="1" dirty="0" smtClean="0">
                <a:solidFill>
                  <a:srgbClr val="C00000"/>
                </a:solidFill>
              </a:rPr>
              <a:t>改写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AVLMap</a:t>
            </a:r>
            <a:r>
              <a:rPr lang="zh-CN" altLang="en-US" sz="2800" dirty="0" smtClean="0">
                <a:solidFill>
                  <a:srgbClr val="000000"/>
                </a:solidFill>
              </a:rPr>
              <a:t>，把数组元素依次插入到</a:t>
            </a:r>
            <a:r>
              <a:rPr lang="en-US" altLang="zh-CN" sz="2800" dirty="0" smtClean="0">
                <a:solidFill>
                  <a:srgbClr val="000000"/>
                </a:solidFill>
              </a:rPr>
              <a:t>AVL</a:t>
            </a:r>
            <a:r>
              <a:rPr lang="zh-CN" altLang="en-US" sz="2800" dirty="0" smtClean="0">
                <a:solidFill>
                  <a:srgbClr val="000000"/>
                </a:solidFill>
              </a:rPr>
              <a:t>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AVLEntry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改成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TreeNode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去掉与插入无关的方法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h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eight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属性用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map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存储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时间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NlogN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，空间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输入数组 </a:t>
            </a:r>
            <a:r>
              <a:rPr lang="en-US" altLang="zh-CN" sz="2800" dirty="0" smtClean="0"/>
              <a:t>: [0,1,2,3,4,5,6,7,8]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expected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 [4,2,7,1,3,6,8,0,null,null,null,5</a:t>
            </a:r>
            <a:r>
              <a:rPr lang="en-US" altLang="zh-CN" sz="2800" dirty="0"/>
              <a:t>]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/>
              <a:t>m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 [3,1,5,0,2,4,7,null,null,null,null,null,null,6,8]</a:t>
            </a:r>
            <a:endParaRPr lang="en-US" altLang="zh-CN" sz="2800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4352575" y="3246717"/>
            <a:ext cx="4251873" cy="2846579"/>
            <a:chOff x="4629357" y="3214779"/>
            <a:chExt cx="4251873" cy="2846579"/>
          </a:xfrm>
        </p:grpSpPr>
        <p:grpSp>
          <p:nvGrpSpPr>
            <p:cNvPr id="3" name="组合 2"/>
            <p:cNvGrpSpPr/>
            <p:nvPr/>
          </p:nvGrpSpPr>
          <p:grpSpPr>
            <a:xfrm>
              <a:off x="4629357" y="3214779"/>
              <a:ext cx="4251873" cy="2846579"/>
              <a:chOff x="2947802" y="2780928"/>
              <a:chExt cx="4251873" cy="284657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74630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06578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31623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2" idx="2"/>
              <a:endCxn id="5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8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2"/>
            </p:cNvCxnSpPr>
            <p:nvPr/>
          </p:nvCxnSpPr>
          <p:spPr>
            <a:xfrm>
              <a:off x="7504458" y="4355779"/>
              <a:ext cx="647747" cy="4920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2"/>
            </p:cNvCxnSpPr>
            <p:nvPr/>
          </p:nvCxnSpPr>
          <p:spPr>
            <a:xfrm flipH="1">
              <a:off x="7731982" y="5237719"/>
              <a:ext cx="458229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2"/>
            </p:cNvCxnSpPr>
            <p:nvPr/>
          </p:nvCxnSpPr>
          <p:spPr>
            <a:xfrm>
              <a:off x="8190211" y="5237719"/>
              <a:ext cx="511369" cy="4235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49542" y="3246717"/>
            <a:ext cx="3762418" cy="2846579"/>
            <a:chOff x="4395331" y="3214779"/>
            <a:chExt cx="3762418" cy="2846579"/>
          </a:xfrm>
        </p:grpSpPr>
        <p:grpSp>
          <p:nvGrpSpPr>
            <p:cNvPr id="32" name="组合 31"/>
            <p:cNvGrpSpPr/>
            <p:nvPr/>
          </p:nvGrpSpPr>
          <p:grpSpPr>
            <a:xfrm>
              <a:off x="4395331" y="3214779"/>
              <a:ext cx="3762418" cy="2846579"/>
              <a:chOff x="2713776" y="2780928"/>
              <a:chExt cx="3762418" cy="284657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08142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3776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52773" y="5195459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33" name="直接连接符 32"/>
            <p:cNvCxnSpPr>
              <a:stCxn id="41" idx="2"/>
              <a:endCxn id="42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2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1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3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3" idx="2"/>
              <a:endCxn id="47" idx="0"/>
            </p:cNvCxnSpPr>
            <p:nvPr/>
          </p:nvCxnSpPr>
          <p:spPr>
            <a:xfrm>
              <a:off x="7504458" y="4355779"/>
              <a:ext cx="419265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48" idx="0"/>
            </p:cNvCxnSpPr>
            <p:nvPr/>
          </p:nvCxnSpPr>
          <p:spPr>
            <a:xfrm flipH="1">
              <a:off x="4629357" y="5237719"/>
              <a:ext cx="306543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6" idx="2"/>
              <a:endCxn id="49" idx="0"/>
            </p:cNvCxnSpPr>
            <p:nvPr/>
          </p:nvCxnSpPr>
          <p:spPr>
            <a:xfrm flipH="1">
              <a:off x="6568354" y="5237719"/>
              <a:ext cx="468052" cy="391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2——</a:t>
            </a:r>
            <a:r>
              <a:rPr lang="zh-CN" altLang="en-US" dirty="0" smtClean="0"/>
              <a:t>二分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467544" y="2166597"/>
            <a:ext cx="3762418" cy="2846579"/>
            <a:chOff x="4395331" y="3214779"/>
            <a:chExt cx="3762418" cy="2846579"/>
          </a:xfrm>
        </p:grpSpPr>
        <p:grpSp>
          <p:nvGrpSpPr>
            <p:cNvPr id="32" name="组合 31"/>
            <p:cNvGrpSpPr/>
            <p:nvPr/>
          </p:nvGrpSpPr>
          <p:grpSpPr>
            <a:xfrm>
              <a:off x="4395331" y="3214779"/>
              <a:ext cx="3762418" cy="2846579"/>
              <a:chOff x="2713776" y="2780928"/>
              <a:chExt cx="3762418" cy="284657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08142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3776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52773" y="5195459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33" name="直接连接符 32"/>
            <p:cNvCxnSpPr>
              <a:stCxn id="41" idx="2"/>
              <a:endCxn id="42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2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1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3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3" idx="2"/>
              <a:endCxn id="47" idx="0"/>
            </p:cNvCxnSpPr>
            <p:nvPr/>
          </p:nvCxnSpPr>
          <p:spPr>
            <a:xfrm>
              <a:off x="7504458" y="4355779"/>
              <a:ext cx="419265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48" idx="0"/>
            </p:cNvCxnSpPr>
            <p:nvPr/>
          </p:nvCxnSpPr>
          <p:spPr>
            <a:xfrm flipH="1">
              <a:off x="4629357" y="5237719"/>
              <a:ext cx="306543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6" idx="2"/>
              <a:endCxn id="49" idx="0"/>
            </p:cNvCxnSpPr>
            <p:nvPr/>
          </p:nvCxnSpPr>
          <p:spPr>
            <a:xfrm flipH="1">
              <a:off x="6568354" y="5237719"/>
              <a:ext cx="468052" cy="391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129742" y="1779584"/>
            <a:ext cx="4638820" cy="1133663"/>
            <a:chOff x="4253660" y="1779584"/>
            <a:chExt cx="4638820" cy="1133663"/>
          </a:xfrm>
        </p:grpSpPr>
        <p:sp>
          <p:nvSpPr>
            <p:cNvPr id="14" name="TextBox 13"/>
            <p:cNvSpPr txBox="1"/>
            <p:nvPr/>
          </p:nvSpPr>
          <p:spPr>
            <a:xfrm>
              <a:off x="4491667" y="2543915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0    1    2    3    4    5    6    7    8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084168" y="1779584"/>
              <a:ext cx="936104" cy="706635"/>
              <a:chOff x="6084168" y="1779584"/>
              <a:chExt cx="936104" cy="706635"/>
            </a:xfrm>
          </p:grpSpPr>
          <p:sp>
            <p:nvSpPr>
              <p:cNvPr id="15" name="下箭头 14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253660" y="1779584"/>
              <a:ext cx="936104" cy="706635"/>
              <a:chOff x="6084168" y="1779584"/>
              <a:chExt cx="936104" cy="706635"/>
            </a:xfrm>
          </p:grpSpPr>
          <p:sp>
            <p:nvSpPr>
              <p:cNvPr id="51" name="下箭头 50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956376" y="1779584"/>
              <a:ext cx="936104" cy="706635"/>
              <a:chOff x="6084168" y="1779584"/>
              <a:chExt cx="936104" cy="706635"/>
            </a:xfrm>
          </p:grpSpPr>
          <p:sp>
            <p:nvSpPr>
              <p:cNvPr id="54" name="下箭头 53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147533" y="3157957"/>
            <a:ext cx="4396680" cy="1089054"/>
            <a:chOff x="4243772" y="3079012"/>
            <a:chExt cx="4396680" cy="1089054"/>
          </a:xfrm>
        </p:grpSpPr>
        <p:sp>
          <p:nvSpPr>
            <p:cNvPr id="56" name="TextBox 55"/>
            <p:cNvSpPr txBox="1"/>
            <p:nvPr/>
          </p:nvSpPr>
          <p:spPr>
            <a:xfrm>
              <a:off x="4463988" y="3798734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0     1     2      3      4   5   6  7   8</a:t>
              </a:r>
              <a:endParaRPr lang="zh-CN" altLang="en-US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03905" y="3085800"/>
              <a:ext cx="936104" cy="706635"/>
              <a:chOff x="6084168" y="1779584"/>
              <a:chExt cx="936104" cy="706635"/>
            </a:xfrm>
          </p:grpSpPr>
          <p:sp>
            <p:nvSpPr>
              <p:cNvPr id="58" name="下箭头 57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243772" y="3089773"/>
              <a:ext cx="936104" cy="706635"/>
              <a:chOff x="6084168" y="1779584"/>
              <a:chExt cx="936104" cy="706635"/>
            </a:xfrm>
          </p:grpSpPr>
          <p:sp>
            <p:nvSpPr>
              <p:cNvPr id="61" name="下箭头 60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976156" y="3079012"/>
              <a:ext cx="936104" cy="706635"/>
              <a:chOff x="6219370" y="1779584"/>
              <a:chExt cx="936104" cy="706635"/>
            </a:xfrm>
          </p:grpSpPr>
          <p:sp>
            <p:nvSpPr>
              <p:cNvPr id="64" name="下箭头 63"/>
              <p:cNvSpPr/>
              <p:nvPr/>
            </p:nvSpPr>
            <p:spPr>
              <a:xfrm>
                <a:off x="6507402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19370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271480" y="4509120"/>
            <a:ext cx="4476984" cy="1122235"/>
            <a:chOff x="4463988" y="3045831"/>
            <a:chExt cx="4476984" cy="1122235"/>
          </a:xfrm>
        </p:grpSpPr>
        <p:sp>
          <p:nvSpPr>
            <p:cNvPr id="67" name="TextBox 66"/>
            <p:cNvSpPr txBox="1"/>
            <p:nvPr/>
          </p:nvSpPr>
          <p:spPr>
            <a:xfrm>
              <a:off x="4463988" y="3798734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0   1   2    3    4    5     6    7     8</a:t>
              </a:r>
              <a:endParaRPr lang="zh-CN" altLang="en-US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7370424" y="3045831"/>
              <a:ext cx="936104" cy="706635"/>
              <a:chOff x="8150687" y="1739615"/>
              <a:chExt cx="936104" cy="706635"/>
            </a:xfrm>
          </p:grpSpPr>
          <p:sp>
            <p:nvSpPr>
              <p:cNvPr id="75" name="下箭头 74"/>
              <p:cNvSpPr/>
              <p:nvPr/>
            </p:nvSpPr>
            <p:spPr>
              <a:xfrm>
                <a:off x="8510727" y="2133537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150687" y="173961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6348684" y="3045831"/>
              <a:ext cx="936104" cy="706635"/>
              <a:chOff x="8189080" y="1735642"/>
              <a:chExt cx="936104" cy="706635"/>
            </a:xfrm>
          </p:grpSpPr>
          <p:sp>
            <p:nvSpPr>
              <p:cNvPr id="73" name="下箭头 72"/>
              <p:cNvSpPr/>
              <p:nvPr/>
            </p:nvSpPr>
            <p:spPr>
              <a:xfrm>
                <a:off x="8549120" y="2129564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189080" y="173564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004868" y="3059276"/>
              <a:ext cx="936104" cy="706635"/>
              <a:chOff x="8248082" y="1759848"/>
              <a:chExt cx="936104" cy="706635"/>
            </a:xfrm>
          </p:grpSpPr>
          <p:sp>
            <p:nvSpPr>
              <p:cNvPr id="77" name="下箭头 76"/>
              <p:cNvSpPr/>
              <p:nvPr/>
            </p:nvSpPr>
            <p:spPr>
              <a:xfrm>
                <a:off x="8536114" y="2153770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248082" y="175984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的扩展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解法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可以构建“既是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树、又是红黑树”的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满二叉树的情况，节点全部染黑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完全</a:t>
            </a:r>
            <a:r>
              <a:rPr lang="zh-CN" altLang="en-US" sz="2400" dirty="0" smtClean="0">
                <a:sym typeface="Wingdings" panose="05000000000000000000" pitchFamily="2" charset="2"/>
              </a:rPr>
              <a:t>二叉树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的情况，最后一层全部染红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40669" y="3325634"/>
            <a:ext cx="2487482" cy="2169532"/>
            <a:chOff x="840669" y="3325634"/>
            <a:chExt cx="2487482" cy="2169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840669" y="3325634"/>
              <a:ext cx="2487482" cy="2169532"/>
              <a:chOff x="755576" y="3212976"/>
              <a:chExt cx="2487482" cy="216953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55576" y="3212976"/>
                <a:ext cx="2487482" cy="2169532"/>
                <a:chOff x="755576" y="3212976"/>
                <a:chExt cx="2487482" cy="216953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832878" y="32129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187624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55576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554042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78962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162938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811010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cxnSp>
            <p:nvCxnSpPr>
              <p:cNvPr id="11" name="直接连接符 10"/>
              <p:cNvCxnSpPr>
                <a:stCxn id="2" idx="2"/>
                <a:endCxn id="5" idx="0"/>
              </p:cNvCxnSpPr>
              <p:nvPr/>
            </p:nvCxnSpPr>
            <p:spPr>
              <a:xfrm flipH="1">
                <a:off x="1403648" y="3582308"/>
                <a:ext cx="645254" cy="4947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5" idx="2"/>
              </p:cNvCxnSpPr>
              <p:nvPr/>
            </p:nvCxnSpPr>
            <p:spPr>
              <a:xfrm flipH="1">
                <a:off x="956388" y="4446404"/>
                <a:ext cx="4472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" idx="2"/>
              </p:cNvCxnSpPr>
              <p:nvPr/>
            </p:nvCxnSpPr>
            <p:spPr>
              <a:xfrm>
                <a:off x="1403648" y="4446404"/>
                <a:ext cx="298651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2"/>
              </p:cNvCxnSpPr>
              <p:nvPr/>
            </p:nvCxnSpPr>
            <p:spPr>
              <a:xfrm flipH="1">
                <a:off x="2264926" y="4446404"/>
                <a:ext cx="3300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2"/>
              </p:cNvCxnSpPr>
              <p:nvPr/>
            </p:nvCxnSpPr>
            <p:spPr>
              <a:xfrm>
                <a:off x="2594986" y="4446404"/>
                <a:ext cx="432048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>
              <a:stCxn id="2" idx="2"/>
            </p:cNvCxnSpPr>
            <p:nvPr/>
          </p:nvCxnSpPr>
          <p:spPr>
            <a:xfrm>
              <a:off x="2133995" y="3694966"/>
              <a:ext cx="536514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788024" y="3325634"/>
            <a:ext cx="2328827" cy="2169532"/>
            <a:chOff x="840669" y="3325634"/>
            <a:chExt cx="2328827" cy="2169532"/>
          </a:xfrm>
        </p:grpSpPr>
        <p:grpSp>
          <p:nvGrpSpPr>
            <p:cNvPr id="42" name="组合 41"/>
            <p:cNvGrpSpPr/>
            <p:nvPr/>
          </p:nvGrpSpPr>
          <p:grpSpPr>
            <a:xfrm>
              <a:off x="840669" y="3325634"/>
              <a:ext cx="2328827" cy="2169532"/>
              <a:chOff x="755576" y="3212976"/>
              <a:chExt cx="2328827" cy="2169532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55576" y="3212976"/>
                <a:ext cx="2328827" cy="2169532"/>
                <a:chOff x="755576" y="3212976"/>
                <a:chExt cx="2328827" cy="216953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832878" y="32129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187624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5576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554042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3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78962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52355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</a:rPr>
                    <a:t>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45" name="直接连接符 44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1403648" y="3582308"/>
                <a:ext cx="645254" cy="4947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51" idx="2"/>
              </p:cNvCxnSpPr>
              <p:nvPr/>
            </p:nvCxnSpPr>
            <p:spPr>
              <a:xfrm flipH="1">
                <a:off x="956388" y="4446404"/>
                <a:ext cx="4472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1" idx="2"/>
              </p:cNvCxnSpPr>
              <p:nvPr/>
            </p:nvCxnSpPr>
            <p:spPr>
              <a:xfrm>
                <a:off x="1403648" y="4446404"/>
                <a:ext cx="298651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54" idx="2"/>
              </p:cNvCxnSpPr>
              <p:nvPr/>
            </p:nvCxnSpPr>
            <p:spPr>
              <a:xfrm>
                <a:off x="2594986" y="4446404"/>
                <a:ext cx="159357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>
              <a:stCxn id="50" idx="2"/>
            </p:cNvCxnSpPr>
            <p:nvPr/>
          </p:nvCxnSpPr>
          <p:spPr>
            <a:xfrm>
              <a:off x="2133995" y="3694966"/>
              <a:ext cx="536514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computeRedLevel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通过节点个数计算树的层数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换底公式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，亦可计算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N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44" y="2204864"/>
            <a:ext cx="60102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9" y="4581128"/>
            <a:ext cx="5991225" cy="196215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递归构建</a:t>
            </a:r>
            <a:r>
              <a:rPr lang="en-US" altLang="zh-CN" dirty="0" smtClean="0"/>
              <a:t>AVL+BST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/>
              <a:t>buildFromSorted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通过排序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集合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的迭代器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it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构建新的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TreeMap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4" y="2677269"/>
            <a:ext cx="595312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Why Java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源码是一本</a:t>
            </a:r>
            <a:r>
              <a:rPr lang="zh-CN" altLang="en-US" b="1" dirty="0" smtClean="0">
                <a:solidFill>
                  <a:srgbClr val="C00000"/>
                </a:solidFill>
              </a:rPr>
              <a:t>标准的数据结构教科书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800" dirty="0" smtClean="0"/>
              <a:t>不可变数组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、动态数组</a:t>
            </a:r>
            <a:r>
              <a:rPr lang="en-US" altLang="zh-CN" sz="2800" dirty="0" smtClean="0"/>
              <a:t>StringBuilder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顺序表</a:t>
            </a:r>
            <a:r>
              <a:rPr lang="en-US" altLang="zh-CN" sz="2800" dirty="0" smtClean="0"/>
              <a:t>ArrayList</a:t>
            </a:r>
            <a:r>
              <a:rPr lang="zh-CN" altLang="en-US" sz="2800" dirty="0" smtClean="0"/>
              <a:t>、双链表</a:t>
            </a:r>
            <a:r>
              <a:rPr lang="en-US" altLang="zh-CN" sz="2800" dirty="0" smtClean="0"/>
              <a:t>LinkedList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队列</a:t>
            </a:r>
            <a:r>
              <a:rPr lang="en-US" altLang="zh-CN" sz="2800" dirty="0" smtClean="0"/>
              <a:t>Queue</a:t>
            </a:r>
            <a:r>
              <a:rPr lang="zh-CN" altLang="en-US" sz="2800" dirty="0" smtClean="0"/>
              <a:t>接口、栈</a:t>
            </a:r>
            <a:r>
              <a:rPr lang="en-US" altLang="zh-CN" sz="2800" dirty="0" smtClean="0"/>
              <a:t>Stack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哈希</a:t>
            </a:r>
            <a:r>
              <a:rPr lang="zh-CN" altLang="en-US" sz="2800" dirty="0" smtClean="0"/>
              <a:t>表</a:t>
            </a:r>
            <a:r>
              <a:rPr lang="en-US" altLang="zh-CN" sz="2800" dirty="0" err="1"/>
              <a:t>Hash</a:t>
            </a:r>
            <a:r>
              <a:rPr lang="en-US" altLang="zh-CN" sz="2800" dirty="0" err="1" smtClean="0"/>
              <a:t>Map</a:t>
            </a:r>
            <a:r>
              <a:rPr lang="zh-CN" altLang="en-US" sz="2800" dirty="0" smtClean="0"/>
              <a:t>、二叉堆</a:t>
            </a:r>
            <a:r>
              <a:rPr lang="en-US" altLang="zh-CN" sz="2800" dirty="0" smtClean="0"/>
              <a:t>PriorityQueue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红黑</a:t>
            </a:r>
            <a:r>
              <a:rPr lang="zh-CN" altLang="en-US" sz="2800" dirty="0" smtClean="0"/>
              <a:t>树</a:t>
            </a:r>
            <a:r>
              <a:rPr lang="en-US" altLang="zh-CN" sz="2800" dirty="0" smtClean="0"/>
              <a:t>TreeMap</a:t>
            </a:r>
            <a:endParaRPr lang="en-US" altLang="zh-CN" sz="32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二</a:t>
            </a:r>
            <a:r>
              <a:rPr lang="zh-CN" altLang="en-US" sz="2800" dirty="0" smtClean="0">
                <a:solidFill>
                  <a:srgbClr val="000000"/>
                </a:solidFill>
              </a:rPr>
              <a:t>分、归并、快排、堆排序、模式匹配</a:t>
            </a:r>
            <a:r>
              <a:rPr lang="en-US" altLang="zh-CN" sz="2800" dirty="0" smtClean="0">
                <a:solidFill>
                  <a:srgbClr val="000000"/>
                </a:solidFill>
              </a:rPr>
              <a:t>…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32" y="4595656"/>
            <a:ext cx="4549140" cy="204978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buildFromSorted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简化版的代码解释：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32" y="843136"/>
            <a:ext cx="505968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解法</a:t>
            </a:r>
            <a:r>
              <a:rPr lang="en-US" altLang="zh-CN" sz="4000" dirty="0" smtClean="0"/>
              <a:t>2—</a:t>
            </a:r>
            <a:r>
              <a:rPr lang="zh-CN" altLang="en-US" sz="4000" dirty="0" smtClean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时间复杂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空间复杂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O(logN)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在源码中寻找答案</a:t>
            </a:r>
            <a:endParaRPr lang="en-US" altLang="zh-CN" sz="2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思考题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109. Convert Sorted List to Binary Search 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Tree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快慢指针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AVL</a:t>
            </a:r>
            <a:r>
              <a:rPr lang="zh-CN" altLang="en-US" sz="4000" dirty="0" smtClean="0"/>
              <a:t>的删除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类似插入，假设删除了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右子树的某个节点，引起了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d[p]=2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，分析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，三种情况如下：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d[left]=1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右旋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d[left]=0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右旋</a:t>
            </a:r>
            <a:endParaRPr lang="zh-CN" alt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d[left]= -1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，先左旋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，再右旋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删除左子树，即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d[p]= 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的情形，与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d[p]=2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对称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 smtClean="0"/>
              <a:t>1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03648" y="2395095"/>
            <a:ext cx="2796985" cy="3626193"/>
            <a:chOff x="837875" y="1684307"/>
            <a:chExt cx="2796985" cy="3626193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7875" y="494116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</p:cNvCxnSpPr>
            <p:nvPr/>
          </p:nvCxnSpPr>
          <p:spPr>
            <a:xfrm flipH="1">
              <a:off x="1053900" y="4302388"/>
              <a:ext cx="305074" cy="67179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4221" y="2713566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8" name="上弧形箭头 27"/>
          <p:cNvSpPr/>
          <p:nvPr/>
        </p:nvSpPr>
        <p:spPr>
          <a:xfrm rot="2194847">
            <a:off x="1994936" y="2397175"/>
            <a:ext cx="1736728" cy="1108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45975" y="2956302"/>
            <a:ext cx="2462524" cy="2244559"/>
            <a:chOff x="1142950" y="2060848"/>
            <a:chExt cx="2462524" cy="2244559"/>
          </a:xfrm>
        </p:grpSpPr>
        <p:sp>
          <p:nvSpPr>
            <p:cNvPr id="33" name="TextBox 32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3426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462" y="3936075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/>
            <p:cNvCxnSpPr>
              <a:stCxn id="33" idx="2"/>
              <a:endCxn id="34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3" idx="2"/>
              <a:endCxn id="35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7" idx="0"/>
            </p:cNvCxnSpPr>
            <p:nvPr/>
          </p:nvCxnSpPr>
          <p:spPr>
            <a:xfrm>
              <a:off x="2891120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36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485486" y="3392383"/>
              <a:ext cx="386816" cy="540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/>
              <a:t>2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03648" y="2132856"/>
            <a:ext cx="2796985" cy="3626193"/>
            <a:chOff x="837875" y="1684307"/>
            <a:chExt cx="2796985" cy="3626193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7875" y="494116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</p:cNvCxnSpPr>
            <p:nvPr/>
          </p:nvCxnSpPr>
          <p:spPr>
            <a:xfrm flipH="1">
              <a:off x="1053900" y="4302388"/>
              <a:ext cx="305074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4221" y="2713566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96223" y="492167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8" idx="2"/>
              <a:endCxn id="39" idx="0"/>
            </p:cNvCxnSpPr>
            <p:nvPr/>
          </p:nvCxnSpPr>
          <p:spPr>
            <a:xfrm>
              <a:off x="2269462" y="4302388"/>
              <a:ext cx="242785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弧形箭头 27"/>
          <p:cNvSpPr/>
          <p:nvPr/>
        </p:nvSpPr>
        <p:spPr>
          <a:xfrm rot="2194847">
            <a:off x="2027960" y="2128243"/>
            <a:ext cx="1736728" cy="1108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525147" y="2366390"/>
            <a:ext cx="2503237" cy="3222850"/>
            <a:chOff x="1142950" y="2060848"/>
            <a:chExt cx="2503237" cy="3222850"/>
          </a:xfrm>
        </p:grpSpPr>
        <p:sp>
          <p:nvSpPr>
            <p:cNvPr id="47" name="TextBox 46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4" name="直接连接符 53"/>
            <p:cNvCxnSpPr>
              <a:stCxn id="47" idx="2"/>
              <a:endCxn id="48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2"/>
              <a:endCxn id="49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0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33000" y="3952559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49" idx="2"/>
            </p:cNvCxnSpPr>
            <p:nvPr/>
          </p:nvCxnSpPr>
          <p:spPr>
            <a:xfrm flipH="1">
              <a:off x="2549025" y="3366284"/>
              <a:ext cx="366791" cy="5667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214139" y="395255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49" idx="2"/>
            </p:cNvCxnSpPr>
            <p:nvPr/>
          </p:nvCxnSpPr>
          <p:spPr>
            <a:xfrm>
              <a:off x="2915816" y="3366284"/>
              <a:ext cx="514349" cy="5667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28158" y="491436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endCxn id="69" idx="0"/>
            </p:cNvCxnSpPr>
            <p:nvPr/>
          </p:nvCxnSpPr>
          <p:spPr>
            <a:xfrm>
              <a:off x="2510795" y="4328091"/>
              <a:ext cx="333387" cy="5862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 smtClean="0"/>
              <a:t>3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6903" y="2270577"/>
            <a:ext cx="2508953" cy="3606695"/>
            <a:chOff x="1125907" y="1684307"/>
            <a:chExt cx="2508953" cy="3606695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25907" y="2755135"/>
              <a:ext cx="45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95191" y="492167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8" idx="2"/>
              <a:endCxn id="39" idx="0"/>
            </p:cNvCxnSpPr>
            <p:nvPr/>
          </p:nvCxnSpPr>
          <p:spPr>
            <a:xfrm flipH="1">
              <a:off x="1911215" y="4302388"/>
              <a:ext cx="358247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下弧形箭头 10"/>
          <p:cNvSpPr/>
          <p:nvPr/>
        </p:nvSpPr>
        <p:spPr>
          <a:xfrm rot="12301175">
            <a:off x="668490" y="3003311"/>
            <a:ext cx="1445899" cy="7645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60915" y="2564904"/>
            <a:ext cx="2019197" cy="3199184"/>
            <a:chOff x="1112643" y="2060848"/>
            <a:chExt cx="2019197" cy="3199184"/>
          </a:xfrm>
        </p:grpSpPr>
        <p:sp>
          <p:nvSpPr>
            <p:cNvPr id="41" name="TextBox 40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58293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连接符 52"/>
            <p:cNvCxnSpPr>
              <a:stCxn id="41" idx="2"/>
              <a:endCxn id="42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1" idx="2"/>
              <a:endCxn id="43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2" idx="2"/>
              <a:endCxn id="44" idx="0"/>
            </p:cNvCxnSpPr>
            <p:nvPr/>
          </p:nvCxnSpPr>
          <p:spPr>
            <a:xfrm flipH="1">
              <a:off x="1574317" y="3366284"/>
              <a:ext cx="216024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12643" y="486916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73" name="直接连接符 72"/>
            <p:cNvCxnSpPr>
              <a:endCxn id="72" idx="0"/>
            </p:cNvCxnSpPr>
            <p:nvPr/>
          </p:nvCxnSpPr>
          <p:spPr>
            <a:xfrm flipH="1">
              <a:off x="1328667" y="4302388"/>
              <a:ext cx="216024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03132" y="4890700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44" idx="2"/>
              <a:endCxn id="74" idx="0"/>
            </p:cNvCxnSpPr>
            <p:nvPr/>
          </p:nvCxnSpPr>
          <p:spPr>
            <a:xfrm>
              <a:off x="1574317" y="4302388"/>
              <a:ext cx="344839" cy="588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上弧形箭头 16"/>
          <p:cNvSpPr/>
          <p:nvPr/>
        </p:nvSpPr>
        <p:spPr>
          <a:xfrm rot="2796485">
            <a:off x="4054755" y="2314989"/>
            <a:ext cx="1489444" cy="8691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895478" y="2740666"/>
            <a:ext cx="2420938" cy="2272510"/>
            <a:chOff x="1142950" y="2060848"/>
            <a:chExt cx="2420938" cy="2272510"/>
          </a:xfrm>
        </p:grpSpPr>
        <p:sp>
          <p:nvSpPr>
            <p:cNvPr id="77" name="TextBox 76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77" idx="2"/>
              <a:endCxn id="78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  <a:endCxn id="79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endCxn id="81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0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131840" y="39640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92" name="直接连接符 91"/>
            <p:cNvCxnSpPr>
              <a:stCxn id="79" idx="2"/>
              <a:endCxn id="91" idx="0"/>
            </p:cNvCxnSpPr>
            <p:nvPr/>
          </p:nvCxnSpPr>
          <p:spPr>
            <a:xfrm>
              <a:off x="2915816" y="3366284"/>
              <a:ext cx="432048" cy="5977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fixAfterDeletion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：调整某个节点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deleteEntry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直接调用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fixAfterDeletion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删除后的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树任然平衡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JDK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进行对比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课后练习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删除的非递归算法、有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改进与补充：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封装：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height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等属性私有化，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getter/setter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其它方法：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keySet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values()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putAll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等方法</a:t>
            </a:r>
            <a:endParaRPr lang="zh-CN" alt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线程安全问题：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辅助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栈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stack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是否需要加锁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LeetCode/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LintCode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有关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面试题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</a:t>
            </a:r>
            <a:r>
              <a:rPr lang="zh-CN" altLang="en-US" dirty="0" smtClean="0"/>
              <a:t>分查找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6097848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——</a:t>
            </a:r>
            <a:r>
              <a:rPr lang="zh-CN" altLang="en-US" sz="3600" dirty="0" smtClean="0"/>
              <a:t>红黑树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内容提要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初步理解红黑树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红黑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树的插入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红黑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树的删除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研究方式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算法理论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源码剖析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举例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+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调试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轮子的过程留给大家课后思考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红黑</a:t>
            </a:r>
            <a:r>
              <a:rPr lang="zh-CN" altLang="en-US" dirty="0" smtClean="0"/>
              <a:t>树、</a:t>
            </a:r>
            <a:r>
              <a:rPr lang="en-US" altLang="zh-CN" dirty="0" err="1" smtClean="0"/>
              <a:t>RedBlackTree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RBT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每个</a:t>
            </a:r>
            <a:r>
              <a:rPr lang="zh-CN" altLang="en-US" dirty="0"/>
              <a:t>结点要么是红的，要么是黑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根</a:t>
            </a:r>
            <a:r>
              <a:rPr lang="zh-CN" altLang="en-US" dirty="0"/>
              <a:t>结点是黑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</a:t>
            </a:r>
            <a:r>
              <a:rPr lang="zh-CN" altLang="en-US" dirty="0"/>
              <a:t>黑色 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如果</a:t>
            </a:r>
            <a:r>
              <a:rPr lang="zh-CN" altLang="en-US" dirty="0"/>
              <a:t>某</a:t>
            </a:r>
            <a:r>
              <a:rPr lang="zh-CN" altLang="en-US" dirty="0" smtClean="0"/>
              <a:t>个子</a:t>
            </a:r>
            <a:r>
              <a:rPr lang="zh-CN" altLang="en-US" dirty="0"/>
              <a:t>结点是红色，那么它的俩个儿子都是黑色，且父节点也必定是黑色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5. </a:t>
            </a:r>
            <a:r>
              <a:rPr lang="zh-CN" altLang="en-US" dirty="0" smtClean="0"/>
              <a:t>对于</a:t>
            </a:r>
            <a:r>
              <a:rPr lang="zh-CN" altLang="en-US" dirty="0"/>
              <a:t>任一结点而言</a:t>
            </a:r>
            <a:r>
              <a:rPr lang="zh-CN" altLang="en-US" dirty="0" smtClean="0"/>
              <a:t>，它到</a:t>
            </a:r>
            <a:r>
              <a:rPr lang="zh-CN" altLang="en-US" dirty="0"/>
              <a:t>叶结点的每一条路径都包含</a:t>
            </a:r>
            <a:r>
              <a:rPr lang="zh-CN" altLang="en-US" dirty="0" smtClean="0"/>
              <a:t>相同数目</a:t>
            </a:r>
            <a:r>
              <a:rPr lang="zh-CN" altLang="en-US" dirty="0"/>
              <a:t>的</a:t>
            </a:r>
            <a:r>
              <a:rPr lang="zh-CN" altLang="en-US" dirty="0" smtClean="0"/>
              <a:t>黑色结点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/>
              <a:t>性质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称为黑高、</a:t>
            </a:r>
            <a:r>
              <a:rPr lang="en-US" altLang="zh-CN" dirty="0" err="1" smtClean="0"/>
              <a:t>BlackHeight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个补充性质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RBT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BST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任意</a:t>
            </a:r>
            <a:r>
              <a:rPr lang="zh-CN" altLang="en-US" dirty="0"/>
              <a:t>一颗以黑色节点为根的子树也必定是一颗红黑树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AVL</a:t>
            </a:r>
            <a:r>
              <a:rPr lang="zh-CN" altLang="en-US" dirty="0" smtClean="0"/>
              <a:t>的递归定义类似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举例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黑高为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的一颗红黑树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4088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可省略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59632" y="1988840"/>
            <a:ext cx="6866358" cy="3080060"/>
            <a:chOff x="1331640" y="1932554"/>
            <a:chExt cx="6866358" cy="3080060"/>
          </a:xfrm>
        </p:grpSpPr>
        <p:sp>
          <p:nvSpPr>
            <p:cNvPr id="2" name="TextBox 1"/>
            <p:cNvSpPr txBox="1"/>
            <p:nvPr/>
          </p:nvSpPr>
          <p:spPr>
            <a:xfrm>
              <a:off x="4235362" y="1932554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3279" y="2772855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5540" y="277128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9943" y="462606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1640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9873" y="3756707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5976" y="462606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643282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1934" y="4643282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801311" y="2301886"/>
              <a:ext cx="1722083" cy="470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445005" y="3142187"/>
              <a:ext cx="1356306" cy="59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" idx="2"/>
            </p:cNvCxnSpPr>
            <p:nvPr/>
          </p:nvCxnSpPr>
          <p:spPr>
            <a:xfrm>
              <a:off x="4523394" y="2301886"/>
              <a:ext cx="1638892" cy="470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</p:cNvCxnSpPr>
            <p:nvPr/>
          </p:nvCxnSpPr>
          <p:spPr>
            <a:xfrm>
              <a:off x="2801311" y="3142187"/>
              <a:ext cx="1043930" cy="598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9" idx="2"/>
            </p:cNvCxnSpPr>
            <p:nvPr/>
          </p:nvCxnSpPr>
          <p:spPr>
            <a:xfrm flipV="1">
              <a:off x="3123803" y="4126039"/>
              <a:ext cx="734102" cy="500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9" idx="2"/>
            </p:cNvCxnSpPr>
            <p:nvPr/>
          </p:nvCxnSpPr>
          <p:spPr>
            <a:xfrm flipH="1" flipV="1">
              <a:off x="3857905" y="4126039"/>
              <a:ext cx="752593" cy="500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6" idx="2"/>
            </p:cNvCxnSpPr>
            <p:nvPr/>
          </p:nvCxnSpPr>
          <p:spPr>
            <a:xfrm flipV="1">
              <a:off x="5342840" y="3140614"/>
              <a:ext cx="830732" cy="616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6173572" y="3142187"/>
              <a:ext cx="938010" cy="614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2"/>
            </p:cNvCxnSpPr>
            <p:nvPr/>
          </p:nvCxnSpPr>
          <p:spPr>
            <a:xfrm flipH="1">
              <a:off x="6265006" y="4126039"/>
              <a:ext cx="899282" cy="506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2" idx="2"/>
            </p:cNvCxnSpPr>
            <p:nvPr/>
          </p:nvCxnSpPr>
          <p:spPr>
            <a:xfrm>
              <a:off x="7164288" y="4126039"/>
              <a:ext cx="706381" cy="506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22157" y="4867014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8" idx="2"/>
            <a:endCxn id="40" idx="0"/>
          </p:cNvCxnSpPr>
          <p:nvPr/>
        </p:nvCxnSpPr>
        <p:spPr>
          <a:xfrm flipH="1">
            <a:off x="1182197" y="4182325"/>
            <a:ext cx="365467" cy="68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1191" y="4867014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8" idx="2"/>
            <a:endCxn id="45" idx="0"/>
          </p:cNvCxnSpPr>
          <p:nvPr/>
        </p:nvCxnSpPr>
        <p:spPr>
          <a:xfrm>
            <a:off x="1547664" y="4182325"/>
            <a:ext cx="533567" cy="68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6542" y="5581929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7" idx="2"/>
            <a:endCxn id="48" idx="0"/>
          </p:cNvCxnSpPr>
          <p:nvPr/>
        </p:nvCxnSpPr>
        <p:spPr>
          <a:xfrm flipH="1">
            <a:off x="2336582" y="5051680"/>
            <a:ext cx="749385" cy="53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17899" y="5581929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7" idx="2"/>
            <a:endCxn id="51" idx="0"/>
          </p:cNvCxnSpPr>
          <p:nvPr/>
        </p:nvCxnSpPr>
        <p:spPr>
          <a:xfrm>
            <a:off x="3085967" y="5051680"/>
            <a:ext cx="91972" cy="53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89686" y="5577556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10" idx="2"/>
            <a:endCxn id="61" idx="0"/>
          </p:cNvCxnSpPr>
          <p:nvPr/>
        </p:nvCxnSpPr>
        <p:spPr>
          <a:xfrm>
            <a:off x="4572000" y="5051680"/>
            <a:ext cx="377726" cy="535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54590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5" name="直接连接符 64"/>
          <p:cNvCxnSpPr>
            <a:stCxn id="16" idx="2"/>
            <a:endCxn id="64" idx="0"/>
          </p:cNvCxnSpPr>
          <p:nvPr/>
        </p:nvCxnSpPr>
        <p:spPr>
          <a:xfrm flipH="1">
            <a:off x="5814630" y="5068900"/>
            <a:ext cx="413554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64603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16" idx="2"/>
            <a:endCxn id="67" idx="0"/>
          </p:cNvCxnSpPr>
          <p:nvPr/>
        </p:nvCxnSpPr>
        <p:spPr>
          <a:xfrm>
            <a:off x="6228184" y="5068900"/>
            <a:ext cx="396459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55966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2" name="直接连接符 71"/>
          <p:cNvCxnSpPr>
            <a:endCxn id="71" idx="0"/>
          </p:cNvCxnSpPr>
          <p:nvPr/>
        </p:nvCxnSpPr>
        <p:spPr>
          <a:xfrm flipH="1">
            <a:off x="7416006" y="5068900"/>
            <a:ext cx="413554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72586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4" name="直接连接符 73"/>
          <p:cNvCxnSpPr>
            <a:stCxn id="17" idx="2"/>
            <a:endCxn id="73" idx="0"/>
          </p:cNvCxnSpPr>
          <p:nvPr/>
        </p:nvCxnSpPr>
        <p:spPr>
          <a:xfrm>
            <a:off x="7837958" y="5068900"/>
            <a:ext cx="394668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444" y="4287778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7" name="直接连接符 76"/>
          <p:cNvCxnSpPr>
            <a:stCxn id="13" idx="2"/>
            <a:endCxn id="76" idx="0"/>
          </p:cNvCxnSpPr>
          <p:nvPr/>
        </p:nvCxnSpPr>
        <p:spPr>
          <a:xfrm flipH="1">
            <a:off x="4927484" y="4182325"/>
            <a:ext cx="364596" cy="105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81484" y="4303807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81" name="直接连接符 80"/>
          <p:cNvCxnSpPr>
            <a:stCxn id="13" idx="2"/>
            <a:endCxn id="80" idx="0"/>
          </p:cNvCxnSpPr>
          <p:nvPr/>
        </p:nvCxnSpPr>
        <p:spPr>
          <a:xfrm>
            <a:off x="5292080" y="4182325"/>
            <a:ext cx="449444" cy="121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79912" y="5577556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85" name="直接连接符 84"/>
          <p:cNvCxnSpPr>
            <a:endCxn id="84" idx="0"/>
          </p:cNvCxnSpPr>
          <p:nvPr/>
        </p:nvCxnSpPr>
        <p:spPr>
          <a:xfrm flipH="1">
            <a:off x="4139952" y="5051680"/>
            <a:ext cx="393550" cy="525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8" grpId="0" animBg="1"/>
      <p:bldP spid="51" grpId="0" animBg="1"/>
      <p:bldP spid="61" grpId="0" animBg="1"/>
      <p:bldP spid="64" grpId="0" animBg="1"/>
      <p:bldP spid="67" grpId="0" animBg="1"/>
      <p:bldP spid="71" grpId="0" animBg="1"/>
      <p:bldP spid="73" grpId="0" animBg="1"/>
      <p:bldP spid="76" grpId="0" animBg="1"/>
      <p:bldP spid="80" grpId="0" animBg="1"/>
      <p:bldP spid="8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举例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黑高为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的一颗红黑树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不平衡</a:t>
            </a:r>
            <a:r>
              <a:rPr lang="zh-CN" altLang="en-US" dirty="0" smtClean="0"/>
              <a:t>的情况</a:t>
            </a:r>
            <a:endParaRPr lang="en-US" altLang="zh-CN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337744" y="2363139"/>
            <a:ext cx="3682528" cy="3037115"/>
            <a:chOff x="3337744" y="2192085"/>
            <a:chExt cx="3682528" cy="3037115"/>
          </a:xfrm>
        </p:grpSpPr>
        <p:grpSp>
          <p:nvGrpSpPr>
            <p:cNvPr id="13" name="组合 12"/>
            <p:cNvGrpSpPr/>
            <p:nvPr/>
          </p:nvGrpSpPr>
          <p:grpSpPr>
            <a:xfrm>
              <a:off x="3337744" y="2561417"/>
              <a:ext cx="3682528" cy="2667783"/>
              <a:chOff x="2761680" y="2019941"/>
              <a:chExt cx="3682528" cy="266778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61680" y="2019941"/>
                <a:ext cx="3682528" cy="2667783"/>
                <a:chOff x="2761680" y="2019941"/>
                <a:chExt cx="3682528" cy="2667783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5086971" y="2019941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868144" y="2780928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076894" y="2780928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367233" y="3573016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61680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777341" y="3573016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70909" y="4318392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375745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189526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cxnSp>
            <p:nvCxnSpPr>
              <p:cNvPr id="4" name="直接连接符 3"/>
              <p:cNvCxnSpPr>
                <a:stCxn id="2" idx="2"/>
                <a:endCxn id="7" idx="0"/>
              </p:cNvCxnSpPr>
              <p:nvPr/>
            </p:nvCxnSpPr>
            <p:spPr>
              <a:xfrm flipH="1">
                <a:off x="4364926" y="2389273"/>
                <a:ext cx="1010077" cy="3916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2" idx="2"/>
              </p:cNvCxnSpPr>
              <p:nvPr/>
            </p:nvCxnSpPr>
            <p:spPr>
              <a:xfrm>
                <a:off x="5375003" y="2389273"/>
                <a:ext cx="781174" cy="3916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7" idx="2"/>
              </p:cNvCxnSpPr>
              <p:nvPr/>
            </p:nvCxnSpPr>
            <p:spPr>
              <a:xfrm flipV="1">
                <a:off x="3670909" y="3150260"/>
                <a:ext cx="694017" cy="410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8" idx="2"/>
              </p:cNvCxnSpPr>
              <p:nvPr/>
            </p:nvCxnSpPr>
            <p:spPr>
              <a:xfrm flipV="1">
                <a:off x="3020224" y="3942348"/>
                <a:ext cx="635041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9" idx="0"/>
                <a:endCxn id="7" idx="2"/>
              </p:cNvCxnSpPr>
              <p:nvPr/>
            </p:nvCxnSpPr>
            <p:spPr>
              <a:xfrm flipH="1" flipV="1">
                <a:off x="4364926" y="3150260"/>
                <a:ext cx="700447" cy="42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32" idx="0"/>
                <a:endCxn id="8" idx="2"/>
              </p:cNvCxnSpPr>
              <p:nvPr/>
            </p:nvCxnSpPr>
            <p:spPr>
              <a:xfrm flipH="1" flipV="1">
                <a:off x="3655265" y="3942348"/>
                <a:ext cx="303676" cy="3760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endCxn id="29" idx="2"/>
              </p:cNvCxnSpPr>
              <p:nvPr/>
            </p:nvCxnSpPr>
            <p:spPr>
              <a:xfrm flipV="1">
                <a:off x="4634289" y="3942348"/>
                <a:ext cx="431084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29" idx="2"/>
              </p:cNvCxnSpPr>
              <p:nvPr/>
            </p:nvCxnSpPr>
            <p:spPr>
              <a:xfrm flipH="1" flipV="1">
                <a:off x="5065373" y="3942348"/>
                <a:ext cx="382697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769688" y="2192085"/>
              <a:ext cx="31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结论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红黑树不像</a:t>
            </a:r>
            <a:r>
              <a:rPr lang="en-US" altLang="zh-CN" sz="2800" dirty="0" smtClean="0"/>
              <a:t>AVL</a:t>
            </a:r>
            <a:r>
              <a:rPr lang="zh-CN" altLang="en-US" sz="2800" dirty="0" smtClean="0"/>
              <a:t>一样，永远保持绝对平衡</a:t>
            </a:r>
            <a:endParaRPr lang="en-US" altLang="zh-CN" sz="2800" dirty="0" smtClean="0"/>
          </a:p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</a:rPr>
              <a:t>相对平衡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800" dirty="0" smtClean="0"/>
              <a:t>若</a:t>
            </a:r>
            <a:r>
              <a:rPr lang="en-US" altLang="zh-CN" sz="2800" dirty="0" smtClean="0"/>
              <a:t>H(left)&gt;=H(right)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则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H(left</a:t>
            </a:r>
            <a:r>
              <a:rPr lang="en-US" altLang="zh-CN" sz="2800" dirty="0"/>
              <a:t>)&lt;=2*H(right)+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，但</a:t>
            </a:r>
            <a:r>
              <a:rPr lang="en-US" altLang="zh-CN" sz="2800" dirty="0" smtClean="0"/>
              <a:t>BH(left)===BH(right)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H(left)&lt;H(right)</a:t>
            </a:r>
            <a:r>
              <a:rPr lang="zh-CN" altLang="en-US" sz="2800" dirty="0" smtClean="0"/>
              <a:t>同理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定理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个节点的</a:t>
            </a:r>
            <a:r>
              <a:rPr lang="en-US" altLang="zh-CN" sz="2800" dirty="0" smtClean="0"/>
              <a:t>RBT</a:t>
            </a:r>
            <a:r>
              <a:rPr lang="zh-CN" altLang="en-US" sz="2800" dirty="0" smtClean="0"/>
              <a:t>，最大高度是</a:t>
            </a:r>
            <a:r>
              <a:rPr lang="en-US" altLang="zh-CN" sz="2800" dirty="0" smtClean="0"/>
              <a:t>2log(N+1)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严格证明参考</a:t>
            </a:r>
            <a:r>
              <a:rPr lang="en-US" altLang="zh-CN" sz="2800" dirty="0" smtClean="0"/>
              <a:t>CLRS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查询效率</a:t>
            </a:r>
            <a:r>
              <a:rPr lang="en-US" altLang="zh-CN" sz="2800" dirty="0" smtClean="0"/>
              <a:t>AVL</a:t>
            </a:r>
            <a:r>
              <a:rPr lang="zh-CN" altLang="en-US" sz="2800" dirty="0" smtClean="0"/>
              <a:t>略好于</a:t>
            </a:r>
            <a:r>
              <a:rPr lang="en-US" altLang="zh-CN" sz="2800" dirty="0" smtClean="0"/>
              <a:t>RBT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插入效率？删除效率？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已解决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BST</a:t>
            </a:r>
            <a:r>
              <a:rPr lang="zh-CN" altLang="en-US" sz="2800" dirty="0" smtClean="0"/>
              <a:t>的插入、删除、查询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ut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remove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get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getEntry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deleteEntry</a:t>
            </a:r>
            <a:endParaRPr lang="zh-CN" alt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的旋转，插入调整、删除调整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rotateRight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rotateLeft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fixAfterInsertion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fixAfterDeletion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辅助函数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getFirstEntry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getLastEntry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uccessor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predecessor</a:t>
            </a:r>
            <a:endParaRPr lang="en-US" altLang="zh-CN" sz="2800" dirty="0"/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只需研究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RBT</a:t>
            </a:r>
            <a:r>
              <a:rPr lang="zh-CN" altLang="en-US" sz="2800" dirty="0" smtClean="0"/>
              <a:t>的插入调整：</a:t>
            </a:r>
            <a:r>
              <a:rPr lang="en-US" altLang="zh-CN" sz="28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fixAfterInsertion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源码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RBT</a:t>
            </a:r>
            <a:r>
              <a:rPr lang="zh-CN" altLang="en-US" sz="2800" dirty="0" smtClean="0"/>
              <a:t>的删除调整：</a:t>
            </a:r>
            <a:r>
              <a:rPr lang="en-US" altLang="zh-CN" sz="2800" dirty="0" err="1" smtClean="0"/>
              <a:t>fixAfterDeletion</a:t>
            </a:r>
            <a:r>
              <a:rPr lang="zh-CN" altLang="en-US" sz="2800" dirty="0" smtClean="0"/>
              <a:t>源码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en-US" altLang="zh-CN" sz="2800" dirty="0" smtClean="0"/>
              <a:t>case1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case4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理解这两个函数，彻底搞懂红</a:t>
            </a:r>
            <a:r>
              <a:rPr lang="zh-CN" altLang="en-US" sz="2800" dirty="0"/>
              <a:t>黑</a:t>
            </a:r>
            <a:r>
              <a:rPr lang="zh-CN" altLang="en-US" sz="2800" dirty="0" smtClean="0"/>
              <a:t>树！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宋体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</Template>
  <TotalTime>0</TotalTime>
  <Words>15407</Words>
  <Application>WPS 演示</Application>
  <PresentationFormat>全屏显示(4:3)</PresentationFormat>
  <Paragraphs>4198</Paragraphs>
  <Slides>210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210</vt:i4>
      </vt:variant>
    </vt:vector>
  </HeadingPairs>
  <TitlesOfParts>
    <vt:vector size="222" baseType="lpstr">
      <vt:lpstr>Arial</vt:lpstr>
      <vt:lpstr>宋体</vt:lpstr>
      <vt:lpstr>Wingdings</vt:lpstr>
      <vt:lpstr>Verdana</vt:lpstr>
      <vt:lpstr>Times New Roman</vt:lpstr>
      <vt:lpstr>黑体</vt:lpstr>
      <vt:lpstr>华文新魏</vt:lpstr>
      <vt:lpstr>华文行楷</vt:lpstr>
      <vt:lpstr>微软雅黑</vt:lpstr>
      <vt:lpstr>Arial Unicode MS</vt:lpstr>
      <vt:lpstr>Courier New</vt:lpstr>
      <vt:lpstr>1_Profile</vt:lpstr>
      <vt:lpstr>JDK源码剖析与实战之红黑树TreeMap</vt:lpstr>
      <vt:lpstr>红黑树(RBT)定义</vt:lpstr>
      <vt:lpstr>隐含性质</vt:lpstr>
      <vt:lpstr>删除</vt:lpstr>
      <vt:lpstr>课程大纲</vt:lpstr>
      <vt:lpstr>面试题</vt:lpstr>
      <vt:lpstr>前置知识</vt:lpstr>
      <vt:lpstr>Why Java？</vt:lpstr>
      <vt:lpstr>二分查找</vt:lpstr>
      <vt:lpstr>归并排序</vt:lpstr>
      <vt:lpstr>建堆</vt:lpstr>
      <vt:lpstr>RBT插入调整</vt:lpstr>
      <vt:lpstr>其它语言</vt:lpstr>
      <vt:lpstr>Python字典部分源码</vt:lpstr>
      <vt:lpstr>PHP数组部分源码</vt:lpstr>
      <vt:lpstr>环境准备</vt:lpstr>
      <vt:lpstr>小试牛刀——双链表LinkedList</vt:lpstr>
      <vt:lpstr>小试牛刀——反转二叉树</vt:lpstr>
      <vt:lpstr>JDK源码剖析与实战之红黑树TreeMap                                                    ——BST</vt:lpstr>
      <vt:lpstr>定义与性质</vt:lpstr>
      <vt:lpstr>举例</vt:lpstr>
      <vt:lpstr>插入</vt:lpstr>
      <vt:lpstr>键值对的情形</vt:lpstr>
      <vt:lpstr>键值对的插入</vt:lpstr>
      <vt:lpstr>附加value域的插入</vt:lpstr>
      <vt:lpstr>代码实现</vt:lpstr>
      <vt:lpstr>迭代器</vt:lpstr>
      <vt:lpstr>中序遍历非递归</vt:lpstr>
      <vt:lpstr>迭代器</vt:lpstr>
      <vt:lpstr>插入、迭代器的测试</vt:lpstr>
      <vt:lpstr>查找原理</vt:lpstr>
      <vt:lpstr>查找的JDK源码</vt:lpstr>
      <vt:lpstr>查找的代码实现</vt:lpstr>
      <vt:lpstr>查找value</vt:lpstr>
      <vt:lpstr>查找的测试</vt:lpstr>
      <vt:lpstr>面试题—寻找最小(最大)节点</vt:lpstr>
      <vt:lpstr>寻找最小(最大)节点</vt:lpstr>
      <vt:lpstr>BST的删除</vt:lpstr>
      <vt:lpstr>BST的删除</vt:lpstr>
      <vt:lpstr>BST的删除</vt:lpstr>
      <vt:lpstr>BST的删除</vt:lpstr>
      <vt:lpstr>删除的代码实现</vt:lpstr>
      <vt:lpstr>删除的测试</vt:lpstr>
      <vt:lpstr>面试题—寻找后继(前趋)节点</vt:lpstr>
      <vt:lpstr>面试题—寻找后继(前趋)节点</vt:lpstr>
      <vt:lpstr>面试题—寻找后继(前趋)节点</vt:lpstr>
      <vt:lpstr>面试题—寻找后继(前趋)节点</vt:lpstr>
      <vt:lpstr>寻找后继(前趋)节点—JDK源码</vt:lpstr>
      <vt:lpstr>面试题—寻找后继(前趋)节点</vt:lpstr>
      <vt:lpstr>面试题—寻找后继(前趋)节点</vt:lpstr>
      <vt:lpstr>寻找后继(前趋)节点—代码实现</vt:lpstr>
      <vt:lpstr>删除—JDK源码</vt:lpstr>
      <vt:lpstr>泛型编程(抽象编程)</vt:lpstr>
      <vt:lpstr>JDK源码剖析与实战之红黑树TreeMap                                             ——AVL树</vt:lpstr>
      <vt:lpstr>内容提要</vt:lpstr>
      <vt:lpstr>BST与TreeMap的效率对比</vt:lpstr>
      <vt:lpstr>极端情况</vt:lpstr>
      <vt:lpstr>AVL树</vt:lpstr>
      <vt:lpstr>AVL树</vt:lpstr>
      <vt:lpstr>三个节点的单旋转</vt:lpstr>
      <vt:lpstr>三个节点的双旋转</vt:lpstr>
      <vt:lpstr>右旋源码剖析</vt:lpstr>
      <vt:lpstr>左旋源码剖析</vt:lpstr>
      <vt:lpstr>什么时候需要旋转</vt:lpstr>
      <vt:lpstr>情况1举例</vt:lpstr>
      <vt:lpstr>情况2举例(1)</vt:lpstr>
      <vt:lpstr>情况2举例(2)</vt:lpstr>
      <vt:lpstr>自顶向下or自底向上?</vt:lpstr>
      <vt:lpstr>代码实现</vt:lpstr>
      <vt:lpstr>测试</vt:lpstr>
      <vt:lpstr>算法改进与时间复杂度分析</vt:lpstr>
      <vt:lpstr>思考题</vt:lpstr>
      <vt:lpstr>面试题实战</vt:lpstr>
      <vt:lpstr>解法1——AVL树</vt:lpstr>
      <vt:lpstr>测试</vt:lpstr>
      <vt:lpstr>解法2——二分</vt:lpstr>
      <vt:lpstr>解法2的扩展</vt:lpstr>
      <vt:lpstr>computeRedLevel</vt:lpstr>
      <vt:lpstr>递归构建AVL+BST</vt:lpstr>
      <vt:lpstr>buildFromSorted</vt:lpstr>
      <vt:lpstr>解法2—代码实现</vt:lpstr>
      <vt:lpstr>思考题</vt:lpstr>
      <vt:lpstr>AVL的删除</vt:lpstr>
      <vt:lpstr>删除情况1</vt:lpstr>
      <vt:lpstr>删除情况2</vt:lpstr>
      <vt:lpstr>删除情况3</vt:lpstr>
      <vt:lpstr>代码实现</vt:lpstr>
      <vt:lpstr>测试</vt:lpstr>
      <vt:lpstr>课后练习</vt:lpstr>
      <vt:lpstr>JDK源码剖析与实战之红黑树TreeMap                                               ——红黑树</vt:lpstr>
      <vt:lpstr>内容提要</vt:lpstr>
      <vt:lpstr>研究方式</vt:lpstr>
      <vt:lpstr>红黑树、RedBlackTree、RBT</vt:lpstr>
      <vt:lpstr>2个补充性质</vt:lpstr>
      <vt:lpstr>举例1—黑高为3的一颗红黑树</vt:lpstr>
      <vt:lpstr>举例2—黑高为2的一颗红黑树</vt:lpstr>
      <vt:lpstr>结论</vt:lpstr>
      <vt:lpstr>已解决</vt:lpstr>
      <vt:lpstr>只需研究</vt:lpstr>
      <vt:lpstr>CLRS伪代码JDK源码</vt:lpstr>
      <vt:lpstr>自顶向下or自底向上</vt:lpstr>
      <vt:lpstr>自底向上的调整</vt:lpstr>
      <vt:lpstr>基本源码理解</vt:lpstr>
      <vt:lpstr>基本源码理解</vt:lpstr>
      <vt:lpstr>辅助工具类</vt:lpstr>
      <vt:lpstr>测试</vt:lpstr>
      <vt:lpstr>插入原则</vt:lpstr>
      <vt:lpstr>RBT的插入调整</vt:lpstr>
      <vt:lpstr>插入调整算法的正确性证明</vt:lpstr>
      <vt:lpstr>RBT的插入调整</vt:lpstr>
      <vt:lpstr>无需调整</vt:lpstr>
      <vt:lpstr>case1</vt:lpstr>
      <vt:lpstr>case1图解</vt:lpstr>
      <vt:lpstr>case1的正确性证明</vt:lpstr>
      <vt:lpstr>case1的转化</vt:lpstr>
      <vt:lpstr>case2</vt:lpstr>
      <vt:lpstr>case2图解</vt:lpstr>
      <vt:lpstr>case2的正确性证明</vt:lpstr>
      <vt:lpstr>case2的转化</vt:lpstr>
      <vt:lpstr>case3</vt:lpstr>
      <vt:lpstr>case3图解</vt:lpstr>
      <vt:lpstr>case3的正确性证明</vt:lpstr>
      <vt:lpstr>case3的转化</vt:lpstr>
      <vt:lpstr>AVL插入 VS RBT的插入</vt:lpstr>
      <vt:lpstr>进一步细化case</vt:lpstr>
      <vt:lpstr>插入演示</vt:lpstr>
      <vt:lpstr>插入12</vt:lpstr>
      <vt:lpstr>插入1</vt:lpstr>
      <vt:lpstr>插入9</vt:lpstr>
      <vt:lpstr>插入2</vt:lpstr>
      <vt:lpstr>插入0</vt:lpstr>
      <vt:lpstr>插入11</vt:lpstr>
      <vt:lpstr>插入7</vt:lpstr>
      <vt:lpstr>插入19</vt:lpstr>
      <vt:lpstr>插入4</vt:lpstr>
      <vt:lpstr>继续调整</vt:lpstr>
      <vt:lpstr>插入15</vt:lpstr>
      <vt:lpstr>插入18</vt:lpstr>
      <vt:lpstr>继续调整</vt:lpstr>
      <vt:lpstr>插入5</vt:lpstr>
      <vt:lpstr>继续调整</vt:lpstr>
      <vt:lpstr>继续调整</vt:lpstr>
      <vt:lpstr>课后复习</vt:lpstr>
      <vt:lpstr>RBT的删除原则</vt:lpstr>
      <vt:lpstr>RBT的删除调整</vt:lpstr>
      <vt:lpstr>删除调整算法的正确证明</vt:lpstr>
      <vt:lpstr>RBT的删除调整</vt:lpstr>
      <vt:lpstr>CLRSJDK</vt:lpstr>
      <vt:lpstr>无需调整1</vt:lpstr>
      <vt:lpstr>无需调整2</vt:lpstr>
      <vt:lpstr>case1源码</vt:lpstr>
      <vt:lpstr>case1图解</vt:lpstr>
      <vt:lpstr>case1的正确性证明</vt:lpstr>
      <vt:lpstr>case1的转化情况</vt:lpstr>
      <vt:lpstr>case2源码</vt:lpstr>
      <vt:lpstr>case2-1图解</vt:lpstr>
      <vt:lpstr>case2-1的正确性证明</vt:lpstr>
      <vt:lpstr>case2-1的转化情况</vt:lpstr>
      <vt:lpstr>case2-2图解</vt:lpstr>
      <vt:lpstr>case2-2的正确性证明</vt:lpstr>
      <vt:lpstr>case2-2redOver</vt:lpstr>
      <vt:lpstr>case2-2的转化情况</vt:lpstr>
      <vt:lpstr>case3源码</vt:lpstr>
      <vt:lpstr>case3图解</vt:lpstr>
      <vt:lpstr>case3的正确性证明</vt:lpstr>
      <vt:lpstr>case3的转化情况</vt:lpstr>
      <vt:lpstr>case4源码</vt:lpstr>
      <vt:lpstr>case4-1图解</vt:lpstr>
      <vt:lpstr>case4-2图解</vt:lpstr>
      <vt:lpstr>case4的正确性证明</vt:lpstr>
      <vt:lpstr>case4的转化情况</vt:lpstr>
      <vt:lpstr>转化情况与旋转次数</vt:lpstr>
      <vt:lpstr>AVL的删除 VS RBT的删除</vt:lpstr>
      <vt:lpstr>纠正笔误</vt:lpstr>
      <vt:lpstr>进一步细化case</vt:lpstr>
      <vt:lpstr>删除源码的其它注意点</vt:lpstr>
      <vt:lpstr>是否需要successor</vt:lpstr>
      <vt:lpstr>删除源码的其它注意点</vt:lpstr>
      <vt:lpstr>BST删除的情况1</vt:lpstr>
      <vt:lpstr>BST删除的情况2</vt:lpstr>
      <vt:lpstr>删除示例</vt:lpstr>
      <vt:lpstr>初始形态</vt:lpstr>
      <vt:lpstr>删除19</vt:lpstr>
      <vt:lpstr>删除19</vt:lpstr>
      <vt:lpstr>删除19</vt:lpstr>
      <vt:lpstr>删除4</vt:lpstr>
      <vt:lpstr>删除4</vt:lpstr>
      <vt:lpstr>删除4</vt:lpstr>
      <vt:lpstr>删除4</vt:lpstr>
      <vt:lpstr>删除4</vt:lpstr>
      <vt:lpstr>删除15</vt:lpstr>
      <vt:lpstr>删除15</vt:lpstr>
      <vt:lpstr>删除15</vt:lpstr>
      <vt:lpstr>删除15</vt:lpstr>
      <vt:lpstr>删除18</vt:lpstr>
      <vt:lpstr>删除18</vt:lpstr>
      <vt:lpstr>删除18</vt:lpstr>
      <vt:lpstr>删除5</vt:lpstr>
      <vt:lpstr>删除5</vt:lpstr>
      <vt:lpstr>删除5</vt:lpstr>
      <vt:lpstr>删除14</vt:lpstr>
      <vt:lpstr>删除14</vt:lpstr>
      <vt:lpstr>删除13</vt:lpstr>
      <vt:lpstr>删除10</vt:lpstr>
      <vt:lpstr>删除10</vt:lpstr>
      <vt:lpstr>删除16</vt:lpstr>
      <vt:lpstr>删除16</vt:lpstr>
      <vt:lpstr>我们在这里</vt:lpstr>
      <vt:lpstr>参考文献</vt:lpstr>
      <vt:lpstr>PowerPoint 演示文稿</vt:lpstr>
    </vt:vector>
  </TitlesOfParts>
  <Company>CAGS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pyh</cp:lastModifiedBy>
  <cp:revision>803</cp:revision>
  <dcterms:created xsi:type="dcterms:W3CDTF">2014-07-15T02:32:00Z</dcterms:created>
  <dcterms:modified xsi:type="dcterms:W3CDTF">2019-09-25T16:15:54Z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