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3" r:id="rId4"/>
    <p:sldId id="259" r:id="rId5"/>
    <p:sldId id="260"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38683-2FE3-4552-B97F-3432763EBDAA}" type="datetimeFigureOut">
              <a:rPr lang="en-US" smtClean="0"/>
              <a:t>7/23/2019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3240C-3326-45A9-BFD0-57C7A45CC358}" type="slidenum">
              <a:rPr lang="en-US" smtClean="0"/>
              <a:t>‹#›</a:t>
            </a:fld>
            <a:endParaRPr lang="en-US"/>
          </a:p>
        </p:txBody>
      </p:sp>
    </p:spTree>
    <p:extLst>
      <p:ext uri="{BB962C8B-B14F-4D97-AF65-F5344CB8AC3E}">
        <p14:creationId xmlns:p14="http://schemas.microsoft.com/office/powerpoint/2010/main" val="262249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5DDB-DF25-48E1-B1BC-02C8C4F8E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F8D82-4E8D-4AD2-9FFB-AC871DE50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F194E-21CC-4254-B754-817F84DDEE86}"/>
              </a:ext>
            </a:extLst>
          </p:cNvPr>
          <p:cNvSpPr>
            <a:spLocks noGrp="1"/>
          </p:cNvSpPr>
          <p:nvPr>
            <p:ph type="dt" sz="half" idx="10"/>
          </p:nvPr>
        </p:nvSpPr>
        <p:spPr/>
        <p:txBody>
          <a:bodyPr/>
          <a:lstStyle/>
          <a:p>
            <a:fld id="{3E393EEA-45C7-47FB-87BD-3D2C454778B2}" type="datetime1">
              <a:rPr lang="en-US" smtClean="0"/>
              <a:t>7/23/2019</a:t>
            </a:fld>
            <a:endParaRPr lang="en-US"/>
          </a:p>
        </p:txBody>
      </p:sp>
      <p:sp>
        <p:nvSpPr>
          <p:cNvPr id="5" name="Footer Placeholder 4">
            <a:extLst>
              <a:ext uri="{FF2B5EF4-FFF2-40B4-BE49-F238E27FC236}">
                <a16:creationId xmlns:a16="http://schemas.microsoft.com/office/drawing/2014/main" id="{28F7783B-1374-48C6-BAC4-A594F7C7E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C5E4D-BED0-43CE-A73B-DB25993B9D50}"/>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499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96CA-2C98-45F2-B493-C4B39D8BE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BD8C85-51BE-43AD-B3F0-E4D161EB3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26EB2-AEDD-4584-BE26-CEDE1A01229F}"/>
              </a:ext>
            </a:extLst>
          </p:cNvPr>
          <p:cNvSpPr>
            <a:spLocks noGrp="1"/>
          </p:cNvSpPr>
          <p:nvPr>
            <p:ph type="dt" sz="half" idx="10"/>
          </p:nvPr>
        </p:nvSpPr>
        <p:spPr/>
        <p:txBody>
          <a:bodyPr/>
          <a:lstStyle/>
          <a:p>
            <a:fld id="{E6D22745-89FA-4ED6-9FDE-19128E098510}" type="datetime1">
              <a:rPr lang="en-US" smtClean="0"/>
              <a:t>7/23/2019</a:t>
            </a:fld>
            <a:endParaRPr lang="en-US"/>
          </a:p>
        </p:txBody>
      </p:sp>
      <p:sp>
        <p:nvSpPr>
          <p:cNvPr id="5" name="Footer Placeholder 4">
            <a:extLst>
              <a:ext uri="{FF2B5EF4-FFF2-40B4-BE49-F238E27FC236}">
                <a16:creationId xmlns:a16="http://schemas.microsoft.com/office/drawing/2014/main" id="{7D9230CA-616F-4BED-9728-00C28B6D9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3E3B0-1B5B-424C-8267-4E143083ED23}"/>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12325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C88C0-7138-4DD0-9290-476D40256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37197-C3D8-4770-BA73-4FE638125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4E9C0-1E74-429D-B3C3-E49566A4699A}"/>
              </a:ext>
            </a:extLst>
          </p:cNvPr>
          <p:cNvSpPr>
            <a:spLocks noGrp="1"/>
          </p:cNvSpPr>
          <p:nvPr>
            <p:ph type="dt" sz="half" idx="10"/>
          </p:nvPr>
        </p:nvSpPr>
        <p:spPr/>
        <p:txBody>
          <a:bodyPr/>
          <a:lstStyle/>
          <a:p>
            <a:fld id="{356BEF65-B71F-40B4-84BE-99BF4C3CBD4D}" type="datetime1">
              <a:rPr lang="en-US" smtClean="0"/>
              <a:t>7/23/2019</a:t>
            </a:fld>
            <a:endParaRPr lang="en-US"/>
          </a:p>
        </p:txBody>
      </p:sp>
      <p:sp>
        <p:nvSpPr>
          <p:cNvPr id="5" name="Footer Placeholder 4">
            <a:extLst>
              <a:ext uri="{FF2B5EF4-FFF2-40B4-BE49-F238E27FC236}">
                <a16:creationId xmlns:a16="http://schemas.microsoft.com/office/drawing/2014/main" id="{24AC86FD-8F7A-43BB-857D-8F195CFB4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F2E52-A576-4236-A7F3-6AF17E0EB027}"/>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98259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9E67-132A-4348-851F-93586B833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A691F-40A0-4DE2-85A1-A3E4DE7C50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6F8F0-13B3-4DA6-9CF7-01E6442B1D50}"/>
              </a:ext>
            </a:extLst>
          </p:cNvPr>
          <p:cNvSpPr>
            <a:spLocks noGrp="1"/>
          </p:cNvSpPr>
          <p:nvPr>
            <p:ph type="dt" sz="half" idx="10"/>
          </p:nvPr>
        </p:nvSpPr>
        <p:spPr/>
        <p:txBody>
          <a:bodyPr/>
          <a:lstStyle/>
          <a:p>
            <a:fld id="{DC415B2C-EE29-44D3-99AD-88F9B57FFE44}" type="datetime1">
              <a:rPr lang="en-US" smtClean="0"/>
              <a:t>7/23/2019</a:t>
            </a:fld>
            <a:endParaRPr lang="en-US"/>
          </a:p>
        </p:txBody>
      </p:sp>
      <p:sp>
        <p:nvSpPr>
          <p:cNvPr id="5" name="Footer Placeholder 4">
            <a:extLst>
              <a:ext uri="{FF2B5EF4-FFF2-40B4-BE49-F238E27FC236}">
                <a16:creationId xmlns:a16="http://schemas.microsoft.com/office/drawing/2014/main" id="{3839BE18-8AEC-43E3-A024-ECC673D9B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0FA78-59ED-4FA0-BCC4-365B0403D131}"/>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23119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532C-F1E4-4F68-BAFB-239D09765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3596EC-519E-49F4-82EF-6CF197BD6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5272A-834F-4CD1-9060-414E1D3CFC1F}"/>
              </a:ext>
            </a:extLst>
          </p:cNvPr>
          <p:cNvSpPr>
            <a:spLocks noGrp="1"/>
          </p:cNvSpPr>
          <p:nvPr>
            <p:ph type="dt" sz="half" idx="10"/>
          </p:nvPr>
        </p:nvSpPr>
        <p:spPr/>
        <p:txBody>
          <a:bodyPr/>
          <a:lstStyle/>
          <a:p>
            <a:fld id="{926EDFD0-1930-479A-B8F0-29AED91857A9}" type="datetime1">
              <a:rPr lang="en-US" smtClean="0"/>
              <a:t>7/23/2019</a:t>
            </a:fld>
            <a:endParaRPr lang="en-US"/>
          </a:p>
        </p:txBody>
      </p:sp>
      <p:sp>
        <p:nvSpPr>
          <p:cNvPr id="5" name="Footer Placeholder 4">
            <a:extLst>
              <a:ext uri="{FF2B5EF4-FFF2-40B4-BE49-F238E27FC236}">
                <a16:creationId xmlns:a16="http://schemas.microsoft.com/office/drawing/2014/main" id="{C376FED0-4C59-43F3-8103-038E6FAC0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DD2EE-00AC-4E51-A5DE-6C6E3D1F1DC2}"/>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417730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E10-DCDF-4D68-8733-00290C518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9D4C-2CF0-4BB6-97B2-FCBF6EA74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DD740-B2AB-4FDB-9312-0FF5C4BB0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AEF87-4737-4051-9139-C61D221BB3C7}"/>
              </a:ext>
            </a:extLst>
          </p:cNvPr>
          <p:cNvSpPr>
            <a:spLocks noGrp="1"/>
          </p:cNvSpPr>
          <p:nvPr>
            <p:ph type="dt" sz="half" idx="10"/>
          </p:nvPr>
        </p:nvSpPr>
        <p:spPr/>
        <p:txBody>
          <a:bodyPr/>
          <a:lstStyle/>
          <a:p>
            <a:fld id="{8B9E4159-B4D8-4092-BB4E-9CA78872DEC4}" type="datetime1">
              <a:rPr lang="en-US" smtClean="0"/>
              <a:t>7/23/2019</a:t>
            </a:fld>
            <a:endParaRPr lang="en-US"/>
          </a:p>
        </p:txBody>
      </p:sp>
      <p:sp>
        <p:nvSpPr>
          <p:cNvPr id="6" name="Footer Placeholder 5">
            <a:extLst>
              <a:ext uri="{FF2B5EF4-FFF2-40B4-BE49-F238E27FC236}">
                <a16:creationId xmlns:a16="http://schemas.microsoft.com/office/drawing/2014/main" id="{2F71C7B7-BBFD-4130-B10E-5D3600B97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49B48-5E08-4C4C-BB4E-E7DC0862C040}"/>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232705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0BEF-F325-4000-B026-A9E8C42E7F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3F718E-51DD-43A8-BD67-02CC4F2AA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52DCA-692C-4D88-8BC4-EBD1591A8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13257-0AF8-4B52-9EDC-D2DE8CC5D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7752E-059A-40F9-A21A-DFBF65BD0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AFFB5-DA59-4777-92E4-378778B057D7}"/>
              </a:ext>
            </a:extLst>
          </p:cNvPr>
          <p:cNvSpPr>
            <a:spLocks noGrp="1"/>
          </p:cNvSpPr>
          <p:nvPr>
            <p:ph type="dt" sz="half" idx="10"/>
          </p:nvPr>
        </p:nvSpPr>
        <p:spPr/>
        <p:txBody>
          <a:bodyPr/>
          <a:lstStyle/>
          <a:p>
            <a:fld id="{B12E48DA-51F9-428C-B95C-D4F0AB75D4D9}" type="datetime1">
              <a:rPr lang="en-US" smtClean="0"/>
              <a:t>7/23/2019</a:t>
            </a:fld>
            <a:endParaRPr lang="en-US"/>
          </a:p>
        </p:txBody>
      </p:sp>
      <p:sp>
        <p:nvSpPr>
          <p:cNvPr id="8" name="Footer Placeholder 7">
            <a:extLst>
              <a:ext uri="{FF2B5EF4-FFF2-40B4-BE49-F238E27FC236}">
                <a16:creationId xmlns:a16="http://schemas.microsoft.com/office/drawing/2014/main" id="{B98F1E4A-EFB1-476B-958F-3A150A6DA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B2157-D501-47C9-8A03-53044E1D0CBB}"/>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80979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D3DC-6ADD-41B9-8B76-8DC29734A7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E0BF1-2730-4C23-B32A-1D25E763B704}"/>
              </a:ext>
            </a:extLst>
          </p:cNvPr>
          <p:cNvSpPr>
            <a:spLocks noGrp="1"/>
          </p:cNvSpPr>
          <p:nvPr>
            <p:ph type="dt" sz="half" idx="10"/>
          </p:nvPr>
        </p:nvSpPr>
        <p:spPr/>
        <p:txBody>
          <a:bodyPr/>
          <a:lstStyle/>
          <a:p>
            <a:fld id="{AC5931EB-783C-4FD4-B050-E417C802EA36}" type="datetime1">
              <a:rPr lang="en-US" smtClean="0"/>
              <a:t>7/23/2019</a:t>
            </a:fld>
            <a:endParaRPr lang="en-US"/>
          </a:p>
        </p:txBody>
      </p:sp>
      <p:sp>
        <p:nvSpPr>
          <p:cNvPr id="4" name="Footer Placeholder 3">
            <a:extLst>
              <a:ext uri="{FF2B5EF4-FFF2-40B4-BE49-F238E27FC236}">
                <a16:creationId xmlns:a16="http://schemas.microsoft.com/office/drawing/2014/main" id="{35873EC0-4EC8-4099-8C17-91D9D5D4B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EF031-4913-4AC2-9278-692D63C705E4}"/>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379600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3CFFB-EA1B-4266-82A9-8AF3D70E7543}"/>
              </a:ext>
            </a:extLst>
          </p:cNvPr>
          <p:cNvSpPr>
            <a:spLocks noGrp="1"/>
          </p:cNvSpPr>
          <p:nvPr>
            <p:ph type="dt" sz="half" idx="10"/>
          </p:nvPr>
        </p:nvSpPr>
        <p:spPr/>
        <p:txBody>
          <a:bodyPr/>
          <a:lstStyle/>
          <a:p>
            <a:fld id="{CF3C17AC-E256-44F6-A5AB-3FC65342D12F}" type="datetime1">
              <a:rPr lang="en-US" smtClean="0"/>
              <a:t>7/23/2019</a:t>
            </a:fld>
            <a:endParaRPr lang="en-US"/>
          </a:p>
        </p:txBody>
      </p:sp>
      <p:sp>
        <p:nvSpPr>
          <p:cNvPr id="3" name="Footer Placeholder 2">
            <a:extLst>
              <a:ext uri="{FF2B5EF4-FFF2-40B4-BE49-F238E27FC236}">
                <a16:creationId xmlns:a16="http://schemas.microsoft.com/office/drawing/2014/main" id="{58C1B0FF-CDFC-4DFC-AB94-3C93B793B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03FDB-FD7D-4EF5-82AA-322A67F2C5DD}"/>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42702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3628-5439-4925-B2E4-C27F0F2A1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454B5-6843-447A-AB7D-050FED8D4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97668-8ACE-46CE-99E1-39ACB8DF5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AEDD5-98F0-4D15-9AA3-95C9A9903C72}"/>
              </a:ext>
            </a:extLst>
          </p:cNvPr>
          <p:cNvSpPr>
            <a:spLocks noGrp="1"/>
          </p:cNvSpPr>
          <p:nvPr>
            <p:ph type="dt" sz="half" idx="10"/>
          </p:nvPr>
        </p:nvSpPr>
        <p:spPr/>
        <p:txBody>
          <a:bodyPr/>
          <a:lstStyle/>
          <a:p>
            <a:fld id="{F3C0C331-822B-4288-8797-07052EA4828C}" type="datetime1">
              <a:rPr lang="en-US" smtClean="0"/>
              <a:t>7/23/2019</a:t>
            </a:fld>
            <a:endParaRPr lang="en-US"/>
          </a:p>
        </p:txBody>
      </p:sp>
      <p:sp>
        <p:nvSpPr>
          <p:cNvPr id="6" name="Footer Placeholder 5">
            <a:extLst>
              <a:ext uri="{FF2B5EF4-FFF2-40B4-BE49-F238E27FC236}">
                <a16:creationId xmlns:a16="http://schemas.microsoft.com/office/drawing/2014/main" id="{3D366491-A9E4-49E3-A5AE-D268CC3A2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0F02-D917-4F2D-9D82-69B2ACFD4E9B}"/>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100449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4130-5257-41DC-833B-16B9CF299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EE06C-FDE7-4B56-B60E-78B378DBE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4CFCF-B07E-4DB9-A48A-92A942B88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40C36-D63C-4FEE-B450-93D7FB0CB641}"/>
              </a:ext>
            </a:extLst>
          </p:cNvPr>
          <p:cNvSpPr>
            <a:spLocks noGrp="1"/>
          </p:cNvSpPr>
          <p:nvPr>
            <p:ph type="dt" sz="half" idx="10"/>
          </p:nvPr>
        </p:nvSpPr>
        <p:spPr/>
        <p:txBody>
          <a:bodyPr/>
          <a:lstStyle/>
          <a:p>
            <a:fld id="{62F1F801-52EB-4365-BB6B-DE53B24B045F}" type="datetime1">
              <a:rPr lang="en-US" smtClean="0"/>
              <a:t>7/23/2019</a:t>
            </a:fld>
            <a:endParaRPr lang="en-US"/>
          </a:p>
        </p:txBody>
      </p:sp>
      <p:sp>
        <p:nvSpPr>
          <p:cNvPr id="6" name="Footer Placeholder 5">
            <a:extLst>
              <a:ext uri="{FF2B5EF4-FFF2-40B4-BE49-F238E27FC236}">
                <a16:creationId xmlns:a16="http://schemas.microsoft.com/office/drawing/2014/main" id="{060B7DD3-E81A-4A50-BA62-EE60E4E3F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9337B-13C2-4040-AF11-EB9031BFE48F}"/>
              </a:ext>
            </a:extLst>
          </p:cNvPr>
          <p:cNvSpPr>
            <a:spLocks noGrp="1"/>
          </p:cNvSpPr>
          <p:nvPr>
            <p:ph type="sldNum" sz="quarter" idx="12"/>
          </p:nvPr>
        </p:nvSpPr>
        <p:spPr/>
        <p:txBody>
          <a:bodyPr/>
          <a:lstStyle/>
          <a:p>
            <a:fld id="{9208CCB7-9AD2-4C0F-88AE-E45EFEB19F45}" type="slidenum">
              <a:rPr lang="en-US" smtClean="0"/>
              <a:t>‹#›</a:t>
            </a:fld>
            <a:endParaRPr lang="en-US"/>
          </a:p>
        </p:txBody>
      </p:sp>
    </p:spTree>
    <p:extLst>
      <p:ext uri="{BB962C8B-B14F-4D97-AF65-F5344CB8AC3E}">
        <p14:creationId xmlns:p14="http://schemas.microsoft.com/office/powerpoint/2010/main" val="66157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378DA-F62A-4179-B678-F64DD4DC529B}"/>
              </a:ext>
            </a:extLst>
          </p:cNvPr>
          <p:cNvSpPr>
            <a:spLocks noGrp="1"/>
          </p:cNvSpPr>
          <p:nvPr>
            <p:ph type="title"/>
          </p:nvPr>
        </p:nvSpPr>
        <p:spPr>
          <a:xfrm>
            <a:off x="838200" y="-642"/>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9E5481-7A69-4731-A61A-02B443D69601}"/>
              </a:ext>
            </a:extLst>
          </p:cNvPr>
          <p:cNvSpPr>
            <a:spLocks noGrp="1"/>
          </p:cNvSpPr>
          <p:nvPr>
            <p:ph type="body" idx="1"/>
          </p:nvPr>
        </p:nvSpPr>
        <p:spPr>
          <a:xfrm>
            <a:off x="838200" y="1324921"/>
            <a:ext cx="10515600" cy="48520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94E3E-1E23-4A4D-8EBA-5F8B69815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AEC52-F759-427D-91DC-F3C3BF90A555}" type="datetime1">
              <a:rPr lang="en-US" smtClean="0"/>
              <a:t>7/23/2019</a:t>
            </a:fld>
            <a:endParaRPr lang="en-US"/>
          </a:p>
        </p:txBody>
      </p:sp>
      <p:sp>
        <p:nvSpPr>
          <p:cNvPr id="5" name="Footer Placeholder 4">
            <a:extLst>
              <a:ext uri="{FF2B5EF4-FFF2-40B4-BE49-F238E27FC236}">
                <a16:creationId xmlns:a16="http://schemas.microsoft.com/office/drawing/2014/main" id="{E21BA245-281F-4DA7-B476-70DCFE9F0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11610-3FBA-4542-A386-CC90F1012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Helvetica" panose="020B0604020202020204" pitchFamily="34" charset="0"/>
                <a:cs typeface="Helvetica" panose="020B0604020202020204" pitchFamily="34" charset="0"/>
              </a:defRPr>
            </a:lvl1pPr>
          </a:lstStyle>
          <a:p>
            <a:fld id="{9208CCB7-9AD2-4C0F-88AE-E45EFEB19F45}" type="slidenum">
              <a:rPr lang="en-US" smtClean="0"/>
              <a:pPr/>
              <a:t>‹#›</a:t>
            </a:fld>
            <a:endParaRPr lang="en-US" dirty="0"/>
          </a:p>
        </p:txBody>
      </p:sp>
    </p:spTree>
    <p:extLst>
      <p:ext uri="{BB962C8B-B14F-4D97-AF65-F5344CB8AC3E}">
        <p14:creationId xmlns:p14="http://schemas.microsoft.com/office/powerpoint/2010/main" val="1376827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8BC4-77F1-418A-A6BC-009E68559C6E}"/>
              </a:ext>
            </a:extLst>
          </p:cNvPr>
          <p:cNvSpPr>
            <a:spLocks noGrp="1"/>
          </p:cNvSpPr>
          <p:nvPr>
            <p:ph type="ctrTitle"/>
          </p:nvPr>
        </p:nvSpPr>
        <p:spPr/>
        <p:txBody>
          <a:bodyPr/>
          <a:lstStyle/>
          <a:p>
            <a:r>
              <a:rPr lang="en-US" dirty="0"/>
              <a:t>Hard-filter of </a:t>
            </a:r>
            <a:r>
              <a:rPr lang="en-US" dirty="0" err="1"/>
              <a:t>Cayo</a:t>
            </a:r>
            <a:r>
              <a:rPr lang="en-US" dirty="0"/>
              <a:t> exome data on </a:t>
            </a:r>
            <a:r>
              <a:rPr lang="en-US" dirty="0" err="1"/>
              <a:t>chrX</a:t>
            </a:r>
            <a:endParaRPr lang="en-US" dirty="0"/>
          </a:p>
        </p:txBody>
      </p:sp>
      <p:sp>
        <p:nvSpPr>
          <p:cNvPr id="3" name="Subtitle 2">
            <a:extLst>
              <a:ext uri="{FF2B5EF4-FFF2-40B4-BE49-F238E27FC236}">
                <a16:creationId xmlns:a16="http://schemas.microsoft.com/office/drawing/2014/main" id="{C15058A3-D7FD-4900-9E70-468F3DB1F1D7}"/>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AC9D0CA2-8A3A-49D1-B847-BAB4046F501C}"/>
              </a:ext>
            </a:extLst>
          </p:cNvPr>
          <p:cNvSpPr>
            <a:spLocks noGrp="1"/>
          </p:cNvSpPr>
          <p:nvPr>
            <p:ph type="sldNum" sz="quarter" idx="12"/>
          </p:nvPr>
        </p:nvSpPr>
        <p:spPr/>
        <p:txBody>
          <a:bodyPr/>
          <a:lstStyle/>
          <a:p>
            <a:fld id="{9208CCB7-9AD2-4C0F-88AE-E45EFEB19F45}" type="slidenum">
              <a:rPr lang="en-US" smtClean="0"/>
              <a:t>1</a:t>
            </a:fld>
            <a:endParaRPr lang="en-US"/>
          </a:p>
        </p:txBody>
      </p:sp>
    </p:spTree>
    <p:extLst>
      <p:ext uri="{BB962C8B-B14F-4D97-AF65-F5344CB8AC3E}">
        <p14:creationId xmlns:p14="http://schemas.microsoft.com/office/powerpoint/2010/main" val="167896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323D-64DF-47A0-9C00-0AB33A95BBD4}"/>
              </a:ext>
            </a:extLst>
          </p:cNvPr>
          <p:cNvSpPr>
            <a:spLocks noGrp="1"/>
          </p:cNvSpPr>
          <p:nvPr>
            <p:ph type="title"/>
          </p:nvPr>
        </p:nvSpPr>
        <p:spPr/>
        <p:txBody>
          <a:bodyPr/>
          <a:lstStyle/>
          <a:p>
            <a:r>
              <a:rPr lang="en-US" dirty="0"/>
              <a:t>Number of alleles that are genotyped AN</a:t>
            </a:r>
          </a:p>
        </p:txBody>
      </p:sp>
      <p:sp>
        <p:nvSpPr>
          <p:cNvPr id="5" name="Content Placeholder 4">
            <a:extLst>
              <a:ext uri="{FF2B5EF4-FFF2-40B4-BE49-F238E27FC236}">
                <a16:creationId xmlns:a16="http://schemas.microsoft.com/office/drawing/2014/main" id="{940C4B3C-1CAE-4663-AD5C-41B589B1D6E9}"/>
              </a:ext>
            </a:extLst>
          </p:cNvPr>
          <p:cNvSpPr>
            <a:spLocks noGrp="1"/>
          </p:cNvSpPr>
          <p:nvPr>
            <p:ph idx="1"/>
          </p:nvPr>
        </p:nvSpPr>
        <p:spPr/>
        <p:txBody>
          <a:bodyPr/>
          <a:lstStyle/>
          <a:p>
            <a:r>
              <a:rPr lang="en-US" dirty="0"/>
              <a:t>There are 14 exomes </a:t>
            </a:r>
            <a:r>
              <a:rPr lang="en-US" dirty="0">
                <a:sym typeface="Wingdings" panose="05000000000000000000" pitchFamily="2" charset="2"/>
              </a:rPr>
              <a:t> the maximum AN is 28, which means that a variant is genotyped across all 14 exomes</a:t>
            </a:r>
            <a:endParaRPr lang="en-US" dirty="0"/>
          </a:p>
        </p:txBody>
      </p:sp>
      <p:sp>
        <p:nvSpPr>
          <p:cNvPr id="3" name="Slide Number Placeholder 2">
            <a:extLst>
              <a:ext uri="{FF2B5EF4-FFF2-40B4-BE49-F238E27FC236}">
                <a16:creationId xmlns:a16="http://schemas.microsoft.com/office/drawing/2014/main" id="{DABF5DFD-9208-402F-B0AE-336A78964F93}"/>
              </a:ext>
            </a:extLst>
          </p:cNvPr>
          <p:cNvSpPr>
            <a:spLocks noGrp="1"/>
          </p:cNvSpPr>
          <p:nvPr>
            <p:ph type="sldNum" sz="quarter" idx="12"/>
          </p:nvPr>
        </p:nvSpPr>
        <p:spPr/>
        <p:txBody>
          <a:bodyPr/>
          <a:lstStyle/>
          <a:p>
            <a:fld id="{9208CCB7-9AD2-4C0F-88AE-E45EFEB19F45}" type="slidenum">
              <a:rPr lang="en-US" smtClean="0"/>
              <a:t>2</a:t>
            </a:fld>
            <a:endParaRPr lang="en-US" dirty="0"/>
          </a:p>
        </p:txBody>
      </p:sp>
      <p:pic>
        <p:nvPicPr>
          <p:cNvPr id="6" name="Picture 5">
            <a:extLst>
              <a:ext uri="{FF2B5EF4-FFF2-40B4-BE49-F238E27FC236}">
                <a16:creationId xmlns:a16="http://schemas.microsoft.com/office/drawing/2014/main" id="{4E3E625D-20BC-4305-8136-3F91254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966" y="2285991"/>
            <a:ext cx="7315215" cy="4572009"/>
          </a:xfrm>
          <a:prstGeom prst="rect">
            <a:avLst/>
          </a:prstGeom>
        </p:spPr>
      </p:pic>
    </p:spTree>
    <p:extLst>
      <p:ext uri="{BB962C8B-B14F-4D97-AF65-F5344CB8AC3E}">
        <p14:creationId xmlns:p14="http://schemas.microsoft.com/office/powerpoint/2010/main" val="116179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EF3D-60CC-4EFF-887C-6B3EDBBCFDC9}"/>
              </a:ext>
            </a:extLst>
          </p:cNvPr>
          <p:cNvSpPr>
            <a:spLocks noGrp="1"/>
          </p:cNvSpPr>
          <p:nvPr>
            <p:ph type="title"/>
          </p:nvPr>
        </p:nvSpPr>
        <p:spPr/>
        <p:txBody>
          <a:bodyPr/>
          <a:lstStyle/>
          <a:p>
            <a:r>
              <a:rPr lang="en-US" dirty="0"/>
              <a:t>Investigating AN</a:t>
            </a:r>
          </a:p>
        </p:txBody>
      </p:sp>
      <p:sp>
        <p:nvSpPr>
          <p:cNvPr id="4" name="Slide Number Placeholder 3">
            <a:extLst>
              <a:ext uri="{FF2B5EF4-FFF2-40B4-BE49-F238E27FC236}">
                <a16:creationId xmlns:a16="http://schemas.microsoft.com/office/drawing/2014/main" id="{60435A6C-C3C7-44B7-92CC-C52BB8655B29}"/>
              </a:ext>
            </a:extLst>
          </p:cNvPr>
          <p:cNvSpPr>
            <a:spLocks noGrp="1"/>
          </p:cNvSpPr>
          <p:nvPr>
            <p:ph type="sldNum" sz="quarter" idx="12"/>
          </p:nvPr>
        </p:nvSpPr>
        <p:spPr/>
        <p:txBody>
          <a:bodyPr/>
          <a:lstStyle/>
          <a:p>
            <a:fld id="{9208CCB7-9AD2-4C0F-88AE-E45EFEB19F45}" type="slidenum">
              <a:rPr lang="en-US" smtClean="0"/>
              <a:t>3</a:t>
            </a:fld>
            <a:endParaRPr lang="en-US"/>
          </a:p>
        </p:txBody>
      </p:sp>
      <p:graphicFrame>
        <p:nvGraphicFramePr>
          <p:cNvPr id="5" name="Table 4">
            <a:extLst>
              <a:ext uri="{FF2B5EF4-FFF2-40B4-BE49-F238E27FC236}">
                <a16:creationId xmlns:a16="http://schemas.microsoft.com/office/drawing/2014/main" id="{FCB07764-5665-486A-9C2F-468F02753A51}"/>
              </a:ext>
            </a:extLst>
          </p:cNvPr>
          <p:cNvGraphicFramePr>
            <a:graphicFrameLocks noGrp="1"/>
          </p:cNvGraphicFramePr>
          <p:nvPr>
            <p:extLst>
              <p:ext uri="{D42A27DB-BD31-4B8C-83A1-F6EECF244321}">
                <p14:modId xmlns:p14="http://schemas.microsoft.com/office/powerpoint/2010/main" val="4022832441"/>
              </p:ext>
            </p:extLst>
          </p:nvPr>
        </p:nvGraphicFramePr>
        <p:xfrm>
          <a:off x="1193247" y="1158875"/>
          <a:ext cx="9805506" cy="5562600"/>
        </p:xfrm>
        <a:graphic>
          <a:graphicData uri="http://schemas.openxmlformats.org/drawingml/2006/table">
            <a:tbl>
              <a:tblPr firstRow="1" bandRow="1">
                <a:tableStyleId>{5940675A-B579-460E-94D1-54222C63F5DA}</a:tableStyleId>
              </a:tblPr>
              <a:tblGrid>
                <a:gridCol w="1814444">
                  <a:extLst>
                    <a:ext uri="{9D8B030D-6E8A-4147-A177-3AD203B41FA5}">
                      <a16:colId xmlns:a16="http://schemas.microsoft.com/office/drawing/2014/main" val="834943238"/>
                    </a:ext>
                  </a:extLst>
                </a:gridCol>
                <a:gridCol w="4257813">
                  <a:extLst>
                    <a:ext uri="{9D8B030D-6E8A-4147-A177-3AD203B41FA5}">
                      <a16:colId xmlns:a16="http://schemas.microsoft.com/office/drawing/2014/main" val="3509451999"/>
                    </a:ext>
                  </a:extLst>
                </a:gridCol>
                <a:gridCol w="3733249">
                  <a:extLst>
                    <a:ext uri="{9D8B030D-6E8A-4147-A177-3AD203B41FA5}">
                      <a16:colId xmlns:a16="http://schemas.microsoft.com/office/drawing/2014/main" val="1526447711"/>
                    </a:ext>
                  </a:extLst>
                </a:gridCol>
              </a:tblGrid>
              <a:tr h="370840">
                <a:tc>
                  <a:txBody>
                    <a:bodyPr/>
                    <a:lstStyle/>
                    <a:p>
                      <a:endParaRPr lang="en-US" dirty="0">
                        <a:latin typeface="Helvetica" panose="020B0604020202020204" pitchFamily="34" charset="0"/>
                        <a:cs typeface="Helvetica" panose="020B0604020202020204" pitchFamily="34" charset="0"/>
                      </a:endParaRPr>
                    </a:p>
                  </a:txBody>
                  <a:tcPr/>
                </a:tc>
                <a:tc>
                  <a:txBody>
                    <a:bodyPr/>
                    <a:lstStyle/>
                    <a:p>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Number of variants (total = 16,299)</a:t>
                      </a:r>
                    </a:p>
                  </a:txBody>
                  <a:tcPr/>
                </a:tc>
                <a:extLst>
                  <a:ext uri="{0D108BD9-81ED-4DB2-BD59-A6C34878D82A}">
                    <a16:rowId xmlns:a16="http://schemas.microsoft.com/office/drawing/2014/main" val="1803557429"/>
                  </a:ext>
                </a:extLst>
              </a:tr>
              <a:tr h="370840">
                <a:tc>
                  <a:txBody>
                    <a:bodyPr/>
                    <a:lstStyle/>
                    <a:p>
                      <a:r>
                        <a:rPr lang="en-US" dirty="0">
                          <a:latin typeface="Helvetica" panose="020B0604020202020204" pitchFamily="34" charset="0"/>
                          <a:cs typeface="Helvetica" panose="020B0604020202020204" pitchFamily="34" charset="0"/>
                        </a:rPr>
                        <a:t>AN &gt;= 2</a:t>
                      </a:r>
                    </a:p>
                  </a:txBody>
                  <a:tcPr/>
                </a:tc>
                <a:tc>
                  <a:txBody>
                    <a:bodyPr/>
                    <a:lstStyle/>
                    <a:p>
                      <a:r>
                        <a:rPr lang="en-US" dirty="0">
                          <a:latin typeface="Helvetica" panose="020B0604020202020204" pitchFamily="34" charset="0"/>
                          <a:cs typeface="Helvetica" panose="020B0604020202020204" pitchFamily="34" charset="0"/>
                        </a:rPr>
                        <a:t>Called in 1 (out of 14) exomes or more</a:t>
                      </a:r>
                    </a:p>
                  </a:txBody>
                  <a:tcPr/>
                </a:tc>
                <a:tc>
                  <a:txBody>
                    <a:bodyPr/>
                    <a:lstStyle/>
                    <a:p>
                      <a:r>
                        <a:rPr lang="en-US" dirty="0">
                          <a:latin typeface="Helvetica" panose="020B0604020202020204" pitchFamily="34" charset="0"/>
                          <a:cs typeface="Helvetica" panose="020B0604020202020204" pitchFamily="34" charset="0"/>
                        </a:rPr>
                        <a:t>16,299</a:t>
                      </a:r>
                    </a:p>
                  </a:txBody>
                  <a:tcPr/>
                </a:tc>
                <a:extLst>
                  <a:ext uri="{0D108BD9-81ED-4DB2-BD59-A6C34878D82A}">
                    <a16:rowId xmlns:a16="http://schemas.microsoft.com/office/drawing/2014/main" val="4054142470"/>
                  </a:ext>
                </a:extLst>
              </a:tr>
              <a:tr h="370840">
                <a:tc>
                  <a:txBody>
                    <a:bodyPr/>
                    <a:lstStyle/>
                    <a:p>
                      <a:r>
                        <a:rPr lang="en-US" dirty="0">
                          <a:latin typeface="Helvetica" panose="020B0604020202020204" pitchFamily="34" charset="0"/>
                          <a:cs typeface="Helvetica" panose="020B0604020202020204" pitchFamily="34" charset="0"/>
                        </a:rPr>
                        <a:t>AN &gt;=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2 (out of 14) exomes or more</a:t>
                      </a:r>
                    </a:p>
                  </a:txBody>
                  <a:tcPr/>
                </a:tc>
                <a:tc>
                  <a:txBody>
                    <a:bodyPr/>
                    <a:lstStyle/>
                    <a:p>
                      <a:r>
                        <a:rPr lang="en-US" dirty="0">
                          <a:latin typeface="Helvetica" panose="020B0604020202020204" pitchFamily="34" charset="0"/>
                          <a:cs typeface="Helvetica" panose="020B0604020202020204" pitchFamily="34" charset="0"/>
                        </a:rPr>
                        <a:t>15,540</a:t>
                      </a:r>
                    </a:p>
                  </a:txBody>
                  <a:tcPr/>
                </a:tc>
                <a:extLst>
                  <a:ext uri="{0D108BD9-81ED-4DB2-BD59-A6C34878D82A}">
                    <a16:rowId xmlns:a16="http://schemas.microsoft.com/office/drawing/2014/main" val="4095572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3 (out of 14) exomes or more</a:t>
                      </a:r>
                    </a:p>
                  </a:txBody>
                  <a:tcPr/>
                </a:tc>
                <a:tc>
                  <a:txBody>
                    <a:bodyPr/>
                    <a:lstStyle/>
                    <a:p>
                      <a:r>
                        <a:rPr lang="en-US" dirty="0">
                          <a:latin typeface="Helvetica" panose="020B0604020202020204" pitchFamily="34" charset="0"/>
                          <a:cs typeface="Helvetica" panose="020B0604020202020204" pitchFamily="34" charset="0"/>
                        </a:rPr>
                        <a:t>15,232</a:t>
                      </a:r>
                    </a:p>
                  </a:txBody>
                  <a:tcPr/>
                </a:tc>
                <a:extLst>
                  <a:ext uri="{0D108BD9-81ED-4DB2-BD59-A6C34878D82A}">
                    <a16:rowId xmlns:a16="http://schemas.microsoft.com/office/drawing/2014/main" val="15558635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4 (out of 14) exomes or more</a:t>
                      </a:r>
                    </a:p>
                  </a:txBody>
                  <a:tcPr/>
                </a:tc>
                <a:tc>
                  <a:txBody>
                    <a:bodyPr/>
                    <a:lstStyle/>
                    <a:p>
                      <a:r>
                        <a:rPr lang="en-US" dirty="0">
                          <a:latin typeface="Helvetica" panose="020B0604020202020204" pitchFamily="34" charset="0"/>
                          <a:cs typeface="Helvetica" panose="020B0604020202020204" pitchFamily="34" charset="0"/>
                        </a:rPr>
                        <a:t>15,023</a:t>
                      </a:r>
                    </a:p>
                  </a:txBody>
                  <a:tcPr/>
                </a:tc>
                <a:extLst>
                  <a:ext uri="{0D108BD9-81ED-4DB2-BD59-A6C34878D82A}">
                    <a16:rowId xmlns:a16="http://schemas.microsoft.com/office/drawing/2014/main" val="441238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5 (out of 14) exomes or more</a:t>
                      </a:r>
                    </a:p>
                  </a:txBody>
                  <a:tcPr/>
                </a:tc>
                <a:tc>
                  <a:txBody>
                    <a:bodyPr/>
                    <a:lstStyle/>
                    <a:p>
                      <a:r>
                        <a:rPr lang="en-US" dirty="0">
                          <a:latin typeface="Helvetica" panose="020B0604020202020204" pitchFamily="34" charset="0"/>
                          <a:cs typeface="Helvetica" panose="020B0604020202020204" pitchFamily="34" charset="0"/>
                        </a:rPr>
                        <a:t>14,769</a:t>
                      </a:r>
                    </a:p>
                  </a:txBody>
                  <a:tcPr/>
                </a:tc>
                <a:extLst>
                  <a:ext uri="{0D108BD9-81ED-4DB2-BD59-A6C34878D82A}">
                    <a16:rowId xmlns:a16="http://schemas.microsoft.com/office/drawing/2014/main" val="1663716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6 (out of 14) exomes or more</a:t>
                      </a:r>
                    </a:p>
                  </a:txBody>
                  <a:tcPr/>
                </a:tc>
                <a:tc>
                  <a:txBody>
                    <a:bodyPr/>
                    <a:lstStyle/>
                    <a:p>
                      <a:r>
                        <a:rPr lang="en-US" dirty="0">
                          <a:latin typeface="Helvetica" panose="020B0604020202020204" pitchFamily="34" charset="0"/>
                          <a:cs typeface="Helvetica" panose="020B0604020202020204" pitchFamily="34" charset="0"/>
                        </a:rPr>
                        <a:t>14,563</a:t>
                      </a:r>
                    </a:p>
                  </a:txBody>
                  <a:tcPr/>
                </a:tc>
                <a:extLst>
                  <a:ext uri="{0D108BD9-81ED-4DB2-BD59-A6C34878D82A}">
                    <a16:rowId xmlns:a16="http://schemas.microsoft.com/office/drawing/2014/main" val="32707529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7 (out of 14) exomes or more</a:t>
                      </a:r>
                    </a:p>
                  </a:txBody>
                  <a:tcPr/>
                </a:tc>
                <a:tc>
                  <a:txBody>
                    <a:bodyPr/>
                    <a:lstStyle/>
                    <a:p>
                      <a:r>
                        <a:rPr lang="en-US" dirty="0">
                          <a:latin typeface="Helvetica" panose="020B0604020202020204" pitchFamily="34" charset="0"/>
                          <a:cs typeface="Helvetica" panose="020B0604020202020204" pitchFamily="34" charset="0"/>
                        </a:rPr>
                        <a:t>14,336</a:t>
                      </a:r>
                    </a:p>
                  </a:txBody>
                  <a:tcPr/>
                </a:tc>
                <a:extLst>
                  <a:ext uri="{0D108BD9-81ED-4DB2-BD59-A6C34878D82A}">
                    <a16:rowId xmlns:a16="http://schemas.microsoft.com/office/drawing/2014/main" val="680778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8 (out of 14) exomes or more</a:t>
                      </a:r>
                    </a:p>
                  </a:txBody>
                  <a:tcPr/>
                </a:tc>
                <a:tc>
                  <a:txBody>
                    <a:bodyPr/>
                    <a:lstStyle/>
                    <a:p>
                      <a:r>
                        <a:rPr lang="en-US" dirty="0">
                          <a:latin typeface="Helvetica" panose="020B0604020202020204" pitchFamily="34" charset="0"/>
                          <a:cs typeface="Helvetica" panose="020B0604020202020204" pitchFamily="34" charset="0"/>
                        </a:rPr>
                        <a:t>14,085</a:t>
                      </a:r>
                    </a:p>
                  </a:txBody>
                  <a:tcPr/>
                </a:tc>
                <a:extLst>
                  <a:ext uri="{0D108BD9-81ED-4DB2-BD59-A6C34878D82A}">
                    <a16:rowId xmlns:a16="http://schemas.microsoft.com/office/drawing/2014/main" val="3411312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9 (out of 14) exomes or more</a:t>
                      </a:r>
                    </a:p>
                  </a:txBody>
                  <a:tcPr/>
                </a:tc>
                <a:tc>
                  <a:txBody>
                    <a:bodyPr/>
                    <a:lstStyle/>
                    <a:p>
                      <a:r>
                        <a:rPr lang="en-US" dirty="0">
                          <a:latin typeface="Helvetica" panose="020B0604020202020204" pitchFamily="34" charset="0"/>
                          <a:cs typeface="Helvetica" panose="020B0604020202020204" pitchFamily="34" charset="0"/>
                        </a:rPr>
                        <a:t>13,859</a:t>
                      </a:r>
                    </a:p>
                  </a:txBody>
                  <a:tcPr/>
                </a:tc>
                <a:extLst>
                  <a:ext uri="{0D108BD9-81ED-4DB2-BD59-A6C34878D82A}">
                    <a16:rowId xmlns:a16="http://schemas.microsoft.com/office/drawing/2014/main" val="780849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10 (out of 14) exomes or more</a:t>
                      </a:r>
                    </a:p>
                  </a:txBody>
                  <a:tcPr/>
                </a:tc>
                <a:tc>
                  <a:txBody>
                    <a:bodyPr/>
                    <a:lstStyle/>
                    <a:p>
                      <a:r>
                        <a:rPr lang="en-US" dirty="0">
                          <a:latin typeface="Helvetica" panose="020B0604020202020204" pitchFamily="34" charset="0"/>
                          <a:cs typeface="Helvetica" panose="020B0604020202020204" pitchFamily="34" charset="0"/>
                        </a:rPr>
                        <a:t>13,535</a:t>
                      </a:r>
                    </a:p>
                  </a:txBody>
                  <a:tcPr/>
                </a:tc>
                <a:extLst>
                  <a:ext uri="{0D108BD9-81ED-4DB2-BD59-A6C34878D82A}">
                    <a16:rowId xmlns:a16="http://schemas.microsoft.com/office/drawing/2014/main" val="42279485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11 (out of 14) exomes or more</a:t>
                      </a:r>
                    </a:p>
                  </a:txBody>
                  <a:tcPr/>
                </a:tc>
                <a:tc>
                  <a:txBody>
                    <a:bodyPr/>
                    <a:lstStyle/>
                    <a:p>
                      <a:r>
                        <a:rPr lang="en-US" dirty="0">
                          <a:latin typeface="Helvetica" panose="020B0604020202020204" pitchFamily="34" charset="0"/>
                          <a:cs typeface="Helvetica" panose="020B0604020202020204" pitchFamily="34" charset="0"/>
                        </a:rPr>
                        <a:t>13,184</a:t>
                      </a:r>
                    </a:p>
                  </a:txBody>
                  <a:tcPr/>
                </a:tc>
                <a:extLst>
                  <a:ext uri="{0D108BD9-81ED-4DB2-BD59-A6C34878D82A}">
                    <a16:rowId xmlns:a16="http://schemas.microsoft.com/office/drawing/2014/main" val="7849663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12 (out of 14) exomes or more</a:t>
                      </a:r>
                    </a:p>
                  </a:txBody>
                  <a:tcPr/>
                </a:tc>
                <a:tc>
                  <a:txBody>
                    <a:bodyPr/>
                    <a:lstStyle/>
                    <a:p>
                      <a:r>
                        <a:rPr lang="en-US" dirty="0">
                          <a:latin typeface="Helvetica" panose="020B0604020202020204" pitchFamily="34" charset="0"/>
                          <a:cs typeface="Helvetica" panose="020B0604020202020204" pitchFamily="34" charset="0"/>
                        </a:rPr>
                        <a:t>12,795</a:t>
                      </a:r>
                    </a:p>
                  </a:txBody>
                  <a:tcPr/>
                </a:tc>
                <a:extLst>
                  <a:ext uri="{0D108BD9-81ED-4DB2-BD59-A6C34878D82A}">
                    <a16:rowId xmlns:a16="http://schemas.microsoft.com/office/drawing/2014/main" val="574678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&gt;= 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13 (out of 14) exomes or more</a:t>
                      </a:r>
                    </a:p>
                  </a:txBody>
                  <a:tcPr/>
                </a:tc>
                <a:tc>
                  <a:txBody>
                    <a:bodyPr/>
                    <a:lstStyle/>
                    <a:p>
                      <a:r>
                        <a:rPr lang="en-US" dirty="0">
                          <a:latin typeface="Helvetica" panose="020B0604020202020204" pitchFamily="34" charset="0"/>
                          <a:cs typeface="Helvetica" panose="020B0604020202020204" pitchFamily="34" charset="0"/>
                        </a:rPr>
                        <a:t>12,232</a:t>
                      </a:r>
                    </a:p>
                  </a:txBody>
                  <a:tcPr/>
                </a:tc>
                <a:extLst>
                  <a:ext uri="{0D108BD9-81ED-4DB2-BD59-A6C34878D82A}">
                    <a16:rowId xmlns:a16="http://schemas.microsoft.com/office/drawing/2014/main" val="24645899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AN = 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anose="020B0604020202020204" pitchFamily="34" charset="0"/>
                          <a:cs typeface="Helvetica" panose="020B0604020202020204" pitchFamily="34" charset="0"/>
                        </a:rPr>
                        <a:t>Called in 14 (out of 14) exomes</a:t>
                      </a:r>
                    </a:p>
                  </a:txBody>
                  <a:tcPr/>
                </a:tc>
                <a:tc>
                  <a:txBody>
                    <a:bodyPr/>
                    <a:lstStyle/>
                    <a:p>
                      <a:r>
                        <a:rPr lang="en-US" dirty="0">
                          <a:latin typeface="Helvetica" panose="020B0604020202020204" pitchFamily="34" charset="0"/>
                          <a:cs typeface="Helvetica" panose="020B0604020202020204" pitchFamily="34" charset="0"/>
                        </a:rPr>
                        <a:t>11,298</a:t>
                      </a:r>
                    </a:p>
                  </a:txBody>
                  <a:tcPr/>
                </a:tc>
                <a:extLst>
                  <a:ext uri="{0D108BD9-81ED-4DB2-BD59-A6C34878D82A}">
                    <a16:rowId xmlns:a16="http://schemas.microsoft.com/office/drawing/2014/main" val="1746798383"/>
                  </a:ext>
                </a:extLst>
              </a:tr>
            </a:tbl>
          </a:graphicData>
        </a:graphic>
      </p:graphicFrame>
    </p:spTree>
    <p:extLst>
      <p:ext uri="{BB962C8B-B14F-4D97-AF65-F5344CB8AC3E}">
        <p14:creationId xmlns:p14="http://schemas.microsoft.com/office/powerpoint/2010/main" val="24990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C309-B230-4F06-8CD9-079A9DBC69E4}"/>
              </a:ext>
            </a:extLst>
          </p:cNvPr>
          <p:cNvSpPr>
            <a:spLocks noGrp="1"/>
          </p:cNvSpPr>
          <p:nvPr>
            <p:ph type="title"/>
          </p:nvPr>
        </p:nvSpPr>
        <p:spPr/>
        <p:txBody>
          <a:bodyPr/>
          <a:lstStyle/>
          <a:p>
            <a:r>
              <a:rPr lang="en-US" dirty="0" err="1"/>
              <a:t>RMSMapping</a:t>
            </a:r>
            <a:r>
              <a:rPr lang="en-US" dirty="0"/>
              <a:t> quality (MQ)</a:t>
            </a:r>
          </a:p>
        </p:txBody>
      </p:sp>
      <p:sp>
        <p:nvSpPr>
          <p:cNvPr id="3" name="Content Placeholder 2">
            <a:extLst>
              <a:ext uri="{FF2B5EF4-FFF2-40B4-BE49-F238E27FC236}">
                <a16:creationId xmlns:a16="http://schemas.microsoft.com/office/drawing/2014/main" id="{48201280-92E1-4D4A-A751-BA4ACB7CCF7D}"/>
              </a:ext>
            </a:extLst>
          </p:cNvPr>
          <p:cNvSpPr>
            <a:spLocks noGrp="1"/>
          </p:cNvSpPr>
          <p:nvPr>
            <p:ph idx="1"/>
          </p:nvPr>
        </p:nvSpPr>
        <p:spPr/>
        <p:txBody>
          <a:bodyPr>
            <a:normAutofit/>
          </a:bodyPr>
          <a:lstStyle/>
          <a:p>
            <a:r>
              <a:rPr lang="en-US" sz="2200" dirty="0"/>
              <a:t>From GATK: “This is the root mean square mapping quality over all the reads at the site. Instead of the average mapping quality of the site, this annotation gives the square root of the average of the squares of the mapping qualities at the site.” and “When the mapping qualities are good at a site, the MQ will be around 60.”</a:t>
            </a:r>
          </a:p>
        </p:txBody>
      </p:sp>
      <p:sp>
        <p:nvSpPr>
          <p:cNvPr id="4" name="Slide Number Placeholder 3">
            <a:extLst>
              <a:ext uri="{FF2B5EF4-FFF2-40B4-BE49-F238E27FC236}">
                <a16:creationId xmlns:a16="http://schemas.microsoft.com/office/drawing/2014/main" id="{D3CBA4C2-517F-48E3-8AF9-20640E72612C}"/>
              </a:ext>
            </a:extLst>
          </p:cNvPr>
          <p:cNvSpPr>
            <a:spLocks noGrp="1"/>
          </p:cNvSpPr>
          <p:nvPr>
            <p:ph type="sldNum" sz="quarter" idx="12"/>
          </p:nvPr>
        </p:nvSpPr>
        <p:spPr/>
        <p:txBody>
          <a:bodyPr/>
          <a:lstStyle/>
          <a:p>
            <a:fld id="{9208CCB7-9AD2-4C0F-88AE-E45EFEB19F45}" type="slidenum">
              <a:rPr lang="en-US" smtClean="0"/>
              <a:t>4</a:t>
            </a:fld>
            <a:endParaRPr lang="en-US"/>
          </a:p>
        </p:txBody>
      </p:sp>
      <p:sp>
        <p:nvSpPr>
          <p:cNvPr id="7" name="TextBox 6">
            <a:extLst>
              <a:ext uri="{FF2B5EF4-FFF2-40B4-BE49-F238E27FC236}">
                <a16:creationId xmlns:a16="http://schemas.microsoft.com/office/drawing/2014/main" id="{C0075582-93BD-4E4F-95B8-3C3875E1D6C8}"/>
              </a:ext>
            </a:extLst>
          </p:cNvPr>
          <p:cNvSpPr txBox="1"/>
          <p:nvPr/>
        </p:nvSpPr>
        <p:spPr>
          <a:xfrm>
            <a:off x="6475444" y="2881312"/>
            <a:ext cx="5047861"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GATK’s hard-filter suggests to remove variants with MQ &lt; 40</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15,740 out of </a:t>
            </a:r>
            <a:r>
              <a:rPr lang="en-US" sz="2200" dirty="0">
                <a:latin typeface="Helvetica" panose="020B0604020202020204" pitchFamily="34" charset="0"/>
                <a:cs typeface="Helvetica" panose="020B0604020202020204" pitchFamily="34" charset="0"/>
                <a:sym typeface="Wingdings" panose="05000000000000000000" pitchFamily="2" charset="2"/>
              </a:rPr>
              <a:t>16,299 variants with MQ &gt; 40</a:t>
            </a:r>
            <a:endParaRPr lang="en-US" sz="2200" dirty="0">
              <a:latin typeface="Helvetica" panose="020B060402020202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54D22CB8-9F33-498B-A0A6-F1FCF8117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79" y="2881312"/>
            <a:ext cx="5852160" cy="3657600"/>
          </a:xfrm>
          <a:prstGeom prst="rect">
            <a:avLst/>
          </a:prstGeom>
        </p:spPr>
      </p:pic>
    </p:spTree>
    <p:extLst>
      <p:ext uri="{BB962C8B-B14F-4D97-AF65-F5344CB8AC3E}">
        <p14:creationId xmlns:p14="http://schemas.microsoft.com/office/powerpoint/2010/main" val="154874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789EED-0F3E-4235-A2AE-FFD5F9264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749" y="1667921"/>
            <a:ext cx="5852160" cy="3657600"/>
          </a:xfrm>
          <a:prstGeom prst="rect">
            <a:avLst/>
          </a:prstGeom>
        </p:spPr>
      </p:pic>
      <p:sp>
        <p:nvSpPr>
          <p:cNvPr id="2" name="Title 1">
            <a:extLst>
              <a:ext uri="{FF2B5EF4-FFF2-40B4-BE49-F238E27FC236}">
                <a16:creationId xmlns:a16="http://schemas.microsoft.com/office/drawing/2014/main" id="{FBFB389A-08B9-4B9B-9C71-0D3B4B885C4E}"/>
              </a:ext>
            </a:extLst>
          </p:cNvPr>
          <p:cNvSpPr>
            <a:spLocks noGrp="1"/>
          </p:cNvSpPr>
          <p:nvPr>
            <p:ph type="title"/>
          </p:nvPr>
        </p:nvSpPr>
        <p:spPr/>
        <p:txBody>
          <a:bodyPr/>
          <a:lstStyle/>
          <a:p>
            <a:r>
              <a:rPr lang="en-US" dirty="0"/>
              <a:t>Quality by depth (QD)</a:t>
            </a:r>
          </a:p>
        </p:txBody>
      </p:sp>
      <p:sp>
        <p:nvSpPr>
          <p:cNvPr id="4" name="Slide Number Placeholder 3">
            <a:extLst>
              <a:ext uri="{FF2B5EF4-FFF2-40B4-BE49-F238E27FC236}">
                <a16:creationId xmlns:a16="http://schemas.microsoft.com/office/drawing/2014/main" id="{30AF0B30-ED6E-408A-A6AB-8FE919579F00}"/>
              </a:ext>
            </a:extLst>
          </p:cNvPr>
          <p:cNvSpPr>
            <a:spLocks noGrp="1"/>
          </p:cNvSpPr>
          <p:nvPr>
            <p:ph type="sldNum" sz="quarter" idx="12"/>
          </p:nvPr>
        </p:nvSpPr>
        <p:spPr/>
        <p:txBody>
          <a:bodyPr/>
          <a:lstStyle/>
          <a:p>
            <a:fld id="{9208CCB7-9AD2-4C0F-88AE-E45EFEB19F45}" type="slidenum">
              <a:rPr lang="en-US" smtClean="0"/>
              <a:t>5</a:t>
            </a:fld>
            <a:endParaRPr lang="en-US"/>
          </a:p>
        </p:txBody>
      </p:sp>
      <p:cxnSp>
        <p:nvCxnSpPr>
          <p:cNvPr id="8" name="Straight Arrow Connector 7">
            <a:extLst>
              <a:ext uri="{FF2B5EF4-FFF2-40B4-BE49-F238E27FC236}">
                <a16:creationId xmlns:a16="http://schemas.microsoft.com/office/drawing/2014/main" id="{4A283C92-2511-47D4-B018-3D91C8ABCF11}"/>
              </a:ext>
            </a:extLst>
          </p:cNvPr>
          <p:cNvCxnSpPr>
            <a:cxnSpLocks/>
          </p:cNvCxnSpPr>
          <p:nvPr/>
        </p:nvCxnSpPr>
        <p:spPr>
          <a:xfrm flipH="1" flipV="1">
            <a:off x="1856792" y="2631233"/>
            <a:ext cx="1184988" cy="118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631781F-E5EC-4D72-A10D-A755E3D024AB}"/>
              </a:ext>
            </a:extLst>
          </p:cNvPr>
          <p:cNvSpPr txBox="1"/>
          <p:nvPr/>
        </p:nvSpPr>
        <p:spPr>
          <a:xfrm>
            <a:off x="522515" y="1428700"/>
            <a:ext cx="1735494" cy="1200329"/>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GATK recommends to remove this peak</a:t>
            </a:r>
          </a:p>
        </p:txBody>
      </p:sp>
      <p:sp>
        <p:nvSpPr>
          <p:cNvPr id="10" name="TextBox 9">
            <a:extLst>
              <a:ext uri="{FF2B5EF4-FFF2-40B4-BE49-F238E27FC236}">
                <a16:creationId xmlns:a16="http://schemas.microsoft.com/office/drawing/2014/main" id="{F28D2201-F432-45AD-8DCF-3E16D21EF517}"/>
              </a:ext>
            </a:extLst>
          </p:cNvPr>
          <p:cNvSpPr txBox="1"/>
          <p:nvPr/>
        </p:nvSpPr>
        <p:spPr>
          <a:xfrm>
            <a:off x="3041780" y="967035"/>
            <a:ext cx="2796073" cy="923330"/>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This peak represents variants that are mostly heterozygous</a:t>
            </a:r>
          </a:p>
        </p:txBody>
      </p:sp>
      <p:cxnSp>
        <p:nvCxnSpPr>
          <p:cNvPr id="12" name="Straight Arrow Connector 11">
            <a:extLst>
              <a:ext uri="{FF2B5EF4-FFF2-40B4-BE49-F238E27FC236}">
                <a16:creationId xmlns:a16="http://schemas.microsoft.com/office/drawing/2014/main" id="{C1B950B2-9FBA-411F-BDB3-4E5CDE8FE82D}"/>
              </a:ext>
            </a:extLst>
          </p:cNvPr>
          <p:cNvCxnSpPr>
            <a:cxnSpLocks/>
          </p:cNvCxnSpPr>
          <p:nvPr/>
        </p:nvCxnSpPr>
        <p:spPr>
          <a:xfrm flipV="1">
            <a:off x="5159829" y="1646848"/>
            <a:ext cx="111967" cy="461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F7CBAC9-576F-4787-8783-5EEFB8361715}"/>
              </a:ext>
            </a:extLst>
          </p:cNvPr>
          <p:cNvSpPr txBox="1"/>
          <p:nvPr/>
        </p:nvSpPr>
        <p:spPr>
          <a:xfrm>
            <a:off x="7324523" y="863256"/>
            <a:ext cx="2796073" cy="923330"/>
          </a:xfrm>
          <a:prstGeom prst="rect">
            <a:avLst/>
          </a:prstGeom>
          <a:noFill/>
          <a:ln w="9525">
            <a:solidFill>
              <a:schemeClr val="tx1"/>
            </a:solidFill>
          </a:ln>
        </p:spPr>
        <p:txBody>
          <a:bodyPr wrap="square" rtlCol="0">
            <a:spAutoFit/>
          </a:bodyPr>
          <a:lstStyle/>
          <a:p>
            <a:pPr algn="ctr"/>
            <a:r>
              <a:rPr lang="en-US" dirty="0">
                <a:latin typeface="Helvetica" panose="020B0604020202020204" pitchFamily="34" charset="0"/>
                <a:cs typeface="Helvetica" panose="020B0604020202020204" pitchFamily="34" charset="0"/>
              </a:rPr>
              <a:t>This peak represents variants that are mostly homozygous</a:t>
            </a:r>
          </a:p>
        </p:txBody>
      </p:sp>
      <p:cxnSp>
        <p:nvCxnSpPr>
          <p:cNvPr id="15" name="Straight Arrow Connector 14">
            <a:extLst>
              <a:ext uri="{FF2B5EF4-FFF2-40B4-BE49-F238E27FC236}">
                <a16:creationId xmlns:a16="http://schemas.microsoft.com/office/drawing/2014/main" id="{20F064A0-4995-4E7D-91BD-D15DF4A9F565}"/>
              </a:ext>
            </a:extLst>
          </p:cNvPr>
          <p:cNvCxnSpPr>
            <a:cxnSpLocks/>
            <a:endCxn id="13" idx="1"/>
          </p:cNvCxnSpPr>
          <p:nvPr/>
        </p:nvCxnSpPr>
        <p:spPr>
          <a:xfrm flipV="1">
            <a:off x="6484776" y="1324921"/>
            <a:ext cx="839747" cy="461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3CCB02D-A478-4CA7-AB82-C76D22D4BFB2}"/>
              </a:ext>
            </a:extLst>
          </p:cNvPr>
          <p:cNvSpPr txBox="1"/>
          <p:nvPr/>
        </p:nvSpPr>
        <p:spPr>
          <a:xfrm>
            <a:off x="517849" y="5429300"/>
            <a:ext cx="9602747"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Use QD threshold of 5</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There are 15,152 out of 16,299 variants with QD &gt; 5</a:t>
            </a:r>
          </a:p>
        </p:txBody>
      </p:sp>
    </p:spTree>
    <p:extLst>
      <p:ext uri="{BB962C8B-B14F-4D97-AF65-F5344CB8AC3E}">
        <p14:creationId xmlns:p14="http://schemas.microsoft.com/office/powerpoint/2010/main" val="110099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12EF8E2-E06F-4FC3-9201-EB2CEE1C5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556" y="2888366"/>
            <a:ext cx="5852160" cy="3657600"/>
          </a:xfrm>
          <a:prstGeom prst="rect">
            <a:avLst/>
          </a:prstGeom>
        </p:spPr>
      </p:pic>
      <p:sp>
        <p:nvSpPr>
          <p:cNvPr id="5" name="Title 4">
            <a:extLst>
              <a:ext uri="{FF2B5EF4-FFF2-40B4-BE49-F238E27FC236}">
                <a16:creationId xmlns:a16="http://schemas.microsoft.com/office/drawing/2014/main" id="{D78B1B8E-1122-4908-996E-D7E14C9981F2}"/>
              </a:ext>
            </a:extLst>
          </p:cNvPr>
          <p:cNvSpPr>
            <a:spLocks noGrp="1"/>
          </p:cNvSpPr>
          <p:nvPr>
            <p:ph type="title"/>
          </p:nvPr>
        </p:nvSpPr>
        <p:spPr/>
        <p:txBody>
          <a:bodyPr/>
          <a:lstStyle/>
          <a:p>
            <a:r>
              <a:rPr lang="en-US" dirty="0"/>
              <a:t>Total depth of coverage over all sample (DP)</a:t>
            </a:r>
          </a:p>
        </p:txBody>
      </p:sp>
      <p:sp>
        <p:nvSpPr>
          <p:cNvPr id="2" name="Content Placeholder 1">
            <a:extLst>
              <a:ext uri="{FF2B5EF4-FFF2-40B4-BE49-F238E27FC236}">
                <a16:creationId xmlns:a16="http://schemas.microsoft.com/office/drawing/2014/main" id="{2810D21E-4290-4CE1-B1F9-BCB23F0453C7}"/>
              </a:ext>
            </a:extLst>
          </p:cNvPr>
          <p:cNvSpPr>
            <a:spLocks noGrp="1"/>
          </p:cNvSpPr>
          <p:nvPr>
            <p:ph idx="1"/>
          </p:nvPr>
        </p:nvSpPr>
        <p:spPr/>
        <p:txBody>
          <a:bodyPr/>
          <a:lstStyle/>
          <a:p>
            <a:r>
              <a:rPr lang="en-US" dirty="0"/>
              <a:t>DP from the INFO field from VCF file is summed across all samples. To get the mean, I divided DP by (AN/2) for that variant</a:t>
            </a:r>
          </a:p>
        </p:txBody>
      </p:sp>
      <p:sp>
        <p:nvSpPr>
          <p:cNvPr id="4" name="Slide Number Placeholder 3">
            <a:extLst>
              <a:ext uri="{FF2B5EF4-FFF2-40B4-BE49-F238E27FC236}">
                <a16:creationId xmlns:a16="http://schemas.microsoft.com/office/drawing/2014/main" id="{B58E20E9-8593-42FD-B875-67CBABF5ECA2}"/>
              </a:ext>
            </a:extLst>
          </p:cNvPr>
          <p:cNvSpPr>
            <a:spLocks noGrp="1"/>
          </p:cNvSpPr>
          <p:nvPr>
            <p:ph type="sldNum" sz="quarter" idx="12"/>
          </p:nvPr>
        </p:nvSpPr>
        <p:spPr/>
        <p:txBody>
          <a:bodyPr/>
          <a:lstStyle/>
          <a:p>
            <a:fld id="{9208CCB7-9AD2-4C0F-88AE-E45EFEB19F45}" type="slidenum">
              <a:rPr lang="en-US" smtClean="0"/>
              <a:t>6</a:t>
            </a:fld>
            <a:endParaRPr lang="en-US"/>
          </a:p>
        </p:txBody>
      </p:sp>
      <p:cxnSp>
        <p:nvCxnSpPr>
          <p:cNvPr id="10" name="Straight Arrow Connector 9">
            <a:extLst>
              <a:ext uri="{FF2B5EF4-FFF2-40B4-BE49-F238E27FC236}">
                <a16:creationId xmlns:a16="http://schemas.microsoft.com/office/drawing/2014/main" id="{226ED5A1-9187-42DE-89E8-484FCD89AFCF}"/>
              </a:ext>
            </a:extLst>
          </p:cNvPr>
          <p:cNvCxnSpPr/>
          <p:nvPr/>
        </p:nvCxnSpPr>
        <p:spPr>
          <a:xfrm flipV="1">
            <a:off x="3935896" y="2524539"/>
            <a:ext cx="0" cy="356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E24A69C-55A4-4BA0-B30B-386CF048395A}"/>
              </a:ext>
            </a:extLst>
          </p:cNvPr>
          <p:cNvSpPr txBox="1"/>
          <p:nvPr/>
        </p:nvSpPr>
        <p:spPr>
          <a:xfrm>
            <a:off x="3354457" y="2144904"/>
            <a:ext cx="1326874"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mean = 24</a:t>
            </a:r>
          </a:p>
        </p:txBody>
      </p:sp>
      <p:cxnSp>
        <p:nvCxnSpPr>
          <p:cNvPr id="13" name="Straight Arrow Connector 12">
            <a:extLst>
              <a:ext uri="{FF2B5EF4-FFF2-40B4-BE49-F238E27FC236}">
                <a16:creationId xmlns:a16="http://schemas.microsoft.com/office/drawing/2014/main" id="{BEB2D7DB-CB0A-4BD4-90F5-BFA8A51A0895}"/>
              </a:ext>
            </a:extLst>
          </p:cNvPr>
          <p:cNvCxnSpPr/>
          <p:nvPr/>
        </p:nvCxnSpPr>
        <p:spPr>
          <a:xfrm>
            <a:off x="4204252" y="3429000"/>
            <a:ext cx="655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C750477-F2BE-489F-B1CD-789C322BC852}"/>
              </a:ext>
            </a:extLst>
          </p:cNvPr>
          <p:cNvSpPr txBox="1"/>
          <p:nvPr/>
        </p:nvSpPr>
        <p:spPr>
          <a:xfrm>
            <a:off x="4896023" y="3234599"/>
            <a:ext cx="24357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150% of mean = 36</a:t>
            </a:r>
          </a:p>
        </p:txBody>
      </p:sp>
      <p:sp>
        <p:nvSpPr>
          <p:cNvPr id="22" name="TextBox 21">
            <a:extLst>
              <a:ext uri="{FF2B5EF4-FFF2-40B4-BE49-F238E27FC236}">
                <a16:creationId xmlns:a16="http://schemas.microsoft.com/office/drawing/2014/main" id="{EE40E4EA-BCC4-40AD-87E5-895FE8F3E7ED}"/>
              </a:ext>
            </a:extLst>
          </p:cNvPr>
          <p:cNvSpPr txBox="1"/>
          <p:nvPr/>
        </p:nvSpPr>
        <p:spPr>
          <a:xfrm>
            <a:off x="528070" y="3566276"/>
            <a:ext cx="24357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50% of mean = 12</a:t>
            </a:r>
          </a:p>
        </p:txBody>
      </p:sp>
      <p:cxnSp>
        <p:nvCxnSpPr>
          <p:cNvPr id="15" name="Straight Arrow Connector 14">
            <a:extLst>
              <a:ext uri="{FF2B5EF4-FFF2-40B4-BE49-F238E27FC236}">
                <a16:creationId xmlns:a16="http://schemas.microsoft.com/office/drawing/2014/main" id="{4D0E0852-D201-41D3-A6E7-9A439223D7A0}"/>
              </a:ext>
            </a:extLst>
          </p:cNvPr>
          <p:cNvCxnSpPr/>
          <p:nvPr/>
        </p:nvCxnSpPr>
        <p:spPr>
          <a:xfrm flipH="1">
            <a:off x="2409238" y="3038488"/>
            <a:ext cx="1341783" cy="331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660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FAD7-EE96-4D85-B9D6-CA28C7C16724}"/>
              </a:ext>
            </a:extLst>
          </p:cNvPr>
          <p:cNvSpPr>
            <a:spLocks noGrp="1"/>
          </p:cNvSpPr>
          <p:nvPr>
            <p:ph type="title"/>
          </p:nvPr>
        </p:nvSpPr>
        <p:spPr/>
        <p:txBody>
          <a:bodyPr/>
          <a:lstStyle/>
          <a:p>
            <a:r>
              <a:rPr lang="en-US" dirty="0"/>
              <a:t>Investigating DP</a:t>
            </a:r>
          </a:p>
        </p:txBody>
      </p:sp>
      <p:sp>
        <p:nvSpPr>
          <p:cNvPr id="4" name="Slide Number Placeholder 3">
            <a:extLst>
              <a:ext uri="{FF2B5EF4-FFF2-40B4-BE49-F238E27FC236}">
                <a16:creationId xmlns:a16="http://schemas.microsoft.com/office/drawing/2014/main" id="{E5B117E3-4873-47E4-A900-3925F9446BE9}"/>
              </a:ext>
            </a:extLst>
          </p:cNvPr>
          <p:cNvSpPr>
            <a:spLocks noGrp="1"/>
          </p:cNvSpPr>
          <p:nvPr>
            <p:ph type="sldNum" sz="quarter" idx="12"/>
          </p:nvPr>
        </p:nvSpPr>
        <p:spPr/>
        <p:txBody>
          <a:bodyPr/>
          <a:lstStyle/>
          <a:p>
            <a:fld id="{9208CCB7-9AD2-4C0F-88AE-E45EFEB19F45}" type="slidenum">
              <a:rPr lang="en-US" smtClean="0"/>
              <a:t>7</a:t>
            </a:fld>
            <a:endParaRPr lang="en-US"/>
          </a:p>
        </p:txBody>
      </p:sp>
      <p:graphicFrame>
        <p:nvGraphicFramePr>
          <p:cNvPr id="6" name="Table 5">
            <a:extLst>
              <a:ext uri="{FF2B5EF4-FFF2-40B4-BE49-F238E27FC236}">
                <a16:creationId xmlns:a16="http://schemas.microsoft.com/office/drawing/2014/main" id="{CF37F988-0520-4385-94DA-F8A4AFE2DE0D}"/>
              </a:ext>
            </a:extLst>
          </p:cNvPr>
          <p:cNvGraphicFramePr>
            <a:graphicFrameLocks noGrp="1"/>
          </p:cNvGraphicFramePr>
          <p:nvPr>
            <p:extLst>
              <p:ext uri="{D42A27DB-BD31-4B8C-83A1-F6EECF244321}">
                <p14:modId xmlns:p14="http://schemas.microsoft.com/office/powerpoint/2010/main" val="1133065154"/>
              </p:ext>
            </p:extLst>
          </p:nvPr>
        </p:nvGraphicFramePr>
        <p:xfrm>
          <a:off x="2032000" y="1186197"/>
          <a:ext cx="8128000" cy="4079240"/>
        </p:xfrm>
        <a:graphic>
          <a:graphicData uri="http://schemas.openxmlformats.org/drawingml/2006/table">
            <a:tbl>
              <a:tblPr firstRow="1" bandRow="1">
                <a:tableStyleId>{5940675A-B579-460E-94D1-54222C63F5DA}</a:tableStyleId>
              </a:tblPr>
              <a:tblGrid>
                <a:gridCol w="2717282">
                  <a:extLst>
                    <a:ext uri="{9D8B030D-6E8A-4147-A177-3AD203B41FA5}">
                      <a16:colId xmlns:a16="http://schemas.microsoft.com/office/drawing/2014/main" val="3226061552"/>
                    </a:ext>
                  </a:extLst>
                </a:gridCol>
                <a:gridCol w="5410718">
                  <a:extLst>
                    <a:ext uri="{9D8B030D-6E8A-4147-A177-3AD203B41FA5}">
                      <a16:colId xmlns:a16="http://schemas.microsoft.com/office/drawing/2014/main" val="441109958"/>
                    </a:ext>
                  </a:extLst>
                </a:gridCol>
              </a:tblGrid>
              <a:tr h="370840">
                <a:tc>
                  <a:txBody>
                    <a:bodyPr/>
                    <a:lstStyle/>
                    <a:p>
                      <a:endParaRPr lang="en-US" dirty="0">
                        <a:latin typeface="Helvetica" panose="020B0604020202020204" pitchFamily="34" charset="0"/>
                        <a:cs typeface="Helvetica" panose="020B0604020202020204" pitchFamily="34" charset="0"/>
                      </a:endParaRPr>
                    </a:p>
                  </a:txBody>
                  <a:tcPr/>
                </a:tc>
                <a:tc>
                  <a:txBody>
                    <a:bodyPr/>
                    <a:lstStyle/>
                    <a:p>
                      <a:r>
                        <a:rPr lang="en-US" dirty="0"/>
                        <a:t>Number of variants </a:t>
                      </a:r>
                      <a:endParaRPr lang="en-US"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929920707"/>
                  </a:ext>
                </a:extLst>
              </a:tr>
              <a:tr h="370840">
                <a:tc>
                  <a:txBody>
                    <a:bodyPr/>
                    <a:lstStyle/>
                    <a:p>
                      <a:r>
                        <a:rPr lang="en-US" dirty="0"/>
                        <a:t>0-25X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10,613</a:t>
                      </a:r>
                    </a:p>
                  </a:txBody>
                  <a:tcPr/>
                </a:tc>
                <a:extLst>
                  <a:ext uri="{0D108BD9-81ED-4DB2-BD59-A6C34878D82A}">
                    <a16:rowId xmlns:a16="http://schemas.microsoft.com/office/drawing/2014/main" val="4150004541"/>
                  </a:ext>
                </a:extLst>
              </a:tr>
              <a:tr h="370840">
                <a:tc>
                  <a:txBody>
                    <a:bodyPr/>
                    <a:lstStyle/>
                    <a:p>
                      <a:r>
                        <a:rPr lang="en-US" dirty="0"/>
                        <a:t>25-50X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3,979</a:t>
                      </a:r>
                    </a:p>
                  </a:txBody>
                  <a:tcPr/>
                </a:tc>
                <a:extLst>
                  <a:ext uri="{0D108BD9-81ED-4DB2-BD59-A6C34878D82A}">
                    <a16:rowId xmlns:a16="http://schemas.microsoft.com/office/drawing/2014/main" val="724754415"/>
                  </a:ext>
                </a:extLst>
              </a:tr>
              <a:tr h="370840">
                <a:tc>
                  <a:txBody>
                    <a:bodyPr/>
                    <a:lstStyle/>
                    <a:p>
                      <a:r>
                        <a:rPr lang="en-US" dirty="0"/>
                        <a:t>50-100X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1,366</a:t>
                      </a:r>
                    </a:p>
                  </a:txBody>
                  <a:tcPr/>
                </a:tc>
                <a:extLst>
                  <a:ext uri="{0D108BD9-81ED-4DB2-BD59-A6C34878D82A}">
                    <a16:rowId xmlns:a16="http://schemas.microsoft.com/office/drawing/2014/main" val="1103242471"/>
                  </a:ext>
                </a:extLst>
              </a:tr>
              <a:tr h="370840">
                <a:tc>
                  <a:txBody>
                    <a:bodyPr/>
                    <a:lstStyle/>
                    <a:p>
                      <a:r>
                        <a:rPr lang="en-US" dirty="0"/>
                        <a:t>100-150X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185</a:t>
                      </a:r>
                    </a:p>
                  </a:txBody>
                  <a:tcPr/>
                </a:tc>
                <a:extLst>
                  <a:ext uri="{0D108BD9-81ED-4DB2-BD59-A6C34878D82A}">
                    <a16:rowId xmlns:a16="http://schemas.microsoft.com/office/drawing/2014/main" val="3322985728"/>
                  </a:ext>
                </a:extLst>
              </a:tr>
              <a:tr h="370840">
                <a:tc>
                  <a:txBody>
                    <a:bodyPr/>
                    <a:lstStyle/>
                    <a:p>
                      <a:r>
                        <a:rPr lang="en-US" dirty="0"/>
                        <a:t>150-200X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63</a:t>
                      </a:r>
                    </a:p>
                  </a:txBody>
                  <a:tcPr/>
                </a:tc>
                <a:extLst>
                  <a:ext uri="{0D108BD9-81ED-4DB2-BD59-A6C34878D82A}">
                    <a16:rowId xmlns:a16="http://schemas.microsoft.com/office/drawing/2014/main" val="3886883221"/>
                  </a:ext>
                </a:extLst>
              </a:tr>
              <a:tr h="370840">
                <a:tc>
                  <a:txBody>
                    <a:bodyPr/>
                    <a:lstStyle/>
                    <a:p>
                      <a:r>
                        <a:rPr lang="en-US" dirty="0"/>
                        <a:t>200-250X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43</a:t>
                      </a:r>
                    </a:p>
                  </a:txBody>
                  <a:tcPr/>
                </a:tc>
                <a:extLst>
                  <a:ext uri="{0D108BD9-81ED-4DB2-BD59-A6C34878D82A}">
                    <a16:rowId xmlns:a16="http://schemas.microsoft.com/office/drawing/2014/main" val="3558251257"/>
                  </a:ext>
                </a:extLst>
              </a:tr>
              <a:tr h="370840">
                <a:tc>
                  <a:txBody>
                    <a:bodyPr/>
                    <a:lstStyle/>
                    <a:p>
                      <a:r>
                        <a:rPr lang="en-US" dirty="0"/>
                        <a:t>250-300X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32</a:t>
                      </a:r>
                    </a:p>
                  </a:txBody>
                  <a:tcPr/>
                </a:tc>
                <a:extLst>
                  <a:ext uri="{0D108BD9-81ED-4DB2-BD59-A6C34878D82A}">
                    <a16:rowId xmlns:a16="http://schemas.microsoft.com/office/drawing/2014/main" val="2429282532"/>
                  </a:ext>
                </a:extLst>
              </a:tr>
              <a:tr h="370840">
                <a:tc>
                  <a:txBody>
                    <a:bodyPr/>
                    <a:lstStyle/>
                    <a:p>
                      <a:r>
                        <a:rPr lang="en-US" dirty="0"/>
                        <a:t>300-350X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15</a:t>
                      </a:r>
                    </a:p>
                  </a:txBody>
                  <a:tcPr/>
                </a:tc>
                <a:extLst>
                  <a:ext uri="{0D108BD9-81ED-4DB2-BD59-A6C34878D82A}">
                    <a16:rowId xmlns:a16="http://schemas.microsoft.com/office/drawing/2014/main" val="3663273472"/>
                  </a:ext>
                </a:extLst>
              </a:tr>
              <a:tr h="370840">
                <a:tc>
                  <a:txBody>
                    <a:bodyPr/>
                    <a:lstStyle/>
                    <a:p>
                      <a:r>
                        <a:rPr lang="en-US" dirty="0"/>
                        <a:t>350-400X</a:t>
                      </a:r>
                      <a:endParaRPr lang="en-US" dirty="0">
                        <a:latin typeface="Helvetica" panose="020B0604020202020204" pitchFamily="34" charset="0"/>
                        <a:cs typeface="Helvetica" panose="020B0604020202020204" pitchFamily="34" charset="0"/>
                      </a:endParaRPr>
                    </a:p>
                  </a:txBody>
                  <a:tcPr/>
                </a:tc>
                <a:tc>
                  <a:txBody>
                    <a:bodyPr/>
                    <a:lstStyle/>
                    <a:p>
                      <a:r>
                        <a:rPr lang="en-US" dirty="0">
                          <a:latin typeface="Helvetica" panose="020B0604020202020204" pitchFamily="34" charset="0"/>
                          <a:cs typeface="Helvetica" panose="020B0604020202020204" pitchFamily="34" charset="0"/>
                        </a:rPr>
                        <a:t>2</a:t>
                      </a:r>
                    </a:p>
                  </a:txBody>
                  <a:tcPr/>
                </a:tc>
                <a:extLst>
                  <a:ext uri="{0D108BD9-81ED-4DB2-BD59-A6C34878D82A}">
                    <a16:rowId xmlns:a16="http://schemas.microsoft.com/office/drawing/2014/main" val="273000940"/>
                  </a:ext>
                </a:extLst>
              </a:tr>
              <a:tr h="370840">
                <a:tc>
                  <a:txBody>
                    <a:bodyPr/>
                    <a:lstStyle/>
                    <a:p>
                      <a:r>
                        <a:rPr lang="en-US" dirty="0">
                          <a:latin typeface="Helvetica" panose="020B0604020202020204" pitchFamily="34" charset="0"/>
                          <a:cs typeface="Helvetica" panose="020B0604020202020204" pitchFamily="34" charset="0"/>
                        </a:rPr>
                        <a:t>&gt;400X</a:t>
                      </a:r>
                    </a:p>
                  </a:txBody>
                  <a:tcPr/>
                </a:tc>
                <a:tc>
                  <a:txBody>
                    <a:bodyPr/>
                    <a:lstStyle/>
                    <a:p>
                      <a:r>
                        <a:rPr lang="en-US" dirty="0">
                          <a:latin typeface="Helvetica" panose="020B0604020202020204" pitchFamily="34" charset="0"/>
                          <a:cs typeface="Helvetica" panose="020B0604020202020204" pitchFamily="34" charset="0"/>
                        </a:rPr>
                        <a:t>1</a:t>
                      </a:r>
                    </a:p>
                  </a:txBody>
                  <a:tcPr/>
                </a:tc>
                <a:extLst>
                  <a:ext uri="{0D108BD9-81ED-4DB2-BD59-A6C34878D82A}">
                    <a16:rowId xmlns:a16="http://schemas.microsoft.com/office/drawing/2014/main" val="729076121"/>
                  </a:ext>
                </a:extLst>
              </a:tr>
            </a:tbl>
          </a:graphicData>
        </a:graphic>
      </p:graphicFrame>
    </p:spTree>
    <p:extLst>
      <p:ext uri="{BB962C8B-B14F-4D97-AF65-F5344CB8AC3E}">
        <p14:creationId xmlns:p14="http://schemas.microsoft.com/office/powerpoint/2010/main" val="239466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480</Words>
  <Application>Microsoft Office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Helvetica</vt:lpstr>
      <vt:lpstr>Office Theme</vt:lpstr>
      <vt:lpstr>Hard-filter of Cayo exome data on chrX</vt:lpstr>
      <vt:lpstr>Number of alleles that are genotyped AN</vt:lpstr>
      <vt:lpstr>Investigating AN</vt:lpstr>
      <vt:lpstr>RMSMapping quality (MQ)</vt:lpstr>
      <vt:lpstr>Quality by depth (QD)</vt:lpstr>
      <vt:lpstr>Total depth of coverage over all sample (DP)</vt:lpstr>
      <vt:lpstr>Investigating 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Hard-filter of Cayo exome data on chrX</dc:title>
  <dc:creator>Tanya Phung</dc:creator>
  <cp:lastModifiedBy>Tanya Phung</cp:lastModifiedBy>
  <cp:revision>19</cp:revision>
  <dcterms:created xsi:type="dcterms:W3CDTF">2019-07-22T17:52:16Z</dcterms:created>
  <dcterms:modified xsi:type="dcterms:W3CDTF">2019-07-23T15:39:18Z</dcterms:modified>
</cp:coreProperties>
</file>