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0"/>
    <p:restoredTop sz="94762"/>
  </p:normalViewPr>
  <p:slideViewPr>
    <p:cSldViewPr snapToGrid="0" snapToObjects="1">
      <p:cViewPr varScale="1">
        <p:scale>
          <a:sx n="121" d="100"/>
          <a:sy n="121" d="100"/>
        </p:scale>
        <p:origin x="7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BAE8C-A5B2-BD44-9A8B-09BC6CA0513A}"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214007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BAE8C-A5B2-BD44-9A8B-09BC6CA0513A}"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175389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BAE8C-A5B2-BD44-9A8B-09BC6CA0513A}"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C462-708B-A54C-9255-06D8B965E3A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1642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BAE8C-A5B2-BD44-9A8B-09BC6CA0513A}"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3639433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BAE8C-A5B2-BD44-9A8B-09BC6CA0513A}"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C462-708B-A54C-9255-06D8B965E3A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8179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BAE8C-A5B2-BD44-9A8B-09BC6CA0513A}"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281312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BAE8C-A5B2-BD44-9A8B-09BC6CA0513A}"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1860749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BAE8C-A5B2-BD44-9A8B-09BC6CA0513A}"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181499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BAE8C-A5B2-BD44-9A8B-09BC6CA0513A}"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410839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BAE8C-A5B2-BD44-9A8B-09BC6CA0513A}" type="datetimeFigureOut">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105627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BAE8C-A5B2-BD44-9A8B-09BC6CA0513A}" type="datetimeFigureOut">
              <a:rPr lang="en-US" smtClean="0"/>
              <a:t>8/31/22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261039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BAE8C-A5B2-BD44-9A8B-09BC6CA0513A}" type="datetimeFigureOut">
              <a:rPr lang="en-US" smtClean="0"/>
              <a:t>8/31/22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1543619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BAE8C-A5B2-BD44-9A8B-09BC6CA0513A}" type="datetimeFigureOut">
              <a:rPr lang="en-US" smtClean="0"/>
              <a:t>8/31/22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227869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BAE8C-A5B2-BD44-9A8B-09BC6CA0513A}" type="datetimeFigureOut">
              <a:rPr lang="en-US" smtClean="0"/>
              <a:t>8/31/22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387661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5BAE8C-A5B2-BD44-9A8B-09BC6CA0513A}" type="datetimeFigureOut">
              <a:rPr lang="en-US" smtClean="0"/>
              <a:t>8/31/22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1C462-708B-A54C-9255-06D8B965E3A1}" type="slidenum">
              <a:rPr lang="en-US" smtClean="0"/>
              <a:t>‹#›</a:t>
            </a:fld>
            <a:endParaRPr lang="en-US"/>
          </a:p>
        </p:txBody>
      </p:sp>
    </p:spTree>
    <p:extLst>
      <p:ext uri="{BB962C8B-B14F-4D97-AF65-F5344CB8AC3E}">
        <p14:creationId xmlns:p14="http://schemas.microsoft.com/office/powerpoint/2010/main" val="211888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C1C462-708B-A54C-9255-06D8B965E3A1}" type="slidenum">
              <a:rPr lang="en-US" smtClean="0"/>
              <a:t>‹#›</a:t>
            </a:fld>
            <a:endParaRPr lang="en-US"/>
          </a:p>
        </p:txBody>
      </p:sp>
      <p:sp>
        <p:nvSpPr>
          <p:cNvPr id="5" name="Date Placeholder 4"/>
          <p:cNvSpPr>
            <a:spLocks noGrp="1"/>
          </p:cNvSpPr>
          <p:nvPr>
            <p:ph type="dt" sz="half" idx="10"/>
          </p:nvPr>
        </p:nvSpPr>
        <p:spPr/>
        <p:txBody>
          <a:bodyPr/>
          <a:lstStyle/>
          <a:p>
            <a:fld id="{E95BAE8C-A5B2-BD44-9A8B-09BC6CA0513A}" type="datetimeFigureOut">
              <a:rPr lang="en-US" smtClean="0"/>
              <a:t>8/31/22</a:t>
            </a:fld>
            <a:endParaRPr lang="en-US"/>
          </a:p>
        </p:txBody>
      </p:sp>
    </p:spTree>
    <p:extLst>
      <p:ext uri="{BB962C8B-B14F-4D97-AF65-F5344CB8AC3E}">
        <p14:creationId xmlns:p14="http://schemas.microsoft.com/office/powerpoint/2010/main" val="141964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5BAE8C-A5B2-BD44-9A8B-09BC6CA0513A}" type="datetimeFigureOut">
              <a:rPr lang="en-US" smtClean="0"/>
              <a:t>8/31/22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C1C462-708B-A54C-9255-06D8B965E3A1}" type="slidenum">
              <a:rPr lang="en-US" smtClean="0"/>
              <a:t>‹#›</a:t>
            </a:fld>
            <a:endParaRPr lang="en-US"/>
          </a:p>
        </p:txBody>
      </p:sp>
    </p:spTree>
    <p:extLst>
      <p:ext uri="{BB962C8B-B14F-4D97-AF65-F5344CB8AC3E}">
        <p14:creationId xmlns:p14="http://schemas.microsoft.com/office/powerpoint/2010/main" val="238046824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views/Task3_10RockbusterCompany/revenue_by_movie_rating?:language=en-US&amp;publish=yes&amp;:display_count=n&amp;:origin=viz_share_li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2073-0AC0-B38C-E5C6-F744E88F8684}"/>
              </a:ext>
            </a:extLst>
          </p:cNvPr>
          <p:cNvSpPr>
            <a:spLocks noGrp="1"/>
          </p:cNvSpPr>
          <p:nvPr>
            <p:ph type="ctrTitle"/>
          </p:nvPr>
        </p:nvSpPr>
        <p:spPr>
          <a:xfrm>
            <a:off x="1507067" y="1710268"/>
            <a:ext cx="7766936" cy="2340568"/>
          </a:xfrm>
        </p:spPr>
        <p:txBody>
          <a:bodyPr/>
          <a:lstStyle/>
          <a:p>
            <a:pPr algn="l"/>
            <a:r>
              <a:rPr lang="en-US" b="1" dirty="0">
                <a:solidFill>
                  <a:schemeClr val="accent1">
                    <a:lumMod val="50000"/>
                  </a:schemeClr>
                </a:solidFill>
              </a:rPr>
              <a:t>ROCKBUSTER STEALTH  </a:t>
            </a:r>
            <a:r>
              <a:rPr lang="en-US" sz="4000" dirty="0">
                <a:solidFill>
                  <a:schemeClr val="accent1">
                    <a:lumMod val="50000"/>
                  </a:schemeClr>
                </a:solidFill>
              </a:rPr>
              <a:t>Launch Strategy for the New Online Service</a:t>
            </a:r>
          </a:p>
        </p:txBody>
      </p:sp>
      <p:sp>
        <p:nvSpPr>
          <p:cNvPr id="3" name="Subtitle 2">
            <a:extLst>
              <a:ext uri="{FF2B5EF4-FFF2-40B4-BE49-F238E27FC236}">
                <a16:creationId xmlns:a16="http://schemas.microsoft.com/office/drawing/2014/main" id="{6883C24D-4E28-7655-4A1F-30037F1B358A}"/>
              </a:ext>
            </a:extLst>
          </p:cNvPr>
          <p:cNvSpPr>
            <a:spLocks noGrp="1"/>
          </p:cNvSpPr>
          <p:nvPr>
            <p:ph type="subTitle" idx="1"/>
          </p:nvPr>
        </p:nvSpPr>
        <p:spPr/>
        <p:txBody>
          <a:bodyPr/>
          <a:lstStyle/>
          <a:p>
            <a:pPr algn="l"/>
            <a:r>
              <a:rPr lang="en-US" dirty="0"/>
              <a:t>                                                                           </a:t>
            </a:r>
            <a:r>
              <a:rPr lang="en-US" dirty="0" err="1"/>
              <a:t>Emine</a:t>
            </a:r>
            <a:r>
              <a:rPr lang="en-US" dirty="0"/>
              <a:t> Seyda </a:t>
            </a:r>
            <a:r>
              <a:rPr lang="en-US" dirty="0" err="1"/>
              <a:t>Tatlicioglu</a:t>
            </a:r>
            <a:endParaRPr lang="en-US" dirty="0"/>
          </a:p>
          <a:p>
            <a:r>
              <a:rPr lang="en-US" dirty="0"/>
              <a:t>June 2022</a:t>
            </a:r>
          </a:p>
        </p:txBody>
      </p:sp>
    </p:spTree>
    <p:extLst>
      <p:ext uri="{BB962C8B-B14F-4D97-AF65-F5344CB8AC3E}">
        <p14:creationId xmlns:p14="http://schemas.microsoft.com/office/powerpoint/2010/main" val="300057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82F4-1192-D252-3F4D-943B30FF9E1C}"/>
              </a:ext>
            </a:extLst>
          </p:cNvPr>
          <p:cNvSpPr>
            <a:spLocks noGrp="1"/>
          </p:cNvSpPr>
          <p:nvPr>
            <p:ph type="title"/>
          </p:nvPr>
        </p:nvSpPr>
        <p:spPr/>
        <p:txBody>
          <a:bodyPr/>
          <a:lstStyle/>
          <a:p>
            <a:r>
              <a:rPr lang="en-US" dirty="0">
                <a:solidFill>
                  <a:schemeClr val="accent1">
                    <a:lumMod val="50000"/>
                  </a:schemeClr>
                </a:solidFill>
              </a:rPr>
              <a:t>Insights and Recommendations</a:t>
            </a:r>
          </a:p>
        </p:txBody>
      </p:sp>
      <p:sp>
        <p:nvSpPr>
          <p:cNvPr id="3" name="Content Placeholder 2">
            <a:extLst>
              <a:ext uri="{FF2B5EF4-FFF2-40B4-BE49-F238E27FC236}">
                <a16:creationId xmlns:a16="http://schemas.microsoft.com/office/drawing/2014/main" id="{3C9383DF-943C-5D7F-56B9-E1235A2C0673}"/>
              </a:ext>
            </a:extLst>
          </p:cNvPr>
          <p:cNvSpPr>
            <a:spLocks noGrp="1"/>
          </p:cNvSpPr>
          <p:nvPr>
            <p:ph idx="1"/>
          </p:nvPr>
        </p:nvSpPr>
        <p:spPr>
          <a:xfrm>
            <a:off x="677334" y="1488613"/>
            <a:ext cx="9411546" cy="4759787"/>
          </a:xfrm>
        </p:spPr>
        <p:txBody>
          <a:bodyPr>
            <a:normAutofit/>
          </a:bodyPr>
          <a:lstStyle/>
          <a:p>
            <a:pPr marL="0" indent="0">
              <a:buNone/>
            </a:pPr>
            <a:r>
              <a:rPr lang="en-US" sz="2000" u="sng" dirty="0"/>
              <a:t>Insights</a:t>
            </a:r>
          </a:p>
          <a:p>
            <a:r>
              <a:rPr lang="en-US" sz="1600" dirty="0"/>
              <a:t>Average rental duration is 5 days.</a:t>
            </a:r>
          </a:p>
          <a:p>
            <a:r>
              <a:rPr lang="en-US" sz="1600" dirty="0"/>
              <a:t>PG-13 rated movies and movies in the sport genre contributed the most revenue gains.</a:t>
            </a:r>
          </a:p>
          <a:p>
            <a:r>
              <a:rPr lang="en-US" sz="1600" dirty="0"/>
              <a:t>Rockbuster’s costumers are located worldwide.</a:t>
            </a:r>
          </a:p>
          <a:p>
            <a:r>
              <a:rPr lang="en-US" sz="1600" dirty="0"/>
              <a:t>India, China and the United States have the most costumer numbers and the revenue among the other countries.</a:t>
            </a:r>
          </a:p>
          <a:p>
            <a:pPr marL="0" indent="0">
              <a:buNone/>
            </a:pPr>
            <a:r>
              <a:rPr lang="en-US" u="sng" dirty="0"/>
              <a:t>Recommendations</a:t>
            </a:r>
          </a:p>
          <a:p>
            <a:r>
              <a:rPr lang="en-US" sz="1600" dirty="0"/>
              <a:t>Because of the international presence of the company, the language of movie spectrum should be expanded to common languages such as Chinese, Spanish and Hindi.</a:t>
            </a:r>
          </a:p>
          <a:p>
            <a:r>
              <a:rPr lang="en-US" sz="1600" dirty="0"/>
              <a:t>Focus on adding movies to inventory with the most profitable ratings and genres. Especially PG-13 rating and the Sports, Sci-Fi and Animation genres.</a:t>
            </a:r>
          </a:p>
          <a:p>
            <a:pPr marL="0" indent="0">
              <a:buNone/>
            </a:pPr>
            <a:r>
              <a:rPr lang="en-US" sz="1600" u="sng" dirty="0"/>
              <a:t> </a:t>
            </a:r>
          </a:p>
        </p:txBody>
      </p:sp>
    </p:spTree>
    <p:extLst>
      <p:ext uri="{BB962C8B-B14F-4D97-AF65-F5344CB8AC3E}">
        <p14:creationId xmlns:p14="http://schemas.microsoft.com/office/powerpoint/2010/main" val="389554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DA2E-CCA6-F62D-6CC2-EBBFA0041FDB}"/>
              </a:ext>
            </a:extLst>
          </p:cNvPr>
          <p:cNvSpPr>
            <a:spLocks noGrp="1"/>
          </p:cNvSpPr>
          <p:nvPr>
            <p:ph type="title"/>
          </p:nvPr>
        </p:nvSpPr>
        <p:spPr>
          <a:xfrm>
            <a:off x="754452" y="2382151"/>
            <a:ext cx="8596668" cy="1320800"/>
          </a:xfrm>
        </p:spPr>
        <p:txBody>
          <a:bodyPr>
            <a:normAutofit/>
          </a:bodyPr>
          <a:lstStyle/>
          <a:p>
            <a:pPr algn="ctr"/>
            <a:r>
              <a:rPr lang="en-US" sz="4000" dirty="0">
                <a:solidFill>
                  <a:schemeClr val="accent1">
                    <a:lumMod val="50000"/>
                  </a:schemeClr>
                </a:solidFill>
              </a:rPr>
              <a:t>THANK YOU</a:t>
            </a:r>
          </a:p>
        </p:txBody>
      </p:sp>
      <p:sp>
        <p:nvSpPr>
          <p:cNvPr id="5" name="Content Placeholder 4">
            <a:extLst>
              <a:ext uri="{FF2B5EF4-FFF2-40B4-BE49-F238E27FC236}">
                <a16:creationId xmlns:a16="http://schemas.microsoft.com/office/drawing/2014/main" id="{34E8FBD0-AF1D-3AE7-A166-11A20A8F68D3}"/>
              </a:ext>
            </a:extLst>
          </p:cNvPr>
          <p:cNvSpPr>
            <a:spLocks noGrp="1"/>
          </p:cNvSpPr>
          <p:nvPr>
            <p:ph idx="1"/>
          </p:nvPr>
        </p:nvSpPr>
        <p:spPr>
          <a:xfrm>
            <a:off x="677333" y="2160590"/>
            <a:ext cx="8753105" cy="1144470"/>
          </a:xfrm>
        </p:spPr>
        <p:txBody>
          <a:bodyPr/>
          <a:lstStyle/>
          <a:p>
            <a:pPr marL="0" indent="0">
              <a:buNone/>
            </a:pPr>
            <a:endParaRPr lang="en-US" dirty="0"/>
          </a:p>
        </p:txBody>
      </p:sp>
      <p:sp>
        <p:nvSpPr>
          <p:cNvPr id="8" name="TextBox 7">
            <a:extLst>
              <a:ext uri="{FF2B5EF4-FFF2-40B4-BE49-F238E27FC236}">
                <a16:creationId xmlns:a16="http://schemas.microsoft.com/office/drawing/2014/main" id="{F1C65FEF-6A0A-EC67-9840-ED5F92EC206F}"/>
              </a:ext>
            </a:extLst>
          </p:cNvPr>
          <p:cNvSpPr txBox="1"/>
          <p:nvPr/>
        </p:nvSpPr>
        <p:spPr>
          <a:xfrm>
            <a:off x="1938968" y="3924512"/>
            <a:ext cx="7491470" cy="923330"/>
          </a:xfrm>
          <a:prstGeom prst="rect">
            <a:avLst/>
          </a:prstGeom>
          <a:noFill/>
        </p:spPr>
        <p:txBody>
          <a:bodyPr wrap="square" rtlCol="0">
            <a:spAutoFit/>
          </a:bodyPr>
          <a:lstStyle/>
          <a:p>
            <a:r>
              <a:rPr lang="en-US" dirty="0"/>
              <a:t>Data dictionary, Queries, and Query Outputs are available upon request.</a:t>
            </a:r>
          </a:p>
          <a:p>
            <a:r>
              <a:rPr lang="en-US" dirty="0"/>
              <a:t>Link to Tableau Visualizations : </a:t>
            </a:r>
            <a:r>
              <a:rPr lang="en-US" dirty="0">
                <a:hlinkClick r:id="rId2"/>
              </a:rPr>
              <a:t>Rockbuster Stealth Tableau Link</a:t>
            </a:r>
            <a:endParaRPr lang="en-US" dirty="0"/>
          </a:p>
        </p:txBody>
      </p:sp>
    </p:spTree>
    <p:extLst>
      <p:ext uri="{BB962C8B-B14F-4D97-AF65-F5344CB8AC3E}">
        <p14:creationId xmlns:p14="http://schemas.microsoft.com/office/powerpoint/2010/main" val="423828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99EFE-F9EC-C52F-5AAA-890043E7D176}"/>
              </a:ext>
            </a:extLst>
          </p:cNvPr>
          <p:cNvSpPr>
            <a:spLocks noGrp="1"/>
          </p:cNvSpPr>
          <p:nvPr>
            <p:ph type="title"/>
          </p:nvPr>
        </p:nvSpPr>
        <p:spPr>
          <a:xfrm>
            <a:off x="677334" y="609599"/>
            <a:ext cx="3068401" cy="976829"/>
          </a:xfrm>
        </p:spPr>
        <p:txBody>
          <a:bodyPr>
            <a:normAutofit/>
          </a:bodyPr>
          <a:lstStyle/>
          <a:p>
            <a:r>
              <a:rPr lang="en-US" dirty="0">
                <a:solidFill>
                  <a:schemeClr val="accent1">
                    <a:lumMod val="50000"/>
                  </a:schemeClr>
                </a:solidFill>
              </a:rPr>
              <a:t>Introduction</a:t>
            </a:r>
          </a:p>
        </p:txBody>
      </p:sp>
      <p:sp>
        <p:nvSpPr>
          <p:cNvPr id="3" name="Content Placeholder 2">
            <a:extLst>
              <a:ext uri="{FF2B5EF4-FFF2-40B4-BE49-F238E27FC236}">
                <a16:creationId xmlns:a16="http://schemas.microsoft.com/office/drawing/2014/main" id="{8051715F-59EC-FCE3-1D3B-D21E5FBD5A1E}"/>
              </a:ext>
            </a:extLst>
          </p:cNvPr>
          <p:cNvSpPr>
            <a:spLocks noGrp="1"/>
          </p:cNvSpPr>
          <p:nvPr>
            <p:ph idx="1"/>
          </p:nvPr>
        </p:nvSpPr>
        <p:spPr>
          <a:xfrm>
            <a:off x="677334" y="1290257"/>
            <a:ext cx="8348585" cy="1761416"/>
          </a:xfrm>
        </p:spPr>
        <p:txBody>
          <a:bodyPr/>
          <a:lstStyle/>
          <a:p>
            <a:r>
              <a:rPr lang="en-US" dirty="0"/>
              <a:t>Rockbuster Stealth  LLC is a movie rental company that had stores all around the world. Because of the stiff competition from streaming services the management team is planning to use our existing movie licenses to launch an online video rental service to stay competitive. In order to come up with a plan, we need to answer key business strategy questions using insights from the current data we have.</a:t>
            </a:r>
          </a:p>
        </p:txBody>
      </p:sp>
      <p:sp>
        <p:nvSpPr>
          <p:cNvPr id="4" name="TextBox 3">
            <a:extLst>
              <a:ext uri="{FF2B5EF4-FFF2-40B4-BE49-F238E27FC236}">
                <a16:creationId xmlns:a16="http://schemas.microsoft.com/office/drawing/2014/main" id="{D51D2A82-5BF2-C59A-A88B-5237087B3CD3}"/>
              </a:ext>
            </a:extLst>
          </p:cNvPr>
          <p:cNvSpPr txBox="1"/>
          <p:nvPr/>
        </p:nvSpPr>
        <p:spPr>
          <a:xfrm>
            <a:off x="969484" y="3643830"/>
            <a:ext cx="8056435" cy="2092881"/>
          </a:xfrm>
          <a:prstGeom prst="rect">
            <a:avLst/>
          </a:prstGeom>
          <a:noFill/>
        </p:spPr>
        <p:txBody>
          <a:bodyPr wrap="square" rtlCol="0">
            <a:spAutoFit/>
          </a:bodyPr>
          <a:lstStyle/>
          <a:p>
            <a:r>
              <a:rPr lang="en-US" sz="2000" dirty="0">
                <a:solidFill>
                  <a:schemeClr val="accent1">
                    <a:lumMod val="75000"/>
                  </a:schemeClr>
                </a:solidFill>
              </a:rPr>
              <a:t>Objective: </a:t>
            </a:r>
          </a:p>
          <a:p>
            <a:r>
              <a:rPr lang="en-US" dirty="0"/>
              <a:t>Develop insights to help with the launch strategy for the new online service.</a:t>
            </a:r>
          </a:p>
          <a:p>
            <a:endParaRPr lang="en-US" dirty="0"/>
          </a:p>
          <a:p>
            <a:r>
              <a:rPr lang="en-US" sz="2000" dirty="0">
                <a:solidFill>
                  <a:schemeClr val="accent1">
                    <a:lumMod val="75000"/>
                  </a:schemeClr>
                </a:solidFill>
              </a:rPr>
              <a:t>Tools:</a:t>
            </a:r>
          </a:p>
          <a:p>
            <a:pPr marL="285750" indent="-285750">
              <a:buFont typeface="Arial" panose="020B0604020202020204" pitchFamily="34" charset="0"/>
              <a:buChar char="•"/>
            </a:pPr>
            <a:r>
              <a:rPr lang="en-US" dirty="0"/>
              <a:t>SQL -  to retrieve data from RDMS and analyze the data</a:t>
            </a:r>
          </a:p>
          <a:p>
            <a:pPr marL="285750" indent="-285750">
              <a:buFont typeface="Arial" panose="020B0604020202020204" pitchFamily="34" charset="0"/>
              <a:buChar char="•"/>
            </a:pPr>
            <a:r>
              <a:rPr lang="en-US" dirty="0"/>
              <a:t>Excel – to analyze and organize the data</a:t>
            </a:r>
          </a:p>
          <a:p>
            <a:pPr marL="285750" indent="-285750">
              <a:buFont typeface="Arial" panose="020B0604020202020204" pitchFamily="34" charset="0"/>
              <a:buChar char="•"/>
            </a:pPr>
            <a:r>
              <a:rPr lang="en-US" dirty="0"/>
              <a:t>Tableau – to visualize the data to have insights</a:t>
            </a:r>
          </a:p>
        </p:txBody>
      </p:sp>
      <p:sp>
        <p:nvSpPr>
          <p:cNvPr id="5" name="Rectangle 4">
            <a:extLst>
              <a:ext uri="{FF2B5EF4-FFF2-40B4-BE49-F238E27FC236}">
                <a16:creationId xmlns:a16="http://schemas.microsoft.com/office/drawing/2014/main" id="{90F14972-3D35-AD5A-83E0-F2F0F746371D}"/>
              </a:ext>
            </a:extLst>
          </p:cNvPr>
          <p:cNvSpPr/>
          <p:nvPr/>
        </p:nvSpPr>
        <p:spPr>
          <a:xfrm>
            <a:off x="804231" y="3321586"/>
            <a:ext cx="3216926" cy="96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Tree>
    <p:extLst>
      <p:ext uri="{BB962C8B-B14F-4D97-AF65-F5344CB8AC3E}">
        <p14:creationId xmlns:p14="http://schemas.microsoft.com/office/powerpoint/2010/main" val="24810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B3B1-DE61-C653-AD7A-4811520E45EA}"/>
              </a:ext>
            </a:extLst>
          </p:cNvPr>
          <p:cNvSpPr>
            <a:spLocks noGrp="1"/>
          </p:cNvSpPr>
          <p:nvPr>
            <p:ph type="title"/>
          </p:nvPr>
        </p:nvSpPr>
        <p:spPr>
          <a:xfrm>
            <a:off x="677334" y="609600"/>
            <a:ext cx="8596668" cy="657340"/>
          </a:xfrm>
        </p:spPr>
        <p:txBody>
          <a:bodyPr/>
          <a:lstStyle/>
          <a:p>
            <a:r>
              <a:rPr lang="en-US" dirty="0">
                <a:solidFill>
                  <a:schemeClr val="accent1">
                    <a:lumMod val="50000"/>
                  </a:schemeClr>
                </a:solidFill>
              </a:rPr>
              <a:t>Business Strategy Questions</a:t>
            </a:r>
          </a:p>
        </p:txBody>
      </p:sp>
      <p:sp>
        <p:nvSpPr>
          <p:cNvPr id="3" name="Content Placeholder 2">
            <a:extLst>
              <a:ext uri="{FF2B5EF4-FFF2-40B4-BE49-F238E27FC236}">
                <a16:creationId xmlns:a16="http://schemas.microsoft.com/office/drawing/2014/main" id="{0D28D7D5-CAED-1FAA-8BCA-A6861F22EC6D}"/>
              </a:ext>
            </a:extLst>
          </p:cNvPr>
          <p:cNvSpPr>
            <a:spLocks noGrp="1"/>
          </p:cNvSpPr>
          <p:nvPr>
            <p:ph idx="1"/>
          </p:nvPr>
        </p:nvSpPr>
        <p:spPr>
          <a:xfrm>
            <a:off x="677334" y="1345394"/>
            <a:ext cx="8596668" cy="4759787"/>
          </a:xfrm>
        </p:spPr>
        <p:txBody>
          <a:bodyPr>
            <a:normAutofit fontScale="92500" lnSpcReduction="20000"/>
          </a:bodyPr>
          <a:lstStyle/>
          <a:p>
            <a:r>
              <a:rPr lang="en-US" u="sng" dirty="0">
                <a:solidFill>
                  <a:schemeClr val="accent1">
                    <a:lumMod val="50000"/>
                  </a:schemeClr>
                </a:solidFill>
              </a:rPr>
              <a:t>Current Situation </a:t>
            </a:r>
          </a:p>
          <a:p>
            <a:pPr marL="0" indent="0">
              <a:buNone/>
            </a:pPr>
            <a:r>
              <a:rPr lang="en-US" dirty="0"/>
              <a:t>	- What was the average rental duration for all videos?</a:t>
            </a:r>
          </a:p>
          <a:p>
            <a:endParaRPr lang="en-US" dirty="0"/>
          </a:p>
          <a:p>
            <a:r>
              <a:rPr lang="en-US" u="sng" dirty="0">
                <a:solidFill>
                  <a:schemeClr val="accent1">
                    <a:lumMod val="50000"/>
                  </a:schemeClr>
                </a:solidFill>
              </a:rPr>
              <a:t>Product</a:t>
            </a:r>
            <a:r>
              <a:rPr lang="en-US" dirty="0"/>
              <a:t> </a:t>
            </a:r>
          </a:p>
          <a:p>
            <a:pPr marL="0" indent="0">
              <a:buNone/>
            </a:pPr>
            <a:r>
              <a:rPr lang="en-US" dirty="0"/>
              <a:t>	– Which movies, genres and ratings have the most revenue gain?</a:t>
            </a:r>
          </a:p>
          <a:p>
            <a:pPr marL="0" indent="0">
              <a:buNone/>
            </a:pPr>
            <a:endParaRPr lang="en-US" dirty="0"/>
          </a:p>
          <a:p>
            <a:r>
              <a:rPr lang="en-US" u="sng" dirty="0">
                <a:solidFill>
                  <a:schemeClr val="accent1">
                    <a:lumMod val="50000"/>
                  </a:schemeClr>
                </a:solidFill>
              </a:rPr>
              <a:t>Customers</a:t>
            </a:r>
            <a:r>
              <a:rPr lang="en-US" dirty="0"/>
              <a:t>  </a:t>
            </a:r>
          </a:p>
          <a:p>
            <a:pPr marL="457200" lvl="1" indent="0">
              <a:buNone/>
            </a:pPr>
            <a:r>
              <a:rPr lang="en-US" dirty="0"/>
              <a:t>- Where are customers with a high lifetime value based?</a:t>
            </a:r>
          </a:p>
          <a:p>
            <a:pPr marL="0" indent="0">
              <a:buNone/>
            </a:pPr>
            <a:endParaRPr lang="en-US" u="sng" dirty="0"/>
          </a:p>
          <a:p>
            <a:r>
              <a:rPr lang="en-US" u="sng" dirty="0">
                <a:solidFill>
                  <a:schemeClr val="accent1">
                    <a:lumMod val="50000"/>
                  </a:schemeClr>
                </a:solidFill>
              </a:rPr>
              <a:t>Market</a:t>
            </a:r>
            <a:r>
              <a:rPr lang="en-US" dirty="0">
                <a:solidFill>
                  <a:schemeClr val="accent1">
                    <a:lumMod val="50000"/>
                  </a:schemeClr>
                </a:solidFill>
              </a:rPr>
              <a:t> </a:t>
            </a:r>
          </a:p>
          <a:p>
            <a:pPr marL="0" indent="0">
              <a:buNone/>
            </a:pPr>
            <a:r>
              <a:rPr lang="en-US" dirty="0"/>
              <a:t>	– Which countries are Rockbuster customers based in?</a:t>
            </a:r>
          </a:p>
          <a:p>
            <a:endParaRPr lang="en-US" u="sng" dirty="0"/>
          </a:p>
          <a:p>
            <a:r>
              <a:rPr lang="en-US" u="sng" dirty="0">
                <a:solidFill>
                  <a:schemeClr val="accent1">
                    <a:lumMod val="50000"/>
                  </a:schemeClr>
                </a:solidFill>
              </a:rPr>
              <a:t>Sales</a:t>
            </a:r>
            <a:r>
              <a:rPr lang="en-US" dirty="0">
                <a:solidFill>
                  <a:schemeClr val="accent1">
                    <a:lumMod val="50000"/>
                  </a:schemeClr>
                </a:solidFill>
              </a:rPr>
              <a:t> </a:t>
            </a:r>
          </a:p>
          <a:p>
            <a:pPr marL="0" indent="0">
              <a:buNone/>
            </a:pPr>
            <a:r>
              <a:rPr lang="en-US" dirty="0"/>
              <a:t>	– Do sales vary between geographic regions?</a:t>
            </a:r>
            <a:endParaRPr lang="en-US" u="sng" dirty="0"/>
          </a:p>
        </p:txBody>
      </p:sp>
    </p:spTree>
    <p:extLst>
      <p:ext uri="{BB962C8B-B14F-4D97-AF65-F5344CB8AC3E}">
        <p14:creationId xmlns:p14="http://schemas.microsoft.com/office/powerpoint/2010/main" val="208743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0DD4-8E85-39D1-4C55-4CC0574E5702}"/>
              </a:ext>
            </a:extLst>
          </p:cNvPr>
          <p:cNvSpPr>
            <a:spLocks noGrp="1"/>
          </p:cNvSpPr>
          <p:nvPr>
            <p:ph type="title"/>
          </p:nvPr>
        </p:nvSpPr>
        <p:spPr/>
        <p:txBody>
          <a:bodyPr>
            <a:normAutofit/>
          </a:bodyPr>
          <a:lstStyle/>
          <a:p>
            <a:r>
              <a:rPr lang="en-US" dirty="0">
                <a:solidFill>
                  <a:schemeClr val="accent1">
                    <a:lumMod val="50000"/>
                  </a:schemeClr>
                </a:solidFill>
              </a:rPr>
              <a:t>Current Situation</a:t>
            </a:r>
            <a:br>
              <a:rPr lang="en-US" dirty="0">
                <a:solidFill>
                  <a:schemeClr val="accent1">
                    <a:lumMod val="50000"/>
                  </a:schemeClr>
                </a:solidFill>
              </a:rPr>
            </a:br>
            <a:r>
              <a:rPr lang="en-US" sz="2000" dirty="0">
                <a:solidFill>
                  <a:schemeClr val="accent1">
                    <a:lumMod val="50000"/>
                  </a:schemeClr>
                </a:solidFill>
              </a:rPr>
              <a:t>What was the average rental duration for all videos?</a:t>
            </a:r>
            <a:br>
              <a:rPr lang="en-US" sz="2000" dirty="0">
                <a:solidFill>
                  <a:schemeClr val="accent1">
                    <a:lumMod val="50000"/>
                  </a:schemeClr>
                </a:solidFill>
              </a:rPr>
            </a:br>
            <a:endParaRPr lang="en-US" sz="2000" dirty="0">
              <a:solidFill>
                <a:schemeClr val="accent1">
                  <a:lumMod val="50000"/>
                </a:schemeClr>
              </a:solidFill>
            </a:endParaRPr>
          </a:p>
        </p:txBody>
      </p:sp>
      <p:pic>
        <p:nvPicPr>
          <p:cNvPr id="5" name="Content Placeholder 4">
            <a:extLst>
              <a:ext uri="{FF2B5EF4-FFF2-40B4-BE49-F238E27FC236}">
                <a16:creationId xmlns:a16="http://schemas.microsoft.com/office/drawing/2014/main" id="{FEF7943A-BE53-0819-97DE-A5288EDF0988}"/>
              </a:ext>
            </a:extLst>
          </p:cNvPr>
          <p:cNvPicPr>
            <a:picLocks noGrp="1" noChangeAspect="1"/>
          </p:cNvPicPr>
          <p:nvPr>
            <p:ph idx="1"/>
          </p:nvPr>
        </p:nvPicPr>
        <p:blipFill>
          <a:blip r:embed="rId2"/>
          <a:stretch>
            <a:fillRect/>
          </a:stretch>
        </p:blipFill>
        <p:spPr>
          <a:xfrm>
            <a:off x="813118" y="1930400"/>
            <a:ext cx="7087988" cy="744239"/>
          </a:xfrm>
        </p:spPr>
      </p:pic>
      <p:pic>
        <p:nvPicPr>
          <p:cNvPr id="9" name="Picture 8">
            <a:extLst>
              <a:ext uri="{FF2B5EF4-FFF2-40B4-BE49-F238E27FC236}">
                <a16:creationId xmlns:a16="http://schemas.microsoft.com/office/drawing/2014/main" id="{94456555-ED2D-079B-9194-6D2950328EEA}"/>
              </a:ext>
            </a:extLst>
          </p:cNvPr>
          <p:cNvPicPr>
            <a:picLocks noChangeAspect="1"/>
          </p:cNvPicPr>
          <p:nvPr/>
        </p:nvPicPr>
        <p:blipFill>
          <a:blip r:embed="rId3"/>
          <a:stretch>
            <a:fillRect/>
          </a:stretch>
        </p:blipFill>
        <p:spPr>
          <a:xfrm>
            <a:off x="825500" y="3251200"/>
            <a:ext cx="7075606" cy="1756114"/>
          </a:xfrm>
          <a:prstGeom prst="rect">
            <a:avLst/>
          </a:prstGeom>
        </p:spPr>
      </p:pic>
    </p:spTree>
    <p:extLst>
      <p:ext uri="{BB962C8B-B14F-4D97-AF65-F5344CB8AC3E}">
        <p14:creationId xmlns:p14="http://schemas.microsoft.com/office/powerpoint/2010/main" val="126971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chemeClr val="bg1">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1847-6E6C-8919-58B2-8093AFF3B8F9}"/>
              </a:ext>
            </a:extLst>
          </p:cNvPr>
          <p:cNvSpPr>
            <a:spLocks noGrp="1"/>
          </p:cNvSpPr>
          <p:nvPr>
            <p:ph type="title"/>
          </p:nvPr>
        </p:nvSpPr>
        <p:spPr/>
        <p:txBody>
          <a:bodyPr>
            <a:normAutofit fontScale="90000"/>
          </a:bodyPr>
          <a:lstStyle/>
          <a:p>
            <a:r>
              <a:rPr lang="en-US" dirty="0">
                <a:solidFill>
                  <a:schemeClr val="accent1">
                    <a:lumMod val="50000"/>
                  </a:schemeClr>
                </a:solidFill>
              </a:rPr>
              <a:t>Product</a:t>
            </a:r>
            <a:br>
              <a:rPr lang="en-US" dirty="0">
                <a:solidFill>
                  <a:schemeClr val="accent1">
                    <a:lumMod val="50000"/>
                  </a:schemeClr>
                </a:solidFill>
              </a:rPr>
            </a:br>
            <a:r>
              <a:rPr lang="en-US" sz="2200" dirty="0">
                <a:solidFill>
                  <a:schemeClr val="accent1">
                    <a:lumMod val="50000"/>
                  </a:schemeClr>
                </a:solidFill>
              </a:rPr>
              <a:t>Which movies, genres and ratings have the most revenue gain?</a:t>
            </a:r>
            <a:br>
              <a:rPr lang="en-US" sz="2200" dirty="0">
                <a:solidFill>
                  <a:schemeClr val="accent1">
                    <a:lumMod val="50000"/>
                  </a:schemeClr>
                </a:solidFill>
              </a:rPr>
            </a:br>
            <a:br>
              <a:rPr lang="en-US" dirty="0">
                <a:solidFill>
                  <a:schemeClr val="accent1">
                    <a:lumMod val="50000"/>
                  </a:schemeClr>
                </a:solidFill>
              </a:rPr>
            </a:br>
            <a:endParaRPr lang="en-US" dirty="0">
              <a:solidFill>
                <a:schemeClr val="accent1">
                  <a:lumMod val="50000"/>
                </a:schemeClr>
              </a:solidFill>
            </a:endParaRPr>
          </a:p>
        </p:txBody>
      </p:sp>
      <p:sp>
        <p:nvSpPr>
          <p:cNvPr id="11" name="TextBox 10">
            <a:extLst>
              <a:ext uri="{FF2B5EF4-FFF2-40B4-BE49-F238E27FC236}">
                <a16:creationId xmlns:a16="http://schemas.microsoft.com/office/drawing/2014/main" id="{3E46A553-1653-D4EB-55DB-ED14D29715BC}"/>
              </a:ext>
            </a:extLst>
          </p:cNvPr>
          <p:cNvSpPr txBox="1"/>
          <p:nvPr/>
        </p:nvSpPr>
        <p:spPr>
          <a:xfrm>
            <a:off x="677333" y="1699362"/>
            <a:ext cx="3719416" cy="369332"/>
          </a:xfrm>
          <a:prstGeom prst="rect">
            <a:avLst/>
          </a:prstGeom>
          <a:noFill/>
        </p:spPr>
        <p:txBody>
          <a:bodyPr wrap="none" rtlCol="0">
            <a:spAutoFit/>
          </a:bodyPr>
          <a:lstStyle/>
          <a:p>
            <a:r>
              <a:rPr lang="en-US" dirty="0"/>
              <a:t>Top 10 revenue generating movies</a:t>
            </a:r>
          </a:p>
        </p:txBody>
      </p:sp>
      <p:sp>
        <p:nvSpPr>
          <p:cNvPr id="16" name="TextBox 15">
            <a:extLst>
              <a:ext uri="{FF2B5EF4-FFF2-40B4-BE49-F238E27FC236}">
                <a16:creationId xmlns:a16="http://schemas.microsoft.com/office/drawing/2014/main" id="{AB29DD17-6E3A-DCC6-AAEF-F8BA4304A49A}"/>
              </a:ext>
            </a:extLst>
          </p:cNvPr>
          <p:cNvSpPr txBox="1"/>
          <p:nvPr/>
        </p:nvSpPr>
        <p:spPr>
          <a:xfrm>
            <a:off x="677333" y="3987877"/>
            <a:ext cx="5328369" cy="369332"/>
          </a:xfrm>
          <a:prstGeom prst="rect">
            <a:avLst/>
          </a:prstGeom>
          <a:noFill/>
        </p:spPr>
        <p:txBody>
          <a:bodyPr wrap="square" rtlCol="0">
            <a:spAutoFit/>
          </a:bodyPr>
          <a:lstStyle/>
          <a:p>
            <a:r>
              <a:rPr lang="en-US" dirty="0"/>
              <a:t>Key statistics for 10  revenue generating movies </a:t>
            </a:r>
          </a:p>
        </p:txBody>
      </p:sp>
      <p:pic>
        <p:nvPicPr>
          <p:cNvPr id="20" name="Content Placeholder 19">
            <a:extLst>
              <a:ext uri="{FF2B5EF4-FFF2-40B4-BE49-F238E27FC236}">
                <a16:creationId xmlns:a16="http://schemas.microsoft.com/office/drawing/2014/main" id="{B517A18F-3B68-DDB8-4CC7-C59A64CC20D4}"/>
              </a:ext>
            </a:extLst>
          </p:cNvPr>
          <p:cNvPicPr>
            <a:picLocks noGrp="1" noChangeAspect="1"/>
          </p:cNvPicPr>
          <p:nvPr>
            <p:ph idx="1"/>
          </p:nvPr>
        </p:nvPicPr>
        <p:blipFill>
          <a:blip r:embed="rId2"/>
          <a:stretch>
            <a:fillRect/>
          </a:stretch>
        </p:blipFill>
        <p:spPr>
          <a:xfrm>
            <a:off x="677333" y="2061004"/>
            <a:ext cx="6451600" cy="1844927"/>
          </a:xfrm>
          <a:ln>
            <a:solidFill>
              <a:schemeClr val="tx1"/>
            </a:solidFill>
          </a:ln>
        </p:spPr>
      </p:pic>
      <p:pic>
        <p:nvPicPr>
          <p:cNvPr id="22" name="Picture 21">
            <a:extLst>
              <a:ext uri="{FF2B5EF4-FFF2-40B4-BE49-F238E27FC236}">
                <a16:creationId xmlns:a16="http://schemas.microsoft.com/office/drawing/2014/main" id="{69F08DB2-C9E0-5B5B-356A-59E0E3F9F12F}"/>
              </a:ext>
            </a:extLst>
          </p:cNvPr>
          <p:cNvPicPr>
            <a:picLocks noChangeAspect="1"/>
          </p:cNvPicPr>
          <p:nvPr/>
        </p:nvPicPr>
        <p:blipFill>
          <a:blip r:embed="rId3"/>
          <a:stretch>
            <a:fillRect/>
          </a:stretch>
        </p:blipFill>
        <p:spPr>
          <a:xfrm>
            <a:off x="677333" y="4357209"/>
            <a:ext cx="6451600" cy="2247900"/>
          </a:xfrm>
          <a:prstGeom prst="rect">
            <a:avLst/>
          </a:prstGeom>
          <a:ln>
            <a:solidFill>
              <a:schemeClr val="tx1"/>
            </a:solidFill>
          </a:ln>
        </p:spPr>
      </p:pic>
    </p:spTree>
    <p:extLst>
      <p:ext uri="{BB962C8B-B14F-4D97-AF65-F5344CB8AC3E}">
        <p14:creationId xmlns:p14="http://schemas.microsoft.com/office/powerpoint/2010/main" val="224859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FC16-3475-0697-47AF-C1559BA6B363}"/>
              </a:ext>
            </a:extLst>
          </p:cNvPr>
          <p:cNvSpPr>
            <a:spLocks noGrp="1"/>
          </p:cNvSpPr>
          <p:nvPr>
            <p:ph type="title"/>
          </p:nvPr>
        </p:nvSpPr>
        <p:spPr/>
        <p:txBody>
          <a:bodyPr>
            <a:normAutofit fontScale="90000"/>
          </a:bodyPr>
          <a:lstStyle/>
          <a:p>
            <a:r>
              <a:rPr lang="en-US" dirty="0">
                <a:solidFill>
                  <a:schemeClr val="accent1">
                    <a:lumMod val="50000"/>
                  </a:schemeClr>
                </a:solidFill>
              </a:rPr>
              <a:t>Product</a:t>
            </a:r>
            <a:br>
              <a:rPr lang="en-US" dirty="0">
                <a:solidFill>
                  <a:schemeClr val="accent1">
                    <a:lumMod val="50000"/>
                  </a:schemeClr>
                </a:solidFill>
              </a:rPr>
            </a:br>
            <a:r>
              <a:rPr lang="en-US" sz="2200" dirty="0">
                <a:solidFill>
                  <a:schemeClr val="accent1">
                    <a:lumMod val="50000"/>
                  </a:schemeClr>
                </a:solidFill>
              </a:rPr>
              <a:t>Which movies, genres and ratings have the most revenue gain?</a:t>
            </a:r>
            <a:br>
              <a:rPr lang="en-US" sz="2200" dirty="0">
                <a:solidFill>
                  <a:schemeClr val="accent1">
                    <a:lumMod val="50000"/>
                  </a:schemeClr>
                </a:solidFill>
              </a:rPr>
            </a:br>
            <a:br>
              <a:rPr lang="en-US" dirty="0">
                <a:solidFill>
                  <a:schemeClr val="accent1">
                    <a:lumMod val="50000"/>
                  </a:schemeClr>
                </a:solidFill>
              </a:rPr>
            </a:b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C03B372E-69EC-C23D-C5AE-16F03A74EBFA}"/>
              </a:ext>
            </a:extLst>
          </p:cNvPr>
          <p:cNvSpPr>
            <a:spLocks noGrp="1"/>
          </p:cNvSpPr>
          <p:nvPr>
            <p:ph idx="1"/>
          </p:nvPr>
        </p:nvSpPr>
        <p:spPr>
          <a:xfrm>
            <a:off x="5730702" y="2431783"/>
            <a:ext cx="3543300" cy="1016121"/>
          </a:xfrm>
        </p:spPr>
        <p:txBody>
          <a:bodyPr/>
          <a:lstStyle/>
          <a:p>
            <a:pPr marL="0" indent="0">
              <a:buNone/>
            </a:pPr>
            <a:r>
              <a:rPr lang="en-US" dirty="0"/>
              <a:t>Revenues by movie ratings</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DBD4FF04-F0BA-9050-9416-AE78B2C96D90}"/>
              </a:ext>
            </a:extLst>
          </p:cNvPr>
          <p:cNvPicPr>
            <a:picLocks noChangeAspect="1"/>
          </p:cNvPicPr>
          <p:nvPr/>
        </p:nvPicPr>
        <p:blipFill>
          <a:blip r:embed="rId2"/>
          <a:stretch>
            <a:fillRect/>
          </a:stretch>
        </p:blipFill>
        <p:spPr>
          <a:xfrm>
            <a:off x="5422448" y="3380798"/>
            <a:ext cx="3543300" cy="1308100"/>
          </a:xfrm>
          <a:prstGeom prst="rect">
            <a:avLst/>
          </a:prstGeom>
        </p:spPr>
      </p:pic>
      <p:sp>
        <p:nvSpPr>
          <p:cNvPr id="8" name="TextBox 7">
            <a:extLst>
              <a:ext uri="{FF2B5EF4-FFF2-40B4-BE49-F238E27FC236}">
                <a16:creationId xmlns:a16="http://schemas.microsoft.com/office/drawing/2014/main" id="{C7F20806-13F4-A0B6-04A1-4AC167492B88}"/>
              </a:ext>
            </a:extLst>
          </p:cNvPr>
          <p:cNvSpPr txBox="1"/>
          <p:nvPr/>
        </p:nvSpPr>
        <p:spPr>
          <a:xfrm>
            <a:off x="1443210" y="2431783"/>
            <a:ext cx="3150606" cy="646331"/>
          </a:xfrm>
          <a:prstGeom prst="rect">
            <a:avLst/>
          </a:prstGeom>
          <a:noFill/>
        </p:spPr>
        <p:txBody>
          <a:bodyPr wrap="none" rtlCol="0">
            <a:spAutoFit/>
          </a:bodyPr>
          <a:lstStyle/>
          <a:p>
            <a:pPr algn="ctr"/>
            <a:r>
              <a:rPr lang="en-US" dirty="0"/>
              <a:t>Percentage of movie ratings </a:t>
            </a:r>
          </a:p>
          <a:p>
            <a:pPr algn="ctr"/>
            <a:r>
              <a:rPr lang="en-US" dirty="0"/>
              <a:t>in the film market</a:t>
            </a:r>
          </a:p>
        </p:txBody>
      </p:sp>
      <p:pic>
        <p:nvPicPr>
          <p:cNvPr id="10" name="Picture 9">
            <a:extLst>
              <a:ext uri="{FF2B5EF4-FFF2-40B4-BE49-F238E27FC236}">
                <a16:creationId xmlns:a16="http://schemas.microsoft.com/office/drawing/2014/main" id="{8A34C0B7-A18D-0156-B88C-ABBB92491B8F}"/>
              </a:ext>
            </a:extLst>
          </p:cNvPr>
          <p:cNvPicPr>
            <a:picLocks noChangeAspect="1"/>
          </p:cNvPicPr>
          <p:nvPr/>
        </p:nvPicPr>
        <p:blipFill>
          <a:blip r:embed="rId3"/>
          <a:stretch>
            <a:fillRect/>
          </a:stretch>
        </p:blipFill>
        <p:spPr>
          <a:xfrm>
            <a:off x="1443210" y="3080242"/>
            <a:ext cx="2842352" cy="2621091"/>
          </a:xfrm>
          <a:prstGeom prst="rect">
            <a:avLst/>
          </a:prstGeom>
        </p:spPr>
      </p:pic>
    </p:spTree>
    <p:extLst>
      <p:ext uri="{BB962C8B-B14F-4D97-AF65-F5344CB8AC3E}">
        <p14:creationId xmlns:p14="http://schemas.microsoft.com/office/powerpoint/2010/main" val="385818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8A28-6D2A-52C5-5D33-A29F789575B3}"/>
              </a:ext>
            </a:extLst>
          </p:cNvPr>
          <p:cNvSpPr>
            <a:spLocks noGrp="1"/>
          </p:cNvSpPr>
          <p:nvPr>
            <p:ph type="title"/>
          </p:nvPr>
        </p:nvSpPr>
        <p:spPr>
          <a:xfrm>
            <a:off x="677334" y="609600"/>
            <a:ext cx="8596668" cy="1164116"/>
          </a:xfrm>
        </p:spPr>
        <p:txBody>
          <a:bodyPr>
            <a:normAutofit fontScale="90000"/>
          </a:bodyPr>
          <a:lstStyle/>
          <a:p>
            <a:r>
              <a:rPr lang="en-US" dirty="0">
                <a:solidFill>
                  <a:schemeClr val="accent1">
                    <a:lumMod val="50000"/>
                  </a:schemeClr>
                </a:solidFill>
              </a:rPr>
              <a:t>Customers</a:t>
            </a:r>
            <a:r>
              <a:rPr lang="en-US" dirty="0"/>
              <a:t>  </a:t>
            </a:r>
            <a:br>
              <a:rPr lang="en-US" dirty="0"/>
            </a:br>
            <a:r>
              <a:rPr lang="en-US" sz="2200" dirty="0">
                <a:solidFill>
                  <a:schemeClr val="accent1">
                    <a:lumMod val="50000"/>
                  </a:schemeClr>
                </a:solidFill>
              </a:rPr>
              <a:t>Where are customers with a high lifetime value based?</a:t>
            </a:r>
            <a:br>
              <a:rPr lang="en-US" sz="2200" dirty="0">
                <a:solidFill>
                  <a:schemeClr val="accent1">
                    <a:lumMod val="50000"/>
                  </a:schemeClr>
                </a:solidFill>
              </a:rPr>
            </a:br>
            <a:br>
              <a:rPr lang="en-US" u="sng" dirty="0"/>
            </a:br>
            <a:endParaRPr lang="en-US" dirty="0"/>
          </a:p>
        </p:txBody>
      </p:sp>
      <p:sp>
        <p:nvSpPr>
          <p:cNvPr id="4" name="TextBox 3">
            <a:extLst>
              <a:ext uri="{FF2B5EF4-FFF2-40B4-BE49-F238E27FC236}">
                <a16:creationId xmlns:a16="http://schemas.microsoft.com/office/drawing/2014/main" id="{217437C0-41EA-B4DC-4320-CCCF88C2E6D8}"/>
              </a:ext>
            </a:extLst>
          </p:cNvPr>
          <p:cNvSpPr txBox="1"/>
          <p:nvPr/>
        </p:nvSpPr>
        <p:spPr>
          <a:xfrm>
            <a:off x="4975668" y="2218795"/>
            <a:ext cx="2888826" cy="646331"/>
          </a:xfrm>
          <a:prstGeom prst="rect">
            <a:avLst/>
          </a:prstGeom>
          <a:noFill/>
        </p:spPr>
        <p:txBody>
          <a:bodyPr wrap="square" rtlCol="0">
            <a:spAutoFit/>
          </a:bodyPr>
          <a:lstStyle/>
          <a:p>
            <a:r>
              <a:rPr lang="en-US" dirty="0"/>
              <a:t>Top 10 customers with a high lifetime value</a:t>
            </a:r>
          </a:p>
        </p:txBody>
      </p:sp>
      <p:pic>
        <p:nvPicPr>
          <p:cNvPr id="6" name="Picture 5">
            <a:extLst>
              <a:ext uri="{FF2B5EF4-FFF2-40B4-BE49-F238E27FC236}">
                <a16:creationId xmlns:a16="http://schemas.microsoft.com/office/drawing/2014/main" id="{2BC4640F-7DD6-7AC0-DCA7-F4732D82C5FF}"/>
              </a:ext>
            </a:extLst>
          </p:cNvPr>
          <p:cNvPicPr>
            <a:picLocks noChangeAspect="1"/>
          </p:cNvPicPr>
          <p:nvPr/>
        </p:nvPicPr>
        <p:blipFill>
          <a:blip r:embed="rId2"/>
          <a:stretch>
            <a:fillRect/>
          </a:stretch>
        </p:blipFill>
        <p:spPr>
          <a:xfrm>
            <a:off x="5115137" y="3072236"/>
            <a:ext cx="3340100" cy="2590800"/>
          </a:xfrm>
          <a:prstGeom prst="rect">
            <a:avLst/>
          </a:prstGeom>
          <a:ln>
            <a:solidFill>
              <a:schemeClr val="tx1"/>
            </a:solidFill>
          </a:ln>
        </p:spPr>
      </p:pic>
      <p:pic>
        <p:nvPicPr>
          <p:cNvPr id="8" name="Picture 7">
            <a:extLst>
              <a:ext uri="{FF2B5EF4-FFF2-40B4-BE49-F238E27FC236}">
                <a16:creationId xmlns:a16="http://schemas.microsoft.com/office/drawing/2014/main" id="{56ADD306-4C9A-28B3-5368-EA506C28BD5F}"/>
              </a:ext>
            </a:extLst>
          </p:cNvPr>
          <p:cNvPicPr>
            <a:picLocks noChangeAspect="1"/>
          </p:cNvPicPr>
          <p:nvPr/>
        </p:nvPicPr>
        <p:blipFill>
          <a:blip r:embed="rId3"/>
          <a:stretch>
            <a:fillRect/>
          </a:stretch>
        </p:blipFill>
        <p:spPr>
          <a:xfrm>
            <a:off x="1493168" y="3072236"/>
            <a:ext cx="2044700" cy="2578100"/>
          </a:xfrm>
          <a:prstGeom prst="rect">
            <a:avLst/>
          </a:prstGeom>
          <a:ln>
            <a:solidFill>
              <a:schemeClr val="tx1"/>
            </a:solidFill>
          </a:ln>
        </p:spPr>
      </p:pic>
      <p:sp>
        <p:nvSpPr>
          <p:cNvPr id="9" name="TextBox 8">
            <a:extLst>
              <a:ext uri="{FF2B5EF4-FFF2-40B4-BE49-F238E27FC236}">
                <a16:creationId xmlns:a16="http://schemas.microsoft.com/office/drawing/2014/main" id="{68178895-BABC-3F4C-C6EA-B2BA52D679A2}"/>
              </a:ext>
            </a:extLst>
          </p:cNvPr>
          <p:cNvSpPr txBox="1"/>
          <p:nvPr/>
        </p:nvSpPr>
        <p:spPr>
          <a:xfrm>
            <a:off x="1341651" y="2218795"/>
            <a:ext cx="2721166" cy="646331"/>
          </a:xfrm>
          <a:prstGeom prst="rect">
            <a:avLst/>
          </a:prstGeom>
          <a:noFill/>
        </p:spPr>
        <p:txBody>
          <a:bodyPr wrap="square" rtlCol="0">
            <a:spAutoFit/>
          </a:bodyPr>
          <a:lstStyle/>
          <a:p>
            <a:r>
              <a:rPr lang="en-US" dirty="0"/>
              <a:t>Top 10 countries </a:t>
            </a:r>
          </a:p>
          <a:p>
            <a:r>
              <a:rPr lang="en-US" dirty="0"/>
              <a:t>(based on the revenue)</a:t>
            </a:r>
          </a:p>
        </p:txBody>
      </p:sp>
    </p:spTree>
    <p:extLst>
      <p:ext uri="{BB962C8B-B14F-4D97-AF65-F5344CB8AC3E}">
        <p14:creationId xmlns:p14="http://schemas.microsoft.com/office/powerpoint/2010/main" val="14231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D5E3-D099-7D60-94F0-7C44F36B975C}"/>
              </a:ext>
            </a:extLst>
          </p:cNvPr>
          <p:cNvSpPr>
            <a:spLocks noGrp="1"/>
          </p:cNvSpPr>
          <p:nvPr>
            <p:ph type="title"/>
          </p:nvPr>
        </p:nvSpPr>
        <p:spPr/>
        <p:txBody>
          <a:bodyPr>
            <a:normAutofit/>
          </a:bodyPr>
          <a:lstStyle/>
          <a:p>
            <a:r>
              <a:rPr lang="en-US" dirty="0">
                <a:solidFill>
                  <a:schemeClr val="accent1">
                    <a:lumMod val="50000"/>
                  </a:schemeClr>
                </a:solidFill>
              </a:rPr>
              <a:t>Market</a:t>
            </a:r>
            <a:br>
              <a:rPr lang="en-US" dirty="0">
                <a:solidFill>
                  <a:schemeClr val="accent1">
                    <a:lumMod val="50000"/>
                  </a:schemeClr>
                </a:solidFill>
              </a:rPr>
            </a:br>
            <a:r>
              <a:rPr lang="en-US" sz="2200" dirty="0">
                <a:solidFill>
                  <a:schemeClr val="accent1">
                    <a:lumMod val="50000"/>
                  </a:schemeClr>
                </a:solidFill>
              </a:rPr>
              <a:t>Which countries are Rockbuster customers based in?</a:t>
            </a:r>
          </a:p>
        </p:txBody>
      </p:sp>
      <p:pic>
        <p:nvPicPr>
          <p:cNvPr id="6" name="Content Placeholder 5">
            <a:extLst>
              <a:ext uri="{FF2B5EF4-FFF2-40B4-BE49-F238E27FC236}">
                <a16:creationId xmlns:a16="http://schemas.microsoft.com/office/drawing/2014/main" id="{C88AFC2B-5582-244A-D7C8-D643D7BBD5EB}"/>
              </a:ext>
            </a:extLst>
          </p:cNvPr>
          <p:cNvPicPr>
            <a:picLocks noGrp="1" noChangeAspect="1"/>
          </p:cNvPicPr>
          <p:nvPr>
            <p:ph idx="1"/>
          </p:nvPr>
        </p:nvPicPr>
        <p:blipFill>
          <a:blip r:embed="rId2"/>
          <a:stretch>
            <a:fillRect/>
          </a:stretch>
        </p:blipFill>
        <p:spPr>
          <a:xfrm>
            <a:off x="5267413" y="2336304"/>
            <a:ext cx="4307595" cy="3735062"/>
          </a:xfrm>
        </p:spPr>
      </p:pic>
      <p:pic>
        <p:nvPicPr>
          <p:cNvPr id="8" name="Picture 7">
            <a:extLst>
              <a:ext uri="{FF2B5EF4-FFF2-40B4-BE49-F238E27FC236}">
                <a16:creationId xmlns:a16="http://schemas.microsoft.com/office/drawing/2014/main" id="{30B0A8DD-6434-B6F6-CE94-77928F3C51B4}"/>
              </a:ext>
            </a:extLst>
          </p:cNvPr>
          <p:cNvPicPr>
            <a:picLocks noChangeAspect="1"/>
          </p:cNvPicPr>
          <p:nvPr/>
        </p:nvPicPr>
        <p:blipFill>
          <a:blip r:embed="rId3"/>
          <a:stretch>
            <a:fillRect/>
          </a:stretch>
        </p:blipFill>
        <p:spPr>
          <a:xfrm>
            <a:off x="436861" y="2336304"/>
            <a:ext cx="4830552" cy="3727757"/>
          </a:xfrm>
          <a:prstGeom prst="rect">
            <a:avLst/>
          </a:prstGeom>
        </p:spPr>
      </p:pic>
      <p:sp>
        <p:nvSpPr>
          <p:cNvPr id="9" name="TextBox 8">
            <a:extLst>
              <a:ext uri="{FF2B5EF4-FFF2-40B4-BE49-F238E27FC236}">
                <a16:creationId xmlns:a16="http://schemas.microsoft.com/office/drawing/2014/main" id="{314FDF13-64E4-1624-7588-9635EEA3A674}"/>
              </a:ext>
            </a:extLst>
          </p:cNvPr>
          <p:cNvSpPr txBox="1"/>
          <p:nvPr/>
        </p:nvSpPr>
        <p:spPr>
          <a:xfrm>
            <a:off x="488487" y="1804166"/>
            <a:ext cx="4349268" cy="338554"/>
          </a:xfrm>
          <a:prstGeom prst="rect">
            <a:avLst/>
          </a:prstGeom>
          <a:noFill/>
        </p:spPr>
        <p:txBody>
          <a:bodyPr wrap="none" rtlCol="0">
            <a:spAutoFit/>
          </a:bodyPr>
          <a:lstStyle/>
          <a:p>
            <a:r>
              <a:rPr lang="en-US" sz="1600" dirty="0"/>
              <a:t>Geographic customer distribution by revenue</a:t>
            </a:r>
          </a:p>
        </p:txBody>
      </p:sp>
      <p:sp>
        <p:nvSpPr>
          <p:cNvPr id="10" name="TextBox 9">
            <a:extLst>
              <a:ext uri="{FF2B5EF4-FFF2-40B4-BE49-F238E27FC236}">
                <a16:creationId xmlns:a16="http://schemas.microsoft.com/office/drawing/2014/main" id="{9B2DCF21-A118-0828-F138-F2948D56A338}"/>
              </a:ext>
            </a:extLst>
          </p:cNvPr>
          <p:cNvSpPr txBox="1"/>
          <p:nvPr/>
        </p:nvSpPr>
        <p:spPr>
          <a:xfrm>
            <a:off x="5456260" y="1751529"/>
            <a:ext cx="4307595" cy="584775"/>
          </a:xfrm>
          <a:prstGeom prst="rect">
            <a:avLst/>
          </a:prstGeom>
          <a:noFill/>
        </p:spPr>
        <p:txBody>
          <a:bodyPr wrap="square" rtlCol="0">
            <a:spAutoFit/>
          </a:bodyPr>
          <a:lstStyle/>
          <a:p>
            <a:r>
              <a:rPr lang="en-US" sz="1600" dirty="0"/>
              <a:t>Correlation between customer numbers and revenue</a:t>
            </a:r>
          </a:p>
        </p:txBody>
      </p:sp>
    </p:spTree>
    <p:extLst>
      <p:ext uri="{BB962C8B-B14F-4D97-AF65-F5344CB8AC3E}">
        <p14:creationId xmlns:p14="http://schemas.microsoft.com/office/powerpoint/2010/main" val="405179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55E39-FB29-0750-C316-B05F48A193C9}"/>
              </a:ext>
            </a:extLst>
          </p:cNvPr>
          <p:cNvSpPr>
            <a:spLocks noGrp="1"/>
          </p:cNvSpPr>
          <p:nvPr>
            <p:ph idx="1"/>
          </p:nvPr>
        </p:nvSpPr>
        <p:spPr>
          <a:xfrm>
            <a:off x="677334" y="2115065"/>
            <a:ext cx="4656666" cy="477521"/>
          </a:xfrm>
        </p:spPr>
        <p:txBody>
          <a:bodyPr/>
          <a:lstStyle/>
          <a:p>
            <a:pPr marL="0" indent="0">
              <a:buNone/>
            </a:pPr>
            <a:r>
              <a:rPr lang="en-US" dirty="0"/>
              <a:t>Top 10 countries by customer numbers</a:t>
            </a:r>
          </a:p>
        </p:txBody>
      </p:sp>
      <p:sp>
        <p:nvSpPr>
          <p:cNvPr id="5" name="TextBox 4">
            <a:extLst>
              <a:ext uri="{FF2B5EF4-FFF2-40B4-BE49-F238E27FC236}">
                <a16:creationId xmlns:a16="http://schemas.microsoft.com/office/drawing/2014/main" id="{9464A3D2-B4E0-5CE0-932D-6D5B03A5E158}"/>
              </a:ext>
            </a:extLst>
          </p:cNvPr>
          <p:cNvSpPr txBox="1"/>
          <p:nvPr/>
        </p:nvSpPr>
        <p:spPr>
          <a:xfrm>
            <a:off x="5334000" y="2133223"/>
            <a:ext cx="4387868" cy="646331"/>
          </a:xfrm>
          <a:prstGeom prst="rect">
            <a:avLst/>
          </a:prstGeom>
          <a:noFill/>
        </p:spPr>
        <p:txBody>
          <a:bodyPr wrap="none" rtlCol="0">
            <a:spAutoFit/>
          </a:bodyPr>
          <a:lstStyle/>
          <a:p>
            <a:r>
              <a:rPr lang="en-US" dirty="0"/>
              <a:t>Top 5 customers within top 10 countries </a:t>
            </a:r>
          </a:p>
          <a:p>
            <a:r>
              <a:rPr lang="en-US" dirty="0"/>
              <a:t>by revenue</a:t>
            </a:r>
          </a:p>
        </p:txBody>
      </p:sp>
      <p:pic>
        <p:nvPicPr>
          <p:cNvPr id="7" name="Picture 6">
            <a:extLst>
              <a:ext uri="{FF2B5EF4-FFF2-40B4-BE49-F238E27FC236}">
                <a16:creationId xmlns:a16="http://schemas.microsoft.com/office/drawing/2014/main" id="{70761853-E222-02E8-84FD-FD71F9C37E51}"/>
              </a:ext>
            </a:extLst>
          </p:cNvPr>
          <p:cNvPicPr>
            <a:picLocks noChangeAspect="1"/>
          </p:cNvPicPr>
          <p:nvPr/>
        </p:nvPicPr>
        <p:blipFill>
          <a:blip r:embed="rId2"/>
          <a:stretch>
            <a:fillRect/>
          </a:stretch>
        </p:blipFill>
        <p:spPr>
          <a:xfrm>
            <a:off x="646854" y="2699783"/>
            <a:ext cx="4084036" cy="1845310"/>
          </a:xfrm>
          <a:prstGeom prst="rect">
            <a:avLst/>
          </a:prstGeom>
        </p:spPr>
      </p:pic>
      <p:pic>
        <p:nvPicPr>
          <p:cNvPr id="9" name="Picture 8">
            <a:extLst>
              <a:ext uri="{FF2B5EF4-FFF2-40B4-BE49-F238E27FC236}">
                <a16:creationId xmlns:a16="http://schemas.microsoft.com/office/drawing/2014/main" id="{410E4260-2624-5361-28B4-896568B7DA7D}"/>
              </a:ext>
            </a:extLst>
          </p:cNvPr>
          <p:cNvPicPr>
            <a:picLocks noChangeAspect="1"/>
          </p:cNvPicPr>
          <p:nvPr/>
        </p:nvPicPr>
        <p:blipFill>
          <a:blip r:embed="rId3"/>
          <a:stretch>
            <a:fillRect/>
          </a:stretch>
        </p:blipFill>
        <p:spPr>
          <a:xfrm>
            <a:off x="5411852" y="2797712"/>
            <a:ext cx="3327400" cy="1295400"/>
          </a:xfrm>
          <a:prstGeom prst="rect">
            <a:avLst/>
          </a:prstGeom>
          <a:ln>
            <a:solidFill>
              <a:schemeClr val="tx1"/>
            </a:solidFill>
          </a:ln>
        </p:spPr>
      </p:pic>
      <p:sp>
        <p:nvSpPr>
          <p:cNvPr id="10" name="Title 1">
            <a:extLst>
              <a:ext uri="{FF2B5EF4-FFF2-40B4-BE49-F238E27FC236}">
                <a16:creationId xmlns:a16="http://schemas.microsoft.com/office/drawing/2014/main" id="{24A41B92-5DF1-1156-4578-74843EFA36A4}"/>
              </a:ext>
            </a:extLst>
          </p:cNvPr>
          <p:cNvSpPr>
            <a:spLocks noGrp="1"/>
          </p:cNvSpPr>
          <p:nvPr>
            <p:ph type="title"/>
          </p:nvPr>
        </p:nvSpPr>
        <p:spPr/>
        <p:txBody>
          <a:bodyPr>
            <a:normAutofit fontScale="90000"/>
          </a:bodyPr>
          <a:lstStyle/>
          <a:p>
            <a:br>
              <a:rPr lang="en-US" sz="2200" dirty="0">
                <a:solidFill>
                  <a:schemeClr val="accent1">
                    <a:lumMod val="50000"/>
                  </a:schemeClr>
                </a:solidFill>
              </a:rPr>
            </a:br>
            <a:br>
              <a:rPr lang="en-US" u="sng" dirty="0"/>
            </a:br>
            <a:endParaRPr lang="en-US" dirty="0"/>
          </a:p>
        </p:txBody>
      </p:sp>
      <p:sp>
        <p:nvSpPr>
          <p:cNvPr id="11" name="Title 1">
            <a:extLst>
              <a:ext uri="{FF2B5EF4-FFF2-40B4-BE49-F238E27FC236}">
                <a16:creationId xmlns:a16="http://schemas.microsoft.com/office/drawing/2014/main" id="{DE64324F-3750-9ED3-A627-96EAAD5F9E28}"/>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1">
                    <a:lumMod val="50000"/>
                  </a:schemeClr>
                </a:solidFill>
              </a:rPr>
              <a:t>Market</a:t>
            </a:r>
            <a:br>
              <a:rPr lang="en-US" dirty="0">
                <a:solidFill>
                  <a:schemeClr val="accent1">
                    <a:lumMod val="50000"/>
                  </a:schemeClr>
                </a:solidFill>
              </a:rPr>
            </a:br>
            <a:r>
              <a:rPr lang="en-US" sz="2200" dirty="0">
                <a:solidFill>
                  <a:schemeClr val="accent1">
                    <a:lumMod val="50000"/>
                  </a:schemeClr>
                </a:solidFill>
              </a:rPr>
              <a:t>Which countries are Rockbuster customers based in?</a:t>
            </a:r>
          </a:p>
        </p:txBody>
      </p:sp>
    </p:spTree>
    <p:extLst>
      <p:ext uri="{BB962C8B-B14F-4D97-AF65-F5344CB8AC3E}">
        <p14:creationId xmlns:p14="http://schemas.microsoft.com/office/powerpoint/2010/main" val="2825785132"/>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{A9253898-A9FA-3B47-938F-AF3E0D50D866}tf16401378</Template>
  <TotalTime>642</TotalTime>
  <Words>480</Words>
  <Application>Microsoft Macintosh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ROCKBUSTER STEALTH  Launch Strategy for the New Online Service</vt:lpstr>
      <vt:lpstr>Introduction</vt:lpstr>
      <vt:lpstr>Business Strategy Questions</vt:lpstr>
      <vt:lpstr>Current Situation What was the average rental duration for all videos? </vt:lpstr>
      <vt:lpstr>Product Which movies, genres and ratings have the most revenue gain?  </vt:lpstr>
      <vt:lpstr>Product Which movies, genres and ratings have the most revenue gain?  </vt:lpstr>
      <vt:lpstr>Customers   Where are customers with a high lifetime value based?  </vt:lpstr>
      <vt:lpstr>Market Which countries are Rockbuster customers based in?</vt:lpstr>
      <vt:lpstr>  </vt:lpstr>
      <vt:lpstr>Insights and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Launch Strategy for the New Online Service</dc:title>
  <dc:creator>Seyda Tatlıcıoglu</dc:creator>
  <cp:lastModifiedBy>Seyda Tatlıcıoglu</cp:lastModifiedBy>
  <cp:revision>3</cp:revision>
  <dcterms:created xsi:type="dcterms:W3CDTF">2022-06-14T17:42:53Z</dcterms:created>
  <dcterms:modified xsi:type="dcterms:W3CDTF">2022-08-31T18:57:34Z</dcterms:modified>
</cp:coreProperties>
</file>