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handoutMasterIdLst>
    <p:handoutMasterId r:id="rId12"/>
  </p:handoutMasterIdLst>
  <p:sldIdLst>
    <p:sldId id="256" r:id="rId4"/>
    <p:sldId id="406" r:id="rId5"/>
    <p:sldId id="449" r:id="rId6"/>
    <p:sldId id="452" r:id="rId7"/>
    <p:sldId id="450" r:id="rId8"/>
    <p:sldId id="451" r:id="rId9"/>
    <p:sldId id="448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 autoAdjust="0"/>
    <p:restoredTop sz="86856" autoAdjust="0"/>
  </p:normalViewPr>
  <p:slideViewPr>
    <p:cSldViewPr>
      <p:cViewPr varScale="1">
        <p:scale>
          <a:sx n="111" d="100"/>
          <a:sy n="111" d="100"/>
        </p:scale>
        <p:origin x="10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814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EAE7-4983-4EFC-B61A-D3259A218CFE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0AF03-3314-4BDA-9BC7-B8A3F241451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93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2A9A1-5A61-4213-B003-B8BE41F17933}" type="datetimeFigureOut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937AA-DDF1-4E67-A37D-D56576430C1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066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578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00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62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7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88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299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937AA-DDF1-4E67-A37D-D56576430C1A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8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2015-</a:t>
            </a:r>
            <a:r>
              <a:rPr lang="is-IS" dirty="0"/>
              <a:t>2019</a:t>
            </a:r>
            <a:endParaRPr lang="fr-BE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2012/2013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2013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2012/2013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2013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39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9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3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56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25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43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5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2015-</a:t>
            </a:r>
            <a:r>
              <a:rPr lang="is-IS" dirty="0"/>
              <a:t>2019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46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20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93D0-0E8E-4430-A1F2-122DFDAA0928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AC3E-2BB8-42B6-8A43-0E52DB4F9DA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967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2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74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9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5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538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2012/2013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2013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27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97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422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E194-D825-4691-83FD-6EFC3DCD679A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363-7D12-4C9A-A1F5-F4F1C20558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74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2012/2013</a:t>
            </a:r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2013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2012/2013</a:t>
            </a:r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2013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2012/2013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2013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2012/2013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2013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2012/2013</a:t>
            </a:r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2013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2012/2013</a:t>
            </a:r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2013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2012/2013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dirty="0"/>
              <a:t>© Moussa DIALLO, UCAD 2013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93D0-0E8E-4430-A1F2-122DFDAA0928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AC3E-2BB8-42B6-8A43-0E52DB4F9DA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E194-D825-4691-83FD-6EFC3DCD679A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2363-7D12-4C9A-A1F5-F4F1C20558A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0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2169016"/>
            <a:ext cx="7016353" cy="1872208"/>
          </a:xfrm>
        </p:spPr>
        <p:txBody>
          <a:bodyPr>
            <a:normAutofit fontScale="90000"/>
          </a:bodyPr>
          <a:lstStyle/>
          <a:p>
            <a:pPr algn="l"/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BE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Introduction à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L‘internet des objets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IoT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(The Internet Of </a:t>
            </a:r>
            <a:r>
              <a:rPr lang="fr-FR" b="1" i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Things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):</a:t>
            </a:r>
            <a:br>
              <a:rPr lang="fr-FR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</a:br>
            <a:br>
              <a:rPr lang="fr-FR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fr-FR" sz="5600" b="1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Travaux </a:t>
            </a:r>
            <a:br>
              <a:rPr lang="fr-FR" sz="5600" b="1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fr-FR" sz="5600" b="1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Pratiques </a:t>
            </a:r>
            <a:br>
              <a:rPr lang="fr-FR" sz="5600" b="1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fr-FR" sz="5600" b="1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N°3 (suite TP1)</a:t>
            </a:r>
            <a:br>
              <a:rPr lang="fr-FR" sz="56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</a:br>
            <a:br>
              <a:rPr lang="fr-FR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fr-FR" sz="31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Pr Moussa  DIALLO</a:t>
            </a:r>
            <a:br>
              <a:rPr lang="fr-FR" sz="31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</a:br>
            <a:r>
              <a:rPr lang="fr-FR" sz="13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  <a:t>http://edmi.ucad.sn/~moussadiallo/</a:t>
            </a:r>
            <a:br>
              <a:rPr lang="fr-FR" sz="1300" b="1" i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cs typeface="Times New Roman" pitchFamily="18" charset="0"/>
              </a:rPr>
            </a:br>
            <a:endParaRPr lang="fr-FR" sz="1300" b="1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BE" dirty="0"/>
              <a:t>© Moussa DIALLO, UCAD </a:t>
            </a:r>
            <a:r>
              <a:rPr lang="is-IS" dirty="0"/>
              <a:t>2021</a:t>
            </a:r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5D014BA-D2E8-8A41-A323-A11892991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921" y="2230940"/>
            <a:ext cx="3620567" cy="36205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</a:t>
            </a:r>
            <a:r>
              <a:rPr lang="is-IS" dirty="0"/>
              <a:t>2021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1520" y="260648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3400" dirty="0">
                <a:solidFill>
                  <a:schemeClr val="tx2"/>
                </a:solidFill>
                <a:latin typeface="Comic Sans MS" pitchFamily="66" charset="0"/>
              </a:rPr>
              <a:t>Installation ?</a:t>
            </a:r>
          </a:p>
        </p:txBody>
      </p:sp>
      <p:sp>
        <p:nvSpPr>
          <p:cNvPr id="3" name="Rectangle 2"/>
          <p:cNvSpPr/>
          <p:nvPr/>
        </p:nvSpPr>
        <p:spPr>
          <a:xfrm>
            <a:off x="9407" y="902888"/>
            <a:ext cx="8892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000" dirty="0">
                <a:solidFill>
                  <a:schemeClr val="tx2"/>
                </a:solidFill>
                <a:latin typeface="Comic Sans MS" panose="030F0702030302020204" pitchFamily="66" charset="0"/>
              </a:rPr>
              <a:t>Exploitez le fichier </a:t>
            </a:r>
            <a:r>
              <a:rPr lang="fr-FR" sz="3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installation </a:t>
            </a:r>
            <a:r>
              <a:rPr lang="fr-FR" sz="30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node</a:t>
            </a:r>
            <a:r>
              <a:rPr lang="fr-FR" sz="3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fr-FR" sz="30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red.html</a:t>
            </a:r>
            <a:endParaRPr lang="fr-FR" sz="30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6B564F-CE1E-F941-9FE0-8A63ABE664CF}"/>
              </a:ext>
            </a:extLst>
          </p:cNvPr>
          <p:cNvSpPr txBox="1"/>
          <p:nvPr/>
        </p:nvSpPr>
        <p:spPr>
          <a:xfrm>
            <a:off x="221022" y="1529273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3400" dirty="0">
                <a:solidFill>
                  <a:schemeClr val="tx2"/>
                </a:solidFill>
                <a:latin typeface="Comic Sans MS" pitchFamily="66" charset="0"/>
              </a:rPr>
              <a:t>Lancez </a:t>
            </a:r>
            <a:r>
              <a:rPr lang="fr-FR" sz="3400" dirty="0" err="1">
                <a:solidFill>
                  <a:schemeClr val="tx2"/>
                </a:solidFill>
                <a:latin typeface="Comic Sans MS" pitchFamily="66" charset="0"/>
              </a:rPr>
              <a:t>node-red</a:t>
            </a:r>
            <a:r>
              <a:rPr lang="fr-FR" sz="3400" dirty="0">
                <a:solidFill>
                  <a:schemeClr val="tx2"/>
                </a:solidFill>
                <a:latin typeface="Comic Sans MS" pitchFamily="66" charset="0"/>
              </a:rPr>
              <a:t>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120609-55A2-034F-8A8A-0607F383E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95" y="2217213"/>
            <a:ext cx="6292304" cy="39439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D37B1D-4100-7747-934F-47DD82D88FB3}"/>
              </a:ext>
            </a:extLst>
          </p:cNvPr>
          <p:cNvSpPr/>
          <p:nvPr/>
        </p:nvSpPr>
        <p:spPr>
          <a:xfrm>
            <a:off x="4932040" y="5229200"/>
            <a:ext cx="1872208" cy="2160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1D1CD00-4E0B-F547-B396-666932654CBE}"/>
              </a:ext>
            </a:extLst>
          </p:cNvPr>
          <p:cNvCxnSpPr>
            <a:cxnSpLocks/>
          </p:cNvCxnSpPr>
          <p:nvPr/>
        </p:nvCxnSpPr>
        <p:spPr>
          <a:xfrm>
            <a:off x="6553200" y="5441950"/>
            <a:ext cx="899120" cy="56802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32C80-5CDF-E34A-9DA8-8D4CCD4E6644}"/>
              </a:ext>
            </a:extLst>
          </p:cNvPr>
          <p:cNvSpPr/>
          <p:nvPr/>
        </p:nvSpPr>
        <p:spPr>
          <a:xfrm>
            <a:off x="7452320" y="5514337"/>
            <a:ext cx="1621159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Copiez et collez l’url sur un navigateur</a:t>
            </a:r>
          </a:p>
        </p:txBody>
      </p:sp>
    </p:spTree>
    <p:extLst>
      <p:ext uri="{BB962C8B-B14F-4D97-AF65-F5344CB8AC3E}">
        <p14:creationId xmlns:p14="http://schemas.microsoft.com/office/powerpoint/2010/main" val="347305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</a:t>
            </a:r>
            <a:r>
              <a:rPr lang="is-IS" dirty="0"/>
              <a:t>2021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>
                <a:solidFill>
                  <a:schemeClr val="tx2"/>
                </a:solidFill>
                <a:latin typeface="Comic Sans MS" pitchFamily="66" charset="0"/>
              </a:rPr>
              <a:t>Premiers pas avec </a:t>
            </a:r>
            <a:r>
              <a:rPr lang="fr-FR" sz="3400" dirty="0" err="1">
                <a:solidFill>
                  <a:schemeClr val="tx2"/>
                </a:solidFill>
                <a:latin typeface="Comic Sans MS" pitchFamily="66" charset="0"/>
              </a:rPr>
              <a:t>Node-Red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B868-12C0-124E-A441-E8A226DAEA5D}"/>
              </a:ext>
            </a:extLst>
          </p:cNvPr>
          <p:cNvSpPr/>
          <p:nvPr/>
        </p:nvSpPr>
        <p:spPr>
          <a:xfrm>
            <a:off x="0" y="732185"/>
            <a:ext cx="88924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500" i="1" dirty="0">
                <a:solidFill>
                  <a:schemeClr val="tx2"/>
                </a:solidFill>
                <a:latin typeface="Comic Sans MS" panose="030F0702030302020204" pitchFamily="66" charset="0"/>
              </a:rPr>
              <a:t>Notre objectif est de récupérer une saisie à partir d’une page web</a:t>
            </a:r>
            <a:endParaRPr lang="fr-FR" sz="25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A407C6-F15F-D743-92EF-C0F880C35362}"/>
              </a:ext>
            </a:extLst>
          </p:cNvPr>
          <p:cNvSpPr txBox="1"/>
          <p:nvPr/>
        </p:nvSpPr>
        <p:spPr>
          <a:xfrm>
            <a:off x="-12358" y="6404979"/>
            <a:ext cx="25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Manage palette pour installer les flow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BC3360-11DA-1D48-A2F1-18F4188C2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6" y="5557573"/>
            <a:ext cx="1552398" cy="642197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1D018AA-A9B3-0946-BABF-0D293E5D7E29}"/>
              </a:ext>
            </a:extLst>
          </p:cNvPr>
          <p:cNvCxnSpPr>
            <a:cxnSpLocks/>
          </p:cNvCxnSpPr>
          <p:nvPr/>
        </p:nvCxnSpPr>
        <p:spPr>
          <a:xfrm flipV="1">
            <a:off x="755576" y="5676051"/>
            <a:ext cx="835394" cy="738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A9BB1ED6-AE22-EE47-9D05-986294768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26068"/>
            <a:ext cx="3807823" cy="259174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FEC7257-50E7-E74E-8702-7BB3AE192616}"/>
              </a:ext>
            </a:extLst>
          </p:cNvPr>
          <p:cNvSpPr txBox="1"/>
          <p:nvPr/>
        </p:nvSpPr>
        <p:spPr>
          <a:xfrm>
            <a:off x="644313" y="1690675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mic Sans MS" panose="030F0902030302020204" pitchFamily="66" charset="0"/>
              </a:rPr>
              <a:t>Action 1: </a:t>
            </a:r>
            <a:r>
              <a:rPr lang="fr-FR" dirty="0">
                <a:solidFill>
                  <a:srgbClr val="FF0000"/>
                </a:solidFill>
                <a:latin typeface="Comic Sans MS" panose="030F0902030302020204" pitchFamily="66" charset="0"/>
              </a:rPr>
              <a:t>Dashboard/switch</a:t>
            </a:r>
          </a:p>
          <a:p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45EAB51-D356-A946-931D-60508FC1AA1F}"/>
              </a:ext>
            </a:extLst>
          </p:cNvPr>
          <p:cNvSpPr txBox="1"/>
          <p:nvPr/>
        </p:nvSpPr>
        <p:spPr>
          <a:xfrm>
            <a:off x="5012651" y="1802902"/>
            <a:ext cx="35477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mic Sans MS" panose="030F0902030302020204" pitchFamily="66" charset="0"/>
              </a:rPr>
              <a:t>Action 2: </a:t>
            </a:r>
            <a:r>
              <a:rPr lang="fr-FR" dirty="0">
                <a:solidFill>
                  <a:srgbClr val="FF0000"/>
                </a:solidFill>
                <a:latin typeface="Comic Sans MS" panose="030F0902030302020204" pitchFamily="66" charset="0"/>
              </a:rPr>
              <a:t>double clic sur switch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sz="1600" dirty="0">
                <a:solidFill>
                  <a:srgbClr val="FF0000"/>
                </a:solidFill>
                <a:latin typeface="Comic Sans MS" panose="030F0902030302020204" pitchFamily="66" charset="0"/>
              </a:rPr>
              <a:t>Créer groupe: Interrupteur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sz="1600" dirty="0">
                <a:solidFill>
                  <a:srgbClr val="FF0000"/>
                </a:solidFill>
                <a:latin typeface="Comic Sans MS" panose="030F0902030302020204" pitchFamily="66" charset="0"/>
              </a:rPr>
              <a:t>Créer tab: Ma page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sz="1600" dirty="0" err="1">
                <a:solidFill>
                  <a:srgbClr val="FF0000"/>
                </a:solidFill>
                <a:latin typeface="Comic Sans MS" panose="030F0902030302020204" pitchFamily="66" charset="0"/>
              </a:rPr>
              <a:t>Deploy</a:t>
            </a:r>
            <a:endParaRPr lang="fr-FR" sz="1600" dirty="0">
              <a:solidFill>
                <a:srgbClr val="FF0000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fr-FR" sz="1600" dirty="0">
                <a:solidFill>
                  <a:srgbClr val="FF0000"/>
                </a:solidFill>
                <a:latin typeface="Comic Sans MS" panose="030F0902030302020204" pitchFamily="66" charset="0"/>
              </a:rPr>
              <a:t>Voir le résultat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fr-FR" sz="1600" dirty="0">
                <a:solidFill>
                  <a:srgbClr val="FF0000"/>
                </a:solidFill>
                <a:latin typeface="Comic Sans MS" panose="030F0902030302020204" pitchFamily="66" charset="0"/>
              </a:rPr>
              <a:t>Activer le on du switch</a:t>
            </a:r>
            <a:endParaRPr lang="en-GB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B1600FE0-DFE2-AA43-A7E7-450F87D99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53" y="3823204"/>
            <a:ext cx="4023788" cy="2591741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FEE4068-58D0-4240-9560-99083D285BFC}"/>
              </a:ext>
            </a:extLst>
          </p:cNvPr>
          <p:cNvCxnSpPr>
            <a:cxnSpLocks/>
          </p:cNvCxnSpPr>
          <p:nvPr/>
        </p:nvCxnSpPr>
        <p:spPr>
          <a:xfrm>
            <a:off x="6876256" y="2991863"/>
            <a:ext cx="1810544" cy="1588412"/>
          </a:xfrm>
          <a:prstGeom prst="straightConnector1">
            <a:avLst/>
          </a:prstGeom>
          <a:ln w="444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1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3C9D7382-B044-3843-916C-4DFB7671C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853" y="1901530"/>
            <a:ext cx="5371947" cy="178225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</a:t>
            </a:r>
            <a:r>
              <a:rPr lang="is-IS" dirty="0"/>
              <a:t>2021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>
                <a:solidFill>
                  <a:schemeClr val="tx2"/>
                </a:solidFill>
                <a:latin typeface="Comic Sans MS" pitchFamily="66" charset="0"/>
              </a:rPr>
              <a:t>Premiers pas avec </a:t>
            </a:r>
            <a:r>
              <a:rPr lang="fr-FR" sz="3400" dirty="0" err="1">
                <a:solidFill>
                  <a:schemeClr val="tx2"/>
                </a:solidFill>
                <a:latin typeface="Comic Sans MS" pitchFamily="66" charset="0"/>
              </a:rPr>
              <a:t>Node-Red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B868-12C0-124E-A441-E8A226DAEA5D}"/>
              </a:ext>
            </a:extLst>
          </p:cNvPr>
          <p:cNvSpPr/>
          <p:nvPr/>
        </p:nvSpPr>
        <p:spPr>
          <a:xfrm>
            <a:off x="9407" y="902888"/>
            <a:ext cx="88924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500" i="1" dirty="0">
                <a:solidFill>
                  <a:schemeClr val="tx2"/>
                </a:solidFill>
                <a:latin typeface="Comic Sans MS" panose="030F0702030302020204" pitchFamily="66" charset="0"/>
              </a:rPr>
              <a:t>Notre objectif est de récupérer une saisie à partir d’une page web</a:t>
            </a:r>
            <a:endParaRPr lang="fr-FR" sz="25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C1ACCF-2100-C045-AC1E-DA9A5E9B9CD8}"/>
              </a:ext>
            </a:extLst>
          </p:cNvPr>
          <p:cNvSpPr/>
          <p:nvPr/>
        </p:nvSpPr>
        <p:spPr>
          <a:xfrm>
            <a:off x="5082367" y="5040712"/>
            <a:ext cx="1936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Function</a:t>
            </a:r>
            <a:r>
              <a:rPr lang="fr-FR" dirty="0"/>
              <a:t>/</a:t>
            </a:r>
            <a:r>
              <a:rPr lang="fr-FR" dirty="0" err="1"/>
              <a:t>function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8227EBE-C38A-FB41-8547-A0B42D42CCB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50655" y="2792656"/>
            <a:ext cx="0" cy="22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C8627-7062-A848-97ED-69EA02DE2069}"/>
              </a:ext>
            </a:extLst>
          </p:cNvPr>
          <p:cNvSpPr/>
          <p:nvPr/>
        </p:nvSpPr>
        <p:spPr>
          <a:xfrm>
            <a:off x="7207424" y="5051352"/>
            <a:ext cx="1936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Common/</a:t>
            </a:r>
            <a:r>
              <a:rPr lang="fr-FR" dirty="0" err="1"/>
              <a:t>debug</a:t>
            </a:r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C4B8788-184D-724D-B2FD-4021ECFA740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794913" y="3056316"/>
            <a:ext cx="380799" cy="199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8EF496DC-071E-2C48-A2F2-7719A52C2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6" y="1935365"/>
            <a:ext cx="2610134" cy="2533774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E0C38E8-4FC0-F441-B2B7-A94DD87DDD4C}"/>
              </a:ext>
            </a:extLst>
          </p:cNvPr>
          <p:cNvCxnSpPr>
            <a:cxnSpLocks/>
          </p:cNvCxnSpPr>
          <p:nvPr/>
        </p:nvCxnSpPr>
        <p:spPr>
          <a:xfrm flipH="1" flipV="1">
            <a:off x="2125057" y="3996136"/>
            <a:ext cx="2957311" cy="1326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EA407C6-F15F-D743-92EF-C0F880C35362}"/>
              </a:ext>
            </a:extLst>
          </p:cNvPr>
          <p:cNvSpPr txBox="1"/>
          <p:nvPr/>
        </p:nvSpPr>
        <p:spPr>
          <a:xfrm>
            <a:off x="-12358" y="6404979"/>
            <a:ext cx="25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Manage palette pour installer les flow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BC3360-11DA-1D48-A2F1-18F4188C2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6" y="5557573"/>
            <a:ext cx="1552398" cy="642197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1D018AA-A9B3-0946-BABF-0D293E5D7E29}"/>
              </a:ext>
            </a:extLst>
          </p:cNvPr>
          <p:cNvCxnSpPr>
            <a:cxnSpLocks/>
          </p:cNvCxnSpPr>
          <p:nvPr/>
        </p:nvCxnSpPr>
        <p:spPr>
          <a:xfrm flipV="1">
            <a:off x="755576" y="5676051"/>
            <a:ext cx="835394" cy="738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2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</a:t>
            </a:r>
            <a:r>
              <a:rPr lang="is-IS" dirty="0"/>
              <a:t>2021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>
                <a:solidFill>
                  <a:schemeClr val="tx2"/>
                </a:solidFill>
                <a:latin typeface="Comic Sans MS" pitchFamily="66" charset="0"/>
              </a:rPr>
              <a:t>Premiers pas avec </a:t>
            </a:r>
            <a:r>
              <a:rPr lang="fr-FR" sz="3400" dirty="0" err="1">
                <a:solidFill>
                  <a:schemeClr val="tx2"/>
                </a:solidFill>
                <a:latin typeface="Comic Sans MS" pitchFamily="66" charset="0"/>
              </a:rPr>
              <a:t>Node-Red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B868-12C0-124E-A441-E8A226DAEA5D}"/>
              </a:ext>
            </a:extLst>
          </p:cNvPr>
          <p:cNvSpPr/>
          <p:nvPr/>
        </p:nvSpPr>
        <p:spPr>
          <a:xfrm>
            <a:off x="9407" y="902888"/>
            <a:ext cx="88924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500" i="1" dirty="0">
                <a:solidFill>
                  <a:schemeClr val="tx2"/>
                </a:solidFill>
                <a:latin typeface="Comic Sans MS" panose="030F0702030302020204" pitchFamily="66" charset="0"/>
              </a:rPr>
              <a:t>Notre objectif est d’accéder au serveur </a:t>
            </a:r>
            <a:r>
              <a:rPr lang="fr-FR" sz="2500" i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node-red</a:t>
            </a:r>
            <a:r>
              <a:rPr lang="fr-FR" sz="2500" i="1" dirty="0">
                <a:solidFill>
                  <a:schemeClr val="tx2"/>
                </a:solidFill>
                <a:latin typeface="Comic Sans MS" panose="030F0702030302020204" pitchFamily="66" charset="0"/>
              </a:rPr>
              <a:t> à partir d’un client web dans le même réseau</a:t>
            </a:r>
            <a:endParaRPr lang="fr-FR" sz="25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EC11129-0DF9-7B4E-ABBC-DE0205B11186}"/>
              </a:ext>
            </a:extLst>
          </p:cNvPr>
          <p:cNvSpPr txBox="1"/>
          <p:nvPr/>
        </p:nvSpPr>
        <p:spPr>
          <a:xfrm>
            <a:off x="405880" y="2140251"/>
            <a:ext cx="8766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>
                <a:latin typeface="Comic Sans MS" panose="030F0702030302020204" pitchFamily="66" charset="0"/>
              </a:rPr>
              <a:t>Utilisez votre smartphone comme AP IEEE 802.11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>
                <a:latin typeface="Comic Sans MS" panose="030F0702030302020204" pitchFamily="66" charset="0"/>
              </a:rPr>
              <a:t>Connectez le serveur </a:t>
            </a:r>
            <a:r>
              <a:rPr lang="fr-SN" sz="2000" dirty="0" err="1">
                <a:latin typeface="Comic Sans MS" panose="030F0702030302020204" pitchFamily="66" charset="0"/>
              </a:rPr>
              <a:t>Node-red</a:t>
            </a:r>
            <a:r>
              <a:rPr lang="fr-SN" sz="2000" dirty="0">
                <a:latin typeface="Comic Sans MS" panose="030F0702030302020204" pitchFamily="66" charset="0"/>
              </a:rPr>
              <a:t> en tant que Station à l’AP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>
                <a:latin typeface="Comic Sans MS" panose="030F0702030302020204" pitchFamily="66" charset="0"/>
              </a:rPr>
              <a:t>Connectez d’autres Stations à l’AP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>
                <a:latin typeface="Comic Sans MS" panose="030F0702030302020204" pitchFamily="66" charset="0"/>
              </a:rPr>
              <a:t>Aller sur l’adresse IP du serveur </a:t>
            </a:r>
            <a:r>
              <a:rPr lang="fr-SN" sz="2000" dirty="0" err="1">
                <a:latin typeface="Comic Sans MS" panose="030F0702030302020204" pitchFamily="66" charset="0"/>
              </a:rPr>
              <a:t>Node-red</a:t>
            </a:r>
            <a:r>
              <a:rPr lang="fr-SN" sz="2000" dirty="0">
                <a:latin typeface="Comic Sans MS" panose="030F0702030302020204" pitchFamily="66" charset="0"/>
              </a:rPr>
              <a:t> (@IP de votre machine)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>
                <a:latin typeface="Comic Sans MS" panose="030F0702030302020204" pitchFamily="66" charset="0"/>
              </a:rPr>
              <a:t>Aller sur le port 1880/</a:t>
            </a:r>
            <a:r>
              <a:rPr lang="fr-SN" sz="2000" dirty="0" err="1">
                <a:latin typeface="Comic Sans MS" panose="030F0702030302020204" pitchFamily="66" charset="0"/>
              </a:rPr>
              <a:t>ui</a:t>
            </a:r>
            <a:r>
              <a:rPr lang="fr-SN" sz="2000" dirty="0">
                <a:latin typeface="Comic Sans MS" panose="030F0702030302020204" pitchFamily="66" charset="0"/>
              </a:rPr>
              <a:t> (exemple http://192.168.1.20:1880/</a:t>
            </a:r>
            <a:r>
              <a:rPr lang="fr-SN" sz="2000" dirty="0" err="1">
                <a:latin typeface="Comic Sans MS" panose="030F0702030302020204" pitchFamily="66" charset="0"/>
              </a:rPr>
              <a:t>ui</a:t>
            </a:r>
            <a:r>
              <a:rPr lang="fr-SN" sz="2000" dirty="0">
                <a:latin typeface="Comic Sans MS" panose="030F0702030302020204" pitchFamily="66" charset="0"/>
              </a:rPr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126517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</a:t>
            </a:r>
            <a:r>
              <a:rPr lang="is-IS" dirty="0"/>
              <a:t>2021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>
                <a:solidFill>
                  <a:schemeClr val="tx2"/>
                </a:solidFill>
                <a:latin typeface="Comic Sans MS" pitchFamily="66" charset="0"/>
              </a:rPr>
              <a:t>Premiers pas avec </a:t>
            </a:r>
            <a:r>
              <a:rPr lang="fr-FR" sz="3400" dirty="0" err="1">
                <a:solidFill>
                  <a:schemeClr val="tx2"/>
                </a:solidFill>
                <a:latin typeface="Comic Sans MS" pitchFamily="66" charset="0"/>
              </a:rPr>
              <a:t>Node-Red</a:t>
            </a:r>
            <a:endParaRPr lang="fr-FR" sz="34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B868-12C0-124E-A441-E8A226DAEA5D}"/>
              </a:ext>
            </a:extLst>
          </p:cNvPr>
          <p:cNvSpPr/>
          <p:nvPr/>
        </p:nvSpPr>
        <p:spPr>
          <a:xfrm>
            <a:off x="9407" y="902888"/>
            <a:ext cx="88924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500" i="1" dirty="0">
                <a:solidFill>
                  <a:schemeClr val="tx2"/>
                </a:solidFill>
                <a:latin typeface="Comic Sans MS" panose="030F0702030302020204" pitchFamily="66" charset="0"/>
              </a:rPr>
              <a:t>Notre objectif est de pouvoir allumer/éteindre la lampe à partir d’une page web</a:t>
            </a:r>
            <a:endParaRPr lang="fr-FR" sz="25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54E6FB-A8C5-C441-8448-48A2B9A61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32" y="1882696"/>
            <a:ext cx="5279969" cy="2984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7D55A2-2028-8643-91C1-831BC98AE2E4}"/>
              </a:ext>
            </a:extLst>
          </p:cNvPr>
          <p:cNvSpPr/>
          <p:nvPr/>
        </p:nvSpPr>
        <p:spPr>
          <a:xfrm>
            <a:off x="1949225" y="4984842"/>
            <a:ext cx="1936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Dashboard/switch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FEE4068-58D0-4240-9560-99083D285BFC}"/>
              </a:ext>
            </a:extLst>
          </p:cNvPr>
          <p:cNvCxnSpPr>
            <a:cxnSpLocks/>
          </p:cNvCxnSpPr>
          <p:nvPr/>
        </p:nvCxnSpPr>
        <p:spPr>
          <a:xfrm flipH="1">
            <a:off x="3017885" y="3089608"/>
            <a:ext cx="2193755" cy="187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0C1ACCF-2100-C045-AC1E-DA9A5E9B9CD8}"/>
              </a:ext>
            </a:extLst>
          </p:cNvPr>
          <p:cNvSpPr/>
          <p:nvPr/>
        </p:nvSpPr>
        <p:spPr>
          <a:xfrm>
            <a:off x="5082367" y="5040712"/>
            <a:ext cx="1936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Function</a:t>
            </a:r>
            <a:r>
              <a:rPr lang="fr-FR" dirty="0"/>
              <a:t>/</a:t>
            </a:r>
            <a:r>
              <a:rPr lang="fr-FR" dirty="0" err="1"/>
              <a:t>function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8227EBE-C38A-FB41-8547-A0B42D42CCB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050655" y="3145001"/>
            <a:ext cx="176200" cy="189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6C8627-7062-A848-97ED-69EA02DE2069}"/>
              </a:ext>
            </a:extLst>
          </p:cNvPr>
          <p:cNvSpPr/>
          <p:nvPr/>
        </p:nvSpPr>
        <p:spPr>
          <a:xfrm>
            <a:off x="7207424" y="5051352"/>
            <a:ext cx="1936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Network/</a:t>
            </a:r>
            <a:r>
              <a:rPr lang="fr-FR" dirty="0" err="1"/>
              <a:t>serialout</a:t>
            </a:r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C4B8788-184D-724D-B2FD-4021ECFA740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794913" y="3056316"/>
            <a:ext cx="380799" cy="199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 24">
            <a:extLst>
              <a:ext uri="{FF2B5EF4-FFF2-40B4-BE49-F238E27FC236}">
                <a16:creationId xmlns:a16="http://schemas.microsoft.com/office/drawing/2014/main" id="{8EF496DC-071E-2C48-A2F2-7719A52C2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6" y="1935365"/>
            <a:ext cx="2610134" cy="2533774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E0C38E8-4FC0-F441-B2B7-A94DD87DDD4C}"/>
              </a:ext>
            </a:extLst>
          </p:cNvPr>
          <p:cNvCxnSpPr>
            <a:cxnSpLocks/>
          </p:cNvCxnSpPr>
          <p:nvPr/>
        </p:nvCxnSpPr>
        <p:spPr>
          <a:xfrm flipH="1" flipV="1">
            <a:off x="2125057" y="3996136"/>
            <a:ext cx="2957311" cy="1326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EA407C6-F15F-D743-92EF-C0F880C35362}"/>
              </a:ext>
            </a:extLst>
          </p:cNvPr>
          <p:cNvSpPr txBox="1"/>
          <p:nvPr/>
        </p:nvSpPr>
        <p:spPr>
          <a:xfrm>
            <a:off x="-12358" y="6404979"/>
            <a:ext cx="25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Manage palette pour installer les flow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ABC3360-11DA-1D48-A2F1-18F4188C2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6" y="5557573"/>
            <a:ext cx="1552398" cy="642197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1D018AA-A9B3-0946-BABF-0D293E5D7E29}"/>
              </a:ext>
            </a:extLst>
          </p:cNvPr>
          <p:cNvCxnSpPr>
            <a:cxnSpLocks/>
          </p:cNvCxnSpPr>
          <p:nvPr/>
        </p:nvCxnSpPr>
        <p:spPr>
          <a:xfrm flipV="1">
            <a:off x="755576" y="5676051"/>
            <a:ext cx="835394" cy="738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7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© Moussa DIALLO, UCAD </a:t>
            </a:r>
            <a:r>
              <a:rPr lang="is-IS" dirty="0"/>
              <a:t>2021</a:t>
            </a:r>
            <a:endParaRPr lang="fr-BE" dirty="0"/>
          </a:p>
        </p:txBody>
      </p:sp>
      <p:sp>
        <p:nvSpPr>
          <p:cNvPr id="9" name="Espace réservé du numéro de diapositive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668DC-857F-487D-BFFA-8C0CA5037977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760" y="116632"/>
            <a:ext cx="8892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dirty="0">
                <a:solidFill>
                  <a:schemeClr val="tx2"/>
                </a:solidFill>
                <a:latin typeface="Comic Sans MS" pitchFamily="66" charset="0"/>
              </a:rPr>
              <a:t>Travaux de groupe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51520" y="984746"/>
            <a:ext cx="8766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SN" sz="2000" dirty="0">
                <a:latin typeface="Comic Sans MS" panose="030F0702030302020204" pitchFamily="66" charset="0"/>
              </a:rPr>
              <a:t>Ecrivez/</a:t>
            </a:r>
            <a:r>
              <a:rPr lang="fr-SN" sz="2000" dirty="0" err="1">
                <a:latin typeface="Comic Sans MS" panose="030F0702030302020204" pitchFamily="66" charset="0"/>
              </a:rPr>
              <a:t>téléversez</a:t>
            </a:r>
            <a:r>
              <a:rPr lang="fr-SN" sz="2000" dirty="0">
                <a:latin typeface="Comic Sans MS" panose="030F0702030302020204" pitchFamily="66" charset="0"/>
              </a:rPr>
              <a:t>/testez un programme qui permet à partir de l’IDE d’</a:t>
            </a:r>
            <a:r>
              <a:rPr lang="fr-SN" sz="2000" dirty="0" err="1">
                <a:latin typeface="Comic Sans MS" panose="030F0702030302020204" pitchFamily="66" charset="0"/>
              </a:rPr>
              <a:t>arduino</a:t>
            </a:r>
            <a:r>
              <a:rPr lang="fr-SN" sz="2000" dirty="0">
                <a:latin typeface="Comic Sans MS" panose="030F0702030302020204" pitchFamily="66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SN" sz="2000" dirty="0">
                <a:latin typeface="Comic Sans MS" panose="030F0702030302020204" pitchFamily="66" charset="0"/>
              </a:rPr>
              <a:t>D ’allumer la </a:t>
            </a:r>
            <a:r>
              <a:rPr lang="fr-SN" sz="2000" dirty="0" err="1">
                <a:latin typeface="Comic Sans MS" panose="030F0702030302020204" pitchFamily="66" charset="0"/>
              </a:rPr>
              <a:t>led</a:t>
            </a:r>
            <a:r>
              <a:rPr lang="fr-SN" sz="2000" dirty="0">
                <a:latin typeface="Comic Sans MS" panose="030F0702030302020204" pitchFamily="66" charset="0"/>
              </a:rPr>
              <a:t> en envoyant ‘’on’’ à la carte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SN" sz="2000" dirty="0">
                <a:latin typeface="Comic Sans MS" panose="030F0702030302020204" pitchFamily="66" charset="0"/>
              </a:rPr>
              <a:t>D’éteindre la </a:t>
            </a:r>
            <a:r>
              <a:rPr lang="fr-SN" sz="2000" dirty="0" err="1">
                <a:latin typeface="Comic Sans MS" panose="030F0702030302020204" pitchFamily="66" charset="0"/>
              </a:rPr>
              <a:t>led</a:t>
            </a:r>
            <a:r>
              <a:rPr lang="fr-SN" sz="2000" dirty="0">
                <a:latin typeface="Comic Sans MS" panose="030F0702030302020204" pitchFamily="66" charset="0"/>
              </a:rPr>
              <a:t> en envoyant ‘’off’’ à la carte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SN" sz="2000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2341" y="2780928"/>
            <a:ext cx="5780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mic Sans MS" charset="0"/>
                <a:ea typeface="Comic Sans MS" charset="0"/>
                <a:cs typeface="Comic Sans MS" charset="0"/>
              </a:rPr>
              <a:t>Voir fichier </a:t>
            </a:r>
            <a:r>
              <a:rPr lang="fr-FR" dirty="0" err="1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exemple_blink_commande.ino</a:t>
            </a:r>
            <a:r>
              <a:rPr lang="fr-FR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fr-FR" dirty="0">
                <a:latin typeface="Comic Sans MS" charset="0"/>
                <a:ea typeface="Comic Sans MS" charset="0"/>
                <a:cs typeface="Comic Sans MS" charset="0"/>
              </a:rPr>
              <a:t>en annexe</a:t>
            </a:r>
          </a:p>
        </p:txBody>
      </p:sp>
    </p:spTree>
    <p:extLst>
      <p:ext uri="{BB962C8B-B14F-4D97-AF65-F5344CB8AC3E}">
        <p14:creationId xmlns:p14="http://schemas.microsoft.com/office/powerpoint/2010/main" val="2004766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75689</TotalTime>
  <Words>292</Words>
  <Application>Microsoft Macintosh PowerPoint</Application>
  <PresentationFormat>Affichage à l'écran (4:3)</PresentationFormat>
  <Paragraphs>60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Wingdings</vt:lpstr>
      <vt:lpstr>Thème Office</vt:lpstr>
      <vt:lpstr>1_Conception personnalisée</vt:lpstr>
      <vt:lpstr>Conception personnalisée</vt:lpstr>
      <vt:lpstr> Introduction à L‘internet des objets IoT(The Internet Of Things):  Travaux  Pratiques  N°3 (suite TP1)  Pr Moussa  DIALLO http://edmi.ucad.sn/~moussadiallo/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Mutualisation des ressources: Concentration, Multiplexage et commutation</dc:title>
  <dc:creator>mouhamadou</dc:creator>
  <cp:lastModifiedBy>Microsoft Office User</cp:lastModifiedBy>
  <cp:revision>1172</cp:revision>
  <cp:lastPrinted>2022-05-20T16:07:23Z</cp:lastPrinted>
  <dcterms:created xsi:type="dcterms:W3CDTF">2012-12-31T23:16:05Z</dcterms:created>
  <dcterms:modified xsi:type="dcterms:W3CDTF">2022-05-20T16:14:40Z</dcterms:modified>
</cp:coreProperties>
</file>