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74" r:id="rId5"/>
    <p:sldId id="275" r:id="rId6"/>
    <p:sldId id="277" r:id="rId7"/>
    <p:sldId id="276" r:id="rId8"/>
    <p:sldId id="278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1" autoAdjust="0"/>
    <p:restoredTop sz="79748" autoAdjust="0"/>
  </p:normalViewPr>
  <p:slideViewPr>
    <p:cSldViewPr>
      <p:cViewPr>
        <p:scale>
          <a:sx n="48" d="100"/>
          <a:sy n="48" d="100"/>
        </p:scale>
        <p:origin x="-203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004" y="-102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B7AF6-5CB1-4CB4-A990-7A5D3D42A9EC}" type="datetimeFigureOut">
              <a:rPr lang="fr-CA" smtClean="0"/>
              <a:pPr/>
              <a:t>2012-10-14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A2A0-6487-4B20-A860-AD1D5F23611D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516C7-CF64-4D66-A5D4-EE933195A1DC}" type="datetimeFigureOut">
              <a:rPr lang="fr-CA" smtClean="0"/>
              <a:pPr/>
              <a:t>2012-10-14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5625-5CB4-48E9-A21B-997AA1CB11DA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5625-5CB4-48E9-A21B-997AA1CB11DA}" type="slidenum">
              <a:rPr lang="fr-CA" smtClean="0"/>
              <a:pPr/>
              <a:t>1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3C7A-C50D-4F01-B2BD-82F55F0FC4E8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4255-2DBE-4337-966A-532E45900F73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EE6D-DCF1-4CC1-BFB9-77A086C96E06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0D09-69B1-43AF-A34D-3C024F19041C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66D9-147E-4211-AE1A-34433B43B040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5796-71DF-4BF4-AC8A-EB5825815883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D53C-85CE-460E-BC09-D5AA2F05B157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AA95-B013-4E44-8024-216EF5EC80E3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3FA-9124-460F-8CB7-BB34724589E0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836-FC2D-460B-A761-F491E04F0D9B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EDE-E4C7-4209-BA25-643DC9CF9EB2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19B5-BF8C-44F4-80EF-B89ED7D8D3D0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Networking Basics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A" dirty="0" err="1" smtClean="0"/>
              <a:t>Week</a:t>
            </a:r>
            <a:r>
              <a:rPr lang="fr-CA" dirty="0" smtClean="0"/>
              <a:t> 7</a:t>
            </a:r>
          </a:p>
          <a:p>
            <a:pPr lvl="0"/>
            <a:r>
              <a:rPr lang="en-CA" dirty="0" smtClean="0"/>
              <a:t>Summary</a:t>
            </a:r>
          </a:p>
          <a:p>
            <a:pPr lvl="0"/>
            <a:r>
              <a:rPr lang="en-CA" dirty="0" smtClean="0"/>
              <a:t>Address Types and Basic </a:t>
            </a:r>
            <a:r>
              <a:rPr lang="en-CA" dirty="0" err="1" smtClean="0"/>
              <a:t>Subnetting</a:t>
            </a:r>
            <a:endParaRPr lang="en-CA" dirty="0" smtClean="0"/>
          </a:p>
          <a:p>
            <a:endParaRPr lang="fr-CA" dirty="0" smtClean="0"/>
          </a:p>
          <a:p>
            <a:r>
              <a:rPr lang="fr-CA" dirty="0" smtClean="0"/>
              <a:t>Yvan Perron</a:t>
            </a:r>
          </a:p>
          <a:p>
            <a:r>
              <a:rPr lang="fr-CA" dirty="0" smtClean="0"/>
              <a:t>CST8103 - </a:t>
            </a:r>
            <a:r>
              <a:rPr lang="fr-CA" dirty="0" err="1" smtClean="0"/>
              <a:t>Fall</a:t>
            </a:r>
            <a:r>
              <a:rPr lang="fr-CA" dirty="0" smtClean="0"/>
              <a:t> 2012</a:t>
            </a:r>
          </a:p>
          <a:p>
            <a:endParaRPr lang="fr-CA" dirty="0"/>
          </a:p>
        </p:txBody>
      </p:sp>
      <p:pic>
        <p:nvPicPr>
          <p:cNvPr id="5" name="Picture 4" descr="C:\Documents and Settings\tech1\Local Settings\Temp\AC_WORDMARK_FC_GR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943600"/>
            <a:ext cx="1905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Documents and Settings\tech1\Local Settings\Temp\AC_ICON_SAT_FC_GRN_266x59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04800"/>
            <a:ext cx="25336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Topics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Calculating the three Address Types</a:t>
            </a:r>
          </a:p>
          <a:p>
            <a:r>
              <a:rPr lang="en-CA" dirty="0" smtClean="0"/>
              <a:t>Basic </a:t>
            </a:r>
            <a:r>
              <a:rPr lang="en-CA" dirty="0" err="1" smtClean="0"/>
              <a:t>subnetting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Address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There are three types of addresses within the address range of every network segment:</a:t>
            </a:r>
          </a:p>
          <a:p>
            <a:pPr lvl="1"/>
            <a:r>
              <a:rPr lang="en-CA" dirty="0" smtClean="0"/>
              <a:t>Network, host and broadcast</a:t>
            </a:r>
          </a:p>
          <a:p>
            <a:pPr lvl="2"/>
            <a:r>
              <a:rPr lang="en-CA" dirty="0" smtClean="0"/>
              <a:t>Network Id </a:t>
            </a:r>
          </a:p>
          <a:p>
            <a:pPr lvl="3"/>
            <a:r>
              <a:rPr lang="en-CA" dirty="0" smtClean="0"/>
              <a:t>All host bits are 0s</a:t>
            </a:r>
          </a:p>
          <a:p>
            <a:pPr lvl="2"/>
            <a:r>
              <a:rPr lang="en-CA" dirty="0" smtClean="0"/>
              <a:t>Broadcast address </a:t>
            </a:r>
          </a:p>
          <a:p>
            <a:pPr lvl="3"/>
            <a:r>
              <a:rPr lang="en-CA" dirty="0" smtClean="0"/>
              <a:t>All host bits are 1s</a:t>
            </a:r>
          </a:p>
          <a:p>
            <a:pPr lvl="2"/>
            <a:r>
              <a:rPr lang="en-CA" dirty="0" smtClean="0"/>
              <a:t>Host addresses </a:t>
            </a:r>
          </a:p>
          <a:p>
            <a:pPr lvl="3"/>
            <a:r>
              <a:rPr lang="en-CA" dirty="0" smtClean="0"/>
              <a:t>network + 1 to broadcast -1</a:t>
            </a:r>
          </a:p>
          <a:p>
            <a:pPr lvl="2"/>
            <a:r>
              <a:rPr lang="en-CA" dirty="0" smtClean="0"/>
              <a:t>Maximum number of hosts in network</a:t>
            </a:r>
          </a:p>
          <a:p>
            <a:pPr lvl="3"/>
            <a:r>
              <a:rPr lang="en-CA" dirty="0" smtClean="0"/>
              <a:t>2^h-2</a:t>
            </a:r>
          </a:p>
          <a:p>
            <a:pPr lvl="2"/>
            <a:r>
              <a:rPr lang="en-CA" dirty="0" smtClean="0"/>
              <a:t>Remember, the network portion is identical for ALL addresses of same network segment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192.168.15.0/24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82000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Subnetting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Creating multiple networks from a single address block.</a:t>
            </a:r>
          </a:p>
          <a:p>
            <a:endParaRPr lang="en-CA" dirty="0" smtClean="0"/>
          </a:p>
          <a:p>
            <a:r>
              <a:rPr lang="en-CA" dirty="0" err="1" smtClean="0"/>
              <a:t>Subnetting</a:t>
            </a:r>
            <a:r>
              <a:rPr lang="en-CA" dirty="0" smtClean="0"/>
              <a:t> was necessary as we were running out of address blocks that could be allocated to organizations.</a:t>
            </a:r>
            <a:endParaRPr lang="en-CA" dirty="0" smtClean="0"/>
          </a:p>
          <a:p>
            <a:r>
              <a:rPr lang="en-CA" dirty="0" smtClean="0"/>
              <a:t>We had to abandon th</a:t>
            </a:r>
            <a:r>
              <a:rPr lang="en-CA" dirty="0" smtClean="0"/>
              <a:t>e old </a:t>
            </a:r>
            <a:r>
              <a:rPr lang="en-CA" dirty="0" err="1" smtClean="0"/>
              <a:t>classful</a:t>
            </a:r>
            <a:r>
              <a:rPr lang="en-CA" dirty="0" smtClean="0"/>
              <a:t> addressing scheme.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Subnetting</a:t>
            </a:r>
            <a:r>
              <a:rPr lang="fr-CA" dirty="0" smtClean="0"/>
              <a:t> - </a:t>
            </a:r>
            <a:r>
              <a:rPr lang="fr-CA" dirty="0" err="1" smtClean="0"/>
              <a:t>Illustrated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err="1" smtClean="0"/>
              <a:t>Subnetting</a:t>
            </a:r>
            <a:r>
              <a:rPr lang="en-CA" dirty="0" smtClean="0"/>
              <a:t> process illustrated</a:t>
            </a:r>
          </a:p>
          <a:p>
            <a:pPr lvl="1"/>
            <a:r>
              <a:rPr lang="en-CA" dirty="0" smtClean="0"/>
              <a:t>Start with the mask of our base IP address</a:t>
            </a:r>
          </a:p>
          <a:p>
            <a:pPr>
              <a:buNone/>
            </a:pPr>
            <a:r>
              <a:rPr lang="en-CA" dirty="0" smtClean="0"/>
              <a:t>		11111111111111111111111100000000</a:t>
            </a:r>
          </a:p>
          <a:p>
            <a:pPr lvl="3"/>
            <a:r>
              <a:rPr lang="en-CA" dirty="0" smtClean="0"/>
              <a:t>n=24  h=8</a:t>
            </a:r>
          </a:p>
          <a:p>
            <a:pPr lvl="1"/>
            <a:r>
              <a:rPr lang="en-CA" dirty="0" smtClean="0"/>
              <a:t>Transform host bits into network bits – our new mask</a:t>
            </a:r>
          </a:p>
          <a:p>
            <a:pPr>
              <a:buNone/>
            </a:pPr>
            <a:r>
              <a:rPr lang="en-CA" dirty="0" smtClean="0"/>
              <a:t>		11111111111111111111111111110000</a:t>
            </a:r>
          </a:p>
          <a:p>
            <a:pPr lvl="3"/>
            <a:endParaRPr lang="en-CA" dirty="0" smtClean="0"/>
          </a:p>
          <a:p>
            <a:pPr lvl="1"/>
            <a:r>
              <a:rPr lang="en-CA" dirty="0" smtClean="0"/>
              <a:t>Result of </a:t>
            </a:r>
            <a:r>
              <a:rPr lang="en-CA" dirty="0" err="1" smtClean="0"/>
              <a:t>subnetting</a:t>
            </a:r>
            <a:endParaRPr lang="en-CA" dirty="0" smtClean="0"/>
          </a:p>
          <a:p>
            <a:pPr lvl="3"/>
            <a:r>
              <a:rPr lang="en-CA" dirty="0" smtClean="0"/>
              <a:t>b=4  n=24   New h=? </a:t>
            </a:r>
          </a:p>
          <a:p>
            <a:pPr lvl="3"/>
            <a:r>
              <a:rPr lang="en-CA" dirty="0" smtClean="0"/>
              <a:t>32=</a:t>
            </a:r>
            <a:r>
              <a:rPr lang="en-CA" dirty="0" err="1" smtClean="0"/>
              <a:t>b+n+h</a:t>
            </a:r>
            <a:endParaRPr lang="en-CA" dirty="0" smtClean="0"/>
          </a:p>
          <a:p>
            <a:pPr lvl="3"/>
            <a:r>
              <a:rPr lang="en-CA" dirty="0" smtClean="0"/>
              <a:t>h=32-(</a:t>
            </a:r>
            <a:r>
              <a:rPr lang="en-CA" dirty="0" err="1" smtClean="0"/>
              <a:t>b+n</a:t>
            </a:r>
            <a:r>
              <a:rPr lang="en-CA" dirty="0" smtClean="0"/>
              <a:t>)</a:t>
            </a:r>
          </a:p>
          <a:p>
            <a:pPr lvl="3"/>
            <a:endParaRPr lang="en-CA" dirty="0" smtClean="0"/>
          </a:p>
          <a:p>
            <a:pPr lvl="3"/>
            <a:r>
              <a:rPr lang="en-CA" dirty="0" smtClean="0"/>
              <a:t>Subnets = 2^b</a:t>
            </a:r>
          </a:p>
          <a:p>
            <a:pPr lvl="3"/>
            <a:r>
              <a:rPr lang="en-CA" dirty="0" smtClean="0"/>
              <a:t>Hosts per subnet = 2^h-2</a:t>
            </a:r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Subnetting</a:t>
            </a:r>
            <a:r>
              <a:rPr lang="fr-CA" dirty="0" smtClean="0"/>
              <a:t> Formulas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Formulas and variables</a:t>
            </a:r>
          </a:p>
          <a:p>
            <a:pPr lvl="1"/>
            <a:r>
              <a:rPr lang="en-CA" dirty="0" smtClean="0"/>
              <a:t>h=number of host bits (after borrowing)</a:t>
            </a:r>
          </a:p>
          <a:p>
            <a:pPr lvl="1"/>
            <a:r>
              <a:rPr lang="en-CA" dirty="0" smtClean="0"/>
              <a:t>b=number of host bits transformed into network bits (aka borrowed bits)</a:t>
            </a:r>
          </a:p>
          <a:p>
            <a:pPr lvl="1"/>
            <a:r>
              <a:rPr lang="en-CA" dirty="0" smtClean="0"/>
              <a:t>n=number network bits (base mask)</a:t>
            </a:r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h+n+b</a:t>
            </a:r>
            <a:r>
              <a:rPr lang="en-CA" dirty="0" smtClean="0"/>
              <a:t>=32</a:t>
            </a:r>
          </a:p>
          <a:p>
            <a:pPr lvl="1"/>
            <a:r>
              <a:rPr lang="en-CA" dirty="0" smtClean="0"/>
              <a:t>Number of new networks resulting from the </a:t>
            </a:r>
            <a:r>
              <a:rPr lang="en-CA" dirty="0" err="1" smtClean="0"/>
              <a:t>subnetting</a:t>
            </a:r>
            <a:r>
              <a:rPr lang="en-CA" dirty="0" smtClean="0"/>
              <a:t>:</a:t>
            </a:r>
          </a:p>
          <a:p>
            <a:pPr lvl="2"/>
            <a:r>
              <a:rPr lang="en-CA" dirty="0" smtClean="0"/>
              <a:t>2^b</a:t>
            </a:r>
          </a:p>
          <a:p>
            <a:pPr lvl="1"/>
            <a:r>
              <a:rPr lang="en-CA" dirty="0" smtClean="0"/>
              <a:t>Number of hosts per new network</a:t>
            </a:r>
          </a:p>
          <a:p>
            <a:pPr lvl="2"/>
            <a:r>
              <a:rPr lang="en-CA" dirty="0" smtClean="0"/>
              <a:t>2^h-2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End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213</Words>
  <Application>Microsoft Office PowerPoint</Application>
  <PresentationFormat>On-screen Show (4:3)</PresentationFormat>
  <Paragraphs>74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Networking Basics</vt:lpstr>
      <vt:lpstr>Topics</vt:lpstr>
      <vt:lpstr>Address Types</vt:lpstr>
      <vt:lpstr>192.168.15.0/24</vt:lpstr>
      <vt:lpstr>Subnetting</vt:lpstr>
      <vt:lpstr>Subnetting - Illustrated</vt:lpstr>
      <vt:lpstr>Subnetting Formulas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Basics CST 8103</dc:title>
  <dc:creator>yperron</dc:creator>
  <cp:lastModifiedBy>yperron</cp:lastModifiedBy>
  <cp:revision>462</cp:revision>
  <dcterms:created xsi:type="dcterms:W3CDTF">2006-08-16T00:00:00Z</dcterms:created>
  <dcterms:modified xsi:type="dcterms:W3CDTF">2012-10-14T16:13:45Z</dcterms:modified>
</cp:coreProperties>
</file>