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67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 autoAdjust="0"/>
    <p:restoredTop sz="82866" autoAdjust="0"/>
  </p:normalViewPr>
  <p:slideViewPr>
    <p:cSldViewPr>
      <p:cViewPr varScale="1">
        <p:scale>
          <a:sx n="94" d="100"/>
          <a:sy n="9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004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7AF6-5CB1-4CB4-A990-7A5D3D42A9EC}" type="datetimeFigureOut">
              <a:rPr lang="fr-CA" smtClean="0"/>
              <a:pPr/>
              <a:t>14-10-20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A2A0-6487-4B20-A860-AD1D5F23611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27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16C7-CF64-4D66-A5D4-EE933195A1DC}" type="datetimeFigureOut">
              <a:rPr lang="fr-CA" smtClean="0"/>
              <a:pPr/>
              <a:t>14-10-20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5625-5CB4-48E9-A21B-997AA1CB11DA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13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5625-5CB4-48E9-A21B-997AA1CB11DA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r>
              <a:rPr lang="en-US" baseline="0" dirty="0" smtClean="0"/>
              <a:t> : is like a are code all the address in a network have the same network address bits. All hosts bits are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Host address : segment assigned to hosts in the network segment</a:t>
            </a:r>
            <a:r>
              <a:rPr lang="en-US" b="1" baseline="0" dirty="0" smtClean="0"/>
              <a:t>: </a:t>
            </a:r>
            <a:r>
              <a:rPr lang="en-CA" b="1" dirty="0" smtClean="0"/>
              <a:t>Network +1 to Broadcast -1 number of hosts in network </a:t>
            </a:r>
            <a:r>
              <a:rPr lang="en-CA" b="1" baseline="0" dirty="0" smtClean="0"/>
              <a:t> : </a:t>
            </a:r>
            <a:r>
              <a:rPr lang="en-CA" dirty="0" smtClean="0"/>
              <a:t>2^h-2</a:t>
            </a:r>
            <a:endParaRPr lang="en-US" b="1" baseline="0" dirty="0" smtClean="0"/>
          </a:p>
          <a:p>
            <a:r>
              <a:rPr lang="en-US" baseline="0" dirty="0" smtClean="0"/>
              <a:t>Broadcast address: special address used to send data to all hosts in network segment. All host bits are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 broadcast address represented by 255</a:t>
            </a:r>
          </a:p>
          <a:p>
            <a:r>
              <a:rPr lang="en-US" baseline="0" dirty="0" smtClean="0"/>
              <a:t>Only change the last bits for calculation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5625-5CB4-48E9-A21B-997AA1CB11DA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151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5625-5CB4-48E9-A21B-997AA1CB11DA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24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C7A-C50D-4F01-B2BD-82F55F0FC4E8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4255-2DBE-4337-966A-532E45900F7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EE6D-DCF1-4CC1-BFB9-77A086C96E06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0D09-69B1-43AF-A34D-3C024F19041C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66D9-147E-4211-AE1A-34433B43B04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5796-71DF-4BF4-AC8A-EB582581588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D53C-85CE-460E-BC09-D5AA2F05B157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AA95-B013-4E44-8024-216EF5EC80E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3FA-9124-460F-8CB7-BB34724589E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836-FC2D-460B-A761-F491E04F0D9B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EDE-E4C7-4209-BA25-643DC9CF9EB2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19B5-BF8C-44F4-80EF-B89ED7D8D3D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Networking Basics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 err="1" smtClean="0"/>
              <a:t>Week</a:t>
            </a:r>
            <a:r>
              <a:rPr lang="fr-CA" dirty="0" smtClean="0"/>
              <a:t> 6</a:t>
            </a:r>
          </a:p>
          <a:p>
            <a:pPr lvl="0"/>
            <a:r>
              <a:rPr lang="en-CA" dirty="0" smtClean="0"/>
              <a:t>Types of Addresses </a:t>
            </a:r>
            <a:r>
              <a:rPr lang="en-CA" smtClean="0"/>
              <a:t>in IPv4 Networks</a:t>
            </a:r>
            <a:endParaRPr lang="en-CA" dirty="0" smtClean="0"/>
          </a:p>
          <a:p>
            <a:pPr lvl="0"/>
            <a:r>
              <a:rPr lang="en-CA" dirty="0" smtClean="0"/>
              <a:t>Part 1 of 2</a:t>
            </a:r>
          </a:p>
          <a:p>
            <a:endParaRPr lang="fr-CA" dirty="0" smtClean="0"/>
          </a:p>
          <a:p>
            <a:r>
              <a:rPr lang="fr-CA" dirty="0" smtClean="0"/>
              <a:t>Yvan Perron</a:t>
            </a:r>
          </a:p>
          <a:p>
            <a:r>
              <a:rPr lang="fr-CA" dirty="0" smtClean="0"/>
              <a:t>CST8103 - </a:t>
            </a:r>
            <a:r>
              <a:rPr lang="fr-CA" dirty="0" err="1" smtClean="0"/>
              <a:t>Fall</a:t>
            </a:r>
            <a:r>
              <a:rPr lang="fr-CA" dirty="0" smtClean="0"/>
              <a:t> 2012</a:t>
            </a:r>
          </a:p>
          <a:p>
            <a:endParaRPr lang="fr-CA" dirty="0"/>
          </a:p>
        </p:txBody>
      </p:sp>
      <p:pic>
        <p:nvPicPr>
          <p:cNvPr id="5" name="Picture 4" descr="C:\Documents and Settings\tech1\Local Settings\Temp\AC_WORDMARK_FC_GR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943600"/>
            <a:ext cx="1905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tech1\Local Settings\Temp\AC_ICON_SAT_FC_GRN_266x59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4800"/>
            <a:ext cx="2533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IPv4 Network Addresses</a:t>
            </a:r>
          </a:p>
          <a:p>
            <a:pPr lvl="1"/>
            <a:r>
              <a:rPr lang="en-CA" dirty="0" smtClean="0"/>
              <a:t>Three types</a:t>
            </a:r>
          </a:p>
          <a:p>
            <a:pPr lvl="2"/>
            <a:r>
              <a:rPr lang="en-CA" dirty="0" smtClean="0"/>
              <a:t>Network, host and broadcast</a:t>
            </a:r>
          </a:p>
          <a:p>
            <a:pPr lvl="1"/>
            <a:r>
              <a:rPr lang="en-CA" dirty="0" smtClean="0"/>
              <a:t>Network address all host bits are 0s</a:t>
            </a:r>
          </a:p>
          <a:p>
            <a:pPr lvl="1"/>
            <a:r>
              <a:rPr lang="en-CA" dirty="0" smtClean="0"/>
              <a:t>Broadcast address all host bits are 1s</a:t>
            </a:r>
          </a:p>
          <a:p>
            <a:pPr lvl="1"/>
            <a:r>
              <a:rPr lang="en-CA" dirty="0" smtClean="0"/>
              <a:t>Host addresses range between the network and broadcast address</a:t>
            </a:r>
          </a:p>
          <a:p>
            <a:pPr lvl="1"/>
            <a:r>
              <a:rPr lang="en-CA" dirty="0" smtClean="0"/>
              <a:t>Remember, the network portion is constant across addresses of same network segment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Part 2 of 2 – </a:t>
            </a:r>
            <a:r>
              <a:rPr lang="en-CA" smtClean="0"/>
              <a:t>complex examples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Topics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Address types in an IPv4 network</a:t>
            </a:r>
          </a:p>
          <a:p>
            <a:r>
              <a:rPr lang="en-CA" dirty="0" smtClean="0"/>
              <a:t>Calculating the address types</a:t>
            </a:r>
          </a:p>
          <a:p>
            <a:r>
              <a:rPr lang="en-CA" dirty="0" smtClean="0"/>
              <a:t>Simple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Network Address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Within the address range of every IPv4 network segment with have three address types:</a:t>
            </a:r>
          </a:p>
          <a:p>
            <a:pPr lvl="1"/>
            <a:r>
              <a:rPr lang="en-CA" dirty="0" smtClean="0"/>
              <a:t>Network address (Aka the Network Id)</a:t>
            </a:r>
          </a:p>
          <a:p>
            <a:pPr lvl="1"/>
            <a:r>
              <a:rPr lang="en-CA" dirty="0" smtClean="0"/>
              <a:t>Host addresses</a:t>
            </a:r>
          </a:p>
          <a:p>
            <a:pPr lvl="1"/>
            <a:r>
              <a:rPr lang="en-CA" dirty="0" smtClean="0"/>
              <a:t>Broadcast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Network Address Types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>
                <a:ln>
                  <a:solidFill>
                    <a:srgbClr val="FFFF00"/>
                  </a:solidFill>
                </a:ln>
              </a:rPr>
              <a:t>Network address</a:t>
            </a:r>
          </a:p>
          <a:p>
            <a:pPr lvl="1"/>
            <a:r>
              <a:rPr lang="en-CA" dirty="0" smtClean="0"/>
              <a:t>The address by which we refer to the network segment (</a:t>
            </a:r>
            <a:r>
              <a:rPr lang="en-CA" dirty="0" smtClean="0">
                <a:ln>
                  <a:solidFill>
                    <a:srgbClr val="FFFF00"/>
                  </a:solidFill>
                </a:ln>
              </a:rPr>
              <a:t>like the area code</a:t>
            </a:r>
            <a:r>
              <a:rPr lang="en-CA" dirty="0" smtClean="0"/>
              <a:t>).  </a:t>
            </a:r>
            <a:r>
              <a:rPr lang="en-CA" dirty="0" smtClean="0">
                <a:ln>
                  <a:solidFill>
                    <a:srgbClr val="FFFF00"/>
                  </a:solidFill>
                </a:ln>
                <a:solidFill>
                  <a:srgbClr val="000000"/>
                </a:solidFill>
              </a:rPr>
              <a:t>All addresses in a network have the same network address bits</a:t>
            </a:r>
            <a:r>
              <a:rPr lang="en-CA" dirty="0" smtClean="0"/>
              <a:t> (same area code within the same region).</a:t>
            </a:r>
          </a:p>
          <a:p>
            <a:r>
              <a:rPr lang="en-CA" dirty="0" smtClean="0">
                <a:ln>
                  <a:solidFill>
                    <a:srgbClr val="FFFF00"/>
                  </a:solidFill>
                </a:ln>
              </a:rPr>
              <a:t>Host address</a:t>
            </a:r>
          </a:p>
          <a:p>
            <a:pPr lvl="1"/>
            <a:r>
              <a:rPr lang="en-CA" dirty="0" smtClean="0">
                <a:ln>
                  <a:solidFill>
                    <a:srgbClr val="FFFF00"/>
                  </a:solidFill>
                </a:ln>
              </a:rPr>
              <a:t>The addresses assigned to hosts in the network segment</a:t>
            </a:r>
            <a:r>
              <a:rPr lang="en-CA" dirty="0" smtClean="0"/>
              <a:t>.  Each host has a unique address.</a:t>
            </a:r>
          </a:p>
          <a:p>
            <a:r>
              <a:rPr lang="en-CA" dirty="0" smtClean="0">
                <a:ln>
                  <a:solidFill>
                    <a:srgbClr val="FFFF00"/>
                  </a:solidFill>
                </a:ln>
              </a:rPr>
              <a:t>Broadcast address</a:t>
            </a:r>
          </a:p>
          <a:p>
            <a:pPr lvl="1"/>
            <a:r>
              <a:rPr lang="en-CA" dirty="0" smtClean="0">
                <a:ln>
                  <a:solidFill>
                    <a:srgbClr val="FFFF00"/>
                  </a:solidFill>
                </a:ln>
              </a:rPr>
              <a:t>A special address used to send data to all hosts in the network segment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CST8103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1447800"/>
            <a:ext cx="7514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address:  172.16.1.0/</a:t>
            </a:r>
            <a:r>
              <a:rPr lang="en-US" dirty="0" smtClean="0"/>
              <a:t>24 </a:t>
            </a:r>
            <a:r>
              <a:rPr lang="en-US" dirty="0" smtClean="0">
                <a:solidFill>
                  <a:srgbClr val="FF0000"/>
                </a:solidFill>
              </a:rPr>
              <a:t>(same for everyone)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Host addresses: 172.16.1.1/24 to 172.16.1.254/</a:t>
            </a:r>
            <a:r>
              <a:rPr lang="en-US" dirty="0" smtClean="0"/>
              <a:t>24 </a:t>
            </a:r>
            <a:r>
              <a:rPr lang="en-US" dirty="0" smtClean="0">
                <a:solidFill>
                  <a:srgbClr val="FF0000"/>
                </a:solidFill>
              </a:rPr>
              <a:t>(for each hosts (computer))</a:t>
            </a:r>
            <a:endParaRPr lang="en-US" dirty="0" smtClean="0"/>
          </a:p>
          <a:p>
            <a:r>
              <a:rPr lang="en-US" dirty="0" smtClean="0"/>
              <a:t>Broadcast address: 172.16.1.255/</a:t>
            </a:r>
            <a:r>
              <a:rPr lang="en-US" dirty="0" smtClean="0"/>
              <a:t>24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410200"/>
            <a:ext cx="5208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address:  172.16.2.0/</a:t>
            </a:r>
            <a:r>
              <a:rPr lang="en-US" dirty="0" smtClean="0"/>
              <a:t>24 </a:t>
            </a:r>
            <a:r>
              <a:rPr lang="en-US" dirty="0" smtClean="0">
                <a:solidFill>
                  <a:srgbClr val="FF0000"/>
                </a:solidFill>
              </a:rPr>
              <a:t>(same for everyone)</a:t>
            </a:r>
            <a:endParaRPr lang="en-US" dirty="0" smtClean="0"/>
          </a:p>
          <a:p>
            <a:r>
              <a:rPr lang="en-US" dirty="0" smtClean="0"/>
              <a:t>Host addresses: 172.16.2.1 /24 to 172.16.2.254/</a:t>
            </a:r>
            <a:r>
              <a:rPr lang="en-US" dirty="0" smtClean="0"/>
              <a:t>24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each hosts )</a:t>
            </a:r>
            <a:endParaRPr lang="en-US" dirty="0" smtClean="0"/>
          </a:p>
          <a:p>
            <a:r>
              <a:rPr lang="en-US" dirty="0" smtClean="0"/>
              <a:t>Broadcast address: 172.16.2.255/24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Network address</a:t>
            </a:r>
          </a:p>
          <a:p>
            <a:pPr lvl="1"/>
            <a:r>
              <a:rPr lang="en-CA" dirty="0" smtClean="0"/>
              <a:t>All host bits are 0s</a:t>
            </a:r>
          </a:p>
          <a:p>
            <a:r>
              <a:rPr lang="en-CA" dirty="0" smtClean="0"/>
              <a:t>Broadcast address</a:t>
            </a:r>
          </a:p>
          <a:p>
            <a:pPr lvl="1"/>
            <a:r>
              <a:rPr lang="en-CA" dirty="0" smtClean="0"/>
              <a:t>All host bits are 1s</a:t>
            </a:r>
          </a:p>
          <a:p>
            <a:r>
              <a:rPr lang="en-CA" dirty="0" smtClean="0"/>
              <a:t>Host addresses</a:t>
            </a:r>
          </a:p>
          <a:p>
            <a:pPr lvl="1"/>
            <a:r>
              <a:rPr lang="en-CA" dirty="0" smtClean="0"/>
              <a:t>Network +1 to Broadcast -1</a:t>
            </a:r>
          </a:p>
          <a:p>
            <a:pPr lvl="1"/>
            <a:r>
              <a:rPr lang="en-CA" dirty="0" smtClean="0"/>
              <a:t>Number of hosts in network = 2^h-2</a:t>
            </a:r>
          </a:p>
          <a:p>
            <a:pPr lvl="2"/>
            <a:r>
              <a:rPr lang="en-CA" dirty="0" smtClean="0"/>
              <a:t>Where h equals the number of host bits</a:t>
            </a:r>
          </a:p>
          <a:p>
            <a:pPr lvl="2"/>
            <a:endParaRPr lang="en-CA" dirty="0" smtClean="0"/>
          </a:p>
          <a:p>
            <a:pPr lvl="2"/>
            <a:r>
              <a:rPr lang="en-CA" dirty="0" smtClean="0">
                <a:ln>
                  <a:solidFill>
                    <a:srgbClr val="FFFF00"/>
                  </a:solidFill>
                </a:ln>
              </a:rPr>
              <a:t>Remember:  Network bits are constant for all addresses of the same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 calculations for 192.168.15.100/24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address (all host bits are 0s)</a:t>
            </a:r>
          </a:p>
          <a:p>
            <a:pPr lvl="2"/>
            <a:r>
              <a:rPr lang="en-US" dirty="0" smtClean="0"/>
              <a:t>192.168.15.0</a:t>
            </a:r>
          </a:p>
          <a:p>
            <a:pPr lvl="1"/>
            <a:r>
              <a:rPr lang="en-US" dirty="0" smtClean="0"/>
              <a:t>Broadcast address (all host bits are 1s)</a:t>
            </a:r>
          </a:p>
          <a:p>
            <a:pPr lvl="2"/>
            <a:r>
              <a:rPr lang="en-US" dirty="0" smtClean="0"/>
              <a:t>192.168.15.255</a:t>
            </a:r>
          </a:p>
          <a:p>
            <a:pPr lvl="1"/>
            <a:r>
              <a:rPr lang="en-US" dirty="0" smtClean="0"/>
              <a:t>Host addresses</a:t>
            </a:r>
          </a:p>
          <a:p>
            <a:pPr lvl="2"/>
            <a:r>
              <a:rPr lang="en-US" dirty="0" smtClean="0"/>
              <a:t>Range </a:t>
            </a:r>
            <a:r>
              <a:rPr lang="en-US" dirty="0" smtClean="0">
                <a:sym typeface="Wingdings" pitchFamily="2" charset="2"/>
              </a:rPr>
              <a:t> N</a:t>
            </a:r>
            <a:r>
              <a:rPr lang="en-US" dirty="0" smtClean="0"/>
              <a:t>etwork +1 to Broadcast -1</a:t>
            </a:r>
          </a:p>
          <a:p>
            <a:pPr lvl="3"/>
            <a:r>
              <a:rPr lang="en-US" dirty="0" smtClean="0"/>
              <a:t>192.168.15.1 to 192.168.15.255</a:t>
            </a:r>
          </a:p>
          <a:p>
            <a:pPr lvl="2"/>
            <a:r>
              <a:rPr lang="en-US" dirty="0" smtClean="0"/>
              <a:t>Number of hosts in network = 2^h-2</a:t>
            </a:r>
          </a:p>
          <a:p>
            <a:pPr lvl="3"/>
            <a:r>
              <a:rPr lang="en-US" dirty="0" smtClean="0"/>
              <a:t>2</a:t>
            </a:r>
            <a:r>
              <a:rPr lang="en-CA" dirty="0" smtClean="0"/>
              <a:t>^8-2=254 host addresses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 calculations </a:t>
            </a:r>
            <a:r>
              <a:rPr lang="en-US" smtClean="0"/>
              <a:t>for 172.16.10.254/24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Network address (all host bits are 0s)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Broadcast address (all host bits are 1s)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addresses</a:t>
            </a:r>
          </a:p>
          <a:p>
            <a:pPr lvl="2"/>
            <a:r>
              <a:rPr lang="en-US" dirty="0" smtClean="0"/>
              <a:t>Range </a:t>
            </a:r>
            <a:r>
              <a:rPr lang="en-US" dirty="0" smtClean="0">
                <a:sym typeface="Wingdings" pitchFamily="2" charset="2"/>
              </a:rPr>
              <a:t> N</a:t>
            </a:r>
            <a:r>
              <a:rPr lang="en-US" dirty="0" smtClean="0"/>
              <a:t>etwork +1 to Broadcast -1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Number of hosts in network = 2^h-2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Addressing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547</Words>
  <Application>Microsoft Macintosh PowerPoint</Application>
  <PresentationFormat>On-screen Show (4:3)</PresentationFormat>
  <Paragraphs>108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Networking Basics</vt:lpstr>
      <vt:lpstr>Topics</vt:lpstr>
      <vt:lpstr>Network Address Types</vt:lpstr>
      <vt:lpstr>Network Address Types</vt:lpstr>
      <vt:lpstr>Addressing</vt:lpstr>
      <vt:lpstr>Calculations</vt:lpstr>
      <vt:lpstr>Calculations</vt:lpstr>
      <vt:lpstr>Calculations</vt:lpstr>
      <vt:lpstr>Addressing</vt:lpstr>
      <vt:lpstr>Summary</vt:lpstr>
      <vt:lpstr>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Basics CST 8103 </dc:title>
  <dc:creator>yperron</dc:creator>
  <cp:lastModifiedBy>Amin Mahmoudian</cp:lastModifiedBy>
  <cp:revision>463</cp:revision>
  <dcterms:created xsi:type="dcterms:W3CDTF">2006-08-16T00:00:00Z</dcterms:created>
  <dcterms:modified xsi:type="dcterms:W3CDTF">2014-10-20T20:14:19Z</dcterms:modified>
</cp:coreProperties>
</file>