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4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22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95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12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42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03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03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6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0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5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5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2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7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6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8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1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1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396B1D-92C9-12C2-6005-BFE24AEB5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344" y="535021"/>
            <a:ext cx="4682652" cy="581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80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164" y="850898"/>
            <a:ext cx="6343672" cy="709865"/>
          </a:xfrm>
        </p:spPr>
        <p:txBody>
          <a:bodyPr/>
          <a:lstStyle/>
          <a:p>
            <a:pPr algn="ctr"/>
            <a:r>
              <a:rPr sz="3600" b="1"/>
              <a:t>نتیجه‌گیری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919" y="2489200"/>
            <a:ext cx="8297694" cy="3026383"/>
          </a:xfrm>
        </p:spPr>
        <p:txBody>
          <a:bodyPr>
            <a:normAutofit/>
          </a:bodyPr>
          <a:lstStyle/>
          <a:p>
            <a:pPr algn="r" rtl="1"/>
            <a:r>
              <a:rPr sz="2400" b="1">
                <a:solidFill>
                  <a:schemeClr val="accent5"/>
                </a:solidFill>
              </a:rPr>
              <a:t>DHCP Snooping </a:t>
            </a:r>
            <a:r>
              <a:rPr sz="2400" b="1">
                <a:solidFill>
                  <a:schemeClr val="tx1"/>
                </a:solidFill>
              </a:rPr>
              <a:t>یکی </a:t>
            </a:r>
            <a:r>
              <a:rPr sz="2400" b="1" err="1">
                <a:solidFill>
                  <a:schemeClr val="tx1"/>
                </a:solidFill>
              </a:rPr>
              <a:t>از</a:t>
            </a:r>
            <a:r>
              <a:rPr sz="2400" b="1">
                <a:solidFill>
                  <a:schemeClr val="tx1"/>
                </a:solidFill>
              </a:rPr>
              <a:t> </a:t>
            </a:r>
            <a:r>
              <a:rPr sz="2400" b="1" err="1">
                <a:solidFill>
                  <a:schemeClr val="tx1"/>
                </a:solidFill>
              </a:rPr>
              <a:t>ابزارهای</a:t>
            </a:r>
            <a:r>
              <a:rPr sz="2400" b="1">
                <a:solidFill>
                  <a:schemeClr val="tx1"/>
                </a:solidFill>
              </a:rPr>
              <a:t> </a:t>
            </a:r>
            <a:r>
              <a:rPr sz="2400" b="1" err="1">
                <a:solidFill>
                  <a:schemeClr val="tx1"/>
                </a:solidFill>
              </a:rPr>
              <a:t>کلیدی</a:t>
            </a:r>
            <a:r>
              <a:rPr sz="2400" b="1">
                <a:solidFill>
                  <a:schemeClr val="tx1"/>
                </a:solidFill>
              </a:rPr>
              <a:t> </a:t>
            </a:r>
            <a:r>
              <a:rPr sz="2400" b="1" err="1">
                <a:solidFill>
                  <a:schemeClr val="tx1"/>
                </a:solidFill>
              </a:rPr>
              <a:t>برای</a:t>
            </a:r>
            <a:r>
              <a:rPr sz="2400" b="1">
                <a:solidFill>
                  <a:schemeClr val="tx1"/>
                </a:solidFill>
              </a:rPr>
              <a:t> </a:t>
            </a:r>
            <a:r>
              <a:rPr sz="2400" b="1" err="1">
                <a:solidFill>
                  <a:schemeClr val="tx1"/>
                </a:solidFill>
              </a:rPr>
              <a:t>محافظت</a:t>
            </a:r>
            <a:r>
              <a:rPr sz="2400" b="1">
                <a:solidFill>
                  <a:schemeClr val="tx1"/>
                </a:solidFill>
              </a:rPr>
              <a:t> </a:t>
            </a:r>
            <a:r>
              <a:rPr sz="2400" b="1" err="1">
                <a:solidFill>
                  <a:schemeClr val="tx1"/>
                </a:solidFill>
              </a:rPr>
              <a:t>از</a:t>
            </a:r>
            <a:r>
              <a:rPr sz="2400" b="1">
                <a:solidFill>
                  <a:schemeClr val="tx1"/>
                </a:solidFill>
              </a:rPr>
              <a:t> شبکه </a:t>
            </a:r>
            <a:r>
              <a:rPr sz="2400" b="1" err="1">
                <a:solidFill>
                  <a:schemeClr val="tx1"/>
                </a:solidFill>
              </a:rPr>
              <a:t>در</a:t>
            </a:r>
            <a:r>
              <a:rPr sz="2400" b="1">
                <a:solidFill>
                  <a:schemeClr val="tx1"/>
                </a:solidFill>
              </a:rPr>
              <a:t> </a:t>
            </a:r>
            <a:r>
              <a:rPr sz="2400" b="1" err="1">
                <a:solidFill>
                  <a:schemeClr val="tx1"/>
                </a:solidFill>
              </a:rPr>
              <a:t>برابر</a:t>
            </a:r>
            <a:r>
              <a:rPr sz="2400" b="1">
                <a:solidFill>
                  <a:schemeClr val="tx1"/>
                </a:solidFill>
              </a:rPr>
              <a:t> </a:t>
            </a:r>
            <a:r>
              <a:rPr sz="2400" b="1" err="1">
                <a:solidFill>
                  <a:schemeClr val="tx1"/>
                </a:solidFill>
              </a:rPr>
              <a:t>حملات</a:t>
            </a:r>
            <a:r>
              <a:rPr sz="2400" b="1">
                <a:solidFill>
                  <a:schemeClr val="tx1"/>
                </a:solidFill>
              </a:rPr>
              <a:t> DHCP است. </a:t>
            </a:r>
            <a:r>
              <a:rPr lang="fa-IR" sz="2400" b="1">
                <a:solidFill>
                  <a:schemeClr val="tx1"/>
                </a:solidFill>
              </a:rPr>
              <a:t> </a:t>
            </a:r>
            <a:r>
              <a:rPr sz="2400" b="1">
                <a:solidFill>
                  <a:schemeClr val="tx1"/>
                </a:solidFill>
              </a:rPr>
              <a:t>این </a:t>
            </a:r>
            <a:r>
              <a:rPr sz="2400" b="1" err="1">
                <a:solidFill>
                  <a:schemeClr val="tx1"/>
                </a:solidFill>
              </a:rPr>
              <a:t>فناوری</a:t>
            </a:r>
            <a:r>
              <a:rPr sz="2400" b="1">
                <a:solidFill>
                  <a:schemeClr val="tx1"/>
                </a:solidFill>
              </a:rPr>
              <a:t> </a:t>
            </a:r>
            <a:r>
              <a:rPr sz="2400" b="1" err="1">
                <a:solidFill>
                  <a:schemeClr val="tx1"/>
                </a:solidFill>
              </a:rPr>
              <a:t>با</a:t>
            </a:r>
            <a:r>
              <a:rPr sz="2400" b="1">
                <a:solidFill>
                  <a:schemeClr val="tx1"/>
                </a:solidFill>
              </a:rPr>
              <a:t> </a:t>
            </a:r>
            <a:r>
              <a:rPr sz="2400" b="1" err="1">
                <a:solidFill>
                  <a:schemeClr val="tx1"/>
                </a:solidFill>
              </a:rPr>
              <a:t>جلوگیری</a:t>
            </a:r>
            <a:r>
              <a:rPr sz="2400" b="1">
                <a:solidFill>
                  <a:schemeClr val="tx1"/>
                </a:solidFill>
              </a:rPr>
              <a:t> </a:t>
            </a:r>
            <a:r>
              <a:rPr sz="2400" b="1" err="1">
                <a:solidFill>
                  <a:schemeClr val="tx1"/>
                </a:solidFill>
              </a:rPr>
              <a:t>از</a:t>
            </a:r>
            <a:r>
              <a:rPr sz="2400" b="1">
                <a:solidFill>
                  <a:schemeClr val="tx1"/>
                </a:solidFill>
              </a:rPr>
              <a:t> DHCP </a:t>
            </a:r>
            <a:r>
              <a:rPr sz="2400" b="1" err="1">
                <a:solidFill>
                  <a:schemeClr val="tx1"/>
                </a:solidFill>
              </a:rPr>
              <a:t>Serverهای</a:t>
            </a:r>
            <a:r>
              <a:rPr sz="2400" b="1">
                <a:solidFill>
                  <a:schemeClr val="tx1"/>
                </a:solidFill>
              </a:rPr>
              <a:t> </a:t>
            </a:r>
            <a:r>
              <a:rPr sz="2400" b="1" err="1">
                <a:solidFill>
                  <a:schemeClr val="tx1"/>
                </a:solidFill>
              </a:rPr>
              <a:t>غیرمجاز</a:t>
            </a:r>
            <a:r>
              <a:rPr sz="2400" b="1">
                <a:solidFill>
                  <a:schemeClr val="tx1"/>
                </a:solidFill>
              </a:rPr>
              <a:t> و </a:t>
            </a:r>
            <a:r>
              <a:rPr sz="2400" b="1" err="1">
                <a:solidFill>
                  <a:schemeClr val="tx1"/>
                </a:solidFill>
              </a:rPr>
              <a:t>مدیریت</a:t>
            </a:r>
            <a:r>
              <a:rPr sz="2400" b="1">
                <a:solidFill>
                  <a:schemeClr val="tx1"/>
                </a:solidFill>
              </a:rPr>
              <a:t> </a:t>
            </a:r>
            <a:r>
              <a:rPr sz="2400" b="1" err="1">
                <a:solidFill>
                  <a:schemeClr val="tx1"/>
                </a:solidFill>
              </a:rPr>
              <a:t>ترافیک</a:t>
            </a:r>
            <a:r>
              <a:rPr sz="2400" b="1">
                <a:solidFill>
                  <a:schemeClr val="tx1"/>
                </a:solidFill>
              </a:rPr>
              <a:t> DHCP، امنیت شبکه </a:t>
            </a:r>
            <a:r>
              <a:rPr sz="2400" b="1" err="1">
                <a:solidFill>
                  <a:schemeClr val="tx1"/>
                </a:solidFill>
              </a:rPr>
              <a:t>را</a:t>
            </a:r>
            <a:r>
              <a:rPr sz="2400" b="1">
                <a:solidFill>
                  <a:schemeClr val="tx1"/>
                </a:solidFill>
              </a:rPr>
              <a:t> </a:t>
            </a:r>
            <a:r>
              <a:rPr sz="2400" b="1" err="1">
                <a:solidFill>
                  <a:schemeClr val="tx1"/>
                </a:solidFill>
              </a:rPr>
              <a:t>بهبود</a:t>
            </a:r>
            <a:r>
              <a:rPr sz="2400" b="1">
                <a:solidFill>
                  <a:schemeClr val="tx1"/>
                </a:solidFill>
              </a:rPr>
              <a:t> </a:t>
            </a:r>
            <a:r>
              <a:rPr sz="2400" b="1" err="1">
                <a:solidFill>
                  <a:schemeClr val="tx1"/>
                </a:solidFill>
              </a:rPr>
              <a:t>می‌بخشد</a:t>
            </a:r>
            <a:r>
              <a:rPr sz="2400" b="1">
                <a:solidFill>
                  <a:schemeClr val="tx1"/>
                </a:solidFill>
              </a:rPr>
              <a:t>. </a:t>
            </a:r>
            <a:r>
              <a:rPr sz="2400" b="1" err="1">
                <a:solidFill>
                  <a:schemeClr val="tx1"/>
                </a:solidFill>
              </a:rPr>
              <a:t>استفاده</a:t>
            </a:r>
            <a:r>
              <a:rPr sz="2400" b="1">
                <a:solidFill>
                  <a:schemeClr val="tx1"/>
                </a:solidFill>
              </a:rPr>
              <a:t> </a:t>
            </a:r>
            <a:r>
              <a:rPr sz="2400" b="1" err="1">
                <a:solidFill>
                  <a:schemeClr val="tx1"/>
                </a:solidFill>
              </a:rPr>
              <a:t>از</a:t>
            </a:r>
            <a:r>
              <a:rPr sz="2400" b="1">
                <a:solidFill>
                  <a:schemeClr val="tx1"/>
                </a:solidFill>
              </a:rPr>
              <a:t> </a:t>
            </a:r>
            <a:r>
              <a:rPr sz="2400" b="1" err="1">
                <a:solidFill>
                  <a:schemeClr val="tx1"/>
                </a:solidFill>
              </a:rPr>
              <a:t>این</a:t>
            </a:r>
            <a:r>
              <a:rPr sz="2400" b="1">
                <a:solidFill>
                  <a:schemeClr val="tx1"/>
                </a:solidFill>
              </a:rPr>
              <a:t> </a:t>
            </a:r>
            <a:r>
              <a:rPr sz="2400" b="1" err="1">
                <a:solidFill>
                  <a:schemeClr val="tx1"/>
                </a:solidFill>
              </a:rPr>
              <a:t>ویژگی</a:t>
            </a:r>
            <a:r>
              <a:rPr sz="2400" b="1">
                <a:solidFill>
                  <a:schemeClr val="tx1"/>
                </a:solidFill>
              </a:rPr>
              <a:t> </a:t>
            </a:r>
            <a:r>
              <a:rPr sz="2400" b="1" err="1">
                <a:solidFill>
                  <a:schemeClr val="tx1"/>
                </a:solidFill>
              </a:rPr>
              <a:t>در</a:t>
            </a:r>
            <a:r>
              <a:rPr sz="2400" b="1">
                <a:solidFill>
                  <a:schemeClr val="tx1"/>
                </a:solidFill>
              </a:rPr>
              <a:t> </a:t>
            </a:r>
            <a:r>
              <a:rPr sz="2400" b="1" err="1">
                <a:solidFill>
                  <a:schemeClr val="tx1"/>
                </a:solidFill>
              </a:rPr>
              <a:t>سازمان‌ها</a:t>
            </a:r>
            <a:r>
              <a:rPr sz="2400" b="1">
                <a:solidFill>
                  <a:schemeClr val="tx1"/>
                </a:solidFill>
              </a:rPr>
              <a:t> و </a:t>
            </a:r>
            <a:r>
              <a:rPr sz="2400" b="1" err="1">
                <a:solidFill>
                  <a:schemeClr val="tx1"/>
                </a:solidFill>
              </a:rPr>
              <a:t>شبکه‌های</a:t>
            </a:r>
            <a:r>
              <a:rPr sz="2400" b="1">
                <a:solidFill>
                  <a:schemeClr val="tx1"/>
                </a:solidFill>
              </a:rPr>
              <a:t> </a:t>
            </a:r>
            <a:r>
              <a:rPr sz="2400" b="1" err="1">
                <a:solidFill>
                  <a:schemeClr val="tx1"/>
                </a:solidFill>
              </a:rPr>
              <a:t>بزرگ</a:t>
            </a:r>
            <a:r>
              <a:rPr sz="2400" b="1">
                <a:solidFill>
                  <a:schemeClr val="tx1"/>
                </a:solidFill>
              </a:rPr>
              <a:t> </a:t>
            </a:r>
            <a:r>
              <a:rPr sz="2400" b="1" err="1">
                <a:solidFill>
                  <a:schemeClr val="tx1"/>
                </a:solidFill>
              </a:rPr>
              <a:t>بسیار</a:t>
            </a:r>
            <a:r>
              <a:rPr sz="2400" b="1">
                <a:solidFill>
                  <a:schemeClr val="tx1"/>
                </a:solidFill>
              </a:rPr>
              <a:t> </a:t>
            </a:r>
            <a:r>
              <a:rPr sz="2400" b="1" err="1">
                <a:solidFill>
                  <a:schemeClr val="tx1"/>
                </a:solidFill>
              </a:rPr>
              <a:t>ضروری</a:t>
            </a:r>
            <a:r>
              <a:rPr sz="2400" b="1">
                <a:solidFill>
                  <a:schemeClr val="tx1"/>
                </a:solidFill>
              </a:rPr>
              <a:t> </a:t>
            </a:r>
            <a:r>
              <a:rPr sz="2400" b="1" err="1">
                <a:solidFill>
                  <a:schemeClr val="tx1"/>
                </a:solidFill>
              </a:rPr>
              <a:t>است</a:t>
            </a:r>
            <a:r>
              <a:rPr sz="2400" b="1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017" y="2202243"/>
            <a:ext cx="8287965" cy="701490"/>
          </a:xfrm>
        </p:spPr>
        <p:txBody>
          <a:bodyPr/>
          <a:lstStyle/>
          <a:p>
            <a:pPr algn="ctr" rtl="1"/>
            <a:r>
              <a:rPr lang="en-US" sz="4000"/>
              <a:t>*</a:t>
            </a:r>
            <a:r>
              <a:rPr sz="4000"/>
              <a:t>مفاهیم و کارکردهای DHCP Snooping</a:t>
            </a:r>
            <a:r>
              <a:rPr lang="fa-IR" sz="4000"/>
              <a:t>*</a:t>
            </a:r>
            <a:endParaRPr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075" y="4646030"/>
            <a:ext cx="5917679" cy="861420"/>
          </a:xfrm>
        </p:spPr>
        <p:txBody>
          <a:bodyPr>
            <a:normAutofit/>
          </a:bodyPr>
          <a:lstStyle/>
          <a:p>
            <a:pPr algn="ctr"/>
            <a:r>
              <a:rPr lang="en-US" sz="2800" b="1">
                <a:solidFill>
                  <a:srgbClr val="FFFF00"/>
                </a:solidFill>
                <a:cs typeface="B Badr" panose="00000400000000000000" pitchFamily="2" charset="-78"/>
              </a:rPr>
              <a:t>*</a:t>
            </a:r>
            <a:r>
              <a:rPr sz="2800" b="1">
                <a:solidFill>
                  <a:srgbClr val="FFFF00"/>
                </a:solidFill>
                <a:cs typeface="B Badr" panose="00000400000000000000" pitchFamily="2" charset="-78"/>
              </a:rPr>
              <a:t>DHCP Snooping</a:t>
            </a:r>
            <a:r>
              <a:rPr lang="en-US" sz="2800" b="1">
                <a:solidFill>
                  <a:srgbClr val="FFFF00"/>
                </a:solidFill>
                <a:cs typeface="B Badr" panose="00000400000000000000" pitchFamily="2" charset="-78"/>
              </a:rPr>
              <a:t>*</a:t>
            </a:r>
            <a:r>
              <a:rPr sz="2800" b="1">
                <a:solidFill>
                  <a:srgbClr val="FFFF00"/>
                </a:solidFill>
                <a:cs typeface="B Badr" panose="00000400000000000000" pitchFamily="2" charset="-78"/>
              </a:rPr>
              <a:t> امنیت شبکه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59" y="930068"/>
            <a:ext cx="6343672" cy="709865"/>
          </a:xfrm>
        </p:spPr>
        <p:txBody>
          <a:bodyPr/>
          <a:lstStyle/>
          <a:p>
            <a:pPr algn="r" rtl="1"/>
            <a:r>
              <a:rPr sz="4000"/>
              <a:t>مقدمه‌ای بر DHCP Snooping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89200"/>
            <a:ext cx="8474237" cy="3530600"/>
          </a:xfrm>
        </p:spPr>
        <p:txBody>
          <a:bodyPr>
            <a:normAutofit/>
          </a:bodyPr>
          <a:lstStyle/>
          <a:p>
            <a:pPr algn="r" rtl="1"/>
            <a:r>
              <a:rPr sz="2000" b="1"/>
              <a:t>DHCP Snooping </a:t>
            </a:r>
            <a:r>
              <a:rPr lang="fa-IR" sz="2000" b="1"/>
              <a:t> </a:t>
            </a:r>
            <a:r>
              <a:rPr sz="2000" b="1"/>
              <a:t>یکی </a:t>
            </a:r>
            <a:r>
              <a:rPr sz="2000" b="1" err="1"/>
              <a:t>از</a:t>
            </a:r>
            <a:r>
              <a:rPr sz="2000" b="1"/>
              <a:t> </a:t>
            </a:r>
            <a:r>
              <a:rPr sz="2000" b="1" err="1"/>
              <a:t>قابلیت‌های</a:t>
            </a:r>
            <a:r>
              <a:rPr sz="2000" b="1"/>
              <a:t> </a:t>
            </a:r>
            <a:r>
              <a:rPr sz="2000" b="1" err="1"/>
              <a:t>مهم</a:t>
            </a:r>
            <a:r>
              <a:rPr sz="2000" b="1"/>
              <a:t> </a:t>
            </a:r>
            <a:r>
              <a:rPr sz="2000" b="1" err="1"/>
              <a:t>امنیتی</a:t>
            </a:r>
            <a:r>
              <a:rPr sz="2000" b="1"/>
              <a:t> </a:t>
            </a:r>
            <a:r>
              <a:rPr lang="fa-IR" sz="2000" b="1"/>
              <a:t>شبکه </a:t>
            </a:r>
            <a:r>
              <a:rPr sz="2000" b="1" err="1"/>
              <a:t>در</a:t>
            </a:r>
            <a:r>
              <a:rPr sz="2000" b="1"/>
              <a:t> </a:t>
            </a:r>
            <a:r>
              <a:rPr sz="2000" b="1" err="1"/>
              <a:t>لایه</a:t>
            </a:r>
            <a:r>
              <a:rPr sz="2000" b="1"/>
              <a:t> </a:t>
            </a:r>
            <a:r>
              <a:rPr sz="2000" b="1" err="1"/>
              <a:t>دسترسی</a:t>
            </a:r>
            <a:r>
              <a:rPr sz="2000" b="1"/>
              <a:t> (Access) شبکه </a:t>
            </a:r>
            <a:r>
              <a:rPr sz="2000" b="1" err="1"/>
              <a:t>است</a:t>
            </a:r>
            <a:r>
              <a:rPr sz="2000" b="1"/>
              <a:t>. </a:t>
            </a:r>
            <a:r>
              <a:rPr sz="2000" b="1" err="1"/>
              <a:t>این</a:t>
            </a:r>
            <a:r>
              <a:rPr sz="2000" b="1"/>
              <a:t> </a:t>
            </a:r>
            <a:r>
              <a:rPr sz="2000" b="1" err="1"/>
              <a:t>قابلیت</a:t>
            </a:r>
            <a:r>
              <a:rPr sz="2000" b="1"/>
              <a:t> </a:t>
            </a:r>
            <a:r>
              <a:rPr sz="2000" b="1" err="1"/>
              <a:t>در</a:t>
            </a:r>
            <a:r>
              <a:rPr sz="2000" b="1"/>
              <a:t> </a:t>
            </a:r>
            <a:r>
              <a:rPr sz="2000" b="1" err="1"/>
              <a:t>ترکیب</a:t>
            </a:r>
            <a:r>
              <a:rPr sz="2000" b="1"/>
              <a:t> </a:t>
            </a:r>
            <a:r>
              <a:rPr sz="2000" b="1" err="1"/>
              <a:t>با</a:t>
            </a:r>
            <a:r>
              <a:rPr sz="2000" b="1"/>
              <a:t> Port Security </a:t>
            </a:r>
            <a:r>
              <a:rPr sz="2000" b="1" err="1"/>
              <a:t>می‌تواند</a:t>
            </a:r>
            <a:r>
              <a:rPr sz="2000" b="1"/>
              <a:t> امنیت شبکه </a:t>
            </a:r>
            <a:r>
              <a:rPr sz="2000" b="1" err="1"/>
              <a:t>را</a:t>
            </a:r>
            <a:r>
              <a:rPr sz="2000" b="1"/>
              <a:t> </a:t>
            </a:r>
            <a:r>
              <a:rPr sz="2000" b="1" err="1"/>
              <a:t>به‌طور</a:t>
            </a:r>
            <a:r>
              <a:rPr sz="2000" b="1"/>
              <a:t> </a:t>
            </a:r>
            <a:r>
              <a:rPr sz="2000" b="1" err="1"/>
              <a:t>چشمگیری</a:t>
            </a:r>
            <a:r>
              <a:rPr sz="2000" b="1"/>
              <a:t> </a:t>
            </a:r>
            <a:r>
              <a:rPr sz="2000" b="1" err="1"/>
              <a:t>افزایش</a:t>
            </a:r>
            <a:r>
              <a:rPr sz="2000" b="1"/>
              <a:t> </a:t>
            </a:r>
            <a:r>
              <a:rPr sz="2000" b="1" err="1"/>
              <a:t>دهد</a:t>
            </a:r>
            <a:r>
              <a:rPr sz="2000" b="1"/>
              <a:t>.</a:t>
            </a:r>
          </a:p>
          <a:p>
            <a:endParaRPr sz="2000" b="1"/>
          </a:p>
          <a:p>
            <a:pPr algn="r" rtl="1"/>
            <a:r>
              <a:rPr sz="2000" b="1" err="1"/>
              <a:t>لایه</a:t>
            </a:r>
            <a:r>
              <a:rPr sz="2000" b="1"/>
              <a:t> </a:t>
            </a:r>
            <a:r>
              <a:rPr sz="2000" b="1" err="1"/>
              <a:t>دسترسی</a:t>
            </a:r>
            <a:r>
              <a:rPr sz="2000" b="1"/>
              <a:t> </a:t>
            </a:r>
            <a:r>
              <a:rPr sz="2000" b="1" err="1"/>
              <a:t>همان</a:t>
            </a:r>
            <a:r>
              <a:rPr sz="2000" b="1"/>
              <a:t> </a:t>
            </a:r>
            <a:r>
              <a:rPr sz="2000" b="1" err="1"/>
              <a:t>بخشی</a:t>
            </a:r>
            <a:r>
              <a:rPr sz="2000" b="1"/>
              <a:t> </a:t>
            </a:r>
            <a:r>
              <a:rPr sz="2000" b="1" err="1"/>
              <a:t>از</a:t>
            </a:r>
            <a:r>
              <a:rPr sz="2000" b="1"/>
              <a:t> شبکه </a:t>
            </a:r>
            <a:r>
              <a:rPr sz="2000" b="1" err="1"/>
              <a:t>است</a:t>
            </a:r>
            <a:r>
              <a:rPr sz="2000" b="1"/>
              <a:t> </a:t>
            </a:r>
            <a:r>
              <a:rPr sz="2000" b="1" err="1"/>
              <a:t>که</a:t>
            </a:r>
            <a:r>
              <a:rPr sz="2000" b="1"/>
              <a:t> </a:t>
            </a:r>
            <a:r>
              <a:rPr sz="2000" b="1" err="1"/>
              <a:t>کلاینت‌ها</a:t>
            </a:r>
            <a:r>
              <a:rPr sz="2000" b="1"/>
              <a:t> </a:t>
            </a:r>
            <a:r>
              <a:rPr sz="2000" b="1" err="1"/>
              <a:t>مستقیماً</a:t>
            </a:r>
            <a:r>
              <a:rPr sz="2000" b="1"/>
              <a:t> </a:t>
            </a:r>
            <a:r>
              <a:rPr sz="2000" b="1" err="1"/>
              <a:t>به</a:t>
            </a:r>
            <a:r>
              <a:rPr sz="2000" b="1"/>
              <a:t> </a:t>
            </a:r>
            <a:r>
              <a:rPr sz="2000" b="1" err="1"/>
              <a:t>آن</a:t>
            </a:r>
            <a:r>
              <a:rPr sz="2000" b="1"/>
              <a:t> </a:t>
            </a:r>
            <a:r>
              <a:rPr sz="2000" b="1" err="1"/>
              <a:t>متصل</a:t>
            </a:r>
            <a:r>
              <a:rPr sz="2000" b="1"/>
              <a:t> </a:t>
            </a:r>
            <a:r>
              <a:rPr sz="2000" b="1" err="1"/>
              <a:t>می‌شوند</a:t>
            </a:r>
            <a:r>
              <a:rPr sz="2000" b="1"/>
              <a:t>. </a:t>
            </a:r>
            <a:r>
              <a:rPr sz="2000" b="1" err="1"/>
              <a:t>معمولاً</a:t>
            </a:r>
            <a:r>
              <a:rPr sz="2000" b="1"/>
              <a:t> </a:t>
            </a:r>
            <a:r>
              <a:rPr sz="2000" b="1" err="1"/>
              <a:t>این</a:t>
            </a:r>
            <a:r>
              <a:rPr sz="2000" b="1"/>
              <a:t> </a:t>
            </a:r>
            <a:r>
              <a:rPr sz="2000" b="1" err="1"/>
              <a:t>لایه</a:t>
            </a:r>
            <a:r>
              <a:rPr sz="2000" b="1"/>
              <a:t> </a:t>
            </a:r>
            <a:r>
              <a:rPr sz="2000" b="1" err="1"/>
              <a:t>شامل</a:t>
            </a:r>
            <a:r>
              <a:rPr sz="2000" b="1"/>
              <a:t> </a:t>
            </a:r>
            <a:r>
              <a:rPr sz="2000" b="1" err="1"/>
              <a:t>سوئیچ‌های</a:t>
            </a:r>
            <a:r>
              <a:rPr sz="2000" b="1"/>
              <a:t> </a:t>
            </a:r>
            <a:r>
              <a:rPr sz="2000" b="1" err="1"/>
              <a:t>لایه</a:t>
            </a:r>
            <a:r>
              <a:rPr sz="2000" b="1"/>
              <a:t> 2 </a:t>
            </a:r>
            <a:r>
              <a:rPr lang="fa-IR" sz="2000" b="1"/>
              <a:t> </a:t>
            </a:r>
            <a:r>
              <a:rPr sz="2000" b="1" err="1"/>
              <a:t>است</a:t>
            </a:r>
            <a:r>
              <a:rPr sz="2000" b="1"/>
              <a:t> </a:t>
            </a:r>
            <a:r>
              <a:rPr sz="2000" b="1" err="1"/>
              <a:t>که</a:t>
            </a:r>
            <a:endParaRPr lang="fa-IR" sz="2000" b="1"/>
          </a:p>
          <a:p>
            <a:pPr algn="r" rtl="1"/>
            <a:r>
              <a:rPr sz="2000" b="1"/>
              <a:t> DHCP Snooping </a:t>
            </a:r>
            <a:r>
              <a:rPr sz="2000" b="1" err="1"/>
              <a:t>عمدتاً</a:t>
            </a:r>
            <a:r>
              <a:rPr sz="2000" b="1"/>
              <a:t> </a:t>
            </a:r>
            <a:r>
              <a:rPr sz="2000" b="1" err="1"/>
              <a:t>در</a:t>
            </a:r>
            <a:r>
              <a:rPr sz="2000" b="1"/>
              <a:t> </a:t>
            </a:r>
            <a:r>
              <a:rPr sz="2000" b="1" err="1"/>
              <a:t>آن‌ها</a:t>
            </a:r>
            <a:r>
              <a:rPr sz="2000" b="1"/>
              <a:t> </a:t>
            </a:r>
            <a:r>
              <a:rPr sz="2000" b="1" err="1"/>
              <a:t>پیاده‌سازی</a:t>
            </a:r>
            <a:r>
              <a:rPr sz="2000" b="1"/>
              <a:t> </a:t>
            </a:r>
            <a:r>
              <a:rPr sz="2000" b="1" err="1"/>
              <a:t>می‌شود</a:t>
            </a:r>
            <a:r>
              <a:rPr sz="2000" b="1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706" y="920341"/>
            <a:ext cx="6343672" cy="709865"/>
          </a:xfrm>
        </p:spPr>
        <p:txBody>
          <a:bodyPr/>
          <a:lstStyle/>
          <a:p>
            <a:pPr algn="ctr" rtl="1"/>
            <a:r>
              <a:rPr sz="4000" err="1"/>
              <a:t>چرا</a:t>
            </a:r>
            <a:r>
              <a:rPr sz="4000"/>
              <a:t> DHCP</a:t>
            </a:r>
            <a:r>
              <a:rPr lang="en-US" sz="4000"/>
              <a:t> </a:t>
            </a:r>
            <a:r>
              <a:rPr sz="4000" err="1"/>
              <a:t>اهمیت</a:t>
            </a:r>
            <a:r>
              <a:rPr sz="4000"/>
              <a:t> </a:t>
            </a:r>
            <a:r>
              <a:rPr sz="4000" err="1"/>
              <a:t>دارد</a:t>
            </a:r>
            <a:r>
              <a:rPr sz="4000"/>
              <a:t>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098" y="2444888"/>
            <a:ext cx="8425599" cy="4121281"/>
          </a:xfrm>
        </p:spPr>
        <p:txBody>
          <a:bodyPr>
            <a:normAutofit/>
          </a:bodyPr>
          <a:lstStyle/>
          <a:p>
            <a:pPr algn="r" rtl="1"/>
            <a:r>
              <a:rPr sz="2000" b="1" err="1"/>
              <a:t>پروتکل</a:t>
            </a:r>
            <a:r>
              <a:rPr sz="2000" b="1"/>
              <a:t> DHCP </a:t>
            </a:r>
            <a:r>
              <a:rPr sz="2000" b="1" err="1"/>
              <a:t>به‌ویژه</a:t>
            </a:r>
            <a:r>
              <a:rPr sz="2000" b="1"/>
              <a:t> </a:t>
            </a:r>
            <a:r>
              <a:rPr sz="2000" b="1" err="1"/>
              <a:t>در</a:t>
            </a:r>
            <a:r>
              <a:rPr sz="2000" b="1"/>
              <a:t> </a:t>
            </a:r>
            <a:r>
              <a:rPr sz="2000" b="1" err="1"/>
              <a:t>شبکه‌های</a:t>
            </a:r>
            <a:r>
              <a:rPr sz="2000" b="1"/>
              <a:t> </a:t>
            </a:r>
            <a:r>
              <a:rPr sz="2000" b="1" err="1"/>
              <a:t>بزرگ</a:t>
            </a:r>
            <a:r>
              <a:rPr sz="2000" b="1"/>
              <a:t> </a:t>
            </a:r>
            <a:r>
              <a:rPr sz="2000" b="1" err="1"/>
              <a:t>با</a:t>
            </a:r>
            <a:r>
              <a:rPr sz="2000" b="1"/>
              <a:t> </a:t>
            </a:r>
            <a:r>
              <a:rPr sz="2000" b="1" err="1"/>
              <a:t>هزاران</a:t>
            </a:r>
            <a:r>
              <a:rPr sz="2000" b="1"/>
              <a:t> </a:t>
            </a:r>
            <a:r>
              <a:rPr sz="2000" b="1" err="1"/>
              <a:t>کلاینت</a:t>
            </a:r>
            <a:r>
              <a:rPr sz="2000" b="1"/>
              <a:t>، </a:t>
            </a:r>
            <a:r>
              <a:rPr sz="2000" b="1" err="1"/>
              <a:t>نقش</a:t>
            </a:r>
            <a:r>
              <a:rPr sz="2000" b="1"/>
              <a:t> </a:t>
            </a:r>
            <a:r>
              <a:rPr sz="2000" b="1" err="1"/>
              <a:t>حیاتی</a:t>
            </a:r>
            <a:r>
              <a:rPr sz="2000" b="1"/>
              <a:t> </a:t>
            </a:r>
            <a:r>
              <a:rPr sz="2000" b="1" err="1"/>
              <a:t>دارد</a:t>
            </a:r>
            <a:r>
              <a:rPr sz="2000" b="1"/>
              <a:t>. </a:t>
            </a:r>
            <a:r>
              <a:rPr sz="2000" b="1" err="1"/>
              <a:t>مدیریت</a:t>
            </a:r>
            <a:r>
              <a:rPr sz="2000" b="1"/>
              <a:t> </a:t>
            </a:r>
            <a:r>
              <a:rPr sz="2000" b="1" err="1"/>
              <a:t>دستی</a:t>
            </a:r>
            <a:r>
              <a:rPr sz="2000" b="1"/>
              <a:t> </a:t>
            </a:r>
            <a:r>
              <a:rPr sz="2000" b="1" err="1"/>
              <a:t>آدرس‌های</a:t>
            </a:r>
            <a:r>
              <a:rPr sz="2000" b="1"/>
              <a:t> IP </a:t>
            </a:r>
            <a:r>
              <a:rPr sz="2000" b="1" err="1"/>
              <a:t>در</a:t>
            </a:r>
            <a:r>
              <a:rPr sz="2000" b="1"/>
              <a:t> </a:t>
            </a:r>
            <a:r>
              <a:rPr sz="2000" b="1" err="1"/>
              <a:t>چنین</a:t>
            </a:r>
            <a:r>
              <a:rPr sz="2000" b="1"/>
              <a:t> </a:t>
            </a:r>
            <a:r>
              <a:rPr sz="2000" b="1" err="1"/>
              <a:t>شبکه‌هایی</a:t>
            </a:r>
            <a:r>
              <a:rPr sz="2000" b="1"/>
              <a:t> </a:t>
            </a:r>
            <a:r>
              <a:rPr sz="2000" b="1" err="1"/>
              <a:t>بسیار</a:t>
            </a:r>
            <a:r>
              <a:rPr sz="2000" b="1"/>
              <a:t> </a:t>
            </a:r>
            <a:r>
              <a:rPr sz="2000" b="1" err="1"/>
              <a:t>دشوار</a:t>
            </a:r>
            <a:r>
              <a:rPr sz="2000" b="1"/>
              <a:t> </a:t>
            </a:r>
            <a:r>
              <a:rPr sz="2000" b="1" err="1"/>
              <a:t>است</a:t>
            </a:r>
            <a:r>
              <a:rPr sz="2000" b="1"/>
              <a:t>؛ </a:t>
            </a:r>
            <a:r>
              <a:rPr sz="2000" b="1" err="1"/>
              <a:t>بنابراین</a:t>
            </a:r>
            <a:r>
              <a:rPr sz="2000" b="1"/>
              <a:t>، DHCP Server </a:t>
            </a:r>
            <a:r>
              <a:rPr sz="2000" b="1" err="1"/>
              <a:t>این</a:t>
            </a:r>
            <a:r>
              <a:rPr sz="2000" b="1"/>
              <a:t> </a:t>
            </a:r>
            <a:r>
              <a:rPr sz="2000" b="1" err="1"/>
              <a:t>کار</a:t>
            </a:r>
            <a:r>
              <a:rPr sz="2000" b="1"/>
              <a:t> </a:t>
            </a:r>
            <a:r>
              <a:rPr sz="2000" b="1" err="1"/>
              <a:t>را</a:t>
            </a:r>
            <a:r>
              <a:rPr sz="2000" b="1"/>
              <a:t> </a:t>
            </a:r>
            <a:r>
              <a:rPr sz="2000" b="1" err="1"/>
              <a:t>به‌طور</a:t>
            </a:r>
            <a:r>
              <a:rPr sz="2000" b="1"/>
              <a:t> </a:t>
            </a:r>
            <a:r>
              <a:rPr sz="2000" b="1" err="1"/>
              <a:t>خودکار</a:t>
            </a:r>
            <a:r>
              <a:rPr sz="2000" b="1"/>
              <a:t> </a:t>
            </a:r>
            <a:r>
              <a:rPr sz="2000" b="1" err="1"/>
              <a:t>انجام</a:t>
            </a:r>
            <a:r>
              <a:rPr sz="2000" b="1"/>
              <a:t> </a:t>
            </a:r>
            <a:r>
              <a:rPr sz="2000" b="1" err="1"/>
              <a:t>می‌دهد</a:t>
            </a:r>
            <a:r>
              <a:rPr sz="2000" b="1"/>
              <a:t>.</a:t>
            </a:r>
          </a:p>
          <a:p>
            <a:pPr algn="r" rtl="1"/>
            <a:endParaRPr sz="2000" b="1"/>
          </a:p>
          <a:p>
            <a:pPr algn="r" rtl="1"/>
            <a:r>
              <a:rPr sz="2000" b="1"/>
              <a:t>DHCP Server </a:t>
            </a:r>
            <a:r>
              <a:rPr sz="2000" b="1" err="1"/>
              <a:t>اطلاعاتی</a:t>
            </a:r>
            <a:r>
              <a:rPr sz="2000" b="1"/>
              <a:t> </a:t>
            </a:r>
            <a:r>
              <a:rPr sz="2000" b="1" err="1"/>
              <a:t>مانند</a:t>
            </a:r>
            <a:r>
              <a:rPr sz="2000" b="1"/>
              <a:t> </a:t>
            </a:r>
            <a:r>
              <a:rPr sz="2000" b="1" err="1"/>
              <a:t>آدرس</a:t>
            </a:r>
            <a:r>
              <a:rPr sz="2000" b="1"/>
              <a:t> IP، Subnet Mask، Gateway و DNS Server </a:t>
            </a:r>
            <a:r>
              <a:rPr sz="2000" b="1" err="1"/>
              <a:t>را</a:t>
            </a:r>
            <a:r>
              <a:rPr sz="2000" b="1"/>
              <a:t> </a:t>
            </a:r>
            <a:r>
              <a:rPr sz="2000" b="1" err="1"/>
              <a:t>به</a:t>
            </a:r>
            <a:r>
              <a:rPr sz="2000" b="1"/>
              <a:t> </a:t>
            </a:r>
            <a:r>
              <a:rPr sz="2000" b="1" err="1"/>
              <a:t>دستگاه‌ها</a:t>
            </a:r>
            <a:r>
              <a:rPr sz="2000" b="1"/>
              <a:t> </a:t>
            </a:r>
            <a:r>
              <a:rPr sz="2000" b="1" err="1"/>
              <a:t>تخصیص</a:t>
            </a:r>
            <a:r>
              <a:rPr sz="2000" b="1"/>
              <a:t> </a:t>
            </a:r>
            <a:r>
              <a:rPr sz="2000" b="1" err="1"/>
              <a:t>می‌دهد</a:t>
            </a:r>
            <a:r>
              <a:rPr sz="2000" b="1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164" y="927098"/>
            <a:ext cx="6343672" cy="709865"/>
          </a:xfrm>
        </p:spPr>
        <p:txBody>
          <a:bodyPr/>
          <a:lstStyle/>
          <a:p>
            <a:pPr algn="ctr" rtl="1"/>
            <a:r>
              <a:rPr sz="3600" err="1"/>
              <a:t>تهدیدات</a:t>
            </a:r>
            <a:r>
              <a:rPr sz="3600"/>
              <a:t> </a:t>
            </a:r>
            <a:r>
              <a:rPr sz="3600" err="1"/>
              <a:t>احتمالی</a:t>
            </a:r>
            <a:r>
              <a:rPr sz="3600"/>
              <a:t> </a:t>
            </a:r>
            <a:r>
              <a:rPr sz="3600" err="1"/>
              <a:t>در</a:t>
            </a:r>
            <a:r>
              <a:rPr sz="3600"/>
              <a:t> DHCP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04" y="2489200"/>
            <a:ext cx="8435328" cy="3530600"/>
          </a:xfrm>
        </p:spPr>
        <p:txBody>
          <a:bodyPr/>
          <a:lstStyle/>
          <a:p>
            <a:pPr algn="r" rtl="1"/>
            <a:r>
              <a:rPr sz="2400" b="1"/>
              <a:t>یکی </a:t>
            </a:r>
            <a:r>
              <a:rPr sz="2400" b="1" err="1"/>
              <a:t>از</a:t>
            </a:r>
            <a:r>
              <a:rPr sz="2400" b="1"/>
              <a:t> </a:t>
            </a:r>
            <a:r>
              <a:rPr sz="2400" b="1" err="1"/>
              <a:t>حملات</a:t>
            </a:r>
            <a:r>
              <a:rPr sz="2400" b="1"/>
              <a:t> </a:t>
            </a:r>
            <a:r>
              <a:rPr sz="2400" b="1" err="1"/>
              <a:t>رایج</a:t>
            </a:r>
            <a:r>
              <a:rPr sz="2400" b="1"/>
              <a:t> </a:t>
            </a:r>
            <a:r>
              <a:rPr sz="2400" b="1" err="1"/>
              <a:t>در</a:t>
            </a:r>
            <a:r>
              <a:rPr sz="2400" b="1"/>
              <a:t> شبکه، </a:t>
            </a:r>
            <a:r>
              <a:rPr sz="2400" b="1" err="1"/>
              <a:t>ایجاد</a:t>
            </a:r>
            <a:r>
              <a:rPr sz="2400" b="1"/>
              <a:t> </a:t>
            </a:r>
            <a:r>
              <a:rPr sz="2400" b="1" err="1"/>
              <a:t>یک</a:t>
            </a:r>
            <a:r>
              <a:rPr sz="2400" b="1"/>
              <a:t> DHCP Server </a:t>
            </a:r>
            <a:r>
              <a:rPr sz="2400" b="1" err="1"/>
              <a:t>غیرمجاز</a:t>
            </a:r>
            <a:r>
              <a:rPr sz="2400" b="1"/>
              <a:t> </a:t>
            </a:r>
            <a:r>
              <a:rPr sz="2400" b="1" err="1"/>
              <a:t>توسط</a:t>
            </a:r>
            <a:r>
              <a:rPr sz="2400" b="1"/>
              <a:t> </a:t>
            </a:r>
            <a:r>
              <a:rPr sz="2400" b="1" err="1"/>
              <a:t>مهاجم</a:t>
            </a:r>
            <a:r>
              <a:rPr sz="2400" b="1"/>
              <a:t> </a:t>
            </a:r>
            <a:r>
              <a:rPr sz="2400" b="1" err="1"/>
              <a:t>است</a:t>
            </a:r>
            <a:r>
              <a:rPr sz="2400" b="1"/>
              <a:t>. </a:t>
            </a:r>
            <a:r>
              <a:rPr sz="2400" b="1" err="1"/>
              <a:t>این</a:t>
            </a:r>
            <a:r>
              <a:rPr sz="2400" b="1"/>
              <a:t> </a:t>
            </a:r>
            <a:r>
              <a:rPr sz="2400" b="1" err="1"/>
              <a:t>حمله</a:t>
            </a:r>
            <a:r>
              <a:rPr sz="2400" b="1"/>
              <a:t> </a:t>
            </a:r>
            <a:r>
              <a:rPr sz="2400" b="1" err="1"/>
              <a:t>می‌تواند</a:t>
            </a:r>
            <a:r>
              <a:rPr sz="2400" b="1"/>
              <a:t> </a:t>
            </a:r>
            <a:r>
              <a:rPr sz="2400" b="1" err="1"/>
              <a:t>منجر</a:t>
            </a:r>
            <a:r>
              <a:rPr sz="2400" b="1"/>
              <a:t> </a:t>
            </a:r>
            <a:r>
              <a:rPr sz="2400" b="1" err="1"/>
              <a:t>به</a:t>
            </a:r>
            <a:r>
              <a:rPr sz="2400" b="1"/>
              <a:t> </a:t>
            </a:r>
            <a:r>
              <a:rPr sz="2400" b="1" err="1"/>
              <a:t>کنترل</a:t>
            </a:r>
            <a:r>
              <a:rPr sz="2400" b="1"/>
              <a:t> </a:t>
            </a:r>
            <a:r>
              <a:rPr sz="2400" b="1" err="1"/>
              <a:t>کامل</a:t>
            </a:r>
            <a:r>
              <a:rPr sz="2400" b="1"/>
              <a:t> </a:t>
            </a:r>
            <a:r>
              <a:rPr sz="2400" b="1" err="1"/>
              <a:t>ترافیک</a:t>
            </a:r>
            <a:r>
              <a:rPr sz="2400" b="1"/>
              <a:t> شبکه و </a:t>
            </a:r>
            <a:r>
              <a:rPr sz="2400" b="1" err="1"/>
              <a:t>دسترسی</a:t>
            </a:r>
            <a:r>
              <a:rPr sz="2400" b="1"/>
              <a:t> </a:t>
            </a:r>
            <a:r>
              <a:rPr sz="2400" b="1" err="1"/>
              <a:t>به</a:t>
            </a:r>
            <a:r>
              <a:rPr sz="2400" b="1"/>
              <a:t> </a:t>
            </a:r>
            <a:r>
              <a:rPr sz="2400" b="1" err="1"/>
              <a:t>اطلاعات</a:t>
            </a:r>
            <a:r>
              <a:rPr sz="2400" b="1"/>
              <a:t> </a:t>
            </a:r>
            <a:r>
              <a:rPr sz="2400" b="1" err="1"/>
              <a:t>حساس</a:t>
            </a:r>
            <a:r>
              <a:rPr sz="2400" b="1"/>
              <a:t> </a:t>
            </a:r>
            <a:r>
              <a:rPr sz="2400" b="1" err="1"/>
              <a:t>شود</a:t>
            </a:r>
            <a:r>
              <a:rPr sz="2400" b="1"/>
              <a:t>.</a:t>
            </a:r>
          </a:p>
          <a:p>
            <a:pPr algn="r" rtl="1"/>
            <a:endParaRPr sz="2400" b="1"/>
          </a:p>
          <a:p>
            <a:pPr algn="r" rtl="1"/>
            <a:r>
              <a:rPr sz="2400" b="1" err="1"/>
              <a:t>برای</a:t>
            </a:r>
            <a:r>
              <a:rPr sz="2400" b="1"/>
              <a:t> </a:t>
            </a:r>
            <a:r>
              <a:rPr sz="2400" b="1" err="1"/>
              <a:t>مقابله</a:t>
            </a:r>
            <a:r>
              <a:rPr sz="2400" b="1"/>
              <a:t> </a:t>
            </a:r>
            <a:r>
              <a:rPr sz="2400" b="1" err="1"/>
              <a:t>با</a:t>
            </a:r>
            <a:r>
              <a:rPr sz="2400" b="1"/>
              <a:t> </a:t>
            </a:r>
            <a:r>
              <a:rPr sz="2400" b="1" err="1"/>
              <a:t>چنین</a:t>
            </a:r>
            <a:r>
              <a:rPr sz="2400" b="1"/>
              <a:t> </a:t>
            </a:r>
            <a:r>
              <a:rPr sz="2400" b="1" err="1"/>
              <a:t>تهدیداتی</a:t>
            </a:r>
            <a:r>
              <a:rPr sz="2400" b="1"/>
              <a:t>، DHCP Snooping </a:t>
            </a:r>
            <a:r>
              <a:rPr sz="2400" b="1" err="1"/>
              <a:t>به‌عنوان</a:t>
            </a:r>
            <a:r>
              <a:rPr sz="2400" b="1"/>
              <a:t> </a:t>
            </a:r>
            <a:r>
              <a:rPr sz="2400" b="1" err="1"/>
              <a:t>یک</a:t>
            </a:r>
            <a:r>
              <a:rPr sz="2400" b="1"/>
              <a:t> </a:t>
            </a:r>
            <a:r>
              <a:rPr sz="2400" b="1" err="1"/>
              <a:t>فایروال</a:t>
            </a:r>
            <a:r>
              <a:rPr sz="2400" b="1"/>
              <a:t> </a:t>
            </a:r>
            <a:r>
              <a:rPr sz="2400" b="1" err="1"/>
              <a:t>یا</a:t>
            </a:r>
            <a:r>
              <a:rPr sz="2400" b="1"/>
              <a:t> </a:t>
            </a:r>
            <a:r>
              <a:rPr sz="2400" b="1" err="1"/>
              <a:t>لیست</a:t>
            </a:r>
            <a:r>
              <a:rPr sz="2400" b="1"/>
              <a:t> </a:t>
            </a:r>
            <a:r>
              <a:rPr sz="2400" b="1" err="1"/>
              <a:t>کنترل</a:t>
            </a:r>
            <a:r>
              <a:rPr sz="2400" b="1"/>
              <a:t> </a:t>
            </a:r>
            <a:r>
              <a:rPr sz="2400" b="1" err="1"/>
              <a:t>دسترسی</a:t>
            </a:r>
            <a:r>
              <a:rPr sz="2400" b="1"/>
              <a:t> (</a:t>
            </a:r>
            <a:r>
              <a:rPr sz="2400" b="1">
                <a:solidFill>
                  <a:schemeClr val="accent5"/>
                </a:solidFill>
              </a:rPr>
              <a:t>ACL</a:t>
            </a:r>
            <a:r>
              <a:rPr sz="2400" b="1"/>
              <a:t>) </a:t>
            </a:r>
            <a:r>
              <a:rPr sz="2400" b="1" err="1"/>
              <a:t>عمل</a:t>
            </a:r>
            <a:r>
              <a:rPr sz="2400" b="1"/>
              <a:t> </a:t>
            </a:r>
            <a:r>
              <a:rPr sz="2400" b="1" err="1"/>
              <a:t>می‌کند</a:t>
            </a:r>
            <a:r>
              <a:rPr b="1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988" y="927098"/>
            <a:ext cx="6343672" cy="709865"/>
          </a:xfrm>
        </p:spPr>
        <p:txBody>
          <a:bodyPr/>
          <a:lstStyle/>
          <a:p>
            <a:pPr algn="ctr" rtl="1"/>
            <a:r>
              <a:rPr sz="3600"/>
              <a:t>عملکرد DHCP Snooping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103" y="2377336"/>
            <a:ext cx="8861897" cy="3530600"/>
          </a:xfrm>
        </p:spPr>
        <p:txBody>
          <a:bodyPr>
            <a:normAutofit/>
          </a:bodyPr>
          <a:lstStyle/>
          <a:p>
            <a:pPr algn="r" rtl="1"/>
            <a:r>
              <a:rPr sz="2000" b="1"/>
              <a:t>DHCP Snooping </a:t>
            </a:r>
            <a:r>
              <a:rPr sz="2000" b="1" err="1"/>
              <a:t>پکت‌های</a:t>
            </a:r>
            <a:r>
              <a:rPr sz="2000" b="1"/>
              <a:t> </a:t>
            </a:r>
            <a:r>
              <a:rPr sz="2000" b="1" err="1"/>
              <a:t>مرتبط</a:t>
            </a:r>
            <a:r>
              <a:rPr sz="2000" b="1"/>
              <a:t> </a:t>
            </a:r>
            <a:r>
              <a:rPr sz="2000" b="1" err="1"/>
              <a:t>با</a:t>
            </a:r>
            <a:r>
              <a:rPr sz="2000" b="1"/>
              <a:t> DHCP، </a:t>
            </a:r>
            <a:r>
              <a:rPr sz="2000" b="1" err="1"/>
              <a:t>مانند</a:t>
            </a:r>
            <a:r>
              <a:rPr sz="2000" b="1"/>
              <a:t> Discovery و Offer، </a:t>
            </a:r>
            <a:r>
              <a:rPr sz="2000" b="1" err="1"/>
              <a:t>را</a:t>
            </a:r>
            <a:r>
              <a:rPr sz="2000" b="1"/>
              <a:t> </a:t>
            </a:r>
            <a:r>
              <a:rPr sz="2000" b="1" err="1"/>
              <a:t>بررسی</a:t>
            </a:r>
            <a:r>
              <a:rPr sz="2000" b="1"/>
              <a:t> و </a:t>
            </a:r>
            <a:r>
              <a:rPr sz="2000" b="1" err="1"/>
              <a:t>فیلتر</a:t>
            </a:r>
            <a:r>
              <a:rPr sz="2000" b="1"/>
              <a:t> </a:t>
            </a:r>
            <a:r>
              <a:rPr sz="2000" b="1" err="1"/>
              <a:t>می‌کند</a:t>
            </a:r>
            <a:r>
              <a:rPr sz="2000" b="1"/>
              <a:t>.</a:t>
            </a:r>
          </a:p>
          <a:p>
            <a:pPr algn="r" rtl="1"/>
            <a:endParaRPr sz="2000" b="1"/>
          </a:p>
          <a:p>
            <a:pPr algn="r" rtl="1"/>
            <a:r>
              <a:rPr sz="2000" b="1" err="1"/>
              <a:t>این</a:t>
            </a:r>
            <a:r>
              <a:rPr sz="2000" b="1"/>
              <a:t> </a:t>
            </a:r>
            <a:r>
              <a:rPr sz="2000" b="1" err="1"/>
              <a:t>ویژگی</a:t>
            </a:r>
            <a:r>
              <a:rPr sz="2000" b="1"/>
              <a:t> </a:t>
            </a:r>
            <a:r>
              <a:rPr sz="2000" b="1" err="1"/>
              <a:t>عمدتاً</a:t>
            </a:r>
            <a:r>
              <a:rPr sz="2000" b="1"/>
              <a:t> </a:t>
            </a:r>
            <a:r>
              <a:rPr sz="2000" b="1" err="1"/>
              <a:t>در</a:t>
            </a:r>
            <a:r>
              <a:rPr sz="2000" b="1"/>
              <a:t> </a:t>
            </a:r>
            <a:r>
              <a:rPr sz="2000" b="1" err="1"/>
              <a:t>سوئیچ‌های</a:t>
            </a:r>
            <a:r>
              <a:rPr sz="2000" b="1"/>
              <a:t> </a:t>
            </a:r>
            <a:r>
              <a:rPr sz="2000" b="1" err="1"/>
              <a:t>لایه</a:t>
            </a:r>
            <a:r>
              <a:rPr sz="2000" b="1"/>
              <a:t> 2 </a:t>
            </a:r>
            <a:r>
              <a:rPr sz="2000" b="1" err="1"/>
              <a:t>پیاده‌سازی</a:t>
            </a:r>
            <a:r>
              <a:rPr sz="2000" b="1"/>
              <a:t> </a:t>
            </a:r>
            <a:r>
              <a:rPr sz="2000" b="1" err="1"/>
              <a:t>می‌شود</a:t>
            </a:r>
            <a:r>
              <a:rPr sz="2000" b="1"/>
              <a:t> </a:t>
            </a:r>
            <a:r>
              <a:rPr sz="2000" b="1" err="1"/>
              <a:t>زیرا</a:t>
            </a:r>
            <a:r>
              <a:rPr sz="2000" b="1"/>
              <a:t> </a:t>
            </a:r>
            <a:r>
              <a:rPr sz="2000" b="1" err="1"/>
              <a:t>بسیاری</a:t>
            </a:r>
            <a:r>
              <a:rPr sz="2000" b="1"/>
              <a:t> </a:t>
            </a:r>
            <a:r>
              <a:rPr sz="2000" b="1" err="1"/>
              <a:t>از</a:t>
            </a:r>
            <a:r>
              <a:rPr sz="2000" b="1"/>
              <a:t> </a:t>
            </a:r>
            <a:r>
              <a:rPr sz="2000" b="1" err="1"/>
              <a:t>حملات</a:t>
            </a:r>
            <a:r>
              <a:rPr sz="2000" b="1"/>
              <a:t> </a:t>
            </a:r>
            <a:r>
              <a:rPr sz="2000" b="1" err="1"/>
              <a:t>از</a:t>
            </a:r>
            <a:r>
              <a:rPr sz="2000" b="1"/>
              <a:t> </a:t>
            </a:r>
            <a:r>
              <a:rPr sz="2000" b="1" err="1"/>
              <a:t>این</a:t>
            </a:r>
            <a:r>
              <a:rPr sz="2000" b="1"/>
              <a:t> </a:t>
            </a:r>
            <a:r>
              <a:rPr sz="2000" b="1" err="1"/>
              <a:t>لایه</a:t>
            </a:r>
            <a:r>
              <a:rPr sz="2000" b="1"/>
              <a:t> </a:t>
            </a:r>
            <a:r>
              <a:rPr sz="2000" b="1" err="1"/>
              <a:t>آغاز</a:t>
            </a:r>
            <a:r>
              <a:rPr sz="2000" b="1"/>
              <a:t> </a:t>
            </a:r>
            <a:r>
              <a:rPr sz="2000" b="1" err="1"/>
              <a:t>می‌شوند</a:t>
            </a:r>
            <a:r>
              <a:rPr sz="2000" b="1"/>
              <a:t>.</a:t>
            </a:r>
          </a:p>
          <a:p>
            <a:pPr algn="r" rtl="1"/>
            <a:endParaRPr sz="2000" b="1"/>
          </a:p>
          <a:p>
            <a:pPr algn="r" rtl="1"/>
            <a:r>
              <a:rPr sz="2000" b="1" err="1"/>
              <a:t>در</a:t>
            </a:r>
            <a:r>
              <a:rPr sz="2000" b="1"/>
              <a:t> </a:t>
            </a:r>
            <a:r>
              <a:rPr sz="2000" b="1" err="1"/>
              <a:t>غیاب</a:t>
            </a:r>
            <a:r>
              <a:rPr sz="2000" b="1"/>
              <a:t> DHCP Snooping، </a:t>
            </a:r>
            <a:r>
              <a:rPr sz="2000" b="1" err="1"/>
              <a:t>مهاجم</a:t>
            </a:r>
            <a:r>
              <a:rPr sz="2000" b="1"/>
              <a:t> </a:t>
            </a:r>
            <a:r>
              <a:rPr sz="2000" b="1" err="1"/>
              <a:t>می‌تواند</a:t>
            </a:r>
            <a:r>
              <a:rPr sz="2000" b="1"/>
              <a:t> </a:t>
            </a:r>
            <a:r>
              <a:rPr sz="2000" b="1" err="1"/>
              <a:t>با</a:t>
            </a:r>
            <a:r>
              <a:rPr sz="2000" b="1"/>
              <a:t> </a:t>
            </a:r>
            <a:r>
              <a:rPr sz="2000" b="1" err="1"/>
              <a:t>راه‌اندازی</a:t>
            </a:r>
            <a:r>
              <a:rPr sz="2000" b="1"/>
              <a:t> </a:t>
            </a:r>
            <a:r>
              <a:rPr sz="2000" b="1" err="1"/>
              <a:t>یک</a:t>
            </a:r>
            <a:r>
              <a:rPr sz="2000" b="1"/>
              <a:t> DHCP Server </a:t>
            </a:r>
            <a:r>
              <a:rPr sz="2000" b="1" err="1"/>
              <a:t>جعلی</a:t>
            </a:r>
            <a:r>
              <a:rPr sz="2000" b="1"/>
              <a:t>، </a:t>
            </a:r>
            <a:r>
              <a:rPr sz="2000" b="1" err="1"/>
              <a:t>اطلاعات</a:t>
            </a:r>
            <a:r>
              <a:rPr sz="2000" b="1"/>
              <a:t> </a:t>
            </a:r>
            <a:r>
              <a:rPr sz="2000" b="1" err="1"/>
              <a:t>نادرست</a:t>
            </a:r>
            <a:r>
              <a:rPr sz="2000" b="1"/>
              <a:t> </a:t>
            </a:r>
            <a:r>
              <a:rPr sz="2000" b="1" err="1"/>
              <a:t>مانند</a:t>
            </a:r>
            <a:r>
              <a:rPr sz="2000" b="1"/>
              <a:t> Gateway و DNS </a:t>
            </a:r>
            <a:r>
              <a:rPr sz="2000" b="1" err="1"/>
              <a:t>را</a:t>
            </a:r>
            <a:r>
              <a:rPr sz="2000" b="1"/>
              <a:t> </a:t>
            </a:r>
            <a:r>
              <a:rPr sz="2000" b="1" err="1"/>
              <a:t>به</a:t>
            </a:r>
            <a:r>
              <a:rPr sz="2000" b="1"/>
              <a:t> </a:t>
            </a:r>
            <a:r>
              <a:rPr sz="2000" b="1" err="1"/>
              <a:t>کلاینت‌ها</a:t>
            </a:r>
            <a:r>
              <a:rPr sz="2000" b="1"/>
              <a:t> </a:t>
            </a:r>
            <a:r>
              <a:rPr sz="2000" b="1" err="1"/>
              <a:t>ارسال</a:t>
            </a:r>
            <a:r>
              <a:rPr sz="2000" b="1"/>
              <a:t> </a:t>
            </a:r>
            <a:r>
              <a:rPr sz="2000" b="1" err="1"/>
              <a:t>کند</a:t>
            </a:r>
            <a:r>
              <a:rPr sz="2000" b="1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884" y="927098"/>
            <a:ext cx="6916158" cy="709865"/>
          </a:xfrm>
        </p:spPr>
        <p:txBody>
          <a:bodyPr/>
          <a:lstStyle/>
          <a:p>
            <a:pPr algn="ctr" rtl="1"/>
            <a:r>
              <a:rPr sz="3600"/>
              <a:t>ضرورت استفاده از DHCP Snooping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94" y="2849123"/>
            <a:ext cx="9075906" cy="1518596"/>
          </a:xfrm>
        </p:spPr>
        <p:txBody>
          <a:bodyPr>
            <a:normAutofit fontScale="92500"/>
          </a:bodyPr>
          <a:lstStyle/>
          <a:p>
            <a:pPr algn="r" rtl="1"/>
            <a:r>
              <a:rPr sz="2800" b="1" err="1"/>
              <a:t>با</a:t>
            </a:r>
            <a:r>
              <a:rPr sz="2800" b="1"/>
              <a:t> </a:t>
            </a:r>
            <a:r>
              <a:rPr sz="2800" b="1" err="1"/>
              <a:t>توجه</a:t>
            </a:r>
            <a:r>
              <a:rPr sz="2800" b="1"/>
              <a:t> </a:t>
            </a:r>
            <a:r>
              <a:rPr sz="2800" b="1" err="1"/>
              <a:t>به</a:t>
            </a:r>
            <a:r>
              <a:rPr sz="2800" b="1"/>
              <a:t> </a:t>
            </a:r>
            <a:r>
              <a:rPr sz="2800" b="1" err="1"/>
              <a:t>اینکه</a:t>
            </a:r>
            <a:r>
              <a:rPr sz="2800" b="1"/>
              <a:t> </a:t>
            </a:r>
            <a:r>
              <a:rPr sz="2800" b="1" err="1"/>
              <a:t>بررسی</a:t>
            </a:r>
            <a:r>
              <a:rPr sz="2800" b="1"/>
              <a:t> </a:t>
            </a:r>
            <a:r>
              <a:rPr sz="2800" b="1" err="1"/>
              <a:t>دستی</a:t>
            </a:r>
            <a:r>
              <a:rPr sz="2800" b="1"/>
              <a:t> </a:t>
            </a:r>
            <a:r>
              <a:rPr sz="2800" b="1" err="1"/>
              <a:t>اطلاعات</a:t>
            </a:r>
            <a:r>
              <a:rPr sz="2800" b="1"/>
              <a:t> شبکه </a:t>
            </a:r>
            <a:r>
              <a:rPr sz="2800" b="1" err="1"/>
              <a:t>در</a:t>
            </a:r>
            <a:r>
              <a:rPr sz="2800" b="1"/>
              <a:t> </a:t>
            </a:r>
            <a:r>
              <a:rPr sz="2800" b="1" err="1"/>
              <a:t>سازمان‌های</a:t>
            </a:r>
            <a:r>
              <a:rPr sz="2800" b="1"/>
              <a:t> </a:t>
            </a:r>
            <a:r>
              <a:rPr sz="2800" b="1" err="1"/>
              <a:t>بزرگ</a:t>
            </a:r>
            <a:r>
              <a:rPr sz="2800" b="1"/>
              <a:t> </a:t>
            </a:r>
            <a:r>
              <a:rPr sz="2800" b="1" err="1"/>
              <a:t>با</a:t>
            </a:r>
            <a:r>
              <a:rPr sz="2800" b="1"/>
              <a:t> </a:t>
            </a:r>
            <a:r>
              <a:rPr sz="2800" b="1" err="1"/>
              <a:t>صدها</a:t>
            </a:r>
            <a:r>
              <a:rPr sz="2800" b="1"/>
              <a:t> </a:t>
            </a:r>
            <a:r>
              <a:rPr sz="2800" b="1" err="1"/>
              <a:t>یا</a:t>
            </a:r>
            <a:r>
              <a:rPr sz="2800" b="1"/>
              <a:t> </a:t>
            </a:r>
            <a:r>
              <a:rPr sz="2800" b="1" err="1"/>
              <a:t>هزاران</a:t>
            </a:r>
            <a:r>
              <a:rPr sz="2800" b="1"/>
              <a:t> </a:t>
            </a:r>
            <a:r>
              <a:rPr sz="2800" b="1" err="1"/>
              <a:t>دستگاه</a:t>
            </a:r>
            <a:r>
              <a:rPr sz="2800" b="1"/>
              <a:t> </a:t>
            </a:r>
            <a:r>
              <a:rPr sz="2800" b="1" err="1"/>
              <a:t>عملاً</a:t>
            </a:r>
            <a:r>
              <a:rPr sz="2800" b="1"/>
              <a:t> </a:t>
            </a:r>
            <a:r>
              <a:rPr sz="2800" b="1" err="1"/>
              <a:t>غیرممکن</a:t>
            </a:r>
            <a:r>
              <a:rPr sz="2800" b="1"/>
              <a:t> </a:t>
            </a:r>
            <a:r>
              <a:rPr sz="2800" b="1" err="1"/>
              <a:t>است</a:t>
            </a:r>
            <a:r>
              <a:rPr sz="2800" b="1"/>
              <a:t>، DHCP Snooping </a:t>
            </a:r>
            <a:r>
              <a:rPr sz="2800" b="1" err="1"/>
              <a:t>به‌عنوان</a:t>
            </a:r>
            <a:r>
              <a:rPr sz="2800" b="1"/>
              <a:t> </a:t>
            </a:r>
            <a:r>
              <a:rPr sz="2800" b="1" err="1"/>
              <a:t>یک</a:t>
            </a:r>
            <a:r>
              <a:rPr sz="2800" b="1"/>
              <a:t> </a:t>
            </a:r>
            <a:r>
              <a:rPr sz="2800" b="1" err="1"/>
              <a:t>راهکار</a:t>
            </a:r>
            <a:r>
              <a:rPr sz="2800" b="1"/>
              <a:t> </a:t>
            </a:r>
            <a:r>
              <a:rPr sz="2800" b="1" err="1"/>
              <a:t>پیشرفته</a:t>
            </a:r>
            <a:r>
              <a:rPr sz="2800" b="1"/>
              <a:t> و </a:t>
            </a:r>
            <a:r>
              <a:rPr sz="2800" b="1" err="1"/>
              <a:t>ضروری</a:t>
            </a:r>
            <a:r>
              <a:rPr sz="2800" b="1"/>
              <a:t> </a:t>
            </a:r>
            <a:r>
              <a:rPr sz="2800" b="1" err="1"/>
              <a:t>برای</a:t>
            </a:r>
            <a:r>
              <a:rPr sz="2800" b="1"/>
              <a:t> </a:t>
            </a:r>
            <a:r>
              <a:rPr sz="2800" b="1" err="1"/>
              <a:t>افزایش</a:t>
            </a:r>
            <a:r>
              <a:rPr sz="2800" b="1"/>
              <a:t> امنیت شبکه </a:t>
            </a:r>
            <a:r>
              <a:rPr sz="2800" b="1" err="1"/>
              <a:t>پیشنهاد</a:t>
            </a:r>
            <a:r>
              <a:rPr sz="2800" b="1"/>
              <a:t> </a:t>
            </a:r>
            <a:r>
              <a:rPr sz="2800" b="1" err="1"/>
              <a:t>می‌شود</a:t>
            </a:r>
            <a:r>
              <a:rPr sz="2800" b="1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804" y="927098"/>
            <a:ext cx="6343672" cy="709865"/>
          </a:xfrm>
        </p:spPr>
        <p:txBody>
          <a:bodyPr/>
          <a:lstStyle/>
          <a:p>
            <a:pPr algn="ctr"/>
            <a:r>
              <a: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مفاهیم </a:t>
            </a:r>
            <a:r>
              <a:rPr sz="36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چهارگانه</a:t>
            </a:r>
            <a:r>
              <a: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در</a:t>
            </a:r>
            <a:r>
              <a: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شبکه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04" y="2266545"/>
            <a:ext cx="8754894" cy="4367719"/>
          </a:xfrm>
        </p:spPr>
        <p:txBody>
          <a:bodyPr>
            <a:normAutofit/>
          </a:bodyPr>
          <a:lstStyle/>
          <a:p>
            <a:pPr algn="r" rtl="1"/>
            <a:r>
              <a:rPr sz="2000" b="1"/>
              <a:t>1. آدرس</a:t>
            </a:r>
            <a:r>
              <a:rPr lang="en-US" sz="2000" b="1"/>
              <a:t> </a:t>
            </a:r>
            <a:r>
              <a:rPr lang="fa-IR" sz="2000" b="1"/>
              <a:t> </a:t>
            </a:r>
            <a:r>
              <a:rPr sz="2000" b="1">
                <a:solidFill>
                  <a:srgbClr val="FF0000"/>
                </a:solidFill>
              </a:rPr>
              <a:t>IP</a:t>
            </a:r>
            <a:r>
              <a:rPr sz="2000" b="1"/>
              <a:t> </a:t>
            </a:r>
            <a:r>
              <a:rPr sz="2000" b="1">
                <a:solidFill>
                  <a:schemeClr val="accent1">
                    <a:lumMod val="75000"/>
                  </a:schemeClr>
                </a:solidFill>
              </a:rPr>
              <a:t>(IP Address): </a:t>
            </a:r>
            <a:r>
              <a:rPr lang="fa-IR" sz="2000" b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2000" b="1">
                <a:solidFill>
                  <a:srgbClr val="FF0000"/>
                </a:solidFill>
              </a:rPr>
              <a:t>شناسه‌ای </a:t>
            </a:r>
            <a:r>
              <a:rPr sz="2000" b="1" err="1">
                <a:solidFill>
                  <a:srgbClr val="FF0000"/>
                </a:solidFill>
              </a:rPr>
              <a:t>یکتا</a:t>
            </a:r>
            <a:r>
              <a:rPr sz="2000" b="1">
                <a:solidFill>
                  <a:srgbClr val="FF0000"/>
                </a:solidFill>
              </a:rPr>
              <a:t> </a:t>
            </a:r>
            <a:r>
              <a:rPr sz="2000" b="1" err="1">
                <a:solidFill>
                  <a:srgbClr val="FF0000"/>
                </a:solidFill>
              </a:rPr>
              <a:t>برای</a:t>
            </a:r>
            <a:r>
              <a:rPr sz="2000" b="1">
                <a:solidFill>
                  <a:srgbClr val="FF0000"/>
                </a:solidFill>
              </a:rPr>
              <a:t> </a:t>
            </a:r>
            <a:r>
              <a:rPr sz="2000" b="1" err="1">
                <a:solidFill>
                  <a:srgbClr val="FF0000"/>
                </a:solidFill>
              </a:rPr>
              <a:t>هر</a:t>
            </a:r>
            <a:r>
              <a:rPr sz="2000" b="1">
                <a:solidFill>
                  <a:srgbClr val="FF0000"/>
                </a:solidFill>
              </a:rPr>
              <a:t> </a:t>
            </a:r>
            <a:r>
              <a:rPr sz="2000" b="1" err="1">
                <a:solidFill>
                  <a:srgbClr val="FF0000"/>
                </a:solidFill>
              </a:rPr>
              <a:t>دستگاه</a:t>
            </a:r>
            <a:r>
              <a:rPr sz="2000" b="1">
                <a:solidFill>
                  <a:srgbClr val="FF0000"/>
                </a:solidFill>
              </a:rPr>
              <a:t> </a:t>
            </a:r>
            <a:r>
              <a:rPr sz="2000" b="1" err="1">
                <a:solidFill>
                  <a:srgbClr val="FF0000"/>
                </a:solidFill>
              </a:rPr>
              <a:t>در</a:t>
            </a:r>
            <a:r>
              <a:rPr sz="2000" b="1">
                <a:solidFill>
                  <a:srgbClr val="FF0000"/>
                </a:solidFill>
              </a:rPr>
              <a:t> شبکه </a:t>
            </a:r>
            <a:r>
              <a:rPr sz="2000" b="1" err="1">
                <a:solidFill>
                  <a:srgbClr val="FF0000"/>
                </a:solidFill>
              </a:rPr>
              <a:t>است</a:t>
            </a:r>
            <a:r>
              <a:rPr sz="2000" b="1">
                <a:solidFill>
                  <a:srgbClr val="FF0000"/>
                </a:solidFill>
              </a:rPr>
              <a:t> </a:t>
            </a:r>
            <a:r>
              <a:rPr sz="2000" b="1" err="1">
                <a:solidFill>
                  <a:srgbClr val="FF0000"/>
                </a:solidFill>
              </a:rPr>
              <a:t>که</a:t>
            </a:r>
            <a:r>
              <a:rPr sz="2000" b="1">
                <a:solidFill>
                  <a:srgbClr val="FF0000"/>
                </a:solidFill>
              </a:rPr>
              <a:t> </a:t>
            </a:r>
            <a:r>
              <a:rPr sz="2000" b="1" err="1">
                <a:solidFill>
                  <a:srgbClr val="FF0000"/>
                </a:solidFill>
              </a:rPr>
              <a:t>به</a:t>
            </a:r>
            <a:r>
              <a:rPr sz="2000" b="1">
                <a:solidFill>
                  <a:srgbClr val="FF0000"/>
                </a:solidFill>
              </a:rPr>
              <a:t> </a:t>
            </a:r>
            <a:r>
              <a:rPr sz="2000" b="1" err="1">
                <a:solidFill>
                  <a:srgbClr val="FF0000"/>
                </a:solidFill>
              </a:rPr>
              <a:t>آن</a:t>
            </a:r>
            <a:r>
              <a:rPr sz="2000" b="1">
                <a:solidFill>
                  <a:srgbClr val="FF0000"/>
                </a:solidFill>
              </a:rPr>
              <a:t> </a:t>
            </a:r>
            <a:r>
              <a:rPr sz="2000" b="1" err="1">
                <a:solidFill>
                  <a:srgbClr val="FF0000"/>
                </a:solidFill>
              </a:rPr>
              <a:t>اجازه</a:t>
            </a:r>
            <a:r>
              <a:rPr sz="2000" b="1">
                <a:solidFill>
                  <a:srgbClr val="FF0000"/>
                </a:solidFill>
              </a:rPr>
              <a:t> </a:t>
            </a:r>
            <a:r>
              <a:rPr sz="2000" b="1" err="1">
                <a:solidFill>
                  <a:srgbClr val="FF0000"/>
                </a:solidFill>
              </a:rPr>
              <a:t>می‌دهد</a:t>
            </a:r>
            <a:r>
              <a:rPr sz="2000" b="1">
                <a:solidFill>
                  <a:srgbClr val="FF0000"/>
                </a:solidFill>
              </a:rPr>
              <a:t> </a:t>
            </a:r>
            <a:r>
              <a:rPr sz="2000" b="1" err="1">
                <a:solidFill>
                  <a:srgbClr val="FF0000"/>
                </a:solidFill>
              </a:rPr>
              <a:t>با</a:t>
            </a:r>
            <a:r>
              <a:rPr sz="2000" b="1">
                <a:solidFill>
                  <a:srgbClr val="FF0000"/>
                </a:solidFill>
              </a:rPr>
              <a:t> </a:t>
            </a:r>
            <a:r>
              <a:rPr sz="2000" b="1" err="1">
                <a:solidFill>
                  <a:srgbClr val="FF0000"/>
                </a:solidFill>
              </a:rPr>
              <a:t>سایر</a:t>
            </a:r>
            <a:r>
              <a:rPr sz="2000" b="1">
                <a:solidFill>
                  <a:srgbClr val="FF0000"/>
                </a:solidFill>
              </a:rPr>
              <a:t> </a:t>
            </a:r>
            <a:r>
              <a:rPr sz="2000" b="1" err="1">
                <a:solidFill>
                  <a:srgbClr val="FF0000"/>
                </a:solidFill>
              </a:rPr>
              <a:t>دستگاه‌ها</a:t>
            </a:r>
            <a:r>
              <a:rPr sz="2000" b="1">
                <a:solidFill>
                  <a:srgbClr val="FF0000"/>
                </a:solidFill>
              </a:rPr>
              <a:t> </a:t>
            </a:r>
            <a:r>
              <a:rPr sz="2000" b="1" err="1">
                <a:solidFill>
                  <a:srgbClr val="FF0000"/>
                </a:solidFill>
              </a:rPr>
              <a:t>ارتباط</a:t>
            </a:r>
            <a:r>
              <a:rPr sz="2000" b="1">
                <a:solidFill>
                  <a:srgbClr val="FF0000"/>
                </a:solidFill>
              </a:rPr>
              <a:t> </a:t>
            </a:r>
            <a:r>
              <a:rPr sz="2000" b="1" err="1">
                <a:solidFill>
                  <a:srgbClr val="FF0000"/>
                </a:solidFill>
              </a:rPr>
              <a:t>برقرار</a:t>
            </a:r>
            <a:r>
              <a:rPr sz="2000" b="1">
                <a:solidFill>
                  <a:srgbClr val="FF0000"/>
                </a:solidFill>
              </a:rPr>
              <a:t> </a:t>
            </a:r>
            <a:r>
              <a:rPr sz="2000" b="1" err="1">
                <a:solidFill>
                  <a:srgbClr val="FF0000"/>
                </a:solidFill>
              </a:rPr>
              <a:t>کند</a:t>
            </a:r>
            <a:r>
              <a:rPr sz="2000" b="1">
                <a:solidFill>
                  <a:srgbClr val="FF0000"/>
                </a:solidFill>
              </a:rPr>
              <a:t>.</a:t>
            </a:r>
          </a:p>
          <a:p>
            <a:pPr algn="r" rtl="1"/>
            <a:endParaRPr sz="2000" b="1"/>
          </a:p>
          <a:p>
            <a:pPr algn="r" rtl="1"/>
            <a:r>
              <a:rPr lang="fa-IR" sz="2000" b="1"/>
              <a:t> </a:t>
            </a:r>
            <a:r>
              <a:rPr sz="2000" b="1"/>
              <a:t>Subnet Mask: </a:t>
            </a:r>
            <a:r>
              <a:rPr lang="fa-IR" sz="2000" b="1"/>
              <a:t> </a:t>
            </a:r>
            <a:r>
              <a:rPr sz="2000" b="1">
                <a:solidFill>
                  <a:srgbClr val="FF0000"/>
                </a:solidFill>
              </a:rPr>
              <a:t>محدوده شبکه </a:t>
            </a:r>
            <a:r>
              <a:rPr sz="2000" b="1" err="1">
                <a:solidFill>
                  <a:srgbClr val="FF0000"/>
                </a:solidFill>
              </a:rPr>
              <a:t>را</a:t>
            </a:r>
            <a:r>
              <a:rPr sz="2000" b="1">
                <a:solidFill>
                  <a:srgbClr val="FF0000"/>
                </a:solidFill>
              </a:rPr>
              <a:t> </a:t>
            </a:r>
            <a:r>
              <a:rPr sz="2000" b="1" err="1">
                <a:solidFill>
                  <a:srgbClr val="FF0000"/>
                </a:solidFill>
              </a:rPr>
              <a:t>مشخص</a:t>
            </a:r>
            <a:r>
              <a:rPr sz="2000" b="1">
                <a:solidFill>
                  <a:srgbClr val="FF0000"/>
                </a:solidFill>
              </a:rPr>
              <a:t> </a:t>
            </a:r>
            <a:r>
              <a:rPr sz="2000" b="1" err="1">
                <a:solidFill>
                  <a:srgbClr val="FF0000"/>
                </a:solidFill>
              </a:rPr>
              <a:t>می‌کند</a:t>
            </a:r>
            <a:r>
              <a:rPr sz="2000" b="1">
                <a:solidFill>
                  <a:srgbClr val="FF0000"/>
                </a:solidFill>
              </a:rPr>
              <a:t> و </a:t>
            </a:r>
            <a:r>
              <a:rPr sz="2000" b="1" err="1">
                <a:solidFill>
                  <a:srgbClr val="FF0000"/>
                </a:solidFill>
              </a:rPr>
              <a:t>تعیین</a:t>
            </a:r>
            <a:r>
              <a:rPr sz="2000" b="1">
                <a:solidFill>
                  <a:srgbClr val="FF0000"/>
                </a:solidFill>
              </a:rPr>
              <a:t> </a:t>
            </a:r>
            <a:r>
              <a:rPr sz="2000" b="1" err="1">
                <a:solidFill>
                  <a:srgbClr val="FF0000"/>
                </a:solidFill>
              </a:rPr>
              <a:t>می‌کند</a:t>
            </a:r>
            <a:r>
              <a:rPr sz="2000" b="1">
                <a:solidFill>
                  <a:srgbClr val="FF0000"/>
                </a:solidFill>
              </a:rPr>
              <a:t> </a:t>
            </a:r>
            <a:r>
              <a:rPr sz="2000" b="1" err="1">
                <a:solidFill>
                  <a:srgbClr val="FF0000"/>
                </a:solidFill>
              </a:rPr>
              <a:t>که</a:t>
            </a:r>
            <a:r>
              <a:rPr sz="2000" b="1">
                <a:solidFill>
                  <a:srgbClr val="FF0000"/>
                </a:solidFill>
              </a:rPr>
              <a:t> </a:t>
            </a:r>
            <a:r>
              <a:rPr sz="2000" b="1" err="1">
                <a:solidFill>
                  <a:srgbClr val="FF0000"/>
                </a:solidFill>
              </a:rPr>
              <a:t>چه</a:t>
            </a:r>
            <a:r>
              <a:rPr sz="2000" b="1">
                <a:solidFill>
                  <a:srgbClr val="FF0000"/>
                </a:solidFill>
              </a:rPr>
              <a:t> </a:t>
            </a:r>
            <a:r>
              <a:rPr sz="2000" b="1" err="1">
                <a:solidFill>
                  <a:srgbClr val="FF0000"/>
                </a:solidFill>
              </a:rPr>
              <a:t>دستگاه‌هایی</a:t>
            </a:r>
            <a:r>
              <a:rPr sz="2000" b="1">
                <a:solidFill>
                  <a:srgbClr val="FF0000"/>
                </a:solidFill>
              </a:rPr>
              <a:t> </a:t>
            </a:r>
            <a:r>
              <a:rPr sz="2000" b="1" err="1">
                <a:solidFill>
                  <a:srgbClr val="FF0000"/>
                </a:solidFill>
              </a:rPr>
              <a:t>در</a:t>
            </a:r>
            <a:r>
              <a:rPr sz="2000" b="1">
                <a:solidFill>
                  <a:srgbClr val="FF0000"/>
                </a:solidFill>
              </a:rPr>
              <a:t> </a:t>
            </a:r>
            <a:r>
              <a:rPr sz="2000" b="1" err="1">
                <a:solidFill>
                  <a:srgbClr val="FF0000"/>
                </a:solidFill>
              </a:rPr>
              <a:t>یک</a:t>
            </a:r>
            <a:r>
              <a:rPr sz="2000" b="1">
                <a:solidFill>
                  <a:srgbClr val="FF0000"/>
                </a:solidFill>
              </a:rPr>
              <a:t> شبکه </a:t>
            </a:r>
            <a:r>
              <a:rPr sz="2000" b="1" err="1">
                <a:solidFill>
                  <a:srgbClr val="FF0000"/>
                </a:solidFill>
              </a:rPr>
              <a:t>محلی</a:t>
            </a:r>
            <a:r>
              <a:rPr sz="2000" b="1">
                <a:solidFill>
                  <a:srgbClr val="FF0000"/>
                </a:solidFill>
              </a:rPr>
              <a:t> (LAN) </a:t>
            </a:r>
            <a:r>
              <a:rPr sz="2000" b="1" err="1">
                <a:solidFill>
                  <a:srgbClr val="FF0000"/>
                </a:solidFill>
              </a:rPr>
              <a:t>قرار</a:t>
            </a:r>
            <a:r>
              <a:rPr sz="2000" b="1">
                <a:solidFill>
                  <a:srgbClr val="FF0000"/>
                </a:solidFill>
              </a:rPr>
              <a:t> </a:t>
            </a:r>
            <a:r>
              <a:rPr sz="2000" b="1" err="1">
                <a:solidFill>
                  <a:srgbClr val="FF0000"/>
                </a:solidFill>
              </a:rPr>
              <a:t>دارند</a:t>
            </a:r>
            <a:r>
              <a:rPr sz="2000" b="1">
                <a:solidFill>
                  <a:srgbClr val="FF0000"/>
                </a:solidFill>
              </a:rPr>
              <a:t>.</a:t>
            </a:r>
          </a:p>
          <a:p>
            <a:pPr algn="r" rtl="1"/>
            <a:endParaRPr sz="2000" b="1"/>
          </a:p>
          <a:p>
            <a:pPr algn="r" rtl="1"/>
            <a:r>
              <a:rPr lang="fa-IR" sz="2000" b="1"/>
              <a:t> </a:t>
            </a:r>
            <a:r>
              <a:rPr sz="2000" b="1"/>
              <a:t>Gateway: </a:t>
            </a:r>
            <a:r>
              <a:rPr sz="2000" b="1" err="1">
                <a:solidFill>
                  <a:srgbClr val="FF0000"/>
                </a:solidFill>
              </a:rPr>
              <a:t>دروازه‌ای</a:t>
            </a:r>
            <a:r>
              <a:rPr sz="2000" b="1">
                <a:solidFill>
                  <a:srgbClr val="FF0000"/>
                </a:solidFill>
              </a:rPr>
              <a:t> </a:t>
            </a:r>
            <a:r>
              <a:rPr sz="2000" b="1" err="1">
                <a:solidFill>
                  <a:srgbClr val="FF0000"/>
                </a:solidFill>
              </a:rPr>
              <a:t>است</a:t>
            </a:r>
            <a:r>
              <a:rPr sz="2000" b="1">
                <a:solidFill>
                  <a:srgbClr val="FF0000"/>
                </a:solidFill>
              </a:rPr>
              <a:t> </a:t>
            </a:r>
            <a:r>
              <a:rPr sz="2000" b="1" err="1">
                <a:solidFill>
                  <a:srgbClr val="FF0000"/>
                </a:solidFill>
              </a:rPr>
              <a:t>که</a:t>
            </a:r>
            <a:r>
              <a:rPr sz="2000" b="1">
                <a:solidFill>
                  <a:srgbClr val="FF0000"/>
                </a:solidFill>
              </a:rPr>
              <a:t> </a:t>
            </a:r>
            <a:r>
              <a:rPr sz="2000" b="1" err="1">
                <a:solidFill>
                  <a:srgbClr val="FF0000"/>
                </a:solidFill>
              </a:rPr>
              <a:t>دستگاه‌ها</a:t>
            </a:r>
            <a:r>
              <a:rPr sz="2000" b="1">
                <a:solidFill>
                  <a:srgbClr val="FF0000"/>
                </a:solidFill>
              </a:rPr>
              <a:t> </a:t>
            </a:r>
            <a:r>
              <a:rPr sz="2000" b="1" err="1">
                <a:solidFill>
                  <a:srgbClr val="FF0000"/>
                </a:solidFill>
              </a:rPr>
              <a:t>از</a:t>
            </a:r>
            <a:r>
              <a:rPr sz="2000" b="1">
                <a:solidFill>
                  <a:srgbClr val="FF0000"/>
                </a:solidFill>
              </a:rPr>
              <a:t> </a:t>
            </a:r>
            <a:r>
              <a:rPr sz="2000" b="1" err="1">
                <a:solidFill>
                  <a:srgbClr val="FF0000"/>
                </a:solidFill>
              </a:rPr>
              <a:t>طریق</a:t>
            </a:r>
            <a:r>
              <a:rPr sz="2000" b="1">
                <a:solidFill>
                  <a:srgbClr val="FF0000"/>
                </a:solidFill>
              </a:rPr>
              <a:t> </a:t>
            </a:r>
            <a:r>
              <a:rPr sz="2000" b="1" err="1">
                <a:solidFill>
                  <a:srgbClr val="FF0000"/>
                </a:solidFill>
              </a:rPr>
              <a:t>آن</a:t>
            </a:r>
            <a:r>
              <a:rPr sz="2000" b="1">
                <a:solidFill>
                  <a:srgbClr val="FF0000"/>
                </a:solidFill>
              </a:rPr>
              <a:t> </a:t>
            </a:r>
            <a:r>
              <a:rPr sz="2000" b="1" err="1">
                <a:solidFill>
                  <a:srgbClr val="FF0000"/>
                </a:solidFill>
              </a:rPr>
              <a:t>با</a:t>
            </a:r>
            <a:r>
              <a:rPr sz="2000" b="1">
                <a:solidFill>
                  <a:srgbClr val="FF0000"/>
                </a:solidFill>
              </a:rPr>
              <a:t> </a:t>
            </a:r>
            <a:r>
              <a:rPr sz="2000" b="1" err="1">
                <a:solidFill>
                  <a:srgbClr val="FF0000"/>
                </a:solidFill>
              </a:rPr>
              <a:t>شبکه‌های</a:t>
            </a:r>
            <a:r>
              <a:rPr sz="2000" b="1">
                <a:solidFill>
                  <a:srgbClr val="FF0000"/>
                </a:solidFill>
              </a:rPr>
              <a:t> </a:t>
            </a:r>
            <a:r>
              <a:rPr sz="2000" b="1" err="1">
                <a:solidFill>
                  <a:srgbClr val="FF0000"/>
                </a:solidFill>
              </a:rPr>
              <a:t>دیگر</a:t>
            </a:r>
            <a:r>
              <a:rPr sz="2000" b="1">
                <a:solidFill>
                  <a:srgbClr val="FF0000"/>
                </a:solidFill>
              </a:rPr>
              <a:t> </a:t>
            </a:r>
            <a:r>
              <a:rPr sz="2000" b="1" err="1">
                <a:solidFill>
                  <a:srgbClr val="FF0000"/>
                </a:solidFill>
              </a:rPr>
              <a:t>ارتباط</a:t>
            </a:r>
            <a:r>
              <a:rPr sz="2000" b="1">
                <a:solidFill>
                  <a:srgbClr val="FF0000"/>
                </a:solidFill>
              </a:rPr>
              <a:t> </a:t>
            </a:r>
            <a:r>
              <a:rPr sz="2000" b="1" err="1">
                <a:solidFill>
                  <a:srgbClr val="FF0000"/>
                </a:solidFill>
              </a:rPr>
              <a:t>برقرار</a:t>
            </a:r>
            <a:r>
              <a:rPr sz="2000" b="1">
                <a:solidFill>
                  <a:srgbClr val="FF0000"/>
                </a:solidFill>
              </a:rPr>
              <a:t> </a:t>
            </a:r>
            <a:r>
              <a:rPr sz="2000" b="1" err="1">
                <a:solidFill>
                  <a:srgbClr val="FF0000"/>
                </a:solidFill>
              </a:rPr>
              <a:t>می‌کنند</a:t>
            </a:r>
            <a:r>
              <a:rPr sz="2000" b="1">
                <a:solidFill>
                  <a:srgbClr val="FF0000"/>
                </a:solidFill>
              </a:rPr>
              <a:t>.</a:t>
            </a:r>
          </a:p>
          <a:p>
            <a:pPr marL="0" indent="0" algn="r" rtl="1">
              <a:buNone/>
            </a:pPr>
            <a:endParaRPr sz="2000" b="1"/>
          </a:p>
          <a:p>
            <a:pPr algn="r" rtl="1"/>
            <a:r>
              <a:rPr lang="fa-IR" sz="2000" b="1"/>
              <a:t> </a:t>
            </a:r>
            <a:r>
              <a:rPr sz="2000" b="1"/>
              <a:t>DNS Server: </a:t>
            </a:r>
            <a:r>
              <a:rPr sz="2000" b="1" err="1">
                <a:solidFill>
                  <a:srgbClr val="FF0000"/>
                </a:solidFill>
              </a:rPr>
              <a:t>ترجمه‌کننده</a:t>
            </a:r>
            <a:r>
              <a:rPr sz="2000" b="1">
                <a:solidFill>
                  <a:srgbClr val="FF0000"/>
                </a:solidFill>
              </a:rPr>
              <a:t> </a:t>
            </a:r>
            <a:r>
              <a:rPr sz="2000" b="1" err="1">
                <a:solidFill>
                  <a:srgbClr val="FF0000"/>
                </a:solidFill>
              </a:rPr>
              <a:t>نام‌هاست</a:t>
            </a:r>
            <a:r>
              <a:rPr sz="2000" b="1">
                <a:solidFill>
                  <a:srgbClr val="FF0000"/>
                </a:solidFill>
              </a:rPr>
              <a:t> و </a:t>
            </a:r>
            <a:r>
              <a:rPr sz="2000" b="1" err="1">
                <a:solidFill>
                  <a:srgbClr val="FF0000"/>
                </a:solidFill>
              </a:rPr>
              <a:t>آدرس‌های</a:t>
            </a:r>
            <a:r>
              <a:rPr sz="2000" b="1">
                <a:solidFill>
                  <a:srgbClr val="FF0000"/>
                </a:solidFill>
              </a:rPr>
              <a:t> </a:t>
            </a:r>
            <a:r>
              <a:rPr sz="2000" b="1" err="1">
                <a:solidFill>
                  <a:srgbClr val="FF0000"/>
                </a:solidFill>
              </a:rPr>
              <a:t>دامنه</a:t>
            </a:r>
            <a:r>
              <a:rPr sz="2000" b="1">
                <a:solidFill>
                  <a:srgbClr val="FF0000"/>
                </a:solidFill>
              </a:rPr>
              <a:t> </a:t>
            </a:r>
            <a:r>
              <a:rPr sz="2000" b="1" err="1">
                <a:solidFill>
                  <a:srgbClr val="FF0000"/>
                </a:solidFill>
              </a:rPr>
              <a:t>را</a:t>
            </a:r>
            <a:r>
              <a:rPr sz="2000" b="1">
                <a:solidFill>
                  <a:srgbClr val="FF0000"/>
                </a:solidFill>
              </a:rPr>
              <a:t> </a:t>
            </a:r>
            <a:r>
              <a:rPr sz="2000" b="1" err="1">
                <a:solidFill>
                  <a:srgbClr val="FF0000"/>
                </a:solidFill>
              </a:rPr>
              <a:t>به</a:t>
            </a:r>
            <a:r>
              <a:rPr sz="2000" b="1">
                <a:solidFill>
                  <a:srgbClr val="FF0000"/>
                </a:solidFill>
              </a:rPr>
              <a:t> </a:t>
            </a:r>
            <a:r>
              <a:rPr sz="2000" b="1" err="1">
                <a:solidFill>
                  <a:srgbClr val="FF0000"/>
                </a:solidFill>
              </a:rPr>
              <a:t>آدرس‌های</a:t>
            </a:r>
            <a:r>
              <a:rPr sz="2000" b="1">
                <a:solidFill>
                  <a:srgbClr val="FF0000"/>
                </a:solidFill>
              </a:rPr>
              <a:t> IP </a:t>
            </a:r>
            <a:r>
              <a:rPr sz="2000" b="1" err="1">
                <a:solidFill>
                  <a:srgbClr val="FF0000"/>
                </a:solidFill>
              </a:rPr>
              <a:t>تبدیل</a:t>
            </a:r>
            <a:r>
              <a:rPr sz="2000" b="1">
                <a:solidFill>
                  <a:srgbClr val="FF0000"/>
                </a:solidFill>
              </a:rPr>
              <a:t> </a:t>
            </a:r>
            <a:r>
              <a:rPr sz="2000" b="1" err="1">
                <a:solidFill>
                  <a:srgbClr val="FF0000"/>
                </a:solidFill>
              </a:rPr>
              <a:t>می‌کند</a:t>
            </a:r>
            <a:r>
              <a:rPr sz="2000" b="1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164" y="831443"/>
            <a:ext cx="6343672" cy="709865"/>
          </a:xfrm>
        </p:spPr>
        <p:txBody>
          <a:bodyPr/>
          <a:lstStyle/>
          <a:p>
            <a:pPr algn="ctr" rtl="1"/>
            <a:r>
              <a:rPr sz="3600"/>
              <a:t>مدل OSI </a:t>
            </a:r>
            <a:r>
              <a:rPr lang="fa-IR" sz="3600"/>
              <a:t> </a:t>
            </a:r>
            <a:r>
              <a:rPr sz="3600"/>
              <a:t>لایه‌ها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0085"/>
            <a:ext cx="9075906" cy="4717915"/>
          </a:xfrm>
        </p:spPr>
        <p:txBody>
          <a:bodyPr>
            <a:normAutofit fontScale="85000" lnSpcReduction="20000"/>
          </a:bodyPr>
          <a:lstStyle/>
          <a:p>
            <a:pPr algn="r" rtl="1"/>
            <a:r>
              <a:rPr sz="1600" b="1" err="1"/>
              <a:t>مدل</a:t>
            </a:r>
            <a:r>
              <a:rPr sz="1600" b="1"/>
              <a:t> OSI </a:t>
            </a:r>
            <a:r>
              <a:rPr sz="1600" b="1" err="1"/>
              <a:t>هفت</a:t>
            </a:r>
            <a:r>
              <a:rPr sz="1600" b="1"/>
              <a:t> </a:t>
            </a:r>
            <a:r>
              <a:rPr sz="1600" b="1" err="1"/>
              <a:t>لایه</a:t>
            </a:r>
            <a:r>
              <a:rPr sz="1600" b="1"/>
              <a:t> </a:t>
            </a:r>
            <a:r>
              <a:rPr sz="1600" b="1" err="1"/>
              <a:t>دارد</a:t>
            </a:r>
            <a:r>
              <a:rPr sz="1600" b="1"/>
              <a:t> </a:t>
            </a:r>
            <a:r>
              <a:rPr sz="1600" b="1" err="1"/>
              <a:t>که</a:t>
            </a:r>
            <a:r>
              <a:rPr sz="1600" b="1"/>
              <a:t> </a:t>
            </a:r>
            <a:r>
              <a:rPr sz="1600" b="1" err="1"/>
              <a:t>هرکدام</a:t>
            </a:r>
            <a:r>
              <a:rPr sz="1600" b="1"/>
              <a:t> </a:t>
            </a:r>
            <a:r>
              <a:rPr sz="1600" b="1" err="1"/>
              <a:t>مسئولیت</a:t>
            </a:r>
            <a:r>
              <a:rPr sz="1600" b="1"/>
              <a:t> </a:t>
            </a:r>
            <a:r>
              <a:rPr sz="1600" b="1" err="1"/>
              <a:t>خاصی</a:t>
            </a:r>
            <a:r>
              <a:rPr sz="1600" b="1"/>
              <a:t> </a:t>
            </a:r>
            <a:r>
              <a:rPr sz="1600" b="1" err="1"/>
              <a:t>در</a:t>
            </a:r>
            <a:r>
              <a:rPr sz="1600" b="1"/>
              <a:t> </a:t>
            </a:r>
            <a:r>
              <a:rPr sz="1600" b="1" err="1"/>
              <a:t>ارتباطات</a:t>
            </a:r>
            <a:r>
              <a:rPr sz="1600" b="1"/>
              <a:t> شبکه </a:t>
            </a:r>
            <a:r>
              <a:rPr sz="1600" b="1" err="1"/>
              <a:t>ایفا</a:t>
            </a:r>
            <a:r>
              <a:rPr sz="1600" b="1"/>
              <a:t> </a:t>
            </a:r>
            <a:r>
              <a:rPr sz="1600" b="1" err="1"/>
              <a:t>می‌کنند</a:t>
            </a:r>
            <a:r>
              <a:rPr sz="1600" b="1"/>
              <a:t>:</a:t>
            </a:r>
          </a:p>
          <a:p>
            <a:pPr algn="r" rtl="1"/>
            <a:endParaRPr sz="1600" b="1"/>
          </a:p>
          <a:p>
            <a:pPr algn="r" rtl="1"/>
            <a:r>
              <a:rPr sz="1600" b="1"/>
              <a:t>1. </a:t>
            </a:r>
            <a:r>
              <a:rPr sz="1600" b="1" err="1"/>
              <a:t>لایه</a:t>
            </a:r>
            <a:r>
              <a:rPr sz="1600" b="1"/>
              <a:t> 1 - </a:t>
            </a:r>
            <a:r>
              <a:rPr sz="1600" b="1" err="1"/>
              <a:t>فیزیکی</a:t>
            </a:r>
            <a:r>
              <a:rPr sz="1600" b="1"/>
              <a:t> (</a:t>
            </a:r>
            <a:r>
              <a:rPr sz="1600" b="1">
                <a:solidFill>
                  <a:srgbClr val="FF0000"/>
                </a:solidFill>
              </a:rPr>
              <a:t>Physical Layer</a:t>
            </a:r>
            <a:r>
              <a:rPr sz="1600" b="1"/>
              <a:t>): </a:t>
            </a:r>
            <a:r>
              <a:rPr sz="1600" b="1" err="1"/>
              <a:t>ارسال</a:t>
            </a:r>
            <a:r>
              <a:rPr sz="1600" b="1"/>
              <a:t> </a:t>
            </a:r>
            <a:r>
              <a:rPr sz="1600" b="1" err="1"/>
              <a:t>داده‌ها</a:t>
            </a:r>
            <a:r>
              <a:rPr sz="1600" b="1"/>
              <a:t> </a:t>
            </a:r>
            <a:r>
              <a:rPr sz="1600" b="1" err="1"/>
              <a:t>از</a:t>
            </a:r>
            <a:r>
              <a:rPr sz="1600" b="1"/>
              <a:t> </a:t>
            </a:r>
            <a:r>
              <a:rPr sz="1600" b="1" err="1"/>
              <a:t>طریق</a:t>
            </a:r>
            <a:r>
              <a:rPr sz="1600" b="1"/>
              <a:t> </a:t>
            </a:r>
            <a:r>
              <a:rPr sz="1600" b="1" err="1"/>
              <a:t>رسانه‌های</a:t>
            </a:r>
            <a:r>
              <a:rPr sz="1600" b="1"/>
              <a:t> </a:t>
            </a:r>
            <a:r>
              <a:rPr sz="1600" b="1" err="1"/>
              <a:t>فیزیکی</a:t>
            </a:r>
            <a:endParaRPr sz="1600" b="1"/>
          </a:p>
          <a:p>
            <a:pPr algn="r" rtl="1"/>
            <a:endParaRPr sz="1600" b="1"/>
          </a:p>
          <a:p>
            <a:pPr algn="r" rtl="1"/>
            <a:r>
              <a:rPr sz="1600" b="1"/>
              <a:t>2. </a:t>
            </a:r>
            <a:r>
              <a:rPr sz="1600" b="1" err="1"/>
              <a:t>لایه</a:t>
            </a:r>
            <a:r>
              <a:rPr sz="1600" b="1"/>
              <a:t> 2 - </a:t>
            </a:r>
            <a:r>
              <a:rPr sz="1600" b="1" err="1"/>
              <a:t>داده</a:t>
            </a:r>
            <a:r>
              <a:rPr sz="1600" b="1"/>
              <a:t> </a:t>
            </a:r>
            <a:r>
              <a:rPr sz="1600" b="1" err="1"/>
              <a:t>پیوند</a:t>
            </a:r>
            <a:r>
              <a:rPr sz="1600" b="1"/>
              <a:t> (</a:t>
            </a:r>
            <a:r>
              <a:rPr sz="1600" b="1">
                <a:solidFill>
                  <a:srgbClr val="FF0000"/>
                </a:solidFill>
              </a:rPr>
              <a:t>Data Link Layer</a:t>
            </a:r>
            <a:r>
              <a:rPr sz="1600" b="1"/>
              <a:t>): </a:t>
            </a:r>
            <a:r>
              <a:rPr sz="1600" b="1" err="1"/>
              <a:t>ارتباط</a:t>
            </a:r>
            <a:r>
              <a:rPr sz="1600" b="1"/>
              <a:t> </a:t>
            </a:r>
            <a:r>
              <a:rPr sz="1600" b="1" err="1"/>
              <a:t>بین</a:t>
            </a:r>
            <a:r>
              <a:rPr sz="1600" b="1"/>
              <a:t> </a:t>
            </a:r>
            <a:r>
              <a:rPr sz="1600" b="1" err="1"/>
              <a:t>دستگاه‌های</a:t>
            </a:r>
            <a:r>
              <a:rPr sz="1600" b="1"/>
              <a:t> شبکه و </a:t>
            </a:r>
            <a:r>
              <a:rPr sz="1600" b="1" err="1"/>
              <a:t>تصحیح</a:t>
            </a:r>
            <a:r>
              <a:rPr sz="1600" b="1"/>
              <a:t> </a:t>
            </a:r>
            <a:r>
              <a:rPr sz="1600" b="1" err="1"/>
              <a:t>خطا</a:t>
            </a:r>
            <a:endParaRPr sz="1600" b="1"/>
          </a:p>
          <a:p>
            <a:pPr algn="r" rtl="1"/>
            <a:endParaRPr sz="1600" b="1"/>
          </a:p>
          <a:p>
            <a:pPr algn="r" rtl="1"/>
            <a:r>
              <a:rPr sz="1600" b="1"/>
              <a:t>3. </a:t>
            </a:r>
            <a:r>
              <a:rPr sz="1600" b="1" err="1"/>
              <a:t>لایه</a:t>
            </a:r>
            <a:r>
              <a:rPr sz="1600" b="1"/>
              <a:t> 3 - شبکه (</a:t>
            </a:r>
            <a:r>
              <a:rPr sz="1600" b="1">
                <a:solidFill>
                  <a:srgbClr val="FF0000"/>
                </a:solidFill>
              </a:rPr>
              <a:t>Network Layer</a:t>
            </a:r>
            <a:r>
              <a:rPr sz="1600" b="1"/>
              <a:t>): </a:t>
            </a:r>
            <a:r>
              <a:rPr sz="1600" b="1" err="1"/>
              <a:t>مسیریابی</a:t>
            </a:r>
            <a:r>
              <a:rPr sz="1600" b="1"/>
              <a:t> </a:t>
            </a:r>
            <a:r>
              <a:rPr sz="1600" b="1" err="1"/>
              <a:t>داده‌ها</a:t>
            </a:r>
            <a:r>
              <a:rPr sz="1600" b="1"/>
              <a:t> </a:t>
            </a:r>
            <a:r>
              <a:rPr sz="1600" b="1" err="1"/>
              <a:t>با</a:t>
            </a:r>
            <a:r>
              <a:rPr sz="1600" b="1"/>
              <a:t> </a:t>
            </a:r>
            <a:r>
              <a:rPr sz="1600" b="1" err="1"/>
              <a:t>استفاده</a:t>
            </a:r>
            <a:r>
              <a:rPr sz="1600" b="1"/>
              <a:t> </a:t>
            </a:r>
            <a:r>
              <a:rPr sz="1600" b="1" err="1"/>
              <a:t>از</a:t>
            </a:r>
            <a:r>
              <a:rPr sz="1600" b="1"/>
              <a:t> </a:t>
            </a:r>
            <a:r>
              <a:rPr sz="1600" b="1" err="1"/>
              <a:t>آدرس‌های</a:t>
            </a:r>
            <a:r>
              <a:rPr sz="1600" b="1"/>
              <a:t> IP</a:t>
            </a:r>
          </a:p>
          <a:p>
            <a:pPr algn="r" rtl="1"/>
            <a:endParaRPr sz="1600" b="1"/>
          </a:p>
          <a:p>
            <a:pPr algn="r" rtl="1"/>
            <a:r>
              <a:rPr sz="1600" b="1"/>
              <a:t>4. </a:t>
            </a:r>
            <a:r>
              <a:rPr sz="1600" b="1" err="1"/>
              <a:t>لایه</a:t>
            </a:r>
            <a:r>
              <a:rPr sz="1600" b="1"/>
              <a:t> 4 - </a:t>
            </a:r>
            <a:r>
              <a:rPr sz="1600" b="1" err="1"/>
              <a:t>انتقال</a:t>
            </a:r>
            <a:r>
              <a:rPr sz="1600" b="1"/>
              <a:t> (</a:t>
            </a:r>
            <a:r>
              <a:rPr sz="1600" b="1">
                <a:solidFill>
                  <a:srgbClr val="FF0000"/>
                </a:solidFill>
              </a:rPr>
              <a:t>Transport Layer</a:t>
            </a:r>
            <a:r>
              <a:rPr sz="1600" b="1"/>
              <a:t>): </a:t>
            </a:r>
            <a:r>
              <a:rPr sz="1600" b="1" err="1"/>
              <a:t>اطمینان</a:t>
            </a:r>
            <a:r>
              <a:rPr sz="1600" b="1"/>
              <a:t> </a:t>
            </a:r>
            <a:r>
              <a:rPr sz="1600" b="1" err="1"/>
              <a:t>از</a:t>
            </a:r>
            <a:r>
              <a:rPr sz="1600" b="1"/>
              <a:t> </a:t>
            </a:r>
            <a:r>
              <a:rPr sz="1600" b="1" err="1"/>
              <a:t>ارسال</a:t>
            </a:r>
            <a:r>
              <a:rPr sz="1600" b="1"/>
              <a:t> </a:t>
            </a:r>
            <a:r>
              <a:rPr sz="1600" b="1" err="1"/>
              <a:t>صحیح</a:t>
            </a:r>
            <a:r>
              <a:rPr sz="1600" b="1"/>
              <a:t> </a:t>
            </a:r>
            <a:r>
              <a:rPr sz="1600" b="1" err="1"/>
              <a:t>داده‌ها</a:t>
            </a:r>
            <a:endParaRPr sz="1600" b="1"/>
          </a:p>
          <a:p>
            <a:pPr algn="r" rtl="1"/>
            <a:endParaRPr sz="1600" b="1"/>
          </a:p>
          <a:p>
            <a:pPr algn="r" rtl="1"/>
            <a:r>
              <a:rPr sz="1600" b="1"/>
              <a:t>5. </a:t>
            </a:r>
            <a:r>
              <a:rPr sz="1600" b="1" err="1"/>
              <a:t>لایه</a:t>
            </a:r>
            <a:r>
              <a:rPr sz="1600" b="1"/>
              <a:t> 5 - </a:t>
            </a:r>
            <a:r>
              <a:rPr sz="1600" b="1" err="1"/>
              <a:t>جلسه</a:t>
            </a:r>
            <a:r>
              <a:rPr sz="1600" b="1"/>
              <a:t> (</a:t>
            </a:r>
            <a:r>
              <a:rPr sz="1600" b="1">
                <a:solidFill>
                  <a:srgbClr val="FF0000"/>
                </a:solidFill>
              </a:rPr>
              <a:t>Session Layer</a:t>
            </a:r>
            <a:r>
              <a:rPr sz="1600" b="1"/>
              <a:t>): </a:t>
            </a:r>
            <a:r>
              <a:rPr sz="1600" b="1" err="1"/>
              <a:t>مدیریت</a:t>
            </a:r>
            <a:r>
              <a:rPr sz="1600" b="1"/>
              <a:t> و </a:t>
            </a:r>
            <a:r>
              <a:rPr sz="1600" b="1" err="1"/>
              <a:t>هماهنگی</a:t>
            </a:r>
            <a:r>
              <a:rPr sz="1600" b="1"/>
              <a:t> </a:t>
            </a:r>
            <a:r>
              <a:rPr sz="1600" b="1" err="1"/>
              <a:t>ارتباطات</a:t>
            </a:r>
            <a:endParaRPr sz="1600" b="1"/>
          </a:p>
          <a:p>
            <a:pPr algn="r" rtl="1"/>
            <a:endParaRPr sz="1600" b="1"/>
          </a:p>
          <a:p>
            <a:pPr algn="r" rtl="1"/>
            <a:r>
              <a:rPr sz="1600" b="1"/>
              <a:t>6. </a:t>
            </a:r>
            <a:r>
              <a:rPr sz="1600" b="1" err="1"/>
              <a:t>لایه</a:t>
            </a:r>
            <a:r>
              <a:rPr sz="1600" b="1"/>
              <a:t> 6 - </a:t>
            </a:r>
            <a:r>
              <a:rPr sz="1600" b="1" err="1"/>
              <a:t>نمایش</a:t>
            </a:r>
            <a:r>
              <a:rPr sz="1600" b="1"/>
              <a:t> (</a:t>
            </a:r>
            <a:r>
              <a:rPr sz="1600" b="1">
                <a:solidFill>
                  <a:srgbClr val="FF0000"/>
                </a:solidFill>
              </a:rPr>
              <a:t>Presentation Layer</a:t>
            </a:r>
            <a:r>
              <a:rPr sz="1600" b="1"/>
              <a:t>): </a:t>
            </a:r>
            <a:r>
              <a:rPr sz="1600" b="1" err="1"/>
              <a:t>تبدیل</a:t>
            </a:r>
            <a:r>
              <a:rPr sz="1600" b="1"/>
              <a:t> </a:t>
            </a:r>
            <a:r>
              <a:rPr sz="1600" b="1" err="1"/>
              <a:t>فرمت</a:t>
            </a:r>
            <a:r>
              <a:rPr sz="1600" b="1"/>
              <a:t> </a:t>
            </a:r>
            <a:r>
              <a:rPr sz="1600" b="1" err="1"/>
              <a:t>داده‌ها</a:t>
            </a:r>
            <a:endParaRPr sz="1600" b="1"/>
          </a:p>
          <a:p>
            <a:pPr algn="r" rtl="1"/>
            <a:endParaRPr sz="1600" b="1"/>
          </a:p>
          <a:p>
            <a:pPr algn="r" rtl="1"/>
            <a:r>
              <a:rPr sz="1600" b="1"/>
              <a:t>7. </a:t>
            </a:r>
            <a:r>
              <a:rPr sz="1600" b="1" err="1"/>
              <a:t>لایه</a:t>
            </a:r>
            <a:r>
              <a:rPr sz="1600" b="1"/>
              <a:t> 7 - </a:t>
            </a:r>
            <a:r>
              <a:rPr sz="1600" b="1" err="1"/>
              <a:t>کاربرد</a:t>
            </a:r>
            <a:r>
              <a:rPr sz="1600" b="1"/>
              <a:t> (</a:t>
            </a:r>
            <a:r>
              <a:rPr sz="1600" b="1">
                <a:solidFill>
                  <a:srgbClr val="FF0000"/>
                </a:solidFill>
              </a:rPr>
              <a:t>Application Layer</a:t>
            </a:r>
            <a:r>
              <a:rPr sz="1600" b="1"/>
              <a:t>): </a:t>
            </a:r>
            <a:r>
              <a:rPr sz="1600" b="1" err="1"/>
              <a:t>نزدیک‌ترین</a:t>
            </a:r>
            <a:r>
              <a:rPr sz="1600" b="1"/>
              <a:t> </a:t>
            </a:r>
            <a:r>
              <a:rPr sz="1600" b="1" err="1"/>
              <a:t>لایه</a:t>
            </a:r>
            <a:r>
              <a:rPr sz="1600" b="1"/>
              <a:t> </a:t>
            </a:r>
            <a:r>
              <a:rPr sz="1600" b="1" err="1"/>
              <a:t>به</a:t>
            </a:r>
            <a:r>
              <a:rPr sz="1600" b="1"/>
              <a:t> </a:t>
            </a:r>
            <a:r>
              <a:rPr sz="1600" b="1" err="1"/>
              <a:t>کاربر</a:t>
            </a:r>
            <a:endParaRPr sz="1600" b="1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</TotalTime>
  <Words>573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 Badr</vt:lpstr>
      <vt:lpstr>Century Gothic</vt:lpstr>
      <vt:lpstr>Wingdings 3</vt:lpstr>
      <vt:lpstr>Ion Boardroom</vt:lpstr>
      <vt:lpstr>PowerPoint Presentation</vt:lpstr>
      <vt:lpstr>*مفاهیم و کارکردهای DHCP Snooping*</vt:lpstr>
      <vt:lpstr>مقدمه‌ای بر DHCP Snooping</vt:lpstr>
      <vt:lpstr>چرا DHCP اهمیت دارد؟</vt:lpstr>
      <vt:lpstr>تهدیدات احتمالی در DHCP</vt:lpstr>
      <vt:lpstr>عملکرد DHCP Snooping</vt:lpstr>
      <vt:lpstr>ضرورت استفاده از DHCP Snooping</vt:lpstr>
      <vt:lpstr>مفاهیم چهارگانه در شبکه</vt:lpstr>
      <vt:lpstr>مدل OSI  لایه‌ها</vt:lpstr>
      <vt:lpstr>نتیجه‌گیری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acer</cp:lastModifiedBy>
  <cp:revision>2</cp:revision>
  <dcterms:created xsi:type="dcterms:W3CDTF">2013-01-27T09:14:16Z</dcterms:created>
  <dcterms:modified xsi:type="dcterms:W3CDTF">2024-12-13T22:19:06Z</dcterms:modified>
  <cp:category/>
</cp:coreProperties>
</file>