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0"/>
  </p:notesMasterIdLst>
  <p:handoutMasterIdLst>
    <p:handoutMasterId r:id="rId41"/>
  </p:handoutMasterIdLst>
  <p:sldIdLst>
    <p:sldId id="265" r:id="rId2"/>
    <p:sldId id="1216" r:id="rId3"/>
    <p:sldId id="1380" r:id="rId4"/>
    <p:sldId id="1379" r:id="rId5"/>
    <p:sldId id="1397" r:id="rId6"/>
    <p:sldId id="1416" r:id="rId7"/>
    <p:sldId id="1364" r:id="rId8"/>
    <p:sldId id="1365" r:id="rId9"/>
    <p:sldId id="1366" r:id="rId10"/>
    <p:sldId id="1367" r:id="rId11"/>
    <p:sldId id="1368" r:id="rId12"/>
    <p:sldId id="1417" r:id="rId13"/>
    <p:sldId id="1369" r:id="rId14"/>
    <p:sldId id="1370" r:id="rId15"/>
    <p:sldId id="1371" r:id="rId16"/>
    <p:sldId id="1372" r:id="rId17"/>
    <p:sldId id="1373" r:id="rId18"/>
    <p:sldId id="1374" r:id="rId19"/>
    <p:sldId id="1375" r:id="rId20"/>
    <p:sldId id="1376" r:id="rId21"/>
    <p:sldId id="1377" r:id="rId22"/>
    <p:sldId id="1378" r:id="rId23"/>
    <p:sldId id="1394" r:id="rId24"/>
    <p:sldId id="1358" r:id="rId25"/>
    <p:sldId id="1323" r:id="rId26"/>
    <p:sldId id="1354" r:id="rId27"/>
    <p:sldId id="1356" r:id="rId28"/>
    <p:sldId id="1357" r:id="rId29"/>
    <p:sldId id="1382" r:id="rId30"/>
    <p:sldId id="1409" r:id="rId31"/>
    <p:sldId id="1319" r:id="rId32"/>
    <p:sldId id="1320" r:id="rId33"/>
    <p:sldId id="1321" r:id="rId34"/>
    <p:sldId id="1322" r:id="rId35"/>
    <p:sldId id="1411" r:id="rId36"/>
    <p:sldId id="1413" r:id="rId37"/>
    <p:sldId id="1415" r:id="rId38"/>
    <p:sldId id="1306" r:id="rId39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C1EAFF"/>
    <a:srgbClr val="FF0066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30" autoAdjust="0"/>
  </p:normalViewPr>
  <p:slideViewPr>
    <p:cSldViewPr>
      <p:cViewPr varScale="1">
        <p:scale>
          <a:sx n="86" d="100"/>
          <a:sy n="86" d="100"/>
        </p:scale>
        <p:origin x="13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6</a:t>
            </a:r>
            <a:endParaRPr lang="fa-IR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E32085-9351-48E1-8856-19EE0D04F3F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EAEE5D-6E75-4412-A697-F74DBC5F5869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87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EAEE5D-6E75-4412-A697-F74DBC5F5869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133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E32085-9351-48E1-8856-19EE0D04F3FE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400" b="0"/>
            </a:lvl1pPr>
            <a:lvl2pPr algn="l" rtl="0"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6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35113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2484599" y="2636914"/>
            <a:ext cx="4463728" cy="9447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fa-IR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مبانی داده کاوی</a:t>
            </a:r>
            <a:endParaRPr lang="en-US" sz="3200" b="1" i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834085" y="5836861"/>
            <a:ext cx="18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</a:t>
            </a:r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دوم </a:t>
            </a:r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1402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699792" y="3933056"/>
            <a:ext cx="406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کیفیت داده و پاکسازی داده ها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4. Creditability (validity)</a:t>
            </a:r>
            <a:endParaRPr lang="en-US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/>
              <a:t>Validity </a:t>
            </a:r>
            <a:r>
              <a:rPr lang="en-US" altLang="en-US" sz="1800" dirty="0"/>
              <a:t>is a weakened but more readily measured form of accuracy. 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Attribute values may be valid without being correct, but not </a:t>
            </a:r>
            <a:r>
              <a:rPr lang="en-US" altLang="en-US" sz="1800" i="1" dirty="0"/>
              <a:t>vice versa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An attribute value is </a:t>
            </a:r>
            <a:r>
              <a:rPr lang="en-US" altLang="en-US" sz="1800" i="1" dirty="0"/>
              <a:t>valid </a:t>
            </a:r>
            <a:r>
              <a:rPr lang="en-US" altLang="en-US" sz="1800" dirty="0"/>
              <a:t>if it falls in some external sources defined and domain-knowledge dependent set of values.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Validity can range from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Mechanical (Example:18/19/2002 is not a well-formed and not a valid date)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Logical (Example: -5 is not a valid age)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Domain-derived (Example: 1234 pounds is not a valid weight for a person)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Task dependent: 16:12 may be a valid time in one database but not in another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446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Currentness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The degree to which data has attributes that are of the right age in a specific context of use.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EXAMPLE The timetable of a railway station must be updated with the frequency required to allow passengers to take a train even if the scheduled time or platform change.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8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dirty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dirty="0" smtClean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r>
              <a:rPr lang="fa-IR" sz="4000" dirty="0" smtClean="0">
                <a:cs typeface="B Titr" panose="00000700000000000000" pitchFamily="2" charset="-78"/>
              </a:rPr>
              <a:t>از اسلاید 13 تا 22 برای مطالعه بیشتر </a:t>
            </a:r>
            <a:endParaRPr lang="en-US" sz="4000" dirty="0" smtClean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21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Accessibility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degree to which data can be accessed in a specific context of use, particularly by people who need supporting technology or special configuration because of some disability.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 Data that should be managed by a screen reader cannot be stored as an image.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32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7. Compliance</a:t>
            </a:r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The degree to which data has attributes that adhere to standards, conventions or regulations in force and similar rules relating to data quality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Credit risk data of a bank must comply with specific laws and standards.</a:t>
            </a:r>
          </a:p>
          <a:p>
            <a:pPr>
              <a:lnSpc>
                <a:spcPct val="80000"/>
              </a:lnSpc>
            </a:pPr>
            <a:endParaRPr lang="en-US" alt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2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8. Confidentiality</a:t>
            </a:r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Ensure that it is only accessible and interpretable by authorized users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Confidentiality is an aspect of information security (together with availability, integrity) as defined </a:t>
            </a:r>
            <a:r>
              <a:rPr lang="en-US" altLang="en-US" sz="1800" dirty="0" smtClean="0"/>
              <a:t>in ISO/IEC </a:t>
            </a:r>
            <a:r>
              <a:rPr lang="en-US" altLang="en-US" sz="1800" dirty="0"/>
              <a:t>13335-1:2004.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Data that refers to personal or confidential information like health or profit must be accessed only by authorized users or should be written in secret code.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12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9. Efficiency</a:t>
            </a:r>
            <a:endParaRPr lang="en-US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degree to which data has attributes that can be processed and provide the expected levels of performance by using the appropriate amounts and types of resources in a specific context of use.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EXAMPLE: Using more space than necessary to store data can cause waste of storage, memory and time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081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10. Precision</a:t>
            </a:r>
            <a:endParaRPr lang="en-US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1800" dirty="0"/>
              <a:t>The degree to which data has attributes that are exact or that provide discrimination in a specific context of use.</a:t>
            </a:r>
          </a:p>
          <a:p>
            <a:pPr algn="just">
              <a:lnSpc>
                <a:spcPct val="80000"/>
              </a:lnSpc>
            </a:pPr>
            <a:endParaRPr lang="en-US" altLang="en-US" sz="1800" dirty="0"/>
          </a:p>
          <a:p>
            <a:pPr algn="just">
              <a:lnSpc>
                <a:spcPct val="80000"/>
              </a:lnSpc>
            </a:pPr>
            <a:r>
              <a:rPr lang="en-US" altLang="en-US" sz="1800" dirty="0"/>
              <a:t>Look for rounding errors. Exp. precision of 5 decimal places allows different functionalities rather than a precision of 2 decimal places</a:t>
            </a:r>
          </a:p>
          <a:p>
            <a:pPr algn="just">
              <a:lnSpc>
                <a:spcPct val="80000"/>
              </a:lnSpc>
            </a:pPr>
            <a:endParaRPr lang="en-US" altLang="en-US" sz="1800" dirty="0"/>
          </a:p>
          <a:p>
            <a:pPr algn="just">
              <a:lnSpc>
                <a:spcPct val="80000"/>
              </a:lnSpc>
            </a:pPr>
            <a:r>
              <a:rPr lang="en-US" altLang="en-US" sz="1800" dirty="0"/>
              <a:t>Precision in location latitude and longitude declarations: must contain seconds in the Degree/Minute/Second system. 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709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11. Traceability</a:t>
            </a:r>
            <a:endParaRPr lang="en-US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Provide an audit trail of access to the data and of any changes made to the data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Public administrations must keep information about the access executed by users for investigating who read/wrote confidential data</a:t>
            </a:r>
            <a:r>
              <a:rPr lang="en-US" altLang="en-US" sz="1800" dirty="0" smtClean="0"/>
              <a:t>.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0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12. Understand ability</a:t>
            </a: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Enable data it to be read and interpreted by users, and are expressed in appropriate languages, symbols and units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Some information about data understandability are provided by metadata.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EXAMPLE: To represent a State (within a country), the standard acronym is more understandable than a numeric code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3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20688"/>
            <a:ext cx="7772400" cy="864096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Data Quality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17621"/>
            <a:ext cx="7234808" cy="4619691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dirty="0"/>
              <a:t>What is Data Quality?</a:t>
            </a:r>
          </a:p>
          <a:p>
            <a:pPr marL="1200150" lvl="3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1400" dirty="0"/>
              <a:t>Data Quality Dimensions &amp; Models</a:t>
            </a:r>
          </a:p>
          <a:p>
            <a:pPr marL="342900" lvl="1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Where do problems come from</a:t>
            </a:r>
          </a:p>
          <a:p>
            <a:pPr marL="1200150" lvl="3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1400" dirty="0"/>
              <a:t>Types of Data Quality Problems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How can they be resolved	</a:t>
            </a:r>
          </a:p>
          <a:p>
            <a:pPr marL="1200150" lvl="3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1400" dirty="0"/>
              <a:t>Data Cleaning Methods</a:t>
            </a:r>
          </a:p>
          <a:p>
            <a:pPr marL="342900" lvl="4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2400" dirty="0">
                <a:ea typeface="+mn-ea"/>
              </a:rPr>
              <a:t>Summary</a:t>
            </a:r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771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13. Availability</a:t>
            </a:r>
            <a:endParaRPr lang="en-US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Enable data to be retrieved by authorized users and/or applications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 particular case of availability is concurrent access (both to read or to update data) by more than one user and/or application.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Another case of availability is the capability of data to be available for a specific period of time.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SYSTEM DEPENDENT </a:t>
            </a:r>
            <a:r>
              <a:rPr lang="en-US" altLang="en-US" sz="1800" i="1" dirty="0"/>
              <a:t>Data Quality Measure for </a:t>
            </a:r>
            <a:r>
              <a:rPr lang="en-US" altLang="en-US" sz="1800" dirty="0"/>
              <a:t>Data items availability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• </a:t>
            </a:r>
            <a:r>
              <a:rPr lang="en-US" altLang="en-US" sz="1800" i="1" dirty="0"/>
              <a:t>Measurement Function </a:t>
            </a:r>
            <a:r>
              <a:rPr lang="en-US" altLang="en-US" sz="1800" dirty="0"/>
              <a:t>A/B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A=Number of data items available during backup/restore activities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B=Number of data items of backup/restore procedures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148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14. Portability</a:t>
            </a:r>
            <a:endParaRPr lang="en-US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Enable data to be installed, replaced or moved from one system to another preserving the existing quality in a specific context of use.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SYSTEM DEPENDENT </a:t>
            </a:r>
            <a:r>
              <a:rPr lang="en-US" altLang="en-US" sz="2000" i="1" dirty="0"/>
              <a:t>Data Quality Measure for </a:t>
            </a:r>
            <a:r>
              <a:rPr lang="en-US" altLang="en-US" sz="2000" dirty="0"/>
              <a:t>Data portability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• </a:t>
            </a:r>
            <a:r>
              <a:rPr lang="en-US" altLang="en-US" sz="2000" i="1" dirty="0"/>
              <a:t>Measurement Function </a:t>
            </a:r>
            <a:r>
              <a:rPr lang="en-US" altLang="en-US" sz="2000" dirty="0"/>
              <a:t>A/B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A=number of data that preserved the existing quality attribute after the migration to a different computer system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B=number of data migrated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36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15. Recoverability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Enable data to maintain and preserve a specified level of operations and quality, even in the event of failure,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Recoverability can be provided by features like </a:t>
            </a:r>
            <a:r>
              <a:rPr lang="en-US" altLang="en-US" sz="1800" b="1" dirty="0"/>
              <a:t>commit/synch point</a:t>
            </a:r>
            <a:r>
              <a:rPr lang="en-US" altLang="en-US" sz="1800" dirty="0"/>
              <a:t>, rollback (fault-tolerance capability) or by </a:t>
            </a:r>
            <a:r>
              <a:rPr lang="en-US" altLang="en-US" sz="1800" b="1" dirty="0"/>
              <a:t>backup-recovery mechanisms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When a media device has a failure, data stored in that device should be recoverable.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SYSTEM DEPENDENT </a:t>
            </a:r>
            <a:r>
              <a:rPr lang="en-US" altLang="en-US" sz="1600" i="1" dirty="0"/>
              <a:t>Data Quality Measure for </a:t>
            </a:r>
            <a:r>
              <a:rPr lang="en-US" altLang="en-US" sz="1600" dirty="0"/>
              <a:t>Recoverability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• 	</a:t>
            </a:r>
            <a:r>
              <a:rPr lang="en-US" altLang="en-US" sz="1600" i="1" dirty="0"/>
              <a:t>Measurement Function </a:t>
            </a:r>
            <a:r>
              <a:rPr lang="en-US" altLang="en-US" sz="1600" dirty="0"/>
              <a:t>A/B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A= number of data items successfully backed up/restored during backup /restore operation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B= number of data items of backup/restore procedures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832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25012 Quality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9188"/>
            <a:ext cx="6616003" cy="46081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5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1547664" y="2348880"/>
            <a:ext cx="6200800" cy="19987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</a:p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07406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319660" y="2015728"/>
            <a:ext cx="3429000" cy="447675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2E9FE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Problem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659" name="AutoShape 3"/>
          <p:cNvCxnSpPr>
            <a:cxnSpLocks noChangeShapeType="1"/>
            <a:stCxn id="70664" idx="0"/>
            <a:endCxn id="70658" idx="2"/>
          </p:cNvCxnSpPr>
          <p:nvPr/>
        </p:nvCxnSpPr>
        <p:spPr bwMode="auto">
          <a:xfrm flipV="1">
            <a:off x="2737048" y="2463403"/>
            <a:ext cx="2297112" cy="475853"/>
          </a:xfrm>
          <a:prstGeom prst="straightConnector1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0" name="AutoShape 4"/>
          <p:cNvCxnSpPr>
            <a:cxnSpLocks noChangeShapeType="1"/>
            <a:stCxn id="70664" idx="2"/>
            <a:endCxn id="70668" idx="0"/>
          </p:cNvCxnSpPr>
          <p:nvPr/>
        </p:nvCxnSpPr>
        <p:spPr bwMode="auto">
          <a:xfrm rot="5400000">
            <a:off x="1937742" y="3282950"/>
            <a:ext cx="703262" cy="89535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1" name="AutoShape 5"/>
          <p:cNvCxnSpPr>
            <a:cxnSpLocks noChangeShapeType="1"/>
            <a:stCxn id="70664" idx="2"/>
          </p:cNvCxnSpPr>
          <p:nvPr/>
        </p:nvCxnSpPr>
        <p:spPr bwMode="auto">
          <a:xfrm rot="16200000" flipH="1">
            <a:off x="2823567" y="3292475"/>
            <a:ext cx="703262" cy="87630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2" name="AutoShape 6"/>
          <p:cNvCxnSpPr>
            <a:cxnSpLocks noChangeShapeType="1"/>
            <a:stCxn id="70658" idx="2"/>
            <a:endCxn id="70663" idx="0"/>
          </p:cNvCxnSpPr>
          <p:nvPr/>
        </p:nvCxnSpPr>
        <p:spPr bwMode="auto">
          <a:xfrm>
            <a:off x="5034160" y="2463403"/>
            <a:ext cx="2008188" cy="475853"/>
          </a:xfrm>
          <a:prstGeom prst="straightConnector1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166048" y="2939256"/>
            <a:ext cx="1752600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lvl="1" algn="r">
              <a:spcBef>
                <a:spcPct val="20000"/>
              </a:spcBef>
              <a:buClr>
                <a:schemeClr val="accent2"/>
              </a:buClr>
            </a:pPr>
            <a:r>
              <a:rPr lang="en-GB" altLang="en-US" sz="1200" b="1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Single Source Problem</a:t>
            </a:r>
            <a:endParaRPr lang="en-US" altLang="en-US" sz="1200" b="1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898848" y="2939256"/>
            <a:ext cx="1676400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sz="1200" b="1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Multi Source Problem</a:t>
            </a:r>
            <a:endParaRPr lang="en-US" altLang="en-US" sz="1200" b="1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cxnSp>
        <p:nvCxnSpPr>
          <p:cNvPr id="70666" name="AutoShape 10"/>
          <p:cNvCxnSpPr>
            <a:cxnSpLocks noChangeShapeType="1"/>
            <a:stCxn id="70663" idx="2"/>
          </p:cNvCxnSpPr>
          <p:nvPr/>
        </p:nvCxnSpPr>
        <p:spPr bwMode="auto">
          <a:xfrm rot="5400000">
            <a:off x="6290667" y="3330575"/>
            <a:ext cx="703262" cy="80010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1749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>
                <a:solidFill>
                  <a:srgbClr val="000066"/>
                </a:solidFill>
                <a:cs typeface="Nazanin" panose="00000400000000000000" pitchFamily="2" charset="-78"/>
              </a:rPr>
              <a:t>Schema Related</a:t>
            </a:r>
            <a:endParaRPr lang="en-US" altLang="en-US" sz="120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cxnSp>
        <p:nvCxnSpPr>
          <p:cNvPr id="70671" name="AutoShape 15"/>
          <p:cNvCxnSpPr>
            <a:cxnSpLocks noChangeShapeType="1"/>
            <a:stCxn id="70663" idx="2"/>
          </p:cNvCxnSpPr>
          <p:nvPr/>
        </p:nvCxnSpPr>
        <p:spPr bwMode="auto">
          <a:xfrm rot="16200000" flipH="1">
            <a:off x="7147917" y="3273425"/>
            <a:ext cx="703262" cy="91440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899592" y="4700240"/>
            <a:ext cx="2128442" cy="1537072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(Lack of Integrity Constraints,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Poor Schema Design</a:t>
            </a:r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)</a:t>
            </a:r>
          </a:p>
          <a:p>
            <a:pPr>
              <a:buFontTx/>
              <a:buChar char="•"/>
            </a:pPr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Uniqueness 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Referential Integrity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…..</a:t>
            </a:r>
            <a:endParaRPr lang="en-US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3110707" y="4691856"/>
            <a:ext cx="1649934" cy="1617464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(Data Entry Error)</a:t>
            </a:r>
          </a:p>
          <a:p>
            <a:pPr>
              <a:buFontTx/>
              <a:buChar char="•"/>
            </a:pPr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Misspelling 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Redundancy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Contradictory Value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….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056" y="4712597"/>
            <a:ext cx="1800200" cy="1609080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(Heterogeneous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Data Models &amp;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Schema Design) </a:t>
            </a:r>
          </a:p>
          <a:p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- </a:t>
            </a:r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Naming Conflicts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Structural Conflicts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..... </a:t>
            </a:r>
            <a:endParaRPr lang="en-US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7020272" y="4688690"/>
            <a:ext cx="1800200" cy="1681088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(Overlapping 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Contradictory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&amp; inconsistent Data)</a:t>
            </a:r>
          </a:p>
          <a:p>
            <a:pPr>
              <a:buFontTx/>
              <a:buChar char="•"/>
            </a:pPr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Inconsistent Aggregation </a:t>
            </a:r>
          </a:p>
          <a:p>
            <a:pPr marL="171450" indent="-171450">
              <a:buFontTx/>
              <a:buChar char="-"/>
            </a:pPr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Inconsistent Timing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….</a:t>
            </a:r>
            <a:endParaRPr lang="en-US" altLang="en-US" sz="1200" i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785048" y="2939256"/>
            <a:ext cx="2590800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lvl="1" algn="r">
              <a:spcBef>
                <a:spcPct val="20000"/>
              </a:spcBef>
              <a:buClr>
                <a:schemeClr val="accent2"/>
              </a:buClr>
            </a:pPr>
            <a:r>
              <a:rPr lang="en-GB" altLang="en-US" b="1" dirty="0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Multi Source Problems</a:t>
            </a:r>
            <a:endParaRPr lang="en-US" altLang="en-US" b="1" dirty="0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533723" y="2939256"/>
            <a:ext cx="2479675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b="1" dirty="0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Single Source Problems</a:t>
            </a:r>
            <a:endParaRPr lang="en-US" altLang="en-US" b="1" dirty="0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12130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>
                <a:solidFill>
                  <a:srgbClr val="000066"/>
                </a:solidFill>
                <a:cs typeface="Nazanin" panose="00000400000000000000" pitchFamily="2" charset="-78"/>
              </a:rPr>
              <a:t>Schema Related</a:t>
            </a:r>
            <a:endParaRPr lang="en-US" altLang="en-US" sz="120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12130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>
                <a:solidFill>
                  <a:srgbClr val="000066"/>
                </a:solidFill>
                <a:cs typeface="Nazanin" panose="00000400000000000000" pitchFamily="2" charset="-78"/>
              </a:rPr>
              <a:t>Schema Related</a:t>
            </a:r>
            <a:endParaRPr lang="en-US" altLang="en-US" sz="120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7309048" y="4082256"/>
            <a:ext cx="1295400" cy="400050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Instant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5432648" y="4088089"/>
            <a:ext cx="13716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Schema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203848" y="4082256"/>
            <a:ext cx="12954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Instant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12130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Schema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1003498" y="980728"/>
            <a:ext cx="68884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en-GB" altLang="en-US" sz="3200" b="1" i="1" dirty="0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rPr>
              <a:t>Classification of Data Quality problems</a:t>
            </a:r>
            <a:endParaRPr kumimoji="1" lang="fa-IR" altLang="en-US" sz="3200" b="1" i="1" dirty="0">
              <a:solidFill>
                <a:schemeClr val="accent2"/>
              </a:solidFill>
              <a:latin typeface="+mj-lt"/>
              <a:ea typeface="+mj-ea"/>
              <a:cs typeface="B Jadid" pitchFamily="2" charset="-7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43899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63" grpId="0" animBg="1"/>
      <p:bldP spid="70664" grpId="0" animBg="1"/>
      <p:bldP spid="70668" grpId="0" animBg="1"/>
      <p:bldP spid="70672" grpId="0" animBg="1"/>
      <p:bldP spid="70673" grpId="0" animBg="1"/>
      <p:bldP spid="70674" grpId="0" animBg="1"/>
      <p:bldP spid="70675" grpId="0" animBg="1"/>
      <p:bldP spid="70676" grpId="0" animBg="1"/>
      <p:bldP spid="70677" grpId="0" animBg="1"/>
      <p:bldP spid="70679" grpId="0" animBg="1"/>
      <p:bldP spid="70682" grpId="0" animBg="1"/>
      <p:bldP spid="70683" grpId="0" animBg="1"/>
      <p:bldP spid="70684" grpId="0" animBg="1"/>
      <p:bldP spid="70685" grpId="0" animBg="1"/>
      <p:bldP spid="706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2736"/>
            <a:ext cx="7772400" cy="545976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3200" b="1" i="1" kern="1200" dirty="0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rPr>
              <a:t>Single Source Problem - Schema Level</a:t>
            </a:r>
            <a:endParaRPr lang="fa-IR" altLang="en-US" sz="3200" b="1" i="1" kern="1200" dirty="0">
              <a:solidFill>
                <a:schemeClr val="accent2"/>
              </a:solidFill>
              <a:latin typeface="+mj-lt"/>
              <a:ea typeface="+mj-ea"/>
              <a:cs typeface="B Jadid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7" y="2564904"/>
            <a:ext cx="7901880" cy="18722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45617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0728"/>
            <a:ext cx="7772400" cy="6194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GB" altLang="en-US" sz="3200" kern="1200" dirty="0"/>
              <a:t>Single Source Problem – Instance Level</a:t>
            </a:r>
            <a:endParaRPr lang="en-US" sz="3200" kern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916832"/>
            <a:ext cx="8064896" cy="38884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659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34480"/>
            <a:ext cx="7916366" cy="4042792"/>
          </a:xfrm>
          <a:prstGeom prst="rect">
            <a:avLst/>
          </a:prstGeom>
        </p:spPr>
      </p:pic>
      <p:sp>
        <p:nvSpPr>
          <p:cNvPr id="8" name="AutoShape 2"/>
          <p:cNvSpPr txBox="1">
            <a:spLocks noChangeArrowheads="1"/>
          </p:cNvSpPr>
          <p:nvPr/>
        </p:nvSpPr>
        <p:spPr bwMode="auto">
          <a:xfrm>
            <a:off x="914400" y="980728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342900" indent="-342900">
              <a:buClr>
                <a:schemeClr val="accent1"/>
              </a:buClr>
              <a:buSzPct val="90000"/>
            </a:pPr>
            <a:r>
              <a:rPr lang="en-GB" altLang="en-US" sz="2800" kern="1200" dirty="0"/>
              <a:t>Multi Source Problem – Schema &amp; Instance Level</a:t>
            </a:r>
            <a:endParaRPr lang="en-US" altLang="en-US" sz="2800" kern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75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of data errors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7237"/>
            <a:ext cx="7829872" cy="4181475"/>
          </a:xfrm>
        </p:spPr>
        <p:txBody>
          <a:bodyPr/>
          <a:lstStyle/>
          <a:p>
            <a:r>
              <a:rPr lang="en-US" sz="2200" dirty="0"/>
              <a:t>All three cases would report the </a:t>
            </a:r>
            <a:r>
              <a:rPr lang="en-US" sz="2200" b="1" i="1" dirty="0"/>
              <a:t>same accuracy percentage </a:t>
            </a:r>
            <a:r>
              <a:rPr lang="en-US" sz="2200" dirty="0"/>
              <a:t>but represent significantly </a:t>
            </a:r>
            <a:r>
              <a:rPr lang="en-US" sz="2200" b="1" i="1" dirty="0"/>
              <a:t>different degrees of quality.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2924944"/>
            <a:ext cx="75437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0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Definitions</a:t>
            </a:r>
            <a:endParaRPr lang="en-US" alt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Data quality</a:t>
            </a:r>
            <a:r>
              <a:rPr lang="en-US" sz="1800" dirty="0"/>
              <a:t> refers to the level of </a:t>
            </a:r>
            <a:r>
              <a:rPr lang="en-US" sz="1800" b="1" dirty="0"/>
              <a:t>quality</a:t>
            </a:r>
            <a:r>
              <a:rPr lang="en-US" sz="1800" dirty="0"/>
              <a:t> of </a:t>
            </a:r>
            <a:r>
              <a:rPr lang="en-US" sz="1800" b="1" dirty="0"/>
              <a:t>data</a:t>
            </a:r>
            <a:r>
              <a:rPr lang="en-US" sz="1800" dirty="0"/>
              <a:t>. 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There are many definitions of </a:t>
            </a:r>
            <a:r>
              <a:rPr lang="en-US" sz="1800" b="1" dirty="0"/>
              <a:t>data quality</a:t>
            </a:r>
            <a:r>
              <a:rPr lang="en-US" sz="1800" dirty="0"/>
              <a:t> but </a:t>
            </a:r>
            <a:r>
              <a:rPr lang="en-US" sz="1800" b="1" dirty="0"/>
              <a:t>data</a:t>
            </a:r>
            <a:r>
              <a:rPr lang="en-US" sz="1800" dirty="0"/>
              <a:t> are generally considered high </a:t>
            </a:r>
            <a:r>
              <a:rPr lang="en-US" sz="1800" b="1" dirty="0"/>
              <a:t>quality</a:t>
            </a:r>
            <a:r>
              <a:rPr lang="en-US" sz="1800" dirty="0"/>
              <a:t> if "they are fit for their intended uses in operations, decision making and planning.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 Quality of a Data Product may be understood as the degree to which data satisfy the requirements defined by the product-owner organization. 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endParaRPr lang="en-US" altLang="en-US" sz="1600" b="1" dirty="0"/>
          </a:p>
          <a:p>
            <a:pPr>
              <a:lnSpc>
                <a:spcPct val="80000"/>
              </a:lnSpc>
            </a:pPr>
            <a:endParaRPr lang="en-US" altLang="en-US" sz="1600" b="1" dirty="0"/>
          </a:p>
          <a:p>
            <a:pPr>
              <a:lnSpc>
                <a:spcPct val="80000"/>
              </a:lnSpc>
            </a:pPr>
            <a:endParaRPr lang="en-US" altLang="en-US" sz="1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605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1547664" y="2492896"/>
            <a:ext cx="6200800" cy="163867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</p:txBody>
      </p:sp>
    </p:spTree>
    <p:extLst>
      <p:ext uri="{BB962C8B-B14F-4D97-AF65-F5344CB8AC3E}">
        <p14:creationId xmlns:p14="http://schemas.microsoft.com/office/powerpoint/2010/main" val="262626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67056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Cleaning tasks</a:t>
            </a:r>
            <a:endParaRPr lang="en-US" altLang="en-US" dirty="0"/>
          </a:p>
        </p:txBody>
      </p:sp>
      <p:sp>
        <p:nvSpPr>
          <p:cNvPr id="954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600" y="1676400"/>
            <a:ext cx="7704856" cy="480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1">
              <a:lnSpc>
                <a:spcPct val="140000"/>
              </a:lnSpc>
            </a:pPr>
            <a:r>
              <a:rPr lang="en-US" altLang="en-US" sz="2800" b="1" dirty="0" smtClean="0"/>
              <a:t>Fill </a:t>
            </a:r>
            <a:r>
              <a:rPr lang="en-US" altLang="en-US" sz="2800" b="1" dirty="0"/>
              <a:t>in missing </a:t>
            </a:r>
            <a:r>
              <a:rPr lang="en-US" altLang="en-US" sz="2800" b="1" dirty="0" smtClean="0"/>
              <a:t>values</a:t>
            </a:r>
          </a:p>
          <a:p>
            <a:pPr lvl="1">
              <a:lnSpc>
                <a:spcPct val="140000"/>
              </a:lnSpc>
            </a:pPr>
            <a:endParaRPr lang="en-US" altLang="en-US" sz="2800" b="1" dirty="0"/>
          </a:p>
          <a:p>
            <a:pPr lvl="1">
              <a:lnSpc>
                <a:spcPct val="140000"/>
              </a:lnSpc>
            </a:pPr>
            <a:r>
              <a:rPr lang="en-US" altLang="en-US" sz="2800" b="1" dirty="0"/>
              <a:t>Identify outliers and smooth out noisy data </a:t>
            </a:r>
          </a:p>
          <a:p>
            <a:pPr lvl="1">
              <a:lnSpc>
                <a:spcPct val="140000"/>
              </a:lnSpc>
            </a:pPr>
            <a:endParaRPr lang="en-US" altLang="en-US" sz="2800" b="1" dirty="0" smtClean="0"/>
          </a:p>
          <a:p>
            <a:pPr lvl="1">
              <a:lnSpc>
                <a:spcPct val="140000"/>
              </a:lnSpc>
            </a:pPr>
            <a:r>
              <a:rPr lang="en-US" altLang="en-US" sz="2800" b="1" dirty="0" smtClean="0"/>
              <a:t>Correct </a:t>
            </a:r>
            <a:r>
              <a:rPr lang="en-US" altLang="en-US" sz="2800" b="1" dirty="0"/>
              <a:t>inconsistent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273613"/>
      </p:ext>
    </p:extLst>
  </p:cSld>
  <p:clrMapOvr>
    <a:masterClrMapping/>
  </p:clrMapOvr>
  <p:transition>
    <p:checke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4038600" cy="914400"/>
          </a:xfrm>
        </p:spPr>
        <p:txBody>
          <a:bodyPr/>
          <a:lstStyle/>
          <a:p>
            <a:r>
              <a:rPr lang="en-US" altLang="en-US" dirty="0"/>
              <a:t>Missing Data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E.g., many tuples have no recorded value for several attributes, such as customer income in sales data</a:t>
            </a:r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Missing </a:t>
            </a:r>
            <a:r>
              <a:rPr lang="en-US" altLang="en-US" sz="2400" dirty="0"/>
              <a:t>data may be due to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equipment malfunction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inconsistent with other recorded data and thus deleted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data not entered due to misunderstanding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certain data may not be considered important at the time of </a:t>
            </a:r>
            <a:r>
              <a:rPr lang="en-US" altLang="en-US" sz="2000" dirty="0" smtClean="0"/>
              <a:t>entry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4924590"/>
      </p:ext>
    </p:extLst>
  </p:cSld>
  <p:clrMapOvr>
    <a:masterClrMapping/>
  </p:clrMapOvr>
  <p:transition>
    <p:checke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70384"/>
            <a:ext cx="7652320" cy="914400"/>
          </a:xfrm>
        </p:spPr>
        <p:txBody>
          <a:bodyPr/>
          <a:lstStyle/>
          <a:p>
            <a:r>
              <a:rPr lang="en-US" altLang="en-US" dirty="0"/>
              <a:t>How to Handle Missing Data?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24000"/>
            <a:ext cx="7719392" cy="502920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en-US" sz="2000" b="1" dirty="0" smtClean="0"/>
              <a:t>1. Ignore </a:t>
            </a:r>
            <a:r>
              <a:rPr lang="en-US" altLang="en-US" sz="2000" b="1" dirty="0"/>
              <a:t>the </a:t>
            </a:r>
            <a:r>
              <a:rPr lang="en-US" altLang="en-US" sz="2000" b="1" dirty="0" smtClean="0"/>
              <a:t>tuple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en-US" altLang="en-US" sz="1600" dirty="0" smtClean="0"/>
              <a:t>usually </a:t>
            </a:r>
            <a:r>
              <a:rPr lang="en-US" altLang="en-US" sz="1600" dirty="0"/>
              <a:t>done when class label is missing (assuming the tasks in classification—not effective when the percentage of missing values per attribute varies considerably)</a:t>
            </a:r>
          </a:p>
          <a:p>
            <a:pPr>
              <a:lnSpc>
                <a:spcPct val="140000"/>
              </a:lnSpc>
            </a:pPr>
            <a:endParaRPr lang="en-US" altLang="en-US" sz="1400" b="1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2000" b="1" dirty="0" smtClean="0"/>
              <a:t>2. Fill </a:t>
            </a:r>
            <a:r>
              <a:rPr lang="en-US" altLang="en-US" sz="2000" b="1" dirty="0"/>
              <a:t>in the missing value manually: </a:t>
            </a:r>
            <a:r>
              <a:rPr lang="en-US" altLang="en-US" sz="1600" dirty="0" smtClean="0"/>
              <a:t>tedious </a:t>
            </a:r>
            <a:r>
              <a:rPr lang="en-US" altLang="en-US" sz="1600" dirty="0"/>
              <a:t>+ </a:t>
            </a:r>
            <a:r>
              <a:rPr lang="en-US" altLang="en-US" sz="1600" dirty="0" smtClean="0"/>
              <a:t>infeasible?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2000" b="1" dirty="0"/>
              <a:t>3. Fill in the missing value a</a:t>
            </a:r>
            <a:r>
              <a:rPr lang="en-US" altLang="en-US" sz="2000" b="1" dirty="0" smtClean="0"/>
              <a:t>utomatically: </a:t>
            </a:r>
            <a:endParaRPr lang="en-US" altLang="en-US" sz="2000" b="1" dirty="0"/>
          </a:p>
          <a:p>
            <a:pPr lvl="1">
              <a:lnSpc>
                <a:spcPct val="140000"/>
              </a:lnSpc>
            </a:pPr>
            <a:r>
              <a:rPr lang="en-US" altLang="en-US" sz="1600" b="1" dirty="0"/>
              <a:t> Use a global constant: </a:t>
            </a:r>
            <a:r>
              <a:rPr lang="en-US" altLang="en-US" sz="1600" dirty="0"/>
              <a:t>e.g., “unknown”, “NA” a new class?! </a:t>
            </a:r>
          </a:p>
          <a:p>
            <a:pPr lvl="1">
              <a:lnSpc>
                <a:spcPct val="140000"/>
              </a:lnSpc>
            </a:pPr>
            <a:r>
              <a:rPr lang="en-US" altLang="en-US" sz="1600" b="1" dirty="0"/>
              <a:t>Use the attribute </a:t>
            </a:r>
            <a:r>
              <a:rPr lang="en-US" altLang="en-US" sz="1600" b="1" dirty="0" smtClean="0"/>
              <a:t>mean: </a:t>
            </a:r>
            <a:r>
              <a:rPr lang="en-US" altLang="en-US" sz="1600" dirty="0" smtClean="0"/>
              <a:t>for </a:t>
            </a:r>
            <a:r>
              <a:rPr lang="en-US" altLang="en-US" sz="1600" dirty="0"/>
              <a:t>all samples belonging to the same class: smarter</a:t>
            </a:r>
          </a:p>
          <a:p>
            <a:pPr lvl="1">
              <a:lnSpc>
                <a:spcPct val="140000"/>
              </a:lnSpc>
            </a:pPr>
            <a:r>
              <a:rPr lang="en-US" altLang="en-US" sz="1600" b="1" dirty="0" smtClean="0"/>
              <a:t>Use </a:t>
            </a:r>
            <a:r>
              <a:rPr lang="en-US" altLang="en-US" sz="1600" b="1" dirty="0"/>
              <a:t>the most probable </a:t>
            </a:r>
            <a:r>
              <a:rPr lang="en-US" altLang="en-US" sz="1600" b="1" dirty="0" smtClean="0"/>
              <a:t>value</a:t>
            </a:r>
            <a:r>
              <a:rPr lang="en-US" altLang="en-US" sz="1600" dirty="0" smtClean="0"/>
              <a:t>: </a:t>
            </a:r>
            <a:r>
              <a:rPr lang="en-US" altLang="en-US" sz="1600" dirty="0"/>
              <a:t>inference-based such as Bayesian formula or decision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980836"/>
      </p:ext>
    </p:extLst>
  </p:cSld>
  <p:clrMapOvr>
    <a:masterClrMapping/>
  </p:clrMapOvr>
  <p:transition>
    <p:checke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18592"/>
            <a:ext cx="3429000" cy="838200"/>
          </a:xfrm>
        </p:spPr>
        <p:txBody>
          <a:bodyPr/>
          <a:lstStyle/>
          <a:p>
            <a:r>
              <a:rPr lang="en-US" altLang="en-US" dirty="0"/>
              <a:t>Noisy Data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76400"/>
            <a:ext cx="7715200" cy="4800600"/>
          </a:xfrm>
        </p:spPr>
        <p:txBody>
          <a:bodyPr/>
          <a:lstStyle/>
          <a:p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en-US" sz="2000" dirty="0"/>
              <a:t>random error or variance in a measured variable</a:t>
            </a:r>
          </a:p>
          <a:p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Incorrect attribute values </a:t>
            </a:r>
            <a:r>
              <a:rPr lang="en-US" altLang="en-US" sz="2000" dirty="0"/>
              <a:t>may due to</a:t>
            </a:r>
          </a:p>
          <a:p>
            <a:pPr lvl="1"/>
            <a:r>
              <a:rPr lang="en-US" altLang="en-US" sz="2000" dirty="0"/>
              <a:t>faulty data collection instruments</a:t>
            </a:r>
          </a:p>
          <a:p>
            <a:pPr lvl="1"/>
            <a:r>
              <a:rPr lang="en-US" altLang="en-US" sz="2000" dirty="0"/>
              <a:t>data entry problems</a:t>
            </a:r>
          </a:p>
          <a:p>
            <a:pPr lvl="1"/>
            <a:r>
              <a:rPr lang="en-US" altLang="en-US" sz="2000" dirty="0"/>
              <a:t>data transmission problems</a:t>
            </a:r>
          </a:p>
          <a:p>
            <a:pPr lvl="1"/>
            <a:r>
              <a:rPr lang="en-US" altLang="en-US" sz="2000" dirty="0"/>
              <a:t>technology limitation</a:t>
            </a:r>
          </a:p>
          <a:p>
            <a:pPr lvl="1"/>
            <a:r>
              <a:rPr lang="en-US" altLang="en-US" sz="2000" dirty="0"/>
              <a:t>inconsistency in naming convention </a:t>
            </a:r>
          </a:p>
          <a:p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data problems </a:t>
            </a:r>
            <a:r>
              <a:rPr lang="en-US" altLang="en-US" sz="2000" dirty="0"/>
              <a:t>which requires data cleaning</a:t>
            </a:r>
          </a:p>
          <a:p>
            <a:pPr lvl="1"/>
            <a:r>
              <a:rPr lang="en-US" altLang="en-US" sz="2000" dirty="0"/>
              <a:t>duplicate records</a:t>
            </a:r>
          </a:p>
          <a:p>
            <a:pPr lvl="1"/>
            <a:r>
              <a:rPr lang="en-US" altLang="en-US" sz="2000" dirty="0"/>
              <a:t>incomplete data</a:t>
            </a:r>
          </a:p>
          <a:p>
            <a:pPr lvl="1"/>
            <a:r>
              <a:rPr lang="en-US" altLang="en-US" sz="2000" dirty="0"/>
              <a:t>inconsistent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31349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4704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Handle Noisy Data?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696200" cy="504056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Binning  (e.g., 4, 8, 9, 15, 21, 21, 24, 25, 26, 28, 29, 34)</a:t>
            </a:r>
          </a:p>
          <a:p>
            <a:pPr lvl="1" eaLnBrk="1" hangingPunct="1"/>
            <a:r>
              <a:rPr lang="en-US" altLang="en-US" sz="2400" dirty="0" smtClean="0"/>
              <a:t>First sort data and partition into (equal-frequency) bins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altLang="en-US" sz="1600" dirty="0" smtClean="0">
                <a:solidFill>
                  <a:schemeClr val="hlink"/>
                </a:solidFill>
              </a:rPr>
              <a:t>4</a:t>
            </a:r>
            <a:r>
              <a:rPr lang="de-DE" altLang="en-US" sz="1600" dirty="0">
                <a:solidFill>
                  <a:schemeClr val="hlink"/>
                </a:solidFill>
              </a:rPr>
              <a:t>, 8, 9, </a:t>
            </a:r>
            <a:r>
              <a:rPr lang="de-DE" altLang="en-US" sz="1600" dirty="0" smtClean="0">
                <a:solidFill>
                  <a:schemeClr val="hlink"/>
                </a:solidFill>
              </a:rPr>
              <a:t>15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altLang="en-US" sz="1600" dirty="0" smtClean="0">
                <a:solidFill>
                  <a:schemeClr val="hlink"/>
                </a:solidFill>
              </a:rPr>
              <a:t>21</a:t>
            </a:r>
            <a:r>
              <a:rPr lang="de-DE" altLang="en-US" sz="1600" dirty="0">
                <a:solidFill>
                  <a:schemeClr val="hlink"/>
                </a:solidFill>
              </a:rPr>
              <a:t>, 21, 24, </a:t>
            </a:r>
            <a:r>
              <a:rPr lang="de-DE" altLang="en-US" sz="1600" dirty="0" smtClean="0">
                <a:solidFill>
                  <a:schemeClr val="hlink"/>
                </a:solidFill>
              </a:rPr>
              <a:t>25 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altLang="en-US" sz="1600" dirty="0" smtClean="0">
                <a:solidFill>
                  <a:schemeClr val="hlink"/>
                </a:solidFill>
              </a:rPr>
              <a:t>26</a:t>
            </a:r>
            <a:r>
              <a:rPr lang="de-DE" altLang="en-US" sz="1600" dirty="0">
                <a:solidFill>
                  <a:schemeClr val="hlink"/>
                </a:solidFill>
              </a:rPr>
              <a:t>, 28, 29, 34</a:t>
            </a:r>
            <a:endParaRPr lang="en-US" altLang="en-US" sz="16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 dirty="0" smtClean="0"/>
              <a:t>Then</a:t>
            </a:r>
          </a:p>
          <a:p>
            <a:pPr lvl="1"/>
            <a:r>
              <a:rPr lang="en-US" altLang="en-US" sz="2800" dirty="0">
                <a:solidFill>
                  <a:schemeClr val="hlink"/>
                </a:solidFill>
              </a:rPr>
              <a:t>smooth by bin </a:t>
            </a:r>
            <a:r>
              <a:rPr lang="en-US" altLang="en-US" sz="2800" dirty="0" smtClean="0">
                <a:solidFill>
                  <a:schemeClr val="hlink"/>
                </a:solidFill>
              </a:rPr>
              <a:t>means</a:t>
            </a:r>
            <a:r>
              <a:rPr lang="en-US" altLang="en-US" sz="2800" dirty="0">
                <a:solidFill>
                  <a:schemeClr val="hlink"/>
                </a:solidFill>
              </a:rPr>
              <a:t>: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9</a:t>
            </a:r>
            <a:r>
              <a:rPr lang="de-DE" sz="1600" dirty="0">
                <a:solidFill>
                  <a:schemeClr val="hlink"/>
                </a:solidFill>
              </a:rPr>
              <a:t>, 9, 9, 9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23</a:t>
            </a:r>
            <a:r>
              <a:rPr lang="de-DE" sz="1600" dirty="0">
                <a:solidFill>
                  <a:schemeClr val="hlink"/>
                </a:solidFill>
              </a:rPr>
              <a:t>, 23, 23, 23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29</a:t>
            </a:r>
            <a:r>
              <a:rPr lang="de-DE" sz="1600" dirty="0">
                <a:solidFill>
                  <a:schemeClr val="hlink"/>
                </a:solidFill>
              </a:rPr>
              <a:t>, 29, 29, 29</a:t>
            </a:r>
          </a:p>
          <a:p>
            <a:pPr lvl="1"/>
            <a:r>
              <a:rPr lang="en-US" altLang="en-US" sz="2800" dirty="0" smtClean="0">
                <a:solidFill>
                  <a:schemeClr val="hlink"/>
                </a:solidFill>
              </a:rPr>
              <a:t>smooth by bin boundaries: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4</a:t>
            </a:r>
            <a:r>
              <a:rPr lang="de-DE" sz="1600" dirty="0">
                <a:solidFill>
                  <a:schemeClr val="hlink"/>
                </a:solidFill>
              </a:rPr>
              <a:t>, 4, 4, 15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21</a:t>
            </a:r>
            <a:r>
              <a:rPr lang="de-DE" sz="1600" dirty="0">
                <a:solidFill>
                  <a:schemeClr val="hlink"/>
                </a:solidFill>
              </a:rPr>
              <a:t>, 21, 25, 25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26</a:t>
            </a:r>
            <a:r>
              <a:rPr lang="de-DE" sz="1600" dirty="0">
                <a:solidFill>
                  <a:schemeClr val="hlink"/>
                </a:solidFill>
              </a:rPr>
              <a:t>, 26, 26, 34</a:t>
            </a:r>
            <a:endParaRPr lang="en-US" altLang="en-US" sz="1600" dirty="0">
              <a:solidFill>
                <a:schemeClr val="hlin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7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4704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Handle Noisy Data?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696200" cy="4772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  <a:p>
            <a:pPr lvl="1" eaLnBrk="1" hangingPunct="1"/>
            <a:r>
              <a:rPr lang="en-US" altLang="en-US" sz="2400" dirty="0" smtClean="0"/>
              <a:t>smooth by fitting the data into regression functions</a:t>
            </a:r>
          </a:p>
          <a:p>
            <a:pPr eaLnBrk="1" hangingPunct="1"/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lvl="1" eaLnBrk="1" hangingPunct="1"/>
            <a:r>
              <a:rPr lang="en-US" altLang="en-US" sz="2400" dirty="0" smtClean="0"/>
              <a:t>detect and remove outliers</a:t>
            </a:r>
          </a:p>
          <a:p>
            <a:pPr eaLnBrk="1" hangingPunct="1"/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 dirty="0" smtClean="0"/>
              <a:t>detect suspicious values and check by human (e.g., deal with possible outliers)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671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20688"/>
            <a:ext cx="7772400" cy="864096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Summery</a:t>
            </a:r>
            <a:endParaRPr lang="en-US" alt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4969"/>
            <a:ext cx="7910083" cy="4612343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ea typeface="+mn-ea"/>
              </a:rPr>
              <a:t>Data Quality Dimensions &amp; Models</a:t>
            </a:r>
          </a:p>
          <a:p>
            <a:pPr marL="0" indent="-400050" eaLnBrk="1" hangingPunct="1">
              <a:lnSpc>
                <a:spcPct val="200000"/>
              </a:lnSpc>
            </a:pPr>
            <a:r>
              <a:rPr lang="en-US" altLang="en-US" dirty="0" smtClean="0"/>
              <a:t>Data </a:t>
            </a:r>
            <a:r>
              <a:rPr lang="en-US" altLang="en-US" dirty="0"/>
              <a:t>Quality </a:t>
            </a:r>
            <a:r>
              <a:rPr lang="en-US" altLang="en-US" dirty="0" smtClean="0"/>
              <a:t>Problems</a:t>
            </a:r>
          </a:p>
          <a:p>
            <a:pPr marL="1257300" lvl="3" indent="-400050" eaLnBrk="1" hangingPunct="1"/>
            <a:r>
              <a:rPr lang="en-US" altLang="en-US" sz="1800" dirty="0"/>
              <a:t>Instance/ Schema Level</a:t>
            </a:r>
          </a:p>
          <a:p>
            <a:pPr marL="1257300" lvl="3" indent="-400050" eaLnBrk="1" hangingPunct="1"/>
            <a:r>
              <a:rPr lang="en-US" altLang="en-US" sz="1800" dirty="0"/>
              <a:t>Singe/ Multi Source</a:t>
            </a:r>
          </a:p>
          <a:p>
            <a:pPr marL="1257300" lvl="3" indent="-400050" eaLnBrk="1" hangingPunct="1"/>
            <a:r>
              <a:rPr lang="en-US" altLang="en-US" sz="1800" dirty="0"/>
              <a:t>Attribute/ Record/ Record Type/ Source</a:t>
            </a:r>
          </a:p>
          <a:p>
            <a:pPr marL="0" indent="-400050" eaLnBrk="1" hangingPunct="1">
              <a:lnSpc>
                <a:spcPct val="200000"/>
              </a:lnSpc>
            </a:pPr>
            <a:r>
              <a:rPr lang="en-US" altLang="en-US" dirty="0" smtClean="0"/>
              <a:t>Data Cleaning Tasks</a:t>
            </a:r>
          </a:p>
          <a:p>
            <a:pPr marL="1257300" lvl="3" indent="-400050" eaLnBrk="1" hangingPunct="1"/>
            <a:r>
              <a:rPr lang="en-US" altLang="en-US" sz="1800" dirty="0"/>
              <a:t>Fill in missing values</a:t>
            </a:r>
          </a:p>
          <a:p>
            <a:pPr marL="1257300" lvl="3" indent="-400050" eaLnBrk="1" hangingPunct="1"/>
            <a:r>
              <a:rPr lang="en-US" altLang="en-US" sz="1800" dirty="0"/>
              <a:t>Identify outliers and smooth out noisy data </a:t>
            </a:r>
          </a:p>
          <a:p>
            <a:pPr marL="1257300" lvl="3" indent="-400050" eaLnBrk="1" hangingPunct="1"/>
            <a:r>
              <a:rPr lang="en-US" altLang="en-US" sz="1800" dirty="0"/>
              <a:t>Correct inconsistent data</a:t>
            </a:r>
          </a:p>
          <a:p>
            <a:pPr marL="1257300" lvl="3" indent="-400050" eaLnBrk="1" hangingPunct="1"/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sz="2800" b="1" dirty="0"/>
          </a:p>
          <a:p>
            <a:pPr marL="0" indent="-400050" eaLnBrk="1" hangingPunct="1">
              <a:lnSpc>
                <a:spcPct val="200000"/>
              </a:lnSpc>
            </a:pPr>
            <a:endParaRPr lang="en-US" altLang="en-US" dirty="0" smtClean="0"/>
          </a:p>
          <a:p>
            <a:pPr marL="0" indent="-400050" eaLnBrk="1" hangingPunct="1">
              <a:lnSpc>
                <a:spcPct val="200000"/>
              </a:lnSpc>
            </a:pPr>
            <a:endParaRPr lang="en-US" alt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4836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70FE0-0291-4505-ABED-912BDA414392}" type="slidenum">
              <a:rPr lang="fa-IR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1547664" y="2348880"/>
            <a:ext cx="6200800" cy="19987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  <a:b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353831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>
          <a:xfrm>
            <a:off x="895672" y="764704"/>
            <a:ext cx="7924800" cy="914400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en-US" sz="2500" i="1" dirty="0"/>
              <a:t>ISO/IEC 25012 Data Quality Model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4824"/>
            <a:ext cx="7693025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The ISO/IEC-25012 data quality model defined quality attributes into </a:t>
            </a:r>
            <a:r>
              <a:rPr lang="en-US" altLang="en-US" sz="2000" b="1" dirty="0">
                <a:solidFill>
                  <a:srgbClr val="FF09FF"/>
                </a:solidFill>
              </a:rPr>
              <a:t>fifteen </a:t>
            </a:r>
            <a:r>
              <a:rPr lang="en-US" altLang="en-US" sz="2000" dirty="0"/>
              <a:t>characteristics considered by two points of view: </a:t>
            </a:r>
          </a:p>
          <a:p>
            <a:pPr lvl="1"/>
            <a:r>
              <a:rPr lang="en-US" altLang="en-US" b="1" i="1" dirty="0"/>
              <a:t>Inherent</a:t>
            </a:r>
            <a:r>
              <a:rPr lang="en-US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      data quality refers to data itself, in particular to:</a:t>
            </a:r>
          </a:p>
          <a:p>
            <a:pPr lvl="3">
              <a:buFontTx/>
              <a:buChar char="-"/>
            </a:pPr>
            <a:r>
              <a:rPr lang="en-US" altLang="en-US" sz="1600" dirty="0"/>
              <a:t>data domain values and possible restrictions </a:t>
            </a:r>
          </a:p>
          <a:p>
            <a:pPr lvl="3">
              <a:buFontTx/>
              <a:buChar char="-"/>
            </a:pPr>
            <a:r>
              <a:rPr lang="en-US" altLang="en-US" sz="1600" dirty="0"/>
              <a:t>relationships of data values </a:t>
            </a:r>
          </a:p>
          <a:p>
            <a:pPr lvl="3">
              <a:buFontTx/>
              <a:buChar char="-"/>
            </a:pPr>
            <a:r>
              <a:rPr lang="en-US" altLang="en-US" sz="1600" dirty="0"/>
              <a:t>Metadata</a:t>
            </a:r>
          </a:p>
          <a:p>
            <a:pPr lvl="3">
              <a:buFontTx/>
              <a:buChar char="-"/>
            </a:pPr>
            <a:endParaRPr lang="en-US" altLang="en-US" sz="1600" dirty="0"/>
          </a:p>
          <a:p>
            <a:pPr lvl="1"/>
            <a:r>
              <a:rPr lang="en-US" altLang="en-US" b="1" i="1" dirty="0"/>
              <a:t>system dependent</a:t>
            </a:r>
          </a:p>
          <a:p>
            <a:pPr lvl="1">
              <a:buFontTx/>
              <a:buNone/>
            </a:pPr>
            <a:r>
              <a:rPr lang="en-US" altLang="en-US" sz="1600" dirty="0"/>
              <a:t>	data quality depends on the technological domain in which data are used:</a:t>
            </a:r>
          </a:p>
          <a:p>
            <a:pPr lvl="3">
              <a:buFontTx/>
              <a:buNone/>
            </a:pPr>
            <a:r>
              <a:rPr lang="en-US" altLang="en-US" sz="1400" dirty="0"/>
              <a:t>- computer systems' components such as: hardware devices (precision)</a:t>
            </a:r>
          </a:p>
          <a:p>
            <a:pPr lvl="3">
              <a:buFontTx/>
              <a:buNone/>
            </a:pPr>
            <a:r>
              <a:rPr lang="en-US" altLang="en-US" sz="1400" dirty="0"/>
              <a:t>- computer system software (recoverability)</a:t>
            </a:r>
          </a:p>
          <a:p>
            <a:pPr lvl="3">
              <a:buFontTx/>
              <a:buNone/>
            </a:pPr>
            <a:r>
              <a:rPr lang="en-US" altLang="en-US" sz="1400" dirty="0"/>
              <a:t>- other software (portability)</a:t>
            </a:r>
            <a:endParaRPr lang="en-US" altLang="en-US" sz="12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62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2656"/>
            <a:ext cx="7772399" cy="59546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Accuracy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6096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cs typeface="Tahoma" panose="020B0604030504040204" pitchFamily="34" charset="0"/>
              </a:rPr>
              <a:t>The degree to which data has attributes that correctly represent the true value of the intended attribute of a concept or event in a specific context of use. 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cs typeface="Tahoma" panose="020B0604030504040204" pitchFamily="34" charset="0"/>
              </a:rPr>
              <a:t>Syntactic accuracy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cs typeface="Tahoma" panose="020B0604030504040204" pitchFamily="34" charset="0"/>
              </a:rPr>
              <a:t>Semantic accuracy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GB" altLang="en-US" sz="1600" b="1" dirty="0"/>
              <a:t>Measurement Function</a:t>
            </a:r>
            <a:r>
              <a:rPr lang="en-US" altLang="en-US" sz="1600" b="1" dirty="0"/>
              <a:t> A/B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A: records in which </a:t>
            </a:r>
            <a:r>
              <a:rPr lang="en-US" altLang="en-US" sz="1600" i="1" dirty="0"/>
              <a:t>all </a:t>
            </a:r>
            <a:r>
              <a:rPr lang="en-US" altLang="en-US" sz="1600" dirty="0"/>
              <a:t>attributes are accurate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B: Total records in a dataset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	</a:t>
            </a:r>
            <a:endParaRPr lang="en-GB" altLang="en-US" sz="16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A=number of records with the specified field syntactically accurate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B=number of records</a:t>
            </a:r>
            <a:endParaRPr lang="en-US" altLang="en-US" sz="16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A: attribute values that are accurate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B: records × attributes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30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Completeness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The degree to which subject data associated with an entity has values for all expected attributes and related entity instances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GB" altLang="en-US" sz="1600" b="1" i="1"/>
              <a:t>Measurement Function A/B 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A: records with no missing attribute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B: Total records in a dataset</a:t>
            </a:r>
          </a:p>
          <a:p>
            <a:pPr lvl="1">
              <a:lnSpc>
                <a:spcPct val="80000"/>
              </a:lnSpc>
            </a:pPr>
            <a:endParaRPr lang="en-GB" altLang="en-US" sz="1600"/>
          </a:p>
          <a:p>
            <a:pPr lvl="1">
              <a:lnSpc>
                <a:spcPct val="80000"/>
              </a:lnSpc>
            </a:pPr>
            <a:r>
              <a:rPr lang="en-GB" altLang="en-US" sz="1600"/>
              <a:t>A: number of data required for the particular context in the data file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B: number of data in the specified particular context of intended use</a:t>
            </a:r>
          </a:p>
          <a:p>
            <a:pPr lvl="1">
              <a:lnSpc>
                <a:spcPct val="80000"/>
              </a:lnSpc>
            </a:pPr>
            <a:endParaRPr lang="en-GB" altLang="en-US" sz="1600"/>
          </a:p>
          <a:p>
            <a:pPr lvl="1">
              <a:lnSpc>
                <a:spcPct val="80000"/>
              </a:lnSpc>
            </a:pPr>
            <a:r>
              <a:rPr lang="en-GB" altLang="en-US" sz="1600"/>
              <a:t>A: attribute fields containing values 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B: records × attributes</a:t>
            </a: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11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Consistency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Free from contradiction and are coherent with other data in a specific context of use.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 An employee's birth date cannot be later than his “recruitment date”.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526010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11966</TotalTime>
  <Words>1773</Words>
  <Application>Microsoft Office PowerPoint</Application>
  <PresentationFormat>On-screen Show (4:3)</PresentationFormat>
  <Paragraphs>383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B Homa</vt:lpstr>
      <vt:lpstr>B Jadid</vt:lpstr>
      <vt:lpstr>B Nazanin</vt:lpstr>
      <vt:lpstr>B Titr</vt:lpstr>
      <vt:lpstr>B Traffic</vt:lpstr>
      <vt:lpstr>Garamond</vt:lpstr>
      <vt:lpstr>Koodak</vt:lpstr>
      <vt:lpstr>Nazanin</vt:lpstr>
      <vt:lpstr>Tahoma</vt:lpstr>
      <vt:lpstr>Times New Roman</vt:lpstr>
      <vt:lpstr>Wingdings</vt:lpstr>
      <vt:lpstr>Notebook</vt:lpstr>
      <vt:lpstr>PowerPoint Presentation</vt:lpstr>
      <vt:lpstr>Data Quality</vt:lpstr>
      <vt:lpstr>Definitions</vt:lpstr>
      <vt:lpstr>PowerPoint Presentation</vt:lpstr>
      <vt:lpstr>ISO/IEC 25012 Data Quality Model</vt:lpstr>
      <vt:lpstr>PowerPoint Presentation</vt:lpstr>
      <vt:lpstr>1. Accuracy </vt:lpstr>
      <vt:lpstr>2. Completeness</vt:lpstr>
      <vt:lpstr>3. Consistency</vt:lpstr>
      <vt:lpstr>4. Creditability (validity)</vt:lpstr>
      <vt:lpstr>5. Currentness</vt:lpstr>
      <vt:lpstr>PowerPoint Presentation</vt:lpstr>
      <vt:lpstr>6. Accessibility</vt:lpstr>
      <vt:lpstr>7. Compliance</vt:lpstr>
      <vt:lpstr>8. Confidentiality</vt:lpstr>
      <vt:lpstr>9. Efficiency</vt:lpstr>
      <vt:lpstr>10. Precision</vt:lpstr>
      <vt:lpstr>11. Traceability</vt:lpstr>
      <vt:lpstr>12. Understand ability</vt:lpstr>
      <vt:lpstr>13. Availability</vt:lpstr>
      <vt:lpstr>14. Portability</vt:lpstr>
      <vt:lpstr>15. Recoverability</vt:lpstr>
      <vt:lpstr>ISO 25012 Quality Model</vt:lpstr>
      <vt:lpstr>PowerPoint Presentation</vt:lpstr>
      <vt:lpstr>PowerPoint Presentation</vt:lpstr>
      <vt:lpstr>PowerPoint Presentation</vt:lpstr>
      <vt:lpstr>Single Source Problem – Instance Level</vt:lpstr>
      <vt:lpstr>PowerPoint Presentation</vt:lpstr>
      <vt:lpstr>Randomness of data errors</vt:lpstr>
      <vt:lpstr>PowerPoint Presentation</vt:lpstr>
      <vt:lpstr>Data Cleaning tasks</vt:lpstr>
      <vt:lpstr>Missing Data</vt:lpstr>
      <vt:lpstr>How to Handle Missing Data?</vt:lpstr>
      <vt:lpstr>Noisy Data</vt:lpstr>
      <vt:lpstr>How to Handle Noisy Data?</vt:lpstr>
      <vt:lpstr>How to Handle Noisy Data? </vt:lpstr>
      <vt:lpstr>Summery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METRO.P30</cp:lastModifiedBy>
  <cp:revision>975</cp:revision>
  <dcterms:created xsi:type="dcterms:W3CDTF">2007-01-21T15:22:56Z</dcterms:created>
  <dcterms:modified xsi:type="dcterms:W3CDTF">2024-02-13T15:23:06Z</dcterms:modified>
</cp:coreProperties>
</file>