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7" r:id="rId5"/>
    <p:sldId id="275" r:id="rId6"/>
    <p:sldId id="271" r:id="rId7"/>
    <p:sldId id="272" r:id="rId8"/>
    <p:sldId id="273" r:id="rId9"/>
    <p:sldId id="274" r:id="rId10"/>
    <p:sldId id="259" r:id="rId11"/>
    <p:sldId id="269" r:id="rId12"/>
    <p:sldId id="268" r:id="rId13"/>
    <p:sldId id="270" r:id="rId14"/>
    <p:sldId id="261" r:id="rId15"/>
    <p:sldId id="262" r:id="rId16"/>
    <p:sldId id="263" r:id="rId17"/>
    <p:sldId id="264" r:id="rId18"/>
    <p:sldId id="260" r:id="rId19"/>
    <p:sldId id="265" r:id="rId20"/>
    <p:sldId id="266" r:id="rId21"/>
    <p:sldId id="267" r:id="rId22"/>
    <p:sldId id="277" r:id="rId23"/>
    <p:sldId id="276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E309-9331-4B5E-ACA4-273C86E3771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E608-3441-423B-9D44-559DE401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E608-3441-423B-9D44-559DE401C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0E608-3441-423B-9D44-559DE401C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321-8C61-4331-9593-6B08C8133D78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16B4-01EB-4379-8497-CD57A439DD3D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9B52-B208-41EB-8E76-57E23D2ED7F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009-CB29-4807-B6A6-0B32CCBE52D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545-BBC3-43FF-A398-E7793E95D52C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13C0-CA0C-4C7F-BF76-EF56C95E41E4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F459-6B56-4E1D-A669-9B056259DE5F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F3B-2708-41AE-880A-716B8736BDE2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46F-B764-43F4-89A3-94C601271F92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3FA4-B487-4C5C-979E-9DD2D17E8EDE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3550-3C7B-46F0-A848-3DA5DFBBDD6C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D9B0-15DD-4F44-9F2E-774A749DE1C1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BBCB-B785-4F36-8E9B-710A57D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669" y="2433967"/>
            <a:ext cx="11585543" cy="1044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Detection System for Polluted Images by Gaussian, Salt and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Pepper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Poisson and Speckle Noises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955481"/>
            <a:ext cx="12192000" cy="12981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S.Muhammad</a:t>
            </a:r>
            <a:r>
              <a:rPr lang="en-US" sz="2200" b="1" dirty="0"/>
              <a:t> </a:t>
            </a:r>
            <a:r>
              <a:rPr lang="en-US" sz="2200" b="1" dirty="0" err="1"/>
              <a:t>Hossein</a:t>
            </a:r>
            <a:r>
              <a:rPr lang="en-US" sz="2200" b="1" dirty="0"/>
              <a:t> </a:t>
            </a:r>
            <a:r>
              <a:rPr lang="en-US" sz="2200" b="1" dirty="0" err="1"/>
              <a:t>Mousavi</a:t>
            </a:r>
            <a:r>
              <a:rPr lang="en-US" sz="2200" b="1" dirty="0"/>
              <a:t>, Department of Computer Engineering, Bu Ali </a:t>
            </a:r>
            <a:r>
              <a:rPr lang="en-US" sz="2200" b="1" dirty="0" err="1"/>
              <a:t>Sina</a:t>
            </a:r>
            <a:r>
              <a:rPr lang="en-US" sz="2200" b="1" dirty="0"/>
              <a:t> University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Marwa</a:t>
            </a:r>
            <a:r>
              <a:rPr lang="en-US" b="1" dirty="0"/>
              <a:t> </a:t>
            </a:r>
            <a:r>
              <a:rPr lang="en-US" b="1" dirty="0" err="1" smtClean="0"/>
              <a:t>Kharazi</a:t>
            </a:r>
            <a:r>
              <a:rPr lang="en-US" b="1" dirty="0" smtClean="0"/>
              <a:t>, </a:t>
            </a:r>
            <a:r>
              <a:rPr lang="en-US" b="1" dirty="0"/>
              <a:t>Department of Computer Engineering, Bu Ali </a:t>
            </a:r>
            <a:r>
              <a:rPr lang="en-US" b="1" dirty="0" err="1"/>
              <a:t>Sina</a:t>
            </a:r>
            <a:r>
              <a:rPr lang="en-US" b="1" dirty="0"/>
              <a:t> University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04894"/>
              </p:ext>
            </p:extLst>
          </p:nvPr>
        </p:nvGraphicFramePr>
        <p:xfrm>
          <a:off x="820134" y="2312302"/>
          <a:ext cx="3733013" cy="3195341"/>
        </p:xfrm>
        <a:graphic>
          <a:graphicData uri="http://schemas.openxmlformats.org/drawingml/2006/table">
            <a:tbl>
              <a:tblPr firstRow="1" firstCol="1" bandRow="1"/>
              <a:tblGrid>
                <a:gridCol w="569803"/>
                <a:gridCol w="575129"/>
                <a:gridCol w="575129"/>
                <a:gridCol w="287565"/>
                <a:gridCol w="575129"/>
                <a:gridCol w="575129"/>
                <a:gridCol w="575129"/>
              </a:tblGrid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1139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10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41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65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spc="-5">
                        <a:effectLst/>
                        <a:latin typeface="Times New Roman" panose="020206030504050203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270235" y="1672380"/>
            <a:ext cx="6096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tabLst>
                <a:tab pos="685800" algn="l"/>
                <a:tab pos="457200" algn="l"/>
              </a:tabLst>
            </a:pPr>
            <a:r>
              <a:rPr lang="en-US" b="1" cap="small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b="1" cap="small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four proposed filter for edge </a:t>
            </a:r>
            <a:r>
              <a:rPr lang="en-US" b="1" cap="small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detection:</a:t>
            </a:r>
            <a:endParaRPr lang="en-US" sz="1600" cap="small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70955"/>
              </p:ext>
            </p:extLst>
          </p:nvPr>
        </p:nvGraphicFramePr>
        <p:xfrm>
          <a:off x="7663992" y="3354554"/>
          <a:ext cx="1640264" cy="863430"/>
        </p:xfrm>
        <a:graphic>
          <a:graphicData uri="http://schemas.openxmlformats.org/drawingml/2006/table">
            <a:tbl>
              <a:tblPr rtl="1" firstRow="1" firstCol="1" bandRow="1"/>
              <a:tblGrid>
                <a:gridCol w="527901"/>
                <a:gridCol w="550365"/>
                <a:gridCol w="561998"/>
              </a:tblGrid>
              <a:tr h="29204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4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123496" y="2796271"/>
            <a:ext cx="452643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tabLst>
                <a:tab pos="685800" algn="l"/>
                <a:tab pos="457200" algn="l"/>
              </a:tabLst>
            </a:pPr>
            <a:r>
              <a:rPr lang="en-US" cap="sm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auxiliary </a:t>
            </a:r>
            <a:r>
              <a:rPr lang="en-US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for implementation of (1)</a:t>
            </a:r>
            <a:endParaRPr lang="en-US" sz="1600" cap="sm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2602" y="4461203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pc="-5" dirty="0">
                <a:latin typeface="Cambria Math" panose="02040503050406030204" pitchFamily="18" charset="0"/>
                <a:ea typeface="MS Mincho"/>
                <a:cs typeface="Times New Roman" panose="02020603050405020304" pitchFamily="18" charset="0"/>
              </a:rPr>
              <a:t>|</a:t>
            </a:r>
            <a:r>
              <a:rPr lang="en-US" spc="-5" dirty="0">
                <a:latin typeface="Cambria Math" panose="02040503050406030204" pitchFamily="18" charset="0"/>
                <a:ea typeface="MS Mincho"/>
                <a:cs typeface="Cambria Math" panose="02040503050406030204" pitchFamily="18" charset="0"/>
              </a:rPr>
              <a:t>∇</a:t>
            </a:r>
            <a:r>
              <a:rPr lang="en-US" spc="-5" dirty="0">
                <a:latin typeface="Cambria Math" panose="02040503050406030204" pitchFamily="18" charset="0"/>
                <a:ea typeface="MS Mincho"/>
                <a:cs typeface="Times New Roman" panose="02020603050405020304" pitchFamily="18" charset="0"/>
              </a:rPr>
              <a:t>f(</a:t>
            </a:r>
            <a:r>
              <a:rPr lang="en-US" spc="-5" dirty="0" err="1">
                <a:latin typeface="Cambria Math" panose="02040503050406030204" pitchFamily="18" charset="0"/>
                <a:ea typeface="MS Mincho"/>
                <a:cs typeface="Times New Roman" panose="02020603050405020304" pitchFamily="18" charset="0"/>
              </a:rPr>
              <a:t>x,y</a:t>
            </a:r>
            <a:r>
              <a:rPr lang="en-US" spc="-5" dirty="0">
                <a:latin typeface="Cambria Math" panose="02040503050406030204" pitchFamily="18" charset="0"/>
                <a:ea typeface="MS Mincho"/>
                <a:cs typeface="Times New Roman" panose="02020603050405020304" pitchFamily="18" charset="0"/>
              </a:rPr>
              <a:t>)|=|(0.6Z7+0.8Z8+1.2Z9)-(0.6Z1-0.8Z2-1.2Z3)| +|(1.2Z3+0.8Z6+0.6Z9)-(1.2Z1-0.8Z4-0.6Z7)|</a:t>
            </a:r>
            <a:endParaRPr lang="en-US" sz="2400" spc="-5" dirty="0">
              <a:latin typeface="Times New Roman" panose="02020603050405020304" pitchFamily="18" charset="0"/>
              <a:ea typeface="MS Mincho"/>
            </a:endParaRPr>
          </a:p>
          <a:p>
            <a:pPr algn="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              (1)</a:t>
            </a:r>
            <a:endParaRPr lang="en-US" sz="2400" spc="-5" dirty="0">
              <a:effectLst/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1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225" y="1666875"/>
            <a:ext cx="112871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Hit-or-Miss Transform: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morphology, hit-or-miss transform is an operation that detects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morphological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of disjoint structuring 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hit-or-miss transform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structuring element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foreground of the 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element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62" y="3786188"/>
            <a:ext cx="1604963" cy="2246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660" y="3786188"/>
            <a:ext cx="1565115" cy="22469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7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46113"/>
            <a:ext cx="6096000" cy="511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219450"/>
            <a:ext cx="1400175" cy="1428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8950" y="1714500"/>
            <a:ext cx="1514475" cy="1504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62700" y="4676775"/>
            <a:ext cx="1514475" cy="1504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86950" y="2686050"/>
            <a:ext cx="1514475" cy="1504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86949" y="4225987"/>
            <a:ext cx="1514475" cy="1504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757612" y="2466975"/>
            <a:ext cx="3081338" cy="146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3757612" y="3933825"/>
            <a:ext cx="2605088" cy="149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 flipV="1">
            <a:off x="3757612" y="3438525"/>
            <a:ext cx="6129338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3757612" y="3933825"/>
            <a:ext cx="6129337" cy="104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7720" y="2959656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60156" y="3454956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2-Miss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2062" y="3837027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3-Hit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07720" y="4676775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4-Hit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127" y="1672276"/>
            <a:ext cx="252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Hit-or-Miss Transform: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0694" y="2704522"/>
            <a:ext cx="128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Filter(3*3)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14557" y="1665327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47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2364413"/>
            <a:ext cx="1082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basic idea in binary morphology is to </a:t>
            </a:r>
            <a:r>
              <a:rPr lang="en-US" b="1" dirty="0"/>
              <a:t>probe</a:t>
            </a:r>
            <a:r>
              <a:rPr lang="en-US" dirty="0"/>
              <a:t> an image with a simple, </a:t>
            </a:r>
            <a:r>
              <a:rPr lang="en-US" b="1" dirty="0"/>
              <a:t>pre-defined </a:t>
            </a:r>
            <a:r>
              <a:rPr lang="en-US" b="1" dirty="0" smtClean="0"/>
              <a:t>shape,</a:t>
            </a:r>
          </a:p>
          <a:p>
            <a:r>
              <a:rPr lang="en-US" dirty="0" smtClean="0"/>
              <a:t>drawing </a:t>
            </a:r>
            <a:r>
              <a:rPr lang="en-US" dirty="0"/>
              <a:t>conclusions on how this shape fits or misses the shapes in the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simple "</a:t>
            </a:r>
            <a:r>
              <a:rPr lang="en-US" b="1" dirty="0"/>
              <a:t>probe</a:t>
            </a:r>
            <a:r>
              <a:rPr lang="en-US" dirty="0"/>
              <a:t>" is called </a:t>
            </a:r>
            <a:r>
              <a:rPr lang="en-US" b="1" dirty="0"/>
              <a:t>structuring element</a:t>
            </a:r>
            <a:r>
              <a:rPr lang="en-US" dirty="0"/>
              <a:t>, and is itself a </a:t>
            </a:r>
            <a:r>
              <a:rPr lang="en-US" b="1" dirty="0"/>
              <a:t>binary image </a:t>
            </a:r>
            <a:r>
              <a:rPr lang="en-US" dirty="0"/>
              <a:t>(i.e., a subset of the space or grid).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75" y="1834634"/>
            <a:ext cx="1026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Erosion: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823037"/>
            <a:ext cx="369570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823037"/>
            <a:ext cx="1828800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3827799"/>
            <a:ext cx="1828800" cy="1838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13</a:t>
            </a:fld>
            <a:endParaRPr lang="en-US"/>
          </a:p>
        </p:txBody>
      </p:sp>
      <p:cxnSp>
        <p:nvCxnSpPr>
          <p:cNvPr id="4" name="Straight Arrow Connector 3"/>
          <p:cNvCxnSpPr>
            <a:stCxn id="7" idx="3"/>
            <a:endCxn id="8" idx="1"/>
          </p:cNvCxnSpPr>
          <p:nvPr/>
        </p:nvCxnSpPr>
        <p:spPr>
          <a:xfrm flipV="1">
            <a:off x="4410075" y="4746962"/>
            <a:ext cx="86677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7105650" y="474696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257" y="4127969"/>
            <a:ext cx="128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Filter(3*3)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66903" y="3448190"/>
            <a:ext cx="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02652" y="3448190"/>
            <a:ext cx="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3448190"/>
            <a:ext cx="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04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113" y="1837419"/>
            <a:ext cx="9165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/>
              </a:rPr>
              <a:t>visual procedure of the edge detection system (from left to right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/>
              </a:rPr>
              <a:t>):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" name="Picture 29" descr="cell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3" y="2563439"/>
            <a:ext cx="1466850" cy="107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Untitl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0" y="2562804"/>
            <a:ext cx="1460500" cy="107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ee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9" y="2562804"/>
            <a:ext cx="1453515" cy="106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C:\Users\313\AppData\Local\Microsoft\Windows\INetCache\Content.Word\4444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37" y="2567884"/>
            <a:ext cx="146875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fdgdfg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3" y="4339171"/>
            <a:ext cx="1466850" cy="106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333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0" y="4339171"/>
            <a:ext cx="1460500" cy="106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rrrrr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8" y="4339171"/>
            <a:ext cx="1453515" cy="1064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14</a:t>
            </a:fld>
            <a:endParaRPr lang="en-US"/>
          </a:p>
        </p:txBody>
      </p:sp>
      <p:cxnSp>
        <p:nvCxnSpPr>
          <p:cNvPr id="4" name="Straight Arrow Connector 3"/>
          <p:cNvCxnSpPr>
            <a:stCxn id="30" idx="3"/>
            <a:endCxn id="31" idx="1"/>
          </p:cNvCxnSpPr>
          <p:nvPr/>
        </p:nvCxnSpPr>
        <p:spPr>
          <a:xfrm flipV="1">
            <a:off x="1672963" y="3098744"/>
            <a:ext cx="1185257" cy="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1" idx="3"/>
            <a:endCxn id="32" idx="1"/>
          </p:cNvCxnSpPr>
          <p:nvPr/>
        </p:nvCxnSpPr>
        <p:spPr>
          <a:xfrm flipV="1">
            <a:off x="4318720" y="3094934"/>
            <a:ext cx="1559569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" idx="3"/>
            <a:endCxn id="33" idx="1"/>
          </p:cNvCxnSpPr>
          <p:nvPr/>
        </p:nvCxnSpPr>
        <p:spPr>
          <a:xfrm>
            <a:off x="7331804" y="3094934"/>
            <a:ext cx="17628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3" idx="3"/>
            <a:endCxn id="34" idx="0"/>
          </p:cNvCxnSpPr>
          <p:nvPr/>
        </p:nvCxnSpPr>
        <p:spPr>
          <a:xfrm flipH="1">
            <a:off x="939538" y="3101284"/>
            <a:ext cx="9623854" cy="1237887"/>
          </a:xfrm>
          <a:prstGeom prst="bentConnector4">
            <a:avLst>
              <a:gd name="adj1" fmla="val -2375"/>
              <a:gd name="adj2" fmla="val 715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35" idx="1"/>
          </p:cNvCxnSpPr>
          <p:nvPr/>
        </p:nvCxnSpPr>
        <p:spPr>
          <a:xfrm>
            <a:off x="1672963" y="4871301"/>
            <a:ext cx="1185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5" idx="3"/>
            <a:endCxn id="36" idx="1"/>
          </p:cNvCxnSpPr>
          <p:nvPr/>
        </p:nvCxnSpPr>
        <p:spPr>
          <a:xfrm>
            <a:off x="4318720" y="4871301"/>
            <a:ext cx="155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3767" y="2206751"/>
            <a:ext cx="771542" cy="292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Input-RGB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02699" y="2206751"/>
            <a:ext cx="771542" cy="292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 Filter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283" y="2207220"/>
            <a:ext cx="771542" cy="292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Sharpening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43243" y="2206751"/>
            <a:ext cx="771542" cy="292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Gray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1643" y="5479424"/>
            <a:ext cx="873666" cy="270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Applying filter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51637" y="5479423"/>
            <a:ext cx="873666" cy="270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Post Processing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68212" y="5479423"/>
            <a:ext cx="873666" cy="270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Hit or Miss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55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313\AppData\Local\Microsoft\Windows\INetCache\Content.Word\nn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4" y="2573562"/>
            <a:ext cx="1720470" cy="16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81167" y="2573563"/>
            <a:ext cx="1633220" cy="162750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4785638" y="2653255"/>
            <a:ext cx="1452880" cy="1468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6960991" y="2653255"/>
            <a:ext cx="1473200" cy="14681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8907259" y="2643095"/>
            <a:ext cx="1483360" cy="14782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10719435" y="2655117"/>
            <a:ext cx="1472565" cy="14681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139804" y="4467847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speckle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3026" y="4467847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1678" y="4479135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&amp; P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6165" y="4479135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Guassian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1864" y="4467847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Gray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7501" y="4479135"/>
            <a:ext cx="631825" cy="241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RGB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3204" y="5179684"/>
            <a:ext cx="77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Mean= 0 ,STD =0.05         Noise Density=0.1                -                   Variance=0.1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619061" y="6978519"/>
            <a:ext cx="2743200" cy="365125"/>
          </a:xfrm>
        </p:spPr>
        <p:txBody>
          <a:bodyPr/>
          <a:lstStyle/>
          <a:p>
            <a:fld id="{D4B8BBCB-B785-4F36-8E9B-710A57D15B2E}" type="slidenum">
              <a:rPr lang="en-US" smtClean="0"/>
              <a:t>15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8224" y="1792606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different noise to test image: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8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3" y="1078050"/>
            <a:ext cx="8851769" cy="5779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2231" y="148943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39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1" y="1050342"/>
            <a:ext cx="9069647" cy="52381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7839" y="6371925"/>
            <a:ext cx="1087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Proposed system results comparing with other traditional conventional operators, on different noises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231" y="148943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7963" y="4562573"/>
            <a:ext cx="1149008" cy="2828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4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15985" y="2042072"/>
                <a:ext cx="4590853" cy="911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1433195" algn="l"/>
                    <a:tab pos="29718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MSE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85" y="2042072"/>
                <a:ext cx="4590853" cy="9115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292232" y="3398347"/>
                <a:ext cx="4722829" cy="99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PSNR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MSE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r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2400" spc="-5" dirty="0" smtClean="0">
                    <a:effectLst/>
                    <a:latin typeface="Times New Roman" panose="02020603050405020304" pitchFamily="18" charset="0"/>
                    <a:ea typeface="MS Mincho"/>
                  </a:rPr>
                  <a:t> </a:t>
                </a:r>
                <a:endParaRPr lang="en-US" sz="2400" spc="-5" dirty="0">
                  <a:effectLst/>
                  <a:latin typeface="Times New Roman" panose="02020603050405020304" pitchFamily="18" charset="0"/>
                  <a:ea typeface="MS Mincho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232" y="3398347"/>
                <a:ext cx="4722829" cy="9989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4841" y="4492864"/>
                <a:ext cx="6096000" cy="712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SSIM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xy</m:t>
                              </m:r>
                            </m:sub>
                          </m:s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" y="4492864"/>
                <a:ext cx="6096000" cy="7124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912" y="1684091"/>
            <a:ext cx="396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841" y="2853374"/>
            <a:ext cx="1180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MSE must be less and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0 is the best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meaning there is no error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X and Y are two arrays with the size of M*N.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41" y="3944384"/>
            <a:ext cx="978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signal-to-noise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to 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this value is,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L determines the range of value, which a pixel could have. Its unit is DB, and has a limit of 50.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841" y="5139195"/>
            <a:ext cx="11585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between 0 and 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this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the better result exists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SSIM is designed to improve on traditional methods like peak signal-to-noise ratio (PSNR) and mean 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796282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72420"/>
              </p:ext>
            </p:extLst>
          </p:nvPr>
        </p:nvGraphicFramePr>
        <p:xfrm>
          <a:off x="2564092" y="2639502"/>
          <a:ext cx="5976591" cy="2988299"/>
        </p:xfrm>
        <a:graphic>
          <a:graphicData uri="http://schemas.openxmlformats.org/drawingml/2006/table">
            <a:tbl>
              <a:tblPr rtl="1" firstRow="1" firstCol="1" bandRow="1"/>
              <a:tblGrid>
                <a:gridCol w="1089569"/>
                <a:gridCol w="1045607"/>
                <a:gridCol w="1058677"/>
                <a:gridCol w="1064617"/>
                <a:gridCol w="701031"/>
                <a:gridCol w="1017090"/>
              </a:tblGrid>
              <a:tr h="298830"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Speckle noise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Poisson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&amp; P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 type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0.0466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0.0819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Sobel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0.0468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Prewitt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0.1151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0.0637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0.0733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0.0956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Roberts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0.1562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0.0313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0.1384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0.1573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0.0320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0.1609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0.1381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Zerocross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0.2543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0.2080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0.1936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Canny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830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0.0849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0.0244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0.0190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0.0732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System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470" y="1682388"/>
            <a:ext cx="1118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MSE error, related to the mutuality of the proposed system and prior methods to the different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537" y="1706252"/>
            <a:ext cx="104920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Sections:</a:t>
            </a:r>
          </a:p>
          <a:p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Edge Detection System for Noisy Images (Pipeline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Median filter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edge detection operators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four proposed filter for edge </a:t>
            </a:r>
            <a:r>
              <a:rPr lang="en-US" cap="small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endParaRPr lang="en-US" sz="1600" cap="small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Hit-or-Miss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The visual procedure of the edge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detection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S Mincho"/>
              </a:rPr>
              <a:t>system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731" y="1710667"/>
            <a:ext cx="11161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PSNR related to the mutuality of the proposed system and prior methods to the different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noises: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52057"/>
              </p:ext>
            </p:extLst>
          </p:nvPr>
        </p:nvGraphicFramePr>
        <p:xfrm>
          <a:off x="2460397" y="2667786"/>
          <a:ext cx="6259397" cy="3044860"/>
        </p:xfrm>
        <a:graphic>
          <a:graphicData uri="http://schemas.openxmlformats.org/drawingml/2006/table">
            <a:tbl>
              <a:tblPr rtl="1" firstRow="1" firstCol="1" bandRow="1"/>
              <a:tblGrid>
                <a:gridCol w="1144860"/>
                <a:gridCol w="1080150"/>
                <a:gridCol w="1143615"/>
                <a:gridCol w="1055262"/>
                <a:gridCol w="770292"/>
                <a:gridCol w="1065218"/>
              </a:tblGrid>
              <a:tr h="304486"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Speckle noise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Poisson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&amp; P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 type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PSNR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Sobel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Prewitt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Roberts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8.58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Zerocross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Canny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486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14.32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23.56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23.88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14.53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System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7328" y="1767229"/>
            <a:ext cx="1118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SSIM, related to the mutuality of the proposed system and prior methods to the different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noises: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01123"/>
              </p:ext>
            </p:extLst>
          </p:nvPr>
        </p:nvGraphicFramePr>
        <p:xfrm>
          <a:off x="2441544" y="2780906"/>
          <a:ext cx="5929458" cy="2875177"/>
        </p:xfrm>
        <a:graphic>
          <a:graphicData uri="http://schemas.openxmlformats.org/drawingml/2006/table">
            <a:tbl>
              <a:tblPr rtl="1" firstRow="1" firstCol="1" bandRow="1"/>
              <a:tblGrid>
                <a:gridCol w="1071546"/>
                <a:gridCol w="1027930"/>
                <a:gridCol w="1103374"/>
                <a:gridCol w="999638"/>
                <a:gridCol w="717901"/>
                <a:gridCol w="1009069"/>
              </a:tblGrid>
              <a:tr h="287518"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Speckle noise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Poisson noise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&amp; P noise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noise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 type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SSIM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0.4784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0.8230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0.4196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Sobel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0.4869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0.8196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Prewitt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0.5211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0.6537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0.3995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0.3006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Roberts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0.7487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0.1131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0.1050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0.7443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0.1162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0.1432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Zerocross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0.7542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0.1721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0.2649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Canny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8"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0.6038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0.9615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0.9576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0.7786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System</a:t>
                      </a:r>
                      <a:endParaRPr 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4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81" y="1688910"/>
            <a:ext cx="116766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not only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edge detection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approach, but is able to deal with different noises in digital images, and indicate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of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does not change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position of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 results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validated visual and statistical results against other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edge detection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changing the proposed system, we are able to create a sort of image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2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8669" y="2121031"/>
            <a:ext cx="968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 smtClean="0">
                <a:solidFill>
                  <a:srgbClr val="FF0000"/>
                </a:solidFill>
                <a:latin typeface="Adobe Arabic" panose="02040503050201020203" pitchFamily="18" charset="-78"/>
              </a:rPr>
              <a:t>با تشکر از توجه شما</a:t>
            </a:r>
          </a:p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fa-IR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a-IR" sz="6000" dirty="0">
                <a:solidFill>
                  <a:srgbClr val="FF0000"/>
                </a:solidFill>
                <a:cs typeface="+mj-cs"/>
              </a:rPr>
              <a:t>؟</a:t>
            </a:r>
            <a:endParaRPr lang="en-US" sz="60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470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8601" y="2453467"/>
            <a:ext cx="2408356" cy="433978"/>
            <a:chOff x="723762" y="4599"/>
            <a:chExt cx="1643019" cy="410754"/>
          </a:xfrm>
        </p:grpSpPr>
        <p:sp>
          <p:nvSpPr>
            <p:cNvPr id="7" name="Rounded Rectangle 6"/>
            <p:cNvSpPr/>
            <p:nvPr/>
          </p:nvSpPr>
          <p:spPr>
            <a:xfrm>
              <a:off x="723762" y="4599"/>
              <a:ext cx="1643019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735793" y="16630"/>
              <a:ext cx="1618957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Acquisiting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RGB image from the input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1568" y="2316779"/>
            <a:ext cx="3186260" cy="707355"/>
            <a:chOff x="89122" y="620731"/>
            <a:chExt cx="2912300" cy="410754"/>
          </a:xfrm>
        </p:grpSpPr>
        <p:sp>
          <p:nvSpPr>
            <p:cNvPr id="10" name="Rounded Rectangle 9"/>
            <p:cNvSpPr/>
            <p:nvPr/>
          </p:nvSpPr>
          <p:spPr>
            <a:xfrm>
              <a:off x="89122" y="620731"/>
              <a:ext cx="2912300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01153" y="632762"/>
              <a:ext cx="2888238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</a:t>
              </a:r>
              <a:r>
                <a:rPr lang="en-US" sz="11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Median filter </a:t>
              </a:r>
              <a:r>
                <a:rPr lang="en-US" sz="11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the three decomposed channels of R, G, B for</a:t>
              </a:r>
            </a:p>
            <a:p>
              <a:pPr lvl="0" algn="ctr" defTabSz="355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</a:t>
              </a:r>
              <a:r>
                <a:rPr lang="en-US" sz="11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smoothing</a:t>
              </a:r>
              <a:r>
                <a:rPr lang="en-US" sz="11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image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4014" y="2274526"/>
            <a:ext cx="4553504" cy="791859"/>
            <a:chOff x="112387" y="1388078"/>
            <a:chExt cx="2865770" cy="244184"/>
          </a:xfrm>
        </p:grpSpPr>
        <p:sp>
          <p:nvSpPr>
            <p:cNvPr id="13" name="Rounded Rectangle 12"/>
            <p:cNvSpPr/>
            <p:nvPr/>
          </p:nvSpPr>
          <p:spPr>
            <a:xfrm>
              <a:off x="112387" y="1388079"/>
              <a:ext cx="2865770" cy="24418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27931" y="1388078"/>
              <a:ext cx="2834682" cy="244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Sharpening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to sharpen the edges, and converting the </a:t>
              </a:r>
              <a:r>
                <a:rPr lang="en-US" sz="12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coloured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image (smoothed from the inside and sharpen from the outside of the object) to gray in order to apply the proposed edge detection filter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6236" y="3751523"/>
            <a:ext cx="3694106" cy="801623"/>
            <a:chOff x="97887" y="1972969"/>
            <a:chExt cx="2894769" cy="410754"/>
          </a:xfrm>
        </p:grpSpPr>
        <p:sp>
          <p:nvSpPr>
            <p:cNvPr id="16" name="Rounded Rectangle 15"/>
            <p:cNvSpPr/>
            <p:nvPr/>
          </p:nvSpPr>
          <p:spPr>
            <a:xfrm>
              <a:off x="97887" y="1972969"/>
              <a:ext cx="2894769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09918" y="1985000"/>
              <a:ext cx="2870707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proposed edge detection filter 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edge detection of images which is polluted by different noises, from four sides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64476" y="3803370"/>
            <a:ext cx="2779142" cy="697928"/>
            <a:chOff x="723762" y="2589101"/>
            <a:chExt cx="1643019" cy="410754"/>
          </a:xfrm>
        </p:grpSpPr>
        <p:sp>
          <p:nvSpPr>
            <p:cNvPr id="19" name="Rounded Rectangle 18"/>
            <p:cNvSpPr/>
            <p:nvPr/>
          </p:nvSpPr>
          <p:spPr>
            <a:xfrm>
              <a:off x="723762" y="2589101"/>
              <a:ext cx="1643019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735793" y="2601132"/>
              <a:ext cx="1618957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a kind of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eliminate the possible spots in the binary images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36859" y="3849238"/>
            <a:ext cx="3480659" cy="606189"/>
            <a:chOff x="723762" y="3205233"/>
            <a:chExt cx="1643019" cy="410754"/>
          </a:xfrm>
        </p:grpSpPr>
        <p:sp>
          <p:nvSpPr>
            <p:cNvPr id="22" name="Rounded Rectangle 21"/>
            <p:cNvSpPr/>
            <p:nvPr/>
          </p:nvSpPr>
          <p:spPr>
            <a:xfrm>
              <a:off x="723762" y="3205233"/>
              <a:ext cx="1643019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735793" y="3217264"/>
              <a:ext cx="1618957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Hit or Miss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morphology operations on the output, to thin the edges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5256" y="5256960"/>
            <a:ext cx="5417579" cy="943026"/>
            <a:chOff x="69126" y="3821365"/>
            <a:chExt cx="2952291" cy="410754"/>
          </a:xfrm>
        </p:grpSpPr>
        <p:sp>
          <p:nvSpPr>
            <p:cNvPr id="25" name="Rounded Rectangle 24"/>
            <p:cNvSpPr/>
            <p:nvPr/>
          </p:nvSpPr>
          <p:spPr>
            <a:xfrm>
              <a:off x="69126" y="3821365"/>
              <a:ext cx="2952291" cy="41075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81157" y="3833396"/>
              <a:ext cx="2928229" cy="38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 using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MSE, </a:t>
              </a:r>
              <a:r>
                <a:rPr lang="en-US" sz="1200" b="1" kern="1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PSNR, </a:t>
              </a:r>
              <a:r>
                <a:rPr lang="en-US" sz="12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SSIM </a:t>
              </a:r>
              <a:r>
                <a:rPr lang="en-US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 for comparing final edge detected images (with noise and without) and also comparing the proposed method with classic operators </a:t>
              </a:r>
            </a:p>
          </p:txBody>
        </p:sp>
      </p:grpSp>
      <p:cxnSp>
        <p:nvCxnSpPr>
          <p:cNvPr id="3" name="Straight Arrow Connector 2"/>
          <p:cNvCxnSpPr>
            <a:stCxn id="7" idx="3"/>
            <a:endCxn id="10" idx="1"/>
          </p:cNvCxnSpPr>
          <p:nvPr/>
        </p:nvCxnSpPr>
        <p:spPr>
          <a:xfrm>
            <a:off x="2516957" y="2670456"/>
            <a:ext cx="7046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3" idx="1"/>
          </p:cNvCxnSpPr>
          <p:nvPr/>
        </p:nvCxnSpPr>
        <p:spPr>
          <a:xfrm>
            <a:off x="6407828" y="2670457"/>
            <a:ext cx="756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 flipV="1">
            <a:off x="3820342" y="4152334"/>
            <a:ext cx="5441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22" idx="1"/>
          </p:cNvCxnSpPr>
          <p:nvPr/>
        </p:nvCxnSpPr>
        <p:spPr>
          <a:xfrm flipV="1">
            <a:off x="7143618" y="4152333"/>
            <a:ext cx="10932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5" idx="0"/>
          </p:cNvCxnSpPr>
          <p:nvPr/>
        </p:nvCxnSpPr>
        <p:spPr>
          <a:xfrm flipH="1">
            <a:off x="5754046" y="4152333"/>
            <a:ext cx="5963472" cy="1104627"/>
          </a:xfrm>
          <a:prstGeom prst="bentConnector4">
            <a:avLst>
              <a:gd name="adj1" fmla="val -3833"/>
              <a:gd name="adj2" fmla="val 6371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3"/>
            <a:endCxn id="16" idx="0"/>
          </p:cNvCxnSpPr>
          <p:nvPr/>
        </p:nvCxnSpPr>
        <p:spPr>
          <a:xfrm flipH="1">
            <a:off x="1973289" y="2670457"/>
            <a:ext cx="9744229" cy="1081066"/>
          </a:xfrm>
          <a:prstGeom prst="bentConnector4">
            <a:avLst>
              <a:gd name="adj1" fmla="val -2346"/>
              <a:gd name="adj2" fmla="val 683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8610600" y="6987946"/>
            <a:ext cx="2743200" cy="365125"/>
          </a:xfrm>
        </p:spPr>
        <p:txBody>
          <a:bodyPr/>
          <a:lstStyle/>
          <a:p>
            <a:fld id="{D4B8BBCB-B785-4F36-8E9B-710A57D15B2E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6816" y="1715678"/>
            <a:ext cx="553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New Edge Detection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b="1" dirty="0" smtClean="0">
                <a:solidFill>
                  <a:srgbClr val="FF0000"/>
                </a:solidFill>
              </a:rPr>
              <a:t> for Noisy Images (Pipeline):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69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1140432" y="1810245"/>
            <a:ext cx="9571386" cy="3869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en-US" sz="2200" dirty="0">
              <a:cs typeface="B Mitra" panose="00000400000000000000" pitchFamily="2" charset="-78"/>
            </a:endParaRPr>
          </a:p>
        </p:txBody>
      </p:sp>
      <p:pic>
        <p:nvPicPr>
          <p:cNvPr id="3" name="Picture 2" descr="Picture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3" y="2802337"/>
            <a:ext cx="4945194" cy="151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93013" y="4420495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dirty="0">
                <a:latin typeface="Times New Roman" panose="02020603050405020304" pitchFamily="18" charset="0"/>
                <a:ea typeface="MS Mincho"/>
              </a:rPr>
              <a:t>How selecting pixels by the Median filter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13652"/>
              </p:ext>
            </p:extLst>
          </p:nvPr>
        </p:nvGraphicFramePr>
        <p:xfrm>
          <a:off x="627603" y="4890270"/>
          <a:ext cx="1025658" cy="564978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14535"/>
                <a:gridCol w="369237"/>
                <a:gridCol w="341886"/>
              </a:tblGrid>
              <a:tr h="188326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88326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-4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88326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807" y="5489446"/>
            <a:ext cx="62965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tabLst>
                <a:tab pos="685800" algn="l"/>
                <a:tab pos="457200" algn="l"/>
              </a:tabLst>
            </a:pPr>
            <a:r>
              <a:rPr lang="en-US" cap="smal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sharpening filter, used to sharpen </a:t>
            </a:r>
            <a:r>
              <a:rPr lang="en-US" cap="smal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edges (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Pass Filter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cap="small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63" y="1659011"/>
            <a:ext cx="5249708" cy="41997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807" y="159711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/>
              </a:rPr>
              <a:t>Median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/>
              </a:rPr>
              <a:t>filter: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8807" y="2080389"/>
            <a:ext cx="684033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where each output pixel contains the median value in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-by-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neighborhood around the corresponding pixel in the input image.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120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308" y="1736046"/>
            <a:ext cx="1050146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and Convolution:</a:t>
            </a:r>
          </a:p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In image processing, a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kernel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convolution matrix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, or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mask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is a small matrix</a:t>
            </a:r>
            <a:r>
              <a:rPr lang="en-US" dirty="0" smtClean="0">
                <a:solidFill>
                  <a:srgbClr val="000000"/>
                </a:solidFill>
                <a:latin typeface="Linux Libertine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Linux Libertin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It is used for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blurring, </a:t>
            </a:r>
            <a:r>
              <a:rPr lang="en-US" b="1" dirty="0" smtClean="0">
                <a:solidFill>
                  <a:srgbClr val="000000"/>
                </a:solidFill>
                <a:latin typeface="Linux Libertine"/>
              </a:rPr>
              <a:t>sharpening,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edge detection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, and more</a:t>
            </a:r>
            <a:r>
              <a:rPr lang="en-US" dirty="0" smtClean="0">
                <a:solidFill>
                  <a:srgbClr val="000000"/>
                </a:solidFill>
                <a:latin typeface="Linux Libertine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Linux Libertine"/>
            </a:endParaRPr>
          </a:p>
          <a:p>
            <a:r>
              <a:rPr lang="en-US" b="1" dirty="0"/>
              <a:t>Convolution</a:t>
            </a:r>
            <a:r>
              <a:rPr lang="en-US" dirty="0"/>
              <a:t> is the process of adding each element of the image to its local neighbors, weighted by the </a:t>
            </a:r>
            <a:r>
              <a:rPr lang="en-US" b="1" dirty="0"/>
              <a:t>kernel</a:t>
            </a:r>
            <a:r>
              <a:rPr lang="en-US" dirty="0"/>
              <a:t>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05" y="4099875"/>
            <a:ext cx="15430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347" y="4109400"/>
            <a:ext cx="1495425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864" y="4261799"/>
            <a:ext cx="1543050" cy="119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42330" y="4672445"/>
            <a:ext cx="213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Gaussian </a:t>
            </a:r>
            <a:r>
              <a:rPr lang="en-US" b="1" dirty="0" smtClean="0"/>
              <a:t>blur kernel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5</a:t>
            </a:fld>
            <a:endParaRPr lang="en-US"/>
          </a:p>
        </p:txBody>
      </p: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4774773" y="4857111"/>
            <a:ext cx="7570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5" idx="1"/>
          </p:cNvCxnSpPr>
          <p:nvPr/>
        </p:nvCxnSpPr>
        <p:spPr>
          <a:xfrm>
            <a:off x="7074914" y="4857112"/>
            <a:ext cx="7570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9375055" y="4857113"/>
            <a:ext cx="988292" cy="4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0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18" y="2913537"/>
            <a:ext cx="6267450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657" y="1690565"/>
            <a:ext cx="11620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uses two 3×3 kernels which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original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18" y="5022592"/>
            <a:ext cx="2990850" cy="742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657" y="4251405"/>
            <a:ext cx="118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one of the first edge detectors and was initially proposed by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Lawrence Roberts in 1963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55843" y="2196445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Convolution 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956" y="2750443"/>
            <a:ext cx="8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3" idx="2"/>
          </p:cNvCxnSpPr>
          <p:nvPr/>
        </p:nvCxnSpPr>
        <p:spPr>
          <a:xfrm flipH="1">
            <a:off x="8889476" y="3119775"/>
            <a:ext cx="1296653" cy="264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610600" y="2565777"/>
            <a:ext cx="803562" cy="75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7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409" y="1679485"/>
            <a:ext cx="12038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Prewitt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325816"/>
            <a:ext cx="60674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49" y="5175147"/>
            <a:ext cx="2276475" cy="7429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9409" y="3553905"/>
            <a:ext cx="11972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Gaussian:</a:t>
            </a:r>
          </a:p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One of the first and also most common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blob detectors 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is based on the </a:t>
            </a:r>
            <a:r>
              <a:rPr lang="en-US" dirty="0" err="1">
                <a:solidFill>
                  <a:srgbClr val="000000"/>
                </a:solidFill>
                <a:latin typeface="Linux Libertine"/>
              </a:rPr>
              <a:t>Laplacian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of the Gaussian (</a:t>
            </a:r>
            <a:r>
              <a:rPr lang="en-US" dirty="0" err="1">
                <a:solidFill>
                  <a:srgbClr val="000000"/>
                </a:solidFill>
                <a:latin typeface="Linux Libertine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Linux Libertine"/>
              </a:rPr>
              <a:t>).</a:t>
            </a:r>
          </a:p>
          <a:p>
            <a:endParaRPr lang="fa-IR" dirty="0">
              <a:solidFill>
                <a:srgbClr val="000000"/>
              </a:solidFill>
              <a:latin typeface="Linux Libertine"/>
            </a:endParaRPr>
          </a:p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Given an input image f(</a:t>
            </a:r>
            <a:r>
              <a:rPr lang="en-US" dirty="0" err="1">
                <a:solidFill>
                  <a:srgbClr val="000000"/>
                </a:solidFill>
                <a:latin typeface="Linux Libertine"/>
              </a:rPr>
              <a:t>x,y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) , this image is convolved by a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Gaussian kernel 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01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831" y="1717191"/>
            <a:ext cx="11923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Zero Crossing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Detector:</a:t>
            </a:r>
          </a:p>
          <a:p>
            <a:r>
              <a:rPr lang="en-US" dirty="0"/>
              <a:t>The zero crossing detector looks for places in the </a:t>
            </a:r>
            <a:r>
              <a:rPr lang="en-US" dirty="0" err="1"/>
              <a:t>Laplacian</a:t>
            </a:r>
            <a:r>
              <a:rPr lang="en-US" dirty="0"/>
              <a:t> of an image where the value of the </a:t>
            </a:r>
            <a:r>
              <a:rPr lang="en-US" b="1" dirty="0" err="1"/>
              <a:t>Laplacian</a:t>
            </a:r>
            <a:r>
              <a:rPr lang="en-US" b="1" dirty="0"/>
              <a:t> passes through zero </a:t>
            </a:r>
            <a:endParaRPr lang="en-US" b="1" dirty="0" smtClean="0"/>
          </a:p>
          <a:p>
            <a:r>
              <a:rPr lang="en-US" dirty="0" smtClean="0"/>
              <a:t>points </a:t>
            </a:r>
            <a:r>
              <a:rPr lang="en-US" dirty="0"/>
              <a:t>where the </a:t>
            </a:r>
            <a:r>
              <a:rPr lang="en-US" dirty="0" err="1"/>
              <a:t>Laplacian</a:t>
            </a:r>
            <a:r>
              <a:rPr lang="en-US" dirty="0"/>
              <a:t> changes sign. Such points often occur at </a:t>
            </a:r>
            <a:r>
              <a:rPr lang="en-US" dirty="0" smtClean="0"/>
              <a:t>‘edges’ </a:t>
            </a:r>
            <a:r>
              <a:rPr lang="en-US" dirty="0"/>
              <a:t>in </a:t>
            </a:r>
            <a:r>
              <a:rPr lang="en-US" dirty="0" smtClean="0"/>
              <a:t>images.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core of the zero crossing detector is the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Laplacian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of Gaussian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filter.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21" y="2917520"/>
            <a:ext cx="6889128" cy="2262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831" y="5180007"/>
            <a:ext cx="1192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Response of 1-D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filter to a step edge. The left hand graph shows a 1-D image, 200 pixels long, containing a step edge. The right hand graph shows the response of a 1-D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filter with Gaussian standard deviation 3 pixels.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8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32" y="1798411"/>
            <a:ext cx="11704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Detector: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</a:t>
            </a: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F. Canny in 1986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Canny edge detection algorithm can be broken down to 5 different steps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smooth the image in order to remove the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noise.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gradients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Degree</a:t>
            </a:r>
            <a:r>
              <a:rPr lang="en-US" dirty="0" smtClean="0"/>
              <a:t>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rid of spurious response to edge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Thinning Technique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indicates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with the sharpest change of intensity value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threshold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potential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some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pixels remain that are caused by noise and color variation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edge by hysteresis: Finalize the detection of edges by suppressing all the other edges that are weak and not connected to strong edges.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BBCB-B785-4F36-8E9B-710A57D15B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0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9a5223424eccb5785fd937bd50dfb83e803ed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1356</Words>
  <Application>Microsoft Office PowerPoint</Application>
  <PresentationFormat>Widescreen</PresentationFormat>
  <Paragraphs>410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Adobe Arabic</vt:lpstr>
      <vt:lpstr>Arial</vt:lpstr>
      <vt:lpstr>B Mitra</vt:lpstr>
      <vt:lpstr>B Nazanin</vt:lpstr>
      <vt:lpstr>Calibri</vt:lpstr>
      <vt:lpstr>Calibri Light</vt:lpstr>
      <vt:lpstr>Cambria Math</vt:lpstr>
      <vt:lpstr>Linux Libertine</vt:lpstr>
      <vt:lpstr>Menlo</vt:lpstr>
      <vt:lpstr>MS Mincho</vt:lpstr>
      <vt:lpstr>Times New Roman</vt:lpstr>
      <vt:lpstr>Office Theme</vt:lpstr>
      <vt:lpstr>An Edge Detection System for Polluted Images by Gaussian, Salt and Pepper, Poisson and Speckle Noises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Fanavaran</dc:creator>
  <cp:lastModifiedBy>hussain mosavi</cp:lastModifiedBy>
  <cp:revision>69</cp:revision>
  <dcterms:created xsi:type="dcterms:W3CDTF">2017-06-20T08:17:19Z</dcterms:created>
  <dcterms:modified xsi:type="dcterms:W3CDTF">2017-07-11T10:42:10Z</dcterms:modified>
</cp:coreProperties>
</file>