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1" r:id="rId4"/>
    <p:sldId id="262" r:id="rId5"/>
    <p:sldId id="263" r:id="rId6"/>
    <p:sldId id="264" r:id="rId7"/>
    <p:sldId id="265" r:id="rId8"/>
    <p:sldId id="266" r:id="rId9"/>
    <p:sldId id="267" r:id="rId10"/>
    <p:sldId id="268" r:id="rId11"/>
    <p:sldId id="270" r:id="rId12"/>
    <p:sldId id="269"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84" r:id="rId27"/>
    <p:sldId id="287"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60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CF32-56DA-4B66-A8AB-12FBE46FD0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C1A553-48CB-41CA-AB5D-D393A4BBA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CA043B-3BE4-4A5D-8809-AC2736D9E74F}"/>
              </a:ext>
            </a:extLst>
          </p:cNvPr>
          <p:cNvSpPr>
            <a:spLocks noGrp="1"/>
          </p:cNvSpPr>
          <p:nvPr>
            <p:ph type="dt" sz="half" idx="10"/>
          </p:nvPr>
        </p:nvSpPr>
        <p:spPr/>
        <p:txBody>
          <a:bodyPr/>
          <a:lstStyle/>
          <a:p>
            <a:fld id="{021B788E-8EA0-4BB8-A909-A20858E0D7E2}" type="datetimeFigureOut">
              <a:rPr lang="en-GB" smtClean="0"/>
              <a:t>16/06/2022</a:t>
            </a:fld>
            <a:endParaRPr lang="en-GB"/>
          </a:p>
        </p:txBody>
      </p:sp>
      <p:sp>
        <p:nvSpPr>
          <p:cNvPr id="5" name="Footer Placeholder 4">
            <a:extLst>
              <a:ext uri="{FF2B5EF4-FFF2-40B4-BE49-F238E27FC236}">
                <a16:creationId xmlns:a16="http://schemas.microsoft.com/office/drawing/2014/main" id="{10F49650-457F-48FC-B8B9-6F6A39ED8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DC5A76-6E3B-47A4-8CD9-EB1040EF2828}"/>
              </a:ext>
            </a:extLst>
          </p:cNvPr>
          <p:cNvSpPr>
            <a:spLocks noGrp="1"/>
          </p:cNvSpPr>
          <p:nvPr>
            <p:ph type="sldNum" sz="quarter" idx="12"/>
          </p:nvPr>
        </p:nvSpPr>
        <p:spPr/>
        <p:txBody>
          <a:bodyPr/>
          <a:lstStyle/>
          <a:p>
            <a:fld id="{2C0A9AE6-5902-444B-B923-81CCCA0D8AFB}" type="slidenum">
              <a:rPr lang="en-GB" smtClean="0"/>
              <a:t>‹#›</a:t>
            </a:fld>
            <a:endParaRPr lang="en-GB"/>
          </a:p>
        </p:txBody>
      </p:sp>
    </p:spTree>
    <p:extLst>
      <p:ext uri="{BB962C8B-B14F-4D97-AF65-F5344CB8AC3E}">
        <p14:creationId xmlns:p14="http://schemas.microsoft.com/office/powerpoint/2010/main" val="233300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72A1-10F0-4693-AC92-AB41200332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30524B-752C-48A6-84D7-E5818B9CAF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AA66F3-A83D-4FEE-9E80-34CA01274E06}"/>
              </a:ext>
            </a:extLst>
          </p:cNvPr>
          <p:cNvSpPr>
            <a:spLocks noGrp="1"/>
          </p:cNvSpPr>
          <p:nvPr>
            <p:ph type="dt" sz="half" idx="10"/>
          </p:nvPr>
        </p:nvSpPr>
        <p:spPr/>
        <p:txBody>
          <a:bodyPr/>
          <a:lstStyle/>
          <a:p>
            <a:fld id="{021B788E-8EA0-4BB8-A909-A20858E0D7E2}" type="datetimeFigureOut">
              <a:rPr lang="en-GB" smtClean="0"/>
              <a:t>16/06/2022</a:t>
            </a:fld>
            <a:endParaRPr lang="en-GB"/>
          </a:p>
        </p:txBody>
      </p:sp>
      <p:sp>
        <p:nvSpPr>
          <p:cNvPr id="5" name="Footer Placeholder 4">
            <a:extLst>
              <a:ext uri="{FF2B5EF4-FFF2-40B4-BE49-F238E27FC236}">
                <a16:creationId xmlns:a16="http://schemas.microsoft.com/office/drawing/2014/main" id="{AA79AA5A-40B7-41E2-9E7E-0DD88AA408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49E852-3050-4BB6-8C10-EF4932A9CFB8}"/>
              </a:ext>
            </a:extLst>
          </p:cNvPr>
          <p:cNvSpPr>
            <a:spLocks noGrp="1"/>
          </p:cNvSpPr>
          <p:nvPr>
            <p:ph type="sldNum" sz="quarter" idx="12"/>
          </p:nvPr>
        </p:nvSpPr>
        <p:spPr/>
        <p:txBody>
          <a:bodyPr/>
          <a:lstStyle/>
          <a:p>
            <a:fld id="{2C0A9AE6-5902-444B-B923-81CCCA0D8AFB}" type="slidenum">
              <a:rPr lang="en-GB" smtClean="0"/>
              <a:t>‹#›</a:t>
            </a:fld>
            <a:endParaRPr lang="en-GB"/>
          </a:p>
        </p:txBody>
      </p:sp>
    </p:spTree>
    <p:extLst>
      <p:ext uri="{BB962C8B-B14F-4D97-AF65-F5344CB8AC3E}">
        <p14:creationId xmlns:p14="http://schemas.microsoft.com/office/powerpoint/2010/main" val="282296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4AD2FC-7DB4-423F-9C6A-39151DFD6B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DB8A8F-7674-4E5A-9CB5-3C776776D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AC22A7-F21E-498D-A995-8FB3F9DFADC2}"/>
              </a:ext>
            </a:extLst>
          </p:cNvPr>
          <p:cNvSpPr>
            <a:spLocks noGrp="1"/>
          </p:cNvSpPr>
          <p:nvPr>
            <p:ph type="dt" sz="half" idx="10"/>
          </p:nvPr>
        </p:nvSpPr>
        <p:spPr/>
        <p:txBody>
          <a:bodyPr/>
          <a:lstStyle/>
          <a:p>
            <a:fld id="{021B788E-8EA0-4BB8-A909-A20858E0D7E2}" type="datetimeFigureOut">
              <a:rPr lang="en-GB" smtClean="0"/>
              <a:t>16/06/2022</a:t>
            </a:fld>
            <a:endParaRPr lang="en-GB"/>
          </a:p>
        </p:txBody>
      </p:sp>
      <p:sp>
        <p:nvSpPr>
          <p:cNvPr id="5" name="Footer Placeholder 4">
            <a:extLst>
              <a:ext uri="{FF2B5EF4-FFF2-40B4-BE49-F238E27FC236}">
                <a16:creationId xmlns:a16="http://schemas.microsoft.com/office/drawing/2014/main" id="{754CC27F-F821-45BE-B3BF-F3730726B6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996304-15E3-44E9-904B-D23348C2C196}"/>
              </a:ext>
            </a:extLst>
          </p:cNvPr>
          <p:cNvSpPr>
            <a:spLocks noGrp="1"/>
          </p:cNvSpPr>
          <p:nvPr>
            <p:ph type="sldNum" sz="quarter" idx="12"/>
          </p:nvPr>
        </p:nvSpPr>
        <p:spPr/>
        <p:txBody>
          <a:bodyPr/>
          <a:lstStyle/>
          <a:p>
            <a:fld id="{2C0A9AE6-5902-444B-B923-81CCCA0D8AFB}" type="slidenum">
              <a:rPr lang="en-GB" smtClean="0"/>
              <a:t>‹#›</a:t>
            </a:fld>
            <a:endParaRPr lang="en-GB"/>
          </a:p>
        </p:txBody>
      </p:sp>
    </p:spTree>
    <p:extLst>
      <p:ext uri="{BB962C8B-B14F-4D97-AF65-F5344CB8AC3E}">
        <p14:creationId xmlns:p14="http://schemas.microsoft.com/office/powerpoint/2010/main" val="325778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DE7C-8A40-46A9-8B9C-45D66C721E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5D34DC4-887C-4394-BDC3-F75E7F5DAA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3FEAC0-CE34-4232-892C-B08E6268C077}"/>
              </a:ext>
            </a:extLst>
          </p:cNvPr>
          <p:cNvSpPr>
            <a:spLocks noGrp="1"/>
          </p:cNvSpPr>
          <p:nvPr>
            <p:ph type="dt" sz="half" idx="10"/>
          </p:nvPr>
        </p:nvSpPr>
        <p:spPr/>
        <p:txBody>
          <a:bodyPr/>
          <a:lstStyle/>
          <a:p>
            <a:fld id="{021B788E-8EA0-4BB8-A909-A20858E0D7E2}" type="datetimeFigureOut">
              <a:rPr lang="en-GB" smtClean="0"/>
              <a:t>16/06/2022</a:t>
            </a:fld>
            <a:endParaRPr lang="en-GB"/>
          </a:p>
        </p:txBody>
      </p:sp>
      <p:sp>
        <p:nvSpPr>
          <p:cNvPr id="5" name="Footer Placeholder 4">
            <a:extLst>
              <a:ext uri="{FF2B5EF4-FFF2-40B4-BE49-F238E27FC236}">
                <a16:creationId xmlns:a16="http://schemas.microsoft.com/office/drawing/2014/main" id="{FD92193D-34EA-4310-A285-7396AD739E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75A806-8F1A-4487-AD71-0D145DC63196}"/>
              </a:ext>
            </a:extLst>
          </p:cNvPr>
          <p:cNvSpPr>
            <a:spLocks noGrp="1"/>
          </p:cNvSpPr>
          <p:nvPr>
            <p:ph type="sldNum" sz="quarter" idx="12"/>
          </p:nvPr>
        </p:nvSpPr>
        <p:spPr/>
        <p:txBody>
          <a:bodyPr/>
          <a:lstStyle/>
          <a:p>
            <a:fld id="{2C0A9AE6-5902-444B-B923-81CCCA0D8AFB}" type="slidenum">
              <a:rPr lang="en-GB" smtClean="0"/>
              <a:t>‹#›</a:t>
            </a:fld>
            <a:endParaRPr lang="en-GB"/>
          </a:p>
        </p:txBody>
      </p:sp>
    </p:spTree>
    <p:extLst>
      <p:ext uri="{BB962C8B-B14F-4D97-AF65-F5344CB8AC3E}">
        <p14:creationId xmlns:p14="http://schemas.microsoft.com/office/powerpoint/2010/main" val="402467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231B-AD7A-4A3F-BB54-A5C6276A2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9395179-E894-4964-BB10-5456FED233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5E6F66-2413-487F-92FA-9F2C0D1C3165}"/>
              </a:ext>
            </a:extLst>
          </p:cNvPr>
          <p:cNvSpPr>
            <a:spLocks noGrp="1"/>
          </p:cNvSpPr>
          <p:nvPr>
            <p:ph type="dt" sz="half" idx="10"/>
          </p:nvPr>
        </p:nvSpPr>
        <p:spPr/>
        <p:txBody>
          <a:bodyPr/>
          <a:lstStyle/>
          <a:p>
            <a:fld id="{021B788E-8EA0-4BB8-A909-A20858E0D7E2}" type="datetimeFigureOut">
              <a:rPr lang="en-GB" smtClean="0"/>
              <a:t>16/06/2022</a:t>
            </a:fld>
            <a:endParaRPr lang="en-GB"/>
          </a:p>
        </p:txBody>
      </p:sp>
      <p:sp>
        <p:nvSpPr>
          <p:cNvPr id="5" name="Footer Placeholder 4">
            <a:extLst>
              <a:ext uri="{FF2B5EF4-FFF2-40B4-BE49-F238E27FC236}">
                <a16:creationId xmlns:a16="http://schemas.microsoft.com/office/drawing/2014/main" id="{A00122A1-778F-4A57-BD14-545A165CC4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5EFDE4-4230-4F7D-B511-E9E523480BDB}"/>
              </a:ext>
            </a:extLst>
          </p:cNvPr>
          <p:cNvSpPr>
            <a:spLocks noGrp="1"/>
          </p:cNvSpPr>
          <p:nvPr>
            <p:ph type="sldNum" sz="quarter" idx="12"/>
          </p:nvPr>
        </p:nvSpPr>
        <p:spPr/>
        <p:txBody>
          <a:bodyPr/>
          <a:lstStyle/>
          <a:p>
            <a:fld id="{2C0A9AE6-5902-444B-B923-81CCCA0D8AFB}" type="slidenum">
              <a:rPr lang="en-GB" smtClean="0"/>
              <a:t>‹#›</a:t>
            </a:fld>
            <a:endParaRPr lang="en-GB"/>
          </a:p>
        </p:txBody>
      </p:sp>
    </p:spTree>
    <p:extLst>
      <p:ext uri="{BB962C8B-B14F-4D97-AF65-F5344CB8AC3E}">
        <p14:creationId xmlns:p14="http://schemas.microsoft.com/office/powerpoint/2010/main" val="15409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A5BB-06B0-40A2-B917-920B5B27C1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0FB54D-5595-47FB-85AB-61B37B129D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8391914-2E25-46E0-826F-E12AEA2E5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29FBCBA-A310-4759-9248-BD87848DDA1C}"/>
              </a:ext>
            </a:extLst>
          </p:cNvPr>
          <p:cNvSpPr>
            <a:spLocks noGrp="1"/>
          </p:cNvSpPr>
          <p:nvPr>
            <p:ph type="dt" sz="half" idx="10"/>
          </p:nvPr>
        </p:nvSpPr>
        <p:spPr/>
        <p:txBody>
          <a:bodyPr/>
          <a:lstStyle/>
          <a:p>
            <a:fld id="{021B788E-8EA0-4BB8-A909-A20858E0D7E2}" type="datetimeFigureOut">
              <a:rPr lang="en-GB" smtClean="0"/>
              <a:t>16/06/2022</a:t>
            </a:fld>
            <a:endParaRPr lang="en-GB"/>
          </a:p>
        </p:txBody>
      </p:sp>
      <p:sp>
        <p:nvSpPr>
          <p:cNvPr id="6" name="Footer Placeholder 5">
            <a:extLst>
              <a:ext uri="{FF2B5EF4-FFF2-40B4-BE49-F238E27FC236}">
                <a16:creationId xmlns:a16="http://schemas.microsoft.com/office/drawing/2014/main" id="{1A27517A-EF24-49E7-B9A4-7764B99087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7D6D89-4DBE-4028-92B6-DC40C9351BF4}"/>
              </a:ext>
            </a:extLst>
          </p:cNvPr>
          <p:cNvSpPr>
            <a:spLocks noGrp="1"/>
          </p:cNvSpPr>
          <p:nvPr>
            <p:ph type="sldNum" sz="quarter" idx="12"/>
          </p:nvPr>
        </p:nvSpPr>
        <p:spPr/>
        <p:txBody>
          <a:bodyPr/>
          <a:lstStyle/>
          <a:p>
            <a:fld id="{2C0A9AE6-5902-444B-B923-81CCCA0D8AFB}" type="slidenum">
              <a:rPr lang="en-GB" smtClean="0"/>
              <a:t>‹#›</a:t>
            </a:fld>
            <a:endParaRPr lang="en-GB"/>
          </a:p>
        </p:txBody>
      </p:sp>
    </p:spTree>
    <p:extLst>
      <p:ext uri="{BB962C8B-B14F-4D97-AF65-F5344CB8AC3E}">
        <p14:creationId xmlns:p14="http://schemas.microsoft.com/office/powerpoint/2010/main" val="630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FBB9-907D-4E49-9EDC-0671467BBC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6E9EFC-60E8-41B9-8025-240169891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1D496-7F0A-47FB-BDF6-30567169F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2623980-2234-4F09-AA7D-91D5D685DD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94F05A-F58E-4519-B82E-5B3A7A4C55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C17FAB6-64F1-4A00-88FB-F593F674642D}"/>
              </a:ext>
            </a:extLst>
          </p:cNvPr>
          <p:cNvSpPr>
            <a:spLocks noGrp="1"/>
          </p:cNvSpPr>
          <p:nvPr>
            <p:ph type="dt" sz="half" idx="10"/>
          </p:nvPr>
        </p:nvSpPr>
        <p:spPr/>
        <p:txBody>
          <a:bodyPr/>
          <a:lstStyle/>
          <a:p>
            <a:fld id="{021B788E-8EA0-4BB8-A909-A20858E0D7E2}" type="datetimeFigureOut">
              <a:rPr lang="en-GB" smtClean="0"/>
              <a:t>16/06/2022</a:t>
            </a:fld>
            <a:endParaRPr lang="en-GB"/>
          </a:p>
        </p:txBody>
      </p:sp>
      <p:sp>
        <p:nvSpPr>
          <p:cNvPr id="8" name="Footer Placeholder 7">
            <a:extLst>
              <a:ext uri="{FF2B5EF4-FFF2-40B4-BE49-F238E27FC236}">
                <a16:creationId xmlns:a16="http://schemas.microsoft.com/office/drawing/2014/main" id="{A73CD916-21F1-4AEB-A88D-9B9EB24A26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5B1C71-008F-45EE-ACDA-94CCC730970A}"/>
              </a:ext>
            </a:extLst>
          </p:cNvPr>
          <p:cNvSpPr>
            <a:spLocks noGrp="1"/>
          </p:cNvSpPr>
          <p:nvPr>
            <p:ph type="sldNum" sz="quarter" idx="12"/>
          </p:nvPr>
        </p:nvSpPr>
        <p:spPr/>
        <p:txBody>
          <a:bodyPr/>
          <a:lstStyle/>
          <a:p>
            <a:fld id="{2C0A9AE6-5902-444B-B923-81CCCA0D8AFB}" type="slidenum">
              <a:rPr lang="en-GB" smtClean="0"/>
              <a:t>‹#›</a:t>
            </a:fld>
            <a:endParaRPr lang="en-GB"/>
          </a:p>
        </p:txBody>
      </p:sp>
    </p:spTree>
    <p:extLst>
      <p:ext uri="{BB962C8B-B14F-4D97-AF65-F5344CB8AC3E}">
        <p14:creationId xmlns:p14="http://schemas.microsoft.com/office/powerpoint/2010/main" val="94431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1BA8-645A-44E8-9697-69C359B6E10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28F756-E831-4C24-9831-25D440272AB6}"/>
              </a:ext>
            </a:extLst>
          </p:cNvPr>
          <p:cNvSpPr>
            <a:spLocks noGrp="1"/>
          </p:cNvSpPr>
          <p:nvPr>
            <p:ph type="dt" sz="half" idx="10"/>
          </p:nvPr>
        </p:nvSpPr>
        <p:spPr/>
        <p:txBody>
          <a:bodyPr/>
          <a:lstStyle/>
          <a:p>
            <a:fld id="{021B788E-8EA0-4BB8-A909-A20858E0D7E2}" type="datetimeFigureOut">
              <a:rPr lang="en-GB" smtClean="0"/>
              <a:t>16/06/2022</a:t>
            </a:fld>
            <a:endParaRPr lang="en-GB"/>
          </a:p>
        </p:txBody>
      </p:sp>
      <p:sp>
        <p:nvSpPr>
          <p:cNvPr id="4" name="Footer Placeholder 3">
            <a:extLst>
              <a:ext uri="{FF2B5EF4-FFF2-40B4-BE49-F238E27FC236}">
                <a16:creationId xmlns:a16="http://schemas.microsoft.com/office/drawing/2014/main" id="{F49E04A2-5140-4F64-B311-838D9B2CFE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29F6DB-F57A-4266-B26F-EC70D14646CB}"/>
              </a:ext>
            </a:extLst>
          </p:cNvPr>
          <p:cNvSpPr>
            <a:spLocks noGrp="1"/>
          </p:cNvSpPr>
          <p:nvPr>
            <p:ph type="sldNum" sz="quarter" idx="12"/>
          </p:nvPr>
        </p:nvSpPr>
        <p:spPr/>
        <p:txBody>
          <a:bodyPr/>
          <a:lstStyle/>
          <a:p>
            <a:fld id="{2C0A9AE6-5902-444B-B923-81CCCA0D8AFB}" type="slidenum">
              <a:rPr lang="en-GB" smtClean="0"/>
              <a:t>‹#›</a:t>
            </a:fld>
            <a:endParaRPr lang="en-GB"/>
          </a:p>
        </p:txBody>
      </p:sp>
    </p:spTree>
    <p:extLst>
      <p:ext uri="{BB962C8B-B14F-4D97-AF65-F5344CB8AC3E}">
        <p14:creationId xmlns:p14="http://schemas.microsoft.com/office/powerpoint/2010/main" val="259312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CA5C33-864D-471F-9C9D-2125BC8EF9BB}"/>
              </a:ext>
            </a:extLst>
          </p:cNvPr>
          <p:cNvSpPr>
            <a:spLocks noGrp="1"/>
          </p:cNvSpPr>
          <p:nvPr>
            <p:ph type="dt" sz="half" idx="10"/>
          </p:nvPr>
        </p:nvSpPr>
        <p:spPr/>
        <p:txBody>
          <a:bodyPr/>
          <a:lstStyle/>
          <a:p>
            <a:fld id="{021B788E-8EA0-4BB8-A909-A20858E0D7E2}" type="datetimeFigureOut">
              <a:rPr lang="en-GB" smtClean="0"/>
              <a:t>16/06/2022</a:t>
            </a:fld>
            <a:endParaRPr lang="en-GB"/>
          </a:p>
        </p:txBody>
      </p:sp>
      <p:sp>
        <p:nvSpPr>
          <p:cNvPr id="3" name="Footer Placeholder 2">
            <a:extLst>
              <a:ext uri="{FF2B5EF4-FFF2-40B4-BE49-F238E27FC236}">
                <a16:creationId xmlns:a16="http://schemas.microsoft.com/office/drawing/2014/main" id="{9ACFBEA2-DFF4-44EB-8AF5-CBEABD5A65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B3DA14A-2D44-42F4-A5F3-104FCC1A4635}"/>
              </a:ext>
            </a:extLst>
          </p:cNvPr>
          <p:cNvSpPr>
            <a:spLocks noGrp="1"/>
          </p:cNvSpPr>
          <p:nvPr>
            <p:ph type="sldNum" sz="quarter" idx="12"/>
          </p:nvPr>
        </p:nvSpPr>
        <p:spPr/>
        <p:txBody>
          <a:bodyPr/>
          <a:lstStyle/>
          <a:p>
            <a:fld id="{2C0A9AE6-5902-444B-B923-81CCCA0D8AFB}" type="slidenum">
              <a:rPr lang="en-GB" smtClean="0"/>
              <a:t>‹#›</a:t>
            </a:fld>
            <a:endParaRPr lang="en-GB"/>
          </a:p>
        </p:txBody>
      </p:sp>
    </p:spTree>
    <p:extLst>
      <p:ext uri="{BB962C8B-B14F-4D97-AF65-F5344CB8AC3E}">
        <p14:creationId xmlns:p14="http://schemas.microsoft.com/office/powerpoint/2010/main" val="12622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B473-4507-4DED-B784-CBAB9B125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AE36725-5E34-4429-AED0-9F2FE64DF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73E9427-476B-4696-BEB5-4A2324DEB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94068-6E41-4CD2-8833-39FAFFA04FA7}"/>
              </a:ext>
            </a:extLst>
          </p:cNvPr>
          <p:cNvSpPr>
            <a:spLocks noGrp="1"/>
          </p:cNvSpPr>
          <p:nvPr>
            <p:ph type="dt" sz="half" idx="10"/>
          </p:nvPr>
        </p:nvSpPr>
        <p:spPr/>
        <p:txBody>
          <a:bodyPr/>
          <a:lstStyle/>
          <a:p>
            <a:fld id="{021B788E-8EA0-4BB8-A909-A20858E0D7E2}" type="datetimeFigureOut">
              <a:rPr lang="en-GB" smtClean="0"/>
              <a:t>16/06/2022</a:t>
            </a:fld>
            <a:endParaRPr lang="en-GB"/>
          </a:p>
        </p:txBody>
      </p:sp>
      <p:sp>
        <p:nvSpPr>
          <p:cNvPr id="6" name="Footer Placeholder 5">
            <a:extLst>
              <a:ext uri="{FF2B5EF4-FFF2-40B4-BE49-F238E27FC236}">
                <a16:creationId xmlns:a16="http://schemas.microsoft.com/office/drawing/2014/main" id="{C045022C-084A-4BA3-9FEF-01C2F0A9E0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0FA7B4-FFBF-43F9-B959-490CC429726A}"/>
              </a:ext>
            </a:extLst>
          </p:cNvPr>
          <p:cNvSpPr>
            <a:spLocks noGrp="1"/>
          </p:cNvSpPr>
          <p:nvPr>
            <p:ph type="sldNum" sz="quarter" idx="12"/>
          </p:nvPr>
        </p:nvSpPr>
        <p:spPr/>
        <p:txBody>
          <a:bodyPr/>
          <a:lstStyle/>
          <a:p>
            <a:fld id="{2C0A9AE6-5902-444B-B923-81CCCA0D8AFB}" type="slidenum">
              <a:rPr lang="en-GB" smtClean="0"/>
              <a:t>‹#›</a:t>
            </a:fld>
            <a:endParaRPr lang="en-GB"/>
          </a:p>
        </p:txBody>
      </p:sp>
    </p:spTree>
    <p:extLst>
      <p:ext uri="{BB962C8B-B14F-4D97-AF65-F5344CB8AC3E}">
        <p14:creationId xmlns:p14="http://schemas.microsoft.com/office/powerpoint/2010/main" val="106087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9751-F99C-4D3D-BED3-425052CB8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02BCA3A-DEC5-448C-BE62-84FF2E3C33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7973F6F-6108-47E8-8DB1-2326CFEDA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D81C-B800-412A-B1DC-991623B597C4}"/>
              </a:ext>
            </a:extLst>
          </p:cNvPr>
          <p:cNvSpPr>
            <a:spLocks noGrp="1"/>
          </p:cNvSpPr>
          <p:nvPr>
            <p:ph type="dt" sz="half" idx="10"/>
          </p:nvPr>
        </p:nvSpPr>
        <p:spPr/>
        <p:txBody>
          <a:bodyPr/>
          <a:lstStyle/>
          <a:p>
            <a:fld id="{021B788E-8EA0-4BB8-A909-A20858E0D7E2}" type="datetimeFigureOut">
              <a:rPr lang="en-GB" smtClean="0"/>
              <a:t>16/06/2022</a:t>
            </a:fld>
            <a:endParaRPr lang="en-GB"/>
          </a:p>
        </p:txBody>
      </p:sp>
      <p:sp>
        <p:nvSpPr>
          <p:cNvPr id="6" name="Footer Placeholder 5">
            <a:extLst>
              <a:ext uri="{FF2B5EF4-FFF2-40B4-BE49-F238E27FC236}">
                <a16:creationId xmlns:a16="http://schemas.microsoft.com/office/drawing/2014/main" id="{C2D645AD-A204-44BD-AC4C-BBFD441B01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C06E54-8B26-4C23-9621-235B28C7D647}"/>
              </a:ext>
            </a:extLst>
          </p:cNvPr>
          <p:cNvSpPr>
            <a:spLocks noGrp="1"/>
          </p:cNvSpPr>
          <p:nvPr>
            <p:ph type="sldNum" sz="quarter" idx="12"/>
          </p:nvPr>
        </p:nvSpPr>
        <p:spPr/>
        <p:txBody>
          <a:bodyPr/>
          <a:lstStyle/>
          <a:p>
            <a:fld id="{2C0A9AE6-5902-444B-B923-81CCCA0D8AFB}" type="slidenum">
              <a:rPr lang="en-GB" smtClean="0"/>
              <a:t>‹#›</a:t>
            </a:fld>
            <a:endParaRPr lang="en-GB"/>
          </a:p>
        </p:txBody>
      </p:sp>
    </p:spTree>
    <p:extLst>
      <p:ext uri="{BB962C8B-B14F-4D97-AF65-F5344CB8AC3E}">
        <p14:creationId xmlns:p14="http://schemas.microsoft.com/office/powerpoint/2010/main" val="80671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C4CE22-2D5B-4975-A653-96E1CC2D5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2229F3-B459-4E80-9BB2-D28C3DBB5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09D55E-A78E-4717-A375-399E13ECED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B788E-8EA0-4BB8-A909-A20858E0D7E2}" type="datetimeFigureOut">
              <a:rPr lang="en-GB" smtClean="0"/>
              <a:t>16/06/2022</a:t>
            </a:fld>
            <a:endParaRPr lang="en-GB"/>
          </a:p>
        </p:txBody>
      </p:sp>
      <p:sp>
        <p:nvSpPr>
          <p:cNvPr id="5" name="Footer Placeholder 4">
            <a:extLst>
              <a:ext uri="{FF2B5EF4-FFF2-40B4-BE49-F238E27FC236}">
                <a16:creationId xmlns:a16="http://schemas.microsoft.com/office/drawing/2014/main" id="{82C3E9B2-DEC8-48DD-90AA-8C97E0CFB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C571FD-10B8-4E2C-8573-ED1162CAB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A9AE6-5902-444B-B923-81CCCA0D8AFB}" type="slidenum">
              <a:rPr lang="en-GB" smtClean="0"/>
              <a:t>‹#›</a:t>
            </a:fld>
            <a:endParaRPr lang="en-GB"/>
          </a:p>
        </p:txBody>
      </p:sp>
    </p:spTree>
    <p:extLst>
      <p:ext uri="{BB962C8B-B14F-4D97-AF65-F5344CB8AC3E}">
        <p14:creationId xmlns:p14="http://schemas.microsoft.com/office/powerpoint/2010/main" val="3171935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osavi.a.i.buali@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elanlooatiye@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ackground pattern&#10;&#10;Description automatically generated with medium confidence">
            <a:extLst>
              <a:ext uri="{FF2B5EF4-FFF2-40B4-BE49-F238E27FC236}">
                <a16:creationId xmlns:a16="http://schemas.microsoft.com/office/drawing/2014/main" id="{3443EDC9-E659-8CF4-6146-5E700A833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A457946-D503-4358-8F28-C7549627EA2D}"/>
              </a:ext>
            </a:extLst>
          </p:cNvPr>
          <p:cNvSpPr>
            <a:spLocks noGrp="1"/>
          </p:cNvSpPr>
          <p:nvPr>
            <p:ph type="ctrTitle"/>
          </p:nvPr>
        </p:nvSpPr>
        <p:spPr>
          <a:xfrm>
            <a:off x="1524000" y="1620079"/>
            <a:ext cx="9144000" cy="2444936"/>
          </a:xfrm>
        </p:spPr>
        <p:txBody>
          <a:bodyPr>
            <a:normAutofit fontScale="90000"/>
          </a:bodyPr>
          <a:lstStyle/>
          <a:p>
            <a:r>
              <a:rPr lang="en-US" dirty="0">
                <a:latin typeface="+mn-lt"/>
              </a:rPr>
              <a:t>Bees Local Phase Quantization Feature Selection for RGB-D Facial Expressions Recognition</a:t>
            </a:r>
            <a:endParaRPr lang="en-GB" dirty="0">
              <a:latin typeface="+mn-lt"/>
            </a:endParaRPr>
          </a:p>
        </p:txBody>
      </p:sp>
      <p:sp>
        <p:nvSpPr>
          <p:cNvPr id="3" name="Subtitle 2">
            <a:extLst>
              <a:ext uri="{FF2B5EF4-FFF2-40B4-BE49-F238E27FC236}">
                <a16:creationId xmlns:a16="http://schemas.microsoft.com/office/drawing/2014/main" id="{FC53E7D2-C43F-4FA7-BD17-4A9AFE73B5A4}"/>
              </a:ext>
            </a:extLst>
          </p:cNvPr>
          <p:cNvSpPr>
            <a:spLocks noGrp="1"/>
          </p:cNvSpPr>
          <p:nvPr>
            <p:ph type="subTitle" idx="1"/>
          </p:nvPr>
        </p:nvSpPr>
        <p:spPr>
          <a:xfrm>
            <a:off x="1524000" y="4065014"/>
            <a:ext cx="9144000" cy="2683655"/>
          </a:xfrm>
        </p:spPr>
        <p:txBody>
          <a:bodyPr>
            <a:normAutofit fontScale="92500" lnSpcReduction="10000"/>
          </a:bodyPr>
          <a:lstStyle/>
          <a:p>
            <a:r>
              <a:rPr lang="en-GB" sz="1800" b="1" i="1" dirty="0">
                <a:solidFill>
                  <a:srgbClr val="00B050"/>
                </a:solidFill>
                <a:cs typeface="+mj-cs"/>
              </a:rPr>
              <a:t>Seyed Muhammad Hossein Mousavi</a:t>
            </a:r>
          </a:p>
          <a:p>
            <a:r>
              <a:rPr lang="en-GB" sz="1800" b="1" i="1" dirty="0">
                <a:solidFill>
                  <a:srgbClr val="00B050"/>
                </a:solidFill>
                <a:cs typeface="+mj-cs"/>
              </a:rPr>
              <a:t>Atiye Ilanloo</a:t>
            </a:r>
          </a:p>
          <a:p>
            <a:endParaRPr lang="en-GB" sz="1800" i="1" dirty="0">
              <a:cs typeface="+mj-cs"/>
            </a:endParaRPr>
          </a:p>
          <a:p>
            <a:r>
              <a:rPr lang="en-GB" sz="1800" i="1" dirty="0">
                <a:latin typeface="Times New Roman" panose="02020603050405020304" pitchFamily="18" charset="0"/>
                <a:cs typeface="Times New Roman" panose="02020603050405020304" pitchFamily="18" charset="0"/>
              </a:rPr>
              <a:t>Independent Researcher, Tehran, Iran</a:t>
            </a:r>
            <a:endParaRPr lang="fa-IR" sz="1800" i="1"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Faculty of Humanities- Psychology, Islamic Azad University-Rasht, Gilan, Iran</a:t>
            </a:r>
          </a:p>
          <a:p>
            <a:endParaRPr lang="fa-IR" sz="1800" i="1" dirty="0">
              <a:cs typeface="+mj-cs"/>
            </a:endParaRPr>
          </a:p>
          <a:p>
            <a:r>
              <a:rPr lang="en-GB" sz="1800" i="1" dirty="0">
                <a:latin typeface="Arial" panose="020B0604020202020204" pitchFamily="34" charset="0"/>
                <a:cs typeface="Arial" panose="020B0604020202020204" pitchFamily="34" charset="0"/>
                <a:hlinkClick r:id="rId3"/>
              </a:rPr>
              <a:t>mosavi.a.i.buali@gmail.com</a:t>
            </a:r>
            <a:endParaRPr lang="fa-IR" sz="1800" i="1" dirty="0">
              <a:latin typeface="Arial" panose="020B0604020202020204" pitchFamily="34" charset="0"/>
              <a:cs typeface="Arial" panose="020B0604020202020204" pitchFamily="34" charset="0"/>
            </a:endParaRPr>
          </a:p>
          <a:p>
            <a:r>
              <a:rPr lang="en-GB" sz="1800" i="1" dirty="0">
                <a:latin typeface="Arial" panose="020B0604020202020204" pitchFamily="34" charset="0"/>
                <a:cs typeface="Arial" panose="020B0604020202020204" pitchFamily="34" charset="0"/>
                <a:hlinkClick r:id="rId4"/>
              </a:rPr>
              <a:t>elanlooatiye@gmail.com</a:t>
            </a:r>
            <a:r>
              <a:rPr lang="fa-IR" sz="1800" i="1" dirty="0">
                <a:latin typeface="Arial" panose="020B0604020202020204" pitchFamily="34" charset="0"/>
                <a:cs typeface="Arial" panose="020B0604020202020204" pitchFamily="34" charset="0"/>
              </a:rPr>
              <a:t> </a:t>
            </a:r>
            <a:endParaRPr lang="en-GB"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0740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2646878"/>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Prior Related Researches</a:t>
            </a:r>
          </a:p>
          <a:p>
            <a:pPr marL="285750" indent="-285750">
              <a:buFont typeface="Arial" panose="020B0604020202020204" pitchFamily="34" charset="0"/>
              <a:buChar char="•"/>
            </a:pPr>
            <a:endParaRPr lang="fa-IR" sz="2000" b="1" dirty="0"/>
          </a:p>
          <a:p>
            <a:endParaRPr lang="en-US" dirty="0"/>
          </a:p>
          <a:p>
            <a:pPr marL="285750" indent="-285750">
              <a:buFont typeface="Arial" panose="020B0604020202020204" pitchFamily="34" charset="0"/>
              <a:buChar char="•"/>
            </a:pPr>
            <a:r>
              <a:rPr lang="en-US" dirty="0"/>
              <a:t>These algorithms could be applied directly on extracted image or signal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 could be applied on unfolded version of images, signals or any type of numerical matrix.</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Rectangle: Rounded Corners 3">
            <a:extLst>
              <a:ext uri="{FF2B5EF4-FFF2-40B4-BE49-F238E27FC236}">
                <a16:creationId xmlns:a16="http://schemas.microsoft.com/office/drawing/2014/main" id="{1DDD43F3-46C6-C0FA-3E7E-B0BA029229A8}"/>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9</a:t>
            </a:r>
            <a:endParaRPr lang="en-US" dirty="0"/>
          </a:p>
        </p:txBody>
      </p:sp>
    </p:spTree>
    <p:extLst>
      <p:ext uri="{BB962C8B-B14F-4D97-AF65-F5344CB8AC3E}">
        <p14:creationId xmlns:p14="http://schemas.microsoft.com/office/powerpoint/2010/main" val="838013695"/>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5139869"/>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Prior Related Researches</a:t>
            </a:r>
          </a:p>
          <a:p>
            <a:pPr marL="285750" indent="-285750">
              <a:buFont typeface="Arial" panose="020B0604020202020204" pitchFamily="34" charset="0"/>
              <a:buChar char="•"/>
            </a:pPr>
            <a:endParaRPr lang="fa-IR" sz="2000" b="1" dirty="0"/>
          </a:p>
          <a:p>
            <a:endParaRPr lang="fa-IR" dirty="0"/>
          </a:p>
          <a:p>
            <a:pPr marL="285750" indent="-285750">
              <a:buFont typeface="Arial" panose="020B0604020202020204" pitchFamily="34" charset="0"/>
              <a:buChar char="•"/>
            </a:pPr>
            <a:r>
              <a:rPr lang="en-US" dirty="0"/>
              <a:t>Principal Component Analysis (PCA) (invented by Karl Pearson in 1901) generates new matrixes, named Principal Components (PA).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PA is a linear mixed of the original matrixes.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selecting best principles components, best features will be chosen.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Lasso (Robert Tibshirani in 1996) is a regularization method for estimating generalized linear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Lasso is a shrinkage approximator: it makes coefficient approximated that are biased to be tiny.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shrinking features, best features remain.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Rectangle: Rounded Corners 3">
            <a:extLst>
              <a:ext uri="{FF2B5EF4-FFF2-40B4-BE49-F238E27FC236}">
                <a16:creationId xmlns:a16="http://schemas.microsoft.com/office/drawing/2014/main" id="{788C35BD-E94E-15F8-C260-B4BE74E7060C}"/>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10</a:t>
            </a:r>
            <a:endParaRPr lang="en-US" dirty="0"/>
          </a:p>
        </p:txBody>
      </p:sp>
    </p:spTree>
    <p:extLst>
      <p:ext uri="{BB962C8B-B14F-4D97-AF65-F5344CB8AC3E}">
        <p14:creationId xmlns:p14="http://schemas.microsoft.com/office/powerpoint/2010/main" val="94463899"/>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4585871"/>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Prior Related Researches</a:t>
            </a:r>
          </a:p>
          <a:p>
            <a:pPr marL="285750" indent="-285750">
              <a:buFont typeface="Arial" panose="020B0604020202020204" pitchFamily="34" charset="0"/>
              <a:buChar char="•"/>
            </a:pPr>
            <a:endParaRPr lang="fa-IR" sz="2000" b="1" dirty="0"/>
          </a:p>
          <a:p>
            <a:endParaRPr lang="fa-IR" dirty="0"/>
          </a:p>
          <a:p>
            <a:pPr marL="285750" indent="-285750">
              <a:buFont typeface="Arial" panose="020B0604020202020204" pitchFamily="34" charset="0"/>
              <a:buChar char="•"/>
            </a:pPr>
            <a:r>
              <a:rPr lang="en-US" dirty="0"/>
              <a:t>The chi-square test (</a:t>
            </a:r>
            <a:r>
              <a:rPr lang="en-US" dirty="0" err="1"/>
              <a:t>Jin</a:t>
            </a:r>
            <a:r>
              <a:rPr lang="en-US" dirty="0"/>
              <a:t>, Xin, 2006) is a statistical method employed to contrast observed data and expected ones.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objective is to specify if there is any changes between observed data and expected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target variable is independent of the feature variable, it is possible to ignore that specific feature.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they are dependent, the feature is very significant.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PSO feature selection</a:t>
            </a:r>
          </a:p>
          <a:p>
            <a:pPr marL="285750" indent="-285750">
              <a:buFont typeface="Arial" panose="020B0604020202020204" pitchFamily="34" charset="0"/>
              <a:buChar char="•"/>
            </a:pPr>
            <a:r>
              <a:rPr lang="en-US" dirty="0"/>
              <a:t>Firefly feature selection </a:t>
            </a:r>
          </a:p>
          <a:p>
            <a:pPr marL="285750" indent="-285750">
              <a:buFont typeface="Arial" panose="020B0604020202020204" pitchFamily="34" charset="0"/>
              <a:buChar char="•"/>
            </a:pPr>
            <a:r>
              <a:rPr lang="en-US" dirty="0"/>
              <a:t>Bees feature selection. </a:t>
            </a:r>
          </a:p>
          <a:p>
            <a:endParaRPr lang="en-US" dirty="0"/>
          </a:p>
          <a:p>
            <a:pPr marL="285750" indent="-285750">
              <a:buFont typeface="Arial" panose="020B0604020202020204" pitchFamily="34" charset="0"/>
              <a:buChar char="•"/>
            </a:pPr>
            <a:endParaRPr lang="en-US" dirty="0"/>
          </a:p>
        </p:txBody>
      </p:sp>
      <p:sp>
        <p:nvSpPr>
          <p:cNvPr id="4" name="Rectangle: Rounded Corners 3">
            <a:extLst>
              <a:ext uri="{FF2B5EF4-FFF2-40B4-BE49-F238E27FC236}">
                <a16:creationId xmlns:a16="http://schemas.microsoft.com/office/drawing/2014/main" id="{1D642624-247B-9099-1115-600720F07653}"/>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11</a:t>
            </a:r>
            <a:endParaRPr lang="en-US" dirty="0"/>
          </a:p>
        </p:txBody>
      </p:sp>
    </p:spTree>
    <p:extLst>
      <p:ext uri="{BB962C8B-B14F-4D97-AF65-F5344CB8AC3E}">
        <p14:creationId xmlns:p14="http://schemas.microsoft.com/office/powerpoint/2010/main" val="1963587739"/>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1538883"/>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Proposed Method</a:t>
            </a:r>
          </a:p>
          <a:p>
            <a:pPr marL="285750" indent="-285750">
              <a:buFont typeface="Arial" panose="020B0604020202020204" pitchFamily="34" charset="0"/>
              <a:buChar char="•"/>
            </a:pPr>
            <a:endParaRPr lang="fa-IR" sz="2000" b="1" dirty="0"/>
          </a:p>
          <a:p>
            <a:endParaRPr lang="fa-IR" dirty="0"/>
          </a:p>
          <a:p>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099FF637-085F-FC5E-75E5-0861A3832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6" y="1485348"/>
            <a:ext cx="12192000" cy="5080000"/>
          </a:xfrm>
          <a:prstGeom prst="rect">
            <a:avLst/>
          </a:prstGeom>
        </p:spPr>
      </p:pic>
      <p:sp>
        <p:nvSpPr>
          <p:cNvPr id="7" name="Rectangle: Rounded Corners 6">
            <a:extLst>
              <a:ext uri="{FF2B5EF4-FFF2-40B4-BE49-F238E27FC236}">
                <a16:creationId xmlns:a16="http://schemas.microsoft.com/office/drawing/2014/main" id="{7D8CB6FF-B7BF-9353-AFEB-C22497D124AB}"/>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12</a:t>
            </a:r>
            <a:endParaRPr lang="en-US" dirty="0"/>
          </a:p>
        </p:txBody>
      </p:sp>
    </p:spTree>
    <p:extLst>
      <p:ext uri="{BB962C8B-B14F-4D97-AF65-F5344CB8AC3E}">
        <p14:creationId xmlns:p14="http://schemas.microsoft.com/office/powerpoint/2010/main" val="1053647525"/>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1231106"/>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Proposed Method</a:t>
            </a:r>
          </a:p>
          <a:p>
            <a:endParaRPr lang="fa-IR" dirty="0"/>
          </a:p>
          <a:p>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7DC61971-435E-421B-E35B-AF5816472FE0}"/>
              </a:ext>
            </a:extLst>
          </p:cNvPr>
          <p:cNvSpPr txBox="1"/>
          <p:nvPr/>
        </p:nvSpPr>
        <p:spPr>
          <a:xfrm>
            <a:off x="265043" y="1951673"/>
            <a:ext cx="11638722" cy="1754326"/>
          </a:xfrm>
          <a:prstGeom prst="rect">
            <a:avLst/>
          </a:prstGeom>
          <a:noFill/>
        </p:spPr>
        <p:txBody>
          <a:bodyPr wrap="square">
            <a:spAutoFit/>
          </a:bodyPr>
          <a:lstStyle/>
          <a:p>
            <a:pPr indent="90170" algn="just"/>
            <a:r>
              <a:rPr lang="en-US" b="1" dirty="0"/>
              <a:t>Local Phase Quantization </a:t>
            </a:r>
            <a:endParaRPr lang="fa-IR" b="1" dirty="0"/>
          </a:p>
          <a:p>
            <a:pPr indent="90170" algn="just"/>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LPQ is a frequency neighborhood-based feature based on Fourier transform.</a:t>
            </a: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It manipulated blurring effect in magnitude and phase channels. </a:t>
            </a: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Phase channel is capable of deactivating low pass filters that exists in some images.</a:t>
            </a: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LPQ features is perfect to be use on depth data in frequency domain. </a:t>
            </a:r>
          </a:p>
        </p:txBody>
      </p:sp>
      <p:pic>
        <p:nvPicPr>
          <p:cNvPr id="8" name="Picture 7">
            <a:extLst>
              <a:ext uri="{FF2B5EF4-FFF2-40B4-BE49-F238E27FC236}">
                <a16:creationId xmlns:a16="http://schemas.microsoft.com/office/drawing/2014/main" id="{6851478C-1180-BA50-7259-74AE8BB59A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5252" y="3705999"/>
            <a:ext cx="10356574" cy="3081978"/>
          </a:xfrm>
          <a:prstGeom prst="rect">
            <a:avLst/>
          </a:prstGeom>
          <a:noFill/>
          <a:ln>
            <a:noFill/>
          </a:ln>
        </p:spPr>
      </p:pic>
      <p:sp>
        <p:nvSpPr>
          <p:cNvPr id="9" name="Rectangle: Rounded Corners 8">
            <a:extLst>
              <a:ext uri="{FF2B5EF4-FFF2-40B4-BE49-F238E27FC236}">
                <a16:creationId xmlns:a16="http://schemas.microsoft.com/office/drawing/2014/main" id="{A254AC77-976C-5B36-7374-958FA5983FE1}"/>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13</a:t>
            </a:r>
            <a:endParaRPr lang="en-US" dirty="0"/>
          </a:p>
        </p:txBody>
      </p:sp>
    </p:spTree>
    <p:extLst>
      <p:ext uri="{BB962C8B-B14F-4D97-AF65-F5344CB8AC3E}">
        <p14:creationId xmlns:p14="http://schemas.microsoft.com/office/powerpoint/2010/main" val="2694713952"/>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1231106"/>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Proposed Method</a:t>
            </a:r>
          </a:p>
          <a:p>
            <a:endParaRPr lang="fa-IR" dirty="0"/>
          </a:p>
          <a:p>
            <a:endParaRPr lang="en-US" dirty="0"/>
          </a:p>
          <a:p>
            <a:pPr marL="285750"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C61971-435E-421B-E35B-AF5816472FE0}"/>
                  </a:ext>
                </a:extLst>
              </p:cNvPr>
              <p:cNvSpPr txBox="1"/>
              <p:nvPr/>
            </p:nvSpPr>
            <p:spPr>
              <a:xfrm>
                <a:off x="265043" y="1951673"/>
                <a:ext cx="11638722" cy="3553986"/>
              </a:xfrm>
              <a:prstGeom prst="rect">
                <a:avLst/>
              </a:prstGeom>
              <a:noFill/>
            </p:spPr>
            <p:txBody>
              <a:bodyPr wrap="square">
                <a:spAutoFit/>
              </a:bodyPr>
              <a:lstStyle/>
              <a:p>
                <a:pPr indent="90170" algn="just"/>
                <a:r>
                  <a:rPr lang="en-US" b="1" dirty="0"/>
                  <a:t>Bees Feature Selection  </a:t>
                </a:r>
                <a:endParaRPr lang="fa-IR" b="1" dirty="0"/>
              </a:p>
              <a:p>
                <a:pPr indent="90170" algn="just"/>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panose="02020603050405020304" pitchFamily="18" charset="0"/>
                  </a:rPr>
                  <a:t>Number of Features of “NF”, weight of feature or “w” and Mean Square Error (MSE) [32] which should be minimized to select the feature.</a:t>
                </a:r>
              </a:p>
              <a:p>
                <a:pPr marL="285750" indent="-285750" algn="just">
                  <a:buFont typeface="Arial" panose="020B0604020202020204" pitchFamily="34" charset="0"/>
                  <a:buChar char="•"/>
                </a:pPr>
                <a:endParaRPr lang="en-US" sz="1800" dirty="0">
                  <a:effectLst/>
                  <a:latin typeface="Times" panose="02020603050405020304" pitchFamily="18" charset="0"/>
                  <a:ea typeface="Times New Roman"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panose="02020603050405020304" pitchFamily="18" charset="0"/>
                  </a:rPr>
                  <a:t> Also, if x</a:t>
                </a:r>
                <a:r>
                  <a:rPr lang="en-US" sz="1800" baseline="-25000" dirty="0">
                    <a:effectLst/>
                    <a:latin typeface="Times" panose="02020603050405020304" pitchFamily="18" charset="0"/>
                    <a:ea typeface="Times New Roman" panose="02020603050405020304" pitchFamily="18" charset="0"/>
                    <a:cs typeface="Times" panose="02020603050405020304" pitchFamily="18" charset="0"/>
                  </a:rPr>
                  <a:t>i</a:t>
                </a:r>
                <a:r>
                  <a:rPr lang="en-US" sz="1800" dirty="0">
                    <a:effectLst/>
                    <a:latin typeface="Times" panose="02020603050405020304" pitchFamily="18" charset="0"/>
                    <a:ea typeface="Times New Roman" panose="02020603050405020304" pitchFamily="18" charset="0"/>
                    <a:cs typeface="Times" panose="02020603050405020304" pitchFamily="18" charset="0"/>
                  </a:rPr>
                  <a:t> are values of NF then, </a:t>
                </a:r>
                <a14:m>
                  <m:oMath xmlns:m="http://schemas.openxmlformats.org/officeDocument/2006/math">
                    <m:sSubSup>
                      <m:sSubSupPr>
                        <m:ctrlPr>
                          <a:rPr lang="en-US" sz="1800" i="1">
                            <a:effectLst/>
                            <a:latin typeface="Cambria Math" panose="02040503050406030204" pitchFamily="18" charset="0"/>
                            <a:ea typeface="Times New Roman" panose="02020603050405020304" pitchFamily="18" charset="0"/>
                            <a:cs typeface="Times"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panose="02020603050405020304" pitchFamily="18" charset="0"/>
                          </a:rPr>
                          <m:t>𝑖</m:t>
                        </m:r>
                      </m:sub>
                      <m:sup>
                        <m:r>
                          <a:rPr lang="en-US" sz="1800" i="1">
                            <a:effectLst/>
                            <a:latin typeface="Cambria Math" panose="02040503050406030204" pitchFamily="18" charset="0"/>
                            <a:ea typeface="Times New Roman" panose="02020603050405020304" pitchFamily="18" charset="0"/>
                            <a:cs typeface="Times" panose="02020603050405020304" pitchFamily="18" charset="0"/>
                          </a:rPr>
                          <m:t>^</m:t>
                        </m:r>
                      </m:sup>
                    </m:sSubSup>
                  </m:oMath>
                </a14:m>
                <a:r>
                  <a:rPr lang="en-US" sz="1800" dirty="0">
                    <a:effectLst/>
                    <a:latin typeface="Times" panose="02020603050405020304" pitchFamily="18" charset="0"/>
                    <a:ea typeface="Times New Roman" panose="02020603050405020304" pitchFamily="18" charset="0"/>
                    <a:cs typeface="Times" panose="02020603050405020304" pitchFamily="18" charset="0"/>
                  </a:rPr>
                  <a:t> would be selected features out of NF.</a:t>
                </a:r>
              </a:p>
              <a:p>
                <a:pPr marL="285750" indent="-285750" algn="just">
                  <a:buFont typeface="Arial" panose="020B0604020202020204" pitchFamily="34" charset="0"/>
                  <a:buChar char="•"/>
                </a:pPr>
                <a:endParaRPr lang="en-US" sz="1800" dirty="0">
                  <a:effectLst/>
                  <a:latin typeface="Times" panose="02020603050405020304" pitchFamily="18" charset="0"/>
                  <a:ea typeface="Times New Roman"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panose="02020603050405020304" pitchFamily="18" charset="0"/>
                  </a:rPr>
                  <a:t>So, considering number of features entering the system, “y” would be the output and “t” would be the target. </a:t>
                </a:r>
              </a:p>
              <a:p>
                <a:pPr marL="285750" indent="-285750" algn="just">
                  <a:buFont typeface="Arial" panose="020B0604020202020204" pitchFamily="34" charset="0"/>
                  <a:buChar char="•"/>
                </a:pPr>
                <a:endParaRPr lang="en-US" sz="1800" dirty="0">
                  <a:effectLst/>
                  <a:latin typeface="Times" panose="02020603050405020304" pitchFamily="18" charset="0"/>
                  <a:ea typeface="Times New Roman"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panose="02020603050405020304" pitchFamily="18" charset="0"/>
                  </a:rPr>
                  <a:t>In order to calculate final error, </a:t>
                </a:r>
                <a:r>
                  <a:rPr lang="en-US" sz="1800" dirty="0" err="1">
                    <a:effectLst/>
                    <a:latin typeface="Times" panose="02020603050405020304" pitchFamily="18" charset="0"/>
                    <a:ea typeface="Times New Roman" panose="02020603050405020304" pitchFamily="18" charset="0"/>
                    <a:cs typeface="Times" panose="02020603050405020304" pitchFamily="18" charset="0"/>
                  </a:rPr>
                  <a:t>e</a:t>
                </a:r>
                <a:r>
                  <a:rPr lang="en-US" sz="1800" baseline="-25000" dirty="0" err="1">
                    <a:effectLst/>
                    <a:latin typeface="Times" panose="02020603050405020304" pitchFamily="18" charset="0"/>
                    <a:ea typeface="Times New Roman" panose="02020603050405020304" pitchFamily="18" charset="0"/>
                    <a:cs typeface="Times" panose="02020603050405020304" pitchFamily="18" charset="0"/>
                  </a:rPr>
                  <a:t>i</a:t>
                </a:r>
                <a:r>
                  <a:rPr lang="en-US" sz="1800" dirty="0">
                    <a:effectLst/>
                    <a:latin typeface="Times" panose="02020603050405020304" pitchFamily="18" charset="0"/>
                    <a:ea typeface="Times New Roman" panose="02020603050405020304" pitchFamily="18" charset="0"/>
                    <a:cs typeface="Times" panose="02020603050405020304" pitchFamily="18" charset="0"/>
                  </a:rPr>
                  <a:t> need to be calculated which is </a:t>
                </a:r>
                <a:r>
                  <a:rPr lang="en-US" sz="1800" dirty="0" err="1">
                    <a:effectLst/>
                    <a:latin typeface="Times" panose="02020603050405020304" pitchFamily="18" charset="0"/>
                    <a:ea typeface="Times New Roman" panose="02020603050405020304" pitchFamily="18" charset="0"/>
                    <a:cs typeface="Times" panose="02020603050405020304" pitchFamily="18" charset="0"/>
                  </a:rPr>
                  <a:t>t</a:t>
                </a:r>
                <a:r>
                  <a:rPr lang="en-US" sz="1800" baseline="-25000" dirty="0" err="1">
                    <a:effectLst/>
                    <a:latin typeface="Times" panose="02020603050405020304" pitchFamily="18" charset="0"/>
                    <a:ea typeface="Times New Roman" panose="02020603050405020304" pitchFamily="18" charset="0"/>
                    <a:cs typeface="Times" panose="02020603050405020304" pitchFamily="18" charset="0"/>
                  </a:rPr>
                  <a:t>i</a:t>
                </a:r>
                <a:r>
                  <a:rPr lang="en-US" sz="1800" dirty="0">
                    <a:effectLst/>
                    <a:latin typeface="Times" panose="02020603050405020304" pitchFamily="18" charset="0"/>
                    <a:ea typeface="Times New Roman" panose="02020603050405020304" pitchFamily="18" charset="0"/>
                    <a:cs typeface="Times" panose="02020603050405020304" pitchFamily="18" charset="0"/>
                  </a:rPr>
                  <a:t> - </a:t>
                </a:r>
                <a:r>
                  <a:rPr lang="en-US" sz="1800" dirty="0" err="1">
                    <a:effectLst/>
                    <a:latin typeface="Times" panose="02020603050405020304" pitchFamily="18" charset="0"/>
                    <a:ea typeface="Times New Roman" panose="02020603050405020304" pitchFamily="18" charset="0"/>
                    <a:cs typeface="Times" panose="02020603050405020304" pitchFamily="18" charset="0"/>
                  </a:rPr>
                  <a:t>y</a:t>
                </a:r>
                <a:r>
                  <a:rPr lang="en-US" sz="1800" baseline="-25000" dirty="0" err="1">
                    <a:effectLst/>
                    <a:latin typeface="Times" panose="02020603050405020304" pitchFamily="18" charset="0"/>
                    <a:ea typeface="Times New Roman" panose="02020603050405020304" pitchFamily="18" charset="0"/>
                    <a:cs typeface="Times" panose="02020603050405020304" pitchFamily="18" charset="0"/>
                  </a:rPr>
                  <a:t>i</a:t>
                </a:r>
                <a:r>
                  <a:rPr lang="en-US" sz="1800" baseline="-25000" dirty="0">
                    <a:effectLst/>
                    <a:latin typeface="Times" panose="02020603050405020304" pitchFamily="18" charset="0"/>
                    <a:ea typeface="Times New Roman" panose="02020603050405020304" pitchFamily="18" charset="0"/>
                    <a:cs typeface="Times" panose="02020603050405020304" pitchFamily="18" charset="0"/>
                  </a:rPr>
                  <a:t> </a:t>
                </a:r>
                <a:r>
                  <a:rPr lang="en-US" sz="1800" dirty="0">
                    <a:effectLst/>
                    <a:latin typeface="Times" panose="02020603050405020304" pitchFamily="18" charset="0"/>
                    <a:ea typeface="Times New Roman" panose="02020603050405020304" pitchFamily="18" charset="0"/>
                    <a:cs typeface="Times" panose="02020603050405020304" pitchFamily="18" charset="0"/>
                  </a:rPr>
                  <a:t>.</a:t>
                </a:r>
              </a:p>
              <a:p>
                <a:pPr marL="285750" indent="-285750" algn="just">
                  <a:buFont typeface="Arial" panose="020B0604020202020204" pitchFamily="34" charset="0"/>
                  <a:buChar char="•"/>
                </a:pPr>
                <a:endParaRPr lang="en-US" sz="1800" dirty="0">
                  <a:effectLst/>
                  <a:latin typeface="Times" panose="02020603050405020304" pitchFamily="18" charset="0"/>
                  <a:ea typeface="Times New Roman"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panose="02020603050405020304" pitchFamily="18" charset="0"/>
                  </a:rPr>
                  <a:t>So final error is </a:t>
                </a:r>
                <a14:m>
                  <m:oMath xmlns:m="http://schemas.openxmlformats.org/officeDocument/2006/math">
                    <m:func>
                      <m:funcPr>
                        <m:ctrlPr>
                          <a:rPr lang="en-US" sz="1800" i="1">
                            <a:effectLst/>
                            <a:latin typeface="Cambria Math" panose="02040503050406030204" pitchFamily="18" charset="0"/>
                            <a:ea typeface="Times New Roman" panose="02020603050405020304" pitchFamily="18" charset="0"/>
                            <a:cs typeface="Times"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panose="02020603050405020304" pitchFamily="18" charset="0"/>
                          </a:rPr>
                          <m:t>min</m:t>
                        </m:r>
                      </m:fName>
                      <m:e>
                        <m:r>
                          <a:rPr lang="en-US" sz="1800" i="1">
                            <a:effectLst/>
                            <a:latin typeface="Cambria Math" panose="02040503050406030204" pitchFamily="18" charset="0"/>
                            <a:ea typeface="Times New Roman" panose="02020603050405020304" pitchFamily="18" charset="0"/>
                            <a:cs typeface="Times" panose="02020603050405020304" pitchFamily="18" charset="0"/>
                          </a:rPr>
                          <m:t>𝑀𝑆𝐸</m:t>
                        </m:r>
                        <m:r>
                          <a:rPr lang="en-US" sz="1800" i="1">
                            <a:effectLst/>
                            <a:latin typeface="Cambria Math" panose="02040503050406030204" pitchFamily="18" charset="0"/>
                            <a:ea typeface="Times New Roman" panose="02020603050405020304" pitchFamily="18" charset="0"/>
                            <a:cs typeface="Times"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panose="02020603050405020304" pitchFamily="18" charset="0"/>
                              </a:rPr>
                              <m:t>𝑛</m:t>
                            </m:r>
                          </m:den>
                        </m:f>
                        <m:r>
                          <a:rPr lang="en-US" sz="1800" i="1">
                            <a:effectLst/>
                            <a:latin typeface="Cambria Math" panose="02040503050406030204" pitchFamily="18" charset="0"/>
                            <a:ea typeface="Times New Roman" panose="02020603050405020304" pitchFamily="18" charset="0"/>
                            <a:cs typeface="Times" panose="02020603050405020304" pitchFamily="18" charset="0"/>
                          </a:rPr>
                          <m:t> </m:t>
                        </m:r>
                        <m:nary>
                          <m:naryPr>
                            <m:chr m:val="∑"/>
                            <m:limLoc m:val="undOvr"/>
                            <m:ctrlPr>
                              <a:rPr lang="en-US" sz="1800" i="1">
                                <a:effectLst/>
                                <a:latin typeface="Cambria Math" panose="02040503050406030204" pitchFamily="18" charset="0"/>
                                <a:ea typeface="Times New Roman" panose="02020603050405020304" pitchFamily="18" charset="0"/>
                                <a:cs typeface="Times"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panose="02020603050405020304" pitchFamily="18" charset="0"/>
                              </a:rPr>
                              <m:t>𝑖</m:t>
                            </m:r>
                            <m:r>
                              <a:rPr lang="en-US" sz="1800" i="1">
                                <a:effectLst/>
                                <a:latin typeface="Cambria Math" panose="02040503050406030204" pitchFamily="18" charset="0"/>
                                <a:ea typeface="Times New Roman" panose="02020603050405020304" pitchFamily="18" charset="0"/>
                                <a:cs typeface="Times" panose="02020603050405020304" pitchFamily="18" charset="0"/>
                              </a:rPr>
                              <m:t>=</m:t>
                            </m:r>
                            <m:r>
                              <a:rPr lang="en-US" sz="1800" i="1">
                                <a:effectLst/>
                                <a:latin typeface="Cambria Math" panose="02040503050406030204" pitchFamily="18" charset="0"/>
                                <a:ea typeface="Times New Roman" panose="02020603050405020304" pitchFamily="18" charset="0"/>
                                <a:cs typeface="Times"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panose="02020603050405020304" pitchFamily="18" charset="0"/>
                              </a:rPr>
                              <m:t>𝑛</m:t>
                            </m:r>
                          </m:sup>
                          <m:e>
                            <m:sSubSup>
                              <m:sSubSupPr>
                                <m:ctrlPr>
                                  <a:rPr lang="en-US" sz="1800" i="1">
                                    <a:effectLst/>
                                    <a:latin typeface="Cambria Math" panose="02040503050406030204" pitchFamily="18" charset="0"/>
                                    <a:ea typeface="Times New Roman" panose="02020603050405020304" pitchFamily="18" charset="0"/>
                                    <a:cs typeface="Times"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panose="02020603050405020304" pitchFamily="18" charset="0"/>
                                  </a:rPr>
                                  <m:t>𝑖</m:t>
                                </m:r>
                              </m:sub>
                              <m:sup>
                                <m:r>
                                  <a:rPr lang="en-US" sz="1800" i="1">
                                    <a:effectLst/>
                                    <a:latin typeface="Cambria Math" panose="02040503050406030204" pitchFamily="18" charset="0"/>
                                    <a:ea typeface="Times New Roman" panose="02020603050405020304" pitchFamily="18" charset="0"/>
                                    <a:cs typeface="Times" panose="02020603050405020304" pitchFamily="18" charset="0"/>
                                  </a:rPr>
                                  <m:t>2</m:t>
                                </m:r>
                              </m:sup>
                            </m:sSubSup>
                          </m:e>
                        </m:nary>
                      </m:e>
                    </m:func>
                  </m:oMath>
                </a14:m>
                <a:r>
                  <a:rPr lang="en-US" sz="1800" dirty="0">
                    <a:effectLst/>
                    <a:latin typeface="Times" panose="02020603050405020304" pitchFamily="18" charset="0"/>
                    <a:ea typeface="SimSun" panose="02010600030101010101" pitchFamily="2" charset="-122"/>
                    <a:cs typeface="Times" panose="02020603050405020304" pitchFamily="18" charset="0"/>
                  </a:rPr>
                  <a:t>+w*NF.</a:t>
                </a:r>
              </a:p>
            </p:txBody>
          </p:sp>
        </mc:Choice>
        <mc:Fallback xmlns="">
          <p:sp>
            <p:nvSpPr>
              <p:cNvPr id="7" name="TextBox 6">
                <a:extLst>
                  <a:ext uri="{FF2B5EF4-FFF2-40B4-BE49-F238E27FC236}">
                    <a16:creationId xmlns:a16="http://schemas.microsoft.com/office/drawing/2014/main" id="{7DC61971-435E-421B-E35B-AF5816472FE0}"/>
                  </a:ext>
                </a:extLst>
              </p:cNvPr>
              <p:cNvSpPr txBox="1">
                <a:spLocks noRot="1" noChangeAspect="1" noMove="1" noResize="1" noEditPoints="1" noAdjustHandles="1" noChangeArrowheads="1" noChangeShapeType="1" noTextEdit="1"/>
              </p:cNvSpPr>
              <p:nvPr/>
            </p:nvSpPr>
            <p:spPr>
              <a:xfrm>
                <a:off x="265043" y="1951673"/>
                <a:ext cx="11638722" cy="3553986"/>
              </a:xfrm>
              <a:prstGeom prst="rect">
                <a:avLst/>
              </a:prstGeom>
              <a:blipFill>
                <a:blip r:embed="rId3"/>
                <a:stretch>
                  <a:fillRect l="-314" t="-858" r="-419" b="-16810"/>
                </a:stretch>
              </a:blipFill>
            </p:spPr>
            <p:txBody>
              <a:bodyPr/>
              <a:lstStyle/>
              <a:p>
                <a:r>
                  <a:rPr lang="en-US">
                    <a:noFill/>
                  </a:rPr>
                  <a:t> </a:t>
                </a:r>
              </a:p>
            </p:txBody>
          </p:sp>
        </mc:Fallback>
      </mc:AlternateContent>
      <p:sp>
        <p:nvSpPr>
          <p:cNvPr id="6" name="Rectangle: Rounded Corners 5">
            <a:extLst>
              <a:ext uri="{FF2B5EF4-FFF2-40B4-BE49-F238E27FC236}">
                <a16:creationId xmlns:a16="http://schemas.microsoft.com/office/drawing/2014/main" id="{6C980373-250B-C7CB-0E07-9F4E9AC40B7A}"/>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14</a:t>
            </a:r>
            <a:endParaRPr lang="en-US" dirty="0"/>
          </a:p>
        </p:txBody>
      </p:sp>
    </p:spTree>
    <p:extLst>
      <p:ext uri="{BB962C8B-B14F-4D97-AF65-F5344CB8AC3E}">
        <p14:creationId xmlns:p14="http://schemas.microsoft.com/office/powerpoint/2010/main" val="4031738156"/>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1231106"/>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Proposed Method</a:t>
            </a:r>
          </a:p>
          <a:p>
            <a:endParaRPr lang="fa-IR" dirty="0"/>
          </a:p>
          <a:p>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7DC61971-435E-421B-E35B-AF5816472FE0}"/>
              </a:ext>
            </a:extLst>
          </p:cNvPr>
          <p:cNvSpPr txBox="1"/>
          <p:nvPr/>
        </p:nvSpPr>
        <p:spPr>
          <a:xfrm>
            <a:off x="265043" y="1951673"/>
            <a:ext cx="11638722" cy="2308324"/>
          </a:xfrm>
          <a:prstGeom prst="rect">
            <a:avLst/>
          </a:prstGeom>
          <a:noFill/>
        </p:spPr>
        <p:txBody>
          <a:bodyPr wrap="square">
            <a:spAutoFit/>
          </a:bodyPr>
          <a:lstStyle/>
          <a:p>
            <a:pPr indent="90170" algn="just"/>
            <a:r>
              <a:rPr lang="en-US" b="1" dirty="0"/>
              <a:t>Bees Feature Selection  </a:t>
            </a:r>
            <a:endParaRPr lang="fa-IR" b="1" dirty="0"/>
          </a:p>
          <a:p>
            <a:pPr indent="90170" algn="just"/>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SimSun" panose="02010600030101010101" pitchFamily="2" charset="-122"/>
                <a:cs typeface="Times" panose="02020603050405020304" pitchFamily="18" charset="0"/>
              </a:rPr>
              <a:t>This goes for all features and finally those features with lowest MSE will be selected.</a:t>
            </a:r>
          </a:p>
          <a:p>
            <a:pPr marL="285750" indent="-285750" algn="just">
              <a:buFont typeface="Arial" panose="020B0604020202020204" pitchFamily="34" charset="0"/>
              <a:buChar char="•"/>
            </a:pPr>
            <a:endParaRPr lang="en-US" sz="1800" dirty="0">
              <a:effectLst/>
              <a:latin typeface="Times" panose="02020603050405020304" pitchFamily="18" charset="0"/>
              <a:ea typeface="SimSun" panose="02010600030101010101" pitchFamily="2" charset="-122"/>
              <a:cs typeface="Times"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SimSun" panose="02010600030101010101" pitchFamily="2" charset="-122"/>
                <a:cs typeface="Times" panose="02020603050405020304" pitchFamily="18" charset="0"/>
              </a:rPr>
              <a:t>In combination of Bees and feature selection, each feature vector is considered as a bee with different fitness function.</a:t>
            </a:r>
          </a:p>
          <a:p>
            <a:pPr marL="285750" indent="-285750" algn="just">
              <a:buFont typeface="Arial" panose="020B0604020202020204" pitchFamily="34" charset="0"/>
              <a:buChar char="•"/>
            </a:pPr>
            <a:endParaRPr lang="en-US" sz="1800" dirty="0">
              <a:effectLst/>
              <a:latin typeface="Times" panose="02020603050405020304" pitchFamily="18" charset="0"/>
              <a:ea typeface="SimSun" panose="02010600030101010101" pitchFamily="2" charset="-122"/>
              <a:cs typeface="Times"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SimSun" panose="02010600030101010101" pitchFamily="2" charset="-122"/>
                <a:cs typeface="Times" panose="02020603050405020304" pitchFamily="18" charset="0"/>
              </a:rPr>
              <a:t>Those bees which could fit into final iteration would be selected alongside with their related features with lowers error as it mentioned.</a:t>
            </a:r>
          </a:p>
        </p:txBody>
      </p:sp>
      <p:sp>
        <p:nvSpPr>
          <p:cNvPr id="5" name="Rectangle: Rounded Corners 4">
            <a:extLst>
              <a:ext uri="{FF2B5EF4-FFF2-40B4-BE49-F238E27FC236}">
                <a16:creationId xmlns:a16="http://schemas.microsoft.com/office/drawing/2014/main" id="{A2E3A83C-6FE1-4FC6-2C72-56940F30478A}"/>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15</a:t>
            </a:r>
            <a:endParaRPr lang="en-US" dirty="0"/>
          </a:p>
        </p:txBody>
      </p:sp>
    </p:spTree>
    <p:extLst>
      <p:ext uri="{BB962C8B-B14F-4D97-AF65-F5344CB8AC3E}">
        <p14:creationId xmlns:p14="http://schemas.microsoft.com/office/powerpoint/2010/main" val="933939167"/>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1231106"/>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Proposed Method</a:t>
            </a:r>
          </a:p>
          <a:p>
            <a:endParaRPr lang="fa-IR" dirty="0"/>
          </a:p>
          <a:p>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7DC61971-435E-421B-E35B-AF5816472FE0}"/>
              </a:ext>
            </a:extLst>
          </p:cNvPr>
          <p:cNvSpPr txBox="1"/>
          <p:nvPr/>
        </p:nvSpPr>
        <p:spPr>
          <a:xfrm>
            <a:off x="265043" y="1951673"/>
            <a:ext cx="11638722" cy="4585871"/>
          </a:xfrm>
          <a:prstGeom prst="rect">
            <a:avLst/>
          </a:prstGeom>
          <a:noFill/>
        </p:spPr>
        <p:txBody>
          <a:bodyPr wrap="square">
            <a:spAutoFit/>
          </a:bodyPr>
          <a:lstStyle/>
          <a:p>
            <a:pPr indent="90170" algn="just"/>
            <a:r>
              <a:rPr lang="en-US" b="1" dirty="0"/>
              <a:t>Bees Feature Selection  </a:t>
            </a:r>
            <a:endParaRPr lang="fa-IR" b="1" dirty="0"/>
          </a:p>
          <a:p>
            <a:pPr indent="90170" algn="just"/>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b="1" i="1" dirty="0">
                <a:effectLst/>
                <a:latin typeface="Times" panose="02020603050405020304" pitchFamily="18" charset="0"/>
                <a:ea typeface="Times New Roman" panose="02020603050405020304" pitchFamily="18" charset="0"/>
                <a:cs typeface="Times New Roman" panose="02020603050405020304" pitchFamily="18" charset="0"/>
              </a:rPr>
              <a:t>Start</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Load LPQ features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Generating initial population (Features of F)</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Define NF (number of features) and w (wight of features)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Evaluating the population based on fitness function</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Sorting</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a:t>
            </a:r>
            <a:r>
              <a:rPr lang="en-US" sz="1400" b="1" i="1" dirty="0">
                <a:effectLst/>
                <a:latin typeface="Times" panose="02020603050405020304" pitchFamily="18" charset="0"/>
                <a:ea typeface="Times New Roman" panose="02020603050405020304" pitchFamily="18" charset="0"/>
                <a:cs typeface="Times New Roman" panose="02020603050405020304" pitchFamily="18" charset="0"/>
              </a:rPr>
              <a:t>While</a:t>
            </a:r>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max iteration is not satisfied</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Select elite patches and non-elite best patches for local search</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Recruit forager bees for elite patches and non-elite best patches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Evaluate the fitness value of each patch</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Sorting (select NF of F)</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Allocate the rest of the bees for global search</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Evaluate the fitness value of non-best patches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Sorting (Select NF of F)</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b="1" i="1" dirty="0">
                <a:effectLst/>
                <a:latin typeface="Times" panose="02020603050405020304" pitchFamily="18" charset="0"/>
                <a:ea typeface="Times New Roman" panose="02020603050405020304" pitchFamily="18" charset="0"/>
                <a:cs typeface="Times New Roman" panose="02020603050405020304" pitchFamily="18" charset="0"/>
              </a:rPr>
              <a:t>         End While</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i="1" dirty="0">
                <a:effectLst/>
                <a:latin typeface="Times" panose="02020603050405020304" pitchFamily="18" charset="0"/>
                <a:ea typeface="Times New Roman" panose="02020603050405020304" pitchFamily="18" charset="0"/>
                <a:cs typeface="Times New Roman" panose="02020603050405020304" pitchFamily="18" charset="0"/>
              </a:rPr>
              <a:t>      Select best first NF’s</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r>
              <a:rPr lang="en-US" sz="1400" b="1" i="1" dirty="0">
                <a:effectLst/>
                <a:latin typeface="Times" panose="02020603050405020304" pitchFamily="18" charset="0"/>
                <a:ea typeface="Times New Roman" panose="02020603050405020304" pitchFamily="18" charset="0"/>
                <a:cs typeface="Times New Roman" panose="02020603050405020304" pitchFamily="18" charset="0"/>
              </a:rPr>
              <a:t>End</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indent="90170" algn="just"/>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F5417B3-A257-9A67-8725-82BE27FA71F3}"/>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16</a:t>
            </a:r>
            <a:endParaRPr lang="en-US" dirty="0"/>
          </a:p>
        </p:txBody>
      </p:sp>
    </p:spTree>
    <p:extLst>
      <p:ext uri="{BB962C8B-B14F-4D97-AF65-F5344CB8AC3E}">
        <p14:creationId xmlns:p14="http://schemas.microsoft.com/office/powerpoint/2010/main" val="4198595978"/>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1231106"/>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Validation and Results </a:t>
            </a:r>
          </a:p>
          <a:p>
            <a:endParaRPr lang="fa-IR" dirty="0"/>
          </a:p>
          <a:p>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7DC61971-435E-421B-E35B-AF5816472FE0}"/>
              </a:ext>
            </a:extLst>
          </p:cNvPr>
          <p:cNvSpPr txBox="1"/>
          <p:nvPr/>
        </p:nvSpPr>
        <p:spPr>
          <a:xfrm>
            <a:off x="265043" y="1951673"/>
            <a:ext cx="11638722" cy="2585323"/>
          </a:xfrm>
          <a:prstGeom prst="rect">
            <a:avLst/>
          </a:prstGeom>
          <a:noFill/>
        </p:spPr>
        <p:txBody>
          <a:bodyPr wrap="square">
            <a:spAutoFit/>
          </a:bodyPr>
          <a:lstStyle/>
          <a:p>
            <a:pPr indent="90170" algn="just"/>
            <a:endParaRPr lang="en-US" dirty="0">
              <a:latin typeface="Times"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IKFDB data is used which is consisted of color and depth frames of seven main facial expressions for this experiment.</a:t>
            </a:r>
          </a:p>
          <a:p>
            <a:pPr algn="just"/>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Here 1000 color and depth samples of five expressions (each 200 samples) are used.</a:t>
            </a:r>
          </a:p>
          <a:p>
            <a:pPr marL="285750" indent="-285750" algn="just">
              <a:buFont typeface="Arial" panose="020B0604020202020204" pitchFamily="34" charset="0"/>
              <a:buChar char="•"/>
            </a:pP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Comparison would be between proposed Bees LPQ, PSO LPQ, PCA LPQ, Lasso LPQ and solo LPQ.</a:t>
            </a:r>
          </a:p>
          <a:p>
            <a:pPr marL="285750" indent="-285750" algn="just">
              <a:buFont typeface="Arial" panose="020B0604020202020204" pitchFamily="34" charset="0"/>
              <a:buChar char="•"/>
            </a:pP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SVM, KNN, Shallow Neural Network and Ensembles Subspace KNN classification algorithms.</a:t>
            </a:r>
          </a:p>
          <a:p>
            <a:pPr marL="285750" indent="-285750" algn="just">
              <a:buFont typeface="Arial" panose="020B0604020202020204" pitchFamily="34" charset="0"/>
              <a:buChar char="•"/>
            </a:pP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8A215A6-E487-5324-9DDF-C05F90B154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32703" y="4526037"/>
            <a:ext cx="6401967" cy="1968051"/>
          </a:xfrm>
          <a:prstGeom prst="rect">
            <a:avLst/>
          </a:prstGeom>
          <a:noFill/>
          <a:ln>
            <a:noFill/>
          </a:ln>
        </p:spPr>
      </p:pic>
      <p:sp>
        <p:nvSpPr>
          <p:cNvPr id="8" name="Rectangle: Rounded Corners 7">
            <a:extLst>
              <a:ext uri="{FF2B5EF4-FFF2-40B4-BE49-F238E27FC236}">
                <a16:creationId xmlns:a16="http://schemas.microsoft.com/office/drawing/2014/main" id="{7F8A703E-B5E4-6BAA-C218-27CDE223C243}"/>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17</a:t>
            </a:r>
            <a:endParaRPr lang="en-US" dirty="0"/>
          </a:p>
        </p:txBody>
      </p:sp>
    </p:spTree>
    <p:extLst>
      <p:ext uri="{BB962C8B-B14F-4D97-AF65-F5344CB8AC3E}">
        <p14:creationId xmlns:p14="http://schemas.microsoft.com/office/powerpoint/2010/main" val="499467952"/>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1231106"/>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Validation and Results </a:t>
            </a:r>
          </a:p>
          <a:p>
            <a:endParaRPr lang="fa-IR" dirty="0"/>
          </a:p>
          <a:p>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09AB0D94-771B-88CE-FC50-6DB14FE3E80A}"/>
              </a:ext>
            </a:extLst>
          </p:cNvPr>
          <p:cNvPicPr>
            <a:picLocks noChangeAspect="1"/>
          </p:cNvPicPr>
          <p:nvPr/>
        </p:nvPicPr>
        <p:blipFill>
          <a:blip r:embed="rId3"/>
          <a:stretch>
            <a:fillRect/>
          </a:stretch>
        </p:blipFill>
        <p:spPr>
          <a:xfrm>
            <a:off x="2291004" y="2091306"/>
            <a:ext cx="7449344" cy="4521372"/>
          </a:xfrm>
          <a:prstGeom prst="rect">
            <a:avLst/>
          </a:prstGeom>
        </p:spPr>
      </p:pic>
      <p:sp>
        <p:nvSpPr>
          <p:cNvPr id="9" name="Rectangle: Rounded Corners 8">
            <a:extLst>
              <a:ext uri="{FF2B5EF4-FFF2-40B4-BE49-F238E27FC236}">
                <a16:creationId xmlns:a16="http://schemas.microsoft.com/office/drawing/2014/main" id="{A1F5EB6A-B1B7-9331-A29F-BC9F602556E6}"/>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18</a:t>
            </a:r>
            <a:endParaRPr lang="en-US" dirty="0"/>
          </a:p>
        </p:txBody>
      </p:sp>
    </p:spTree>
    <p:extLst>
      <p:ext uri="{BB962C8B-B14F-4D97-AF65-F5344CB8AC3E}">
        <p14:creationId xmlns:p14="http://schemas.microsoft.com/office/powerpoint/2010/main" val="2010369358"/>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458587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Introduction</a:t>
            </a:r>
            <a:endParaRPr lang="fa-IR" sz="2000" b="1" dirty="0"/>
          </a:p>
          <a:p>
            <a:endParaRPr lang="fa-IR" dirty="0"/>
          </a:p>
          <a:p>
            <a:r>
              <a:rPr lang="en-US" sz="2000" i="1" dirty="0">
                <a:solidFill>
                  <a:srgbClr val="FF0000"/>
                </a:solidFill>
              </a:rPr>
              <a:t>Facial Expressions Recognition</a:t>
            </a:r>
            <a:endParaRPr lang="fa-IR" sz="2000" i="1" dirty="0">
              <a:solidFill>
                <a:srgbClr val="FF0000"/>
              </a:solidFill>
            </a:endParaRPr>
          </a:p>
          <a:p>
            <a:endParaRPr lang="fa-IR" dirty="0"/>
          </a:p>
          <a:p>
            <a:pPr marL="285750" indent="-285750">
              <a:buFont typeface="Arial" panose="020B0604020202020204" pitchFamily="34" charset="0"/>
              <a:buChar char="•"/>
            </a:pPr>
            <a:r>
              <a:rPr lang="en-US" dirty="0"/>
              <a:t>After face detection and face recognition. </a:t>
            </a:r>
          </a:p>
          <a:p>
            <a:pPr marL="285750" indent="-285750">
              <a:buFont typeface="Arial" panose="020B0604020202020204" pitchFamily="34" charset="0"/>
              <a:buChar char="•"/>
            </a:pPr>
            <a:endParaRPr lang="fa-IR" dirty="0"/>
          </a:p>
          <a:p>
            <a:pPr marL="285750" indent="-285750">
              <a:buFont typeface="Arial" panose="020B0604020202020204" pitchFamily="34" charset="0"/>
              <a:buChar char="•"/>
            </a:pPr>
            <a:r>
              <a:rPr lang="en-US" dirty="0"/>
              <a:t>Facial Expressions Recognition (FER) and Facial Micro Expressions Recognition (FMER)</a:t>
            </a:r>
            <a:r>
              <a:rPr lang="fa-IR"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Harder than face detection and recognition as they could have micro-movements.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Differs from one person to another.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expression could be misunderstood in different races as skin wrinkles effects recognition direction.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Facial expressions are made and calculated by Facial Action Coding Systems (FACS).</a:t>
            </a:r>
          </a:p>
          <a:p>
            <a:pPr marL="285750" indent="-285750">
              <a:buFont typeface="Arial" panose="020B0604020202020204" pitchFamily="34" charset="0"/>
              <a:buChar char="•"/>
            </a:pPr>
            <a:endParaRPr lang="en-US" dirty="0"/>
          </a:p>
        </p:txBody>
      </p:sp>
      <p:sp>
        <p:nvSpPr>
          <p:cNvPr id="4" name="Rectangle: Rounded Corners 3">
            <a:extLst>
              <a:ext uri="{FF2B5EF4-FFF2-40B4-BE49-F238E27FC236}">
                <a16:creationId xmlns:a16="http://schemas.microsoft.com/office/drawing/2014/main" id="{10C7420F-78F3-AF93-0147-D881AF888CB3}"/>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1</a:t>
            </a:r>
            <a:endParaRPr lang="en-US" dirty="0"/>
          </a:p>
        </p:txBody>
      </p:sp>
    </p:spTree>
    <p:extLst>
      <p:ext uri="{BB962C8B-B14F-4D97-AF65-F5344CB8AC3E}">
        <p14:creationId xmlns:p14="http://schemas.microsoft.com/office/powerpoint/2010/main" val="2342957658"/>
      </p:ext>
    </p:ext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1231106"/>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Validation and Results </a:t>
            </a:r>
          </a:p>
          <a:p>
            <a:endParaRPr lang="fa-IR" dirty="0"/>
          </a:p>
          <a:p>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87D2CB43-861E-75F1-98E0-435357AB7390}"/>
              </a:ext>
            </a:extLst>
          </p:cNvPr>
          <p:cNvPicPr>
            <a:picLocks noChangeAspect="1"/>
          </p:cNvPicPr>
          <p:nvPr/>
        </p:nvPicPr>
        <p:blipFill>
          <a:blip r:embed="rId3"/>
          <a:stretch>
            <a:fillRect/>
          </a:stretch>
        </p:blipFill>
        <p:spPr>
          <a:xfrm>
            <a:off x="1372445" y="2187670"/>
            <a:ext cx="9447110" cy="4328643"/>
          </a:xfrm>
          <a:prstGeom prst="rect">
            <a:avLst/>
          </a:prstGeom>
        </p:spPr>
      </p:pic>
      <p:sp>
        <p:nvSpPr>
          <p:cNvPr id="6" name="Rectangle: Rounded Corners 5">
            <a:extLst>
              <a:ext uri="{FF2B5EF4-FFF2-40B4-BE49-F238E27FC236}">
                <a16:creationId xmlns:a16="http://schemas.microsoft.com/office/drawing/2014/main" id="{1F3DF7F8-0D11-996F-509A-3CB6427B2CF5}"/>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19</a:t>
            </a:r>
            <a:endParaRPr lang="en-US" dirty="0"/>
          </a:p>
        </p:txBody>
      </p:sp>
    </p:spTree>
    <p:extLst>
      <p:ext uri="{BB962C8B-B14F-4D97-AF65-F5344CB8AC3E}">
        <p14:creationId xmlns:p14="http://schemas.microsoft.com/office/powerpoint/2010/main" val="3223117763"/>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3077766"/>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Validation and Results </a:t>
            </a:r>
          </a:p>
          <a:p>
            <a:pPr marL="285750" indent="-285750">
              <a:buFont typeface="Arial" panose="020B0604020202020204" pitchFamily="34" charset="0"/>
              <a:buChar char="•"/>
            </a:pPr>
            <a:endParaRPr lang="en-US" sz="2000" i="1" dirty="0">
              <a:solidFill>
                <a:srgbClr val="FF0000"/>
              </a:solidFill>
            </a:endParaRPr>
          </a:p>
          <a:p>
            <a:r>
              <a:rPr lang="en-US" sz="2000" i="1" dirty="0">
                <a:solidFill>
                  <a:srgbClr val="00B050"/>
                </a:solidFill>
              </a:rPr>
              <a:t>SVM</a:t>
            </a:r>
          </a:p>
          <a:p>
            <a:endParaRPr lang="en-US" sz="2000" i="1" dirty="0">
              <a:solidFill>
                <a:srgbClr val="00B050"/>
              </a:solidFill>
            </a:endParaRPr>
          </a:p>
          <a:p>
            <a:r>
              <a:rPr lang="en-US" sz="2000" i="1" dirty="0">
                <a:solidFill>
                  <a:srgbClr val="00B050"/>
                </a:solidFill>
              </a:rPr>
              <a:t>LPQ = 256 feature</a:t>
            </a:r>
          </a:p>
          <a:p>
            <a:r>
              <a:rPr lang="en-US" sz="2000" i="1" dirty="0">
                <a:solidFill>
                  <a:srgbClr val="00B050"/>
                </a:solidFill>
              </a:rPr>
              <a:t>Lasso= 64 Features</a:t>
            </a:r>
          </a:p>
          <a:p>
            <a:r>
              <a:rPr lang="en-US" sz="2000" i="1" dirty="0">
                <a:solidFill>
                  <a:srgbClr val="00B050"/>
                </a:solidFill>
              </a:rPr>
              <a:t>Bees = 64 Features</a:t>
            </a:r>
          </a:p>
          <a:p>
            <a:endParaRPr lang="fa-IR" dirty="0"/>
          </a:p>
          <a:p>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19DF836B-7435-540C-DF1F-1F220374E29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3424" y="1395350"/>
            <a:ext cx="7651019" cy="5097206"/>
          </a:xfrm>
          <a:prstGeom prst="rect">
            <a:avLst/>
          </a:prstGeom>
          <a:noFill/>
          <a:ln>
            <a:noFill/>
          </a:ln>
        </p:spPr>
      </p:pic>
      <p:sp>
        <p:nvSpPr>
          <p:cNvPr id="6" name="Rectangle: Rounded Corners 5">
            <a:extLst>
              <a:ext uri="{FF2B5EF4-FFF2-40B4-BE49-F238E27FC236}">
                <a16:creationId xmlns:a16="http://schemas.microsoft.com/office/drawing/2014/main" id="{BD58938C-97F6-E331-FA2D-FA773B080330}"/>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20</a:t>
            </a:r>
            <a:endParaRPr lang="en-US" dirty="0"/>
          </a:p>
        </p:txBody>
      </p:sp>
    </p:spTree>
    <p:extLst>
      <p:ext uri="{BB962C8B-B14F-4D97-AF65-F5344CB8AC3E}">
        <p14:creationId xmlns:p14="http://schemas.microsoft.com/office/powerpoint/2010/main" val="4206299614"/>
      </p:ext>
    </p:extLst>
  </p:cSld>
  <p:clrMapOvr>
    <a:masterClrMapping/>
  </p:clrMapOvr>
  <p:transition spd="slow">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3077766"/>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Validation and Results </a:t>
            </a:r>
          </a:p>
          <a:p>
            <a:pPr marL="285750" indent="-285750">
              <a:buFont typeface="Arial" panose="020B0604020202020204" pitchFamily="34" charset="0"/>
              <a:buChar char="•"/>
            </a:pPr>
            <a:endParaRPr lang="en-US" sz="2000" i="1" dirty="0">
              <a:solidFill>
                <a:srgbClr val="FF0000"/>
              </a:solidFill>
            </a:endParaRPr>
          </a:p>
          <a:p>
            <a:r>
              <a:rPr lang="en-US" sz="2000" i="1" dirty="0">
                <a:solidFill>
                  <a:srgbClr val="00B050"/>
                </a:solidFill>
              </a:rPr>
              <a:t>KNN</a:t>
            </a:r>
          </a:p>
          <a:p>
            <a:endParaRPr lang="en-US" sz="2000" i="1" dirty="0">
              <a:solidFill>
                <a:srgbClr val="00B050"/>
              </a:solidFill>
            </a:endParaRPr>
          </a:p>
          <a:p>
            <a:r>
              <a:rPr lang="en-US" sz="2000" i="1" dirty="0">
                <a:solidFill>
                  <a:srgbClr val="00B050"/>
                </a:solidFill>
              </a:rPr>
              <a:t>LPQ = 256 feature</a:t>
            </a:r>
          </a:p>
          <a:p>
            <a:r>
              <a:rPr lang="en-US" sz="2000" i="1" dirty="0">
                <a:solidFill>
                  <a:srgbClr val="00B050"/>
                </a:solidFill>
              </a:rPr>
              <a:t>Lasso= 64 Features</a:t>
            </a:r>
          </a:p>
          <a:p>
            <a:r>
              <a:rPr lang="en-US" sz="2000" i="1" dirty="0">
                <a:solidFill>
                  <a:srgbClr val="00B050"/>
                </a:solidFill>
              </a:rPr>
              <a:t>Bees = 64 Features</a:t>
            </a:r>
          </a:p>
          <a:p>
            <a:endParaRPr lang="fa-IR" dirty="0"/>
          </a:p>
          <a:p>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276B9551-A3BC-4069-5B9B-FA72A6F9F8D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8284" y="1372569"/>
            <a:ext cx="7477229" cy="5137562"/>
          </a:xfrm>
          <a:prstGeom prst="rect">
            <a:avLst/>
          </a:prstGeom>
          <a:noFill/>
          <a:ln>
            <a:noFill/>
          </a:ln>
        </p:spPr>
      </p:pic>
      <p:sp>
        <p:nvSpPr>
          <p:cNvPr id="7" name="Rectangle: Rounded Corners 6">
            <a:extLst>
              <a:ext uri="{FF2B5EF4-FFF2-40B4-BE49-F238E27FC236}">
                <a16:creationId xmlns:a16="http://schemas.microsoft.com/office/drawing/2014/main" id="{A131AAC6-3AD1-DF2A-D672-BCE332BB336F}"/>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21</a:t>
            </a:r>
            <a:endParaRPr lang="en-US" dirty="0"/>
          </a:p>
        </p:txBody>
      </p:sp>
    </p:spTree>
    <p:extLst>
      <p:ext uri="{BB962C8B-B14F-4D97-AF65-F5344CB8AC3E}">
        <p14:creationId xmlns:p14="http://schemas.microsoft.com/office/powerpoint/2010/main" val="3830869987"/>
      </p:ext>
    </p:extLst>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1538883"/>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Validation and Results </a:t>
            </a:r>
          </a:p>
          <a:p>
            <a:pPr marL="285750" indent="-285750">
              <a:buFont typeface="Arial" panose="020B0604020202020204" pitchFamily="34" charset="0"/>
              <a:buChar char="•"/>
            </a:pPr>
            <a:endParaRPr lang="en-US" sz="2000" i="1" dirty="0">
              <a:solidFill>
                <a:srgbClr val="FF0000"/>
              </a:solidFill>
            </a:endParaRPr>
          </a:p>
          <a:p>
            <a:endParaRPr lang="fa-IR" dirty="0"/>
          </a:p>
          <a:p>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C4990E9-E3E2-4A79-E317-A248F74EBC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1928" y="2401955"/>
            <a:ext cx="7288144" cy="3899389"/>
          </a:xfrm>
          <a:prstGeom prst="rect">
            <a:avLst/>
          </a:prstGeom>
          <a:noFill/>
          <a:ln>
            <a:noFill/>
          </a:ln>
        </p:spPr>
      </p:pic>
      <p:sp>
        <p:nvSpPr>
          <p:cNvPr id="7" name="Rectangle: Rounded Corners 6">
            <a:extLst>
              <a:ext uri="{FF2B5EF4-FFF2-40B4-BE49-F238E27FC236}">
                <a16:creationId xmlns:a16="http://schemas.microsoft.com/office/drawing/2014/main" id="{C6D2E3A4-0039-5BB7-F713-6AA09E0E27ED}"/>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22</a:t>
            </a:r>
            <a:endParaRPr lang="en-US" dirty="0"/>
          </a:p>
        </p:txBody>
      </p:sp>
    </p:spTree>
    <p:extLst>
      <p:ext uri="{BB962C8B-B14F-4D97-AF65-F5344CB8AC3E}">
        <p14:creationId xmlns:p14="http://schemas.microsoft.com/office/powerpoint/2010/main" val="1206557570"/>
      </p:ext>
    </p:extLst>
  </p:cSld>
  <p:clrMapOvr>
    <a:masterClrMapping/>
  </p:clrMapOvr>
  <p:transition spd="slow">
    <p:comb/>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1231106"/>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Conclusion and suggestions</a:t>
            </a:r>
          </a:p>
          <a:p>
            <a:endParaRPr lang="fa-IR" dirty="0"/>
          </a:p>
          <a:p>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28FC38E-2DF2-2E13-9895-DE436402663F}"/>
              </a:ext>
            </a:extLst>
          </p:cNvPr>
          <p:cNvSpPr txBox="1"/>
          <p:nvPr/>
        </p:nvSpPr>
        <p:spPr>
          <a:xfrm>
            <a:off x="288235" y="2020960"/>
            <a:ext cx="11638722" cy="3693319"/>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Employing bio-inspired algorithms for feature selection task could perform better than traditional feature selection algorithms in face analysis and especially facial expressions recognition task.</a:t>
            </a: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Defining feature selection cost function for Bees algorithm returned successful results for all four classification algorithms. </a:t>
            </a: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It can be concluded, Bees algorithm has great impact in feature selection optimization</a:t>
            </a: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However, run time increases</a:t>
            </a: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Bees algorithm with using just a quarter of features, could reach to a point which traditional algorithms are not capable of.</a:t>
            </a:r>
          </a:p>
          <a:p>
            <a:pPr marL="285750" indent="-285750" algn="just">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Using proposed method on more facial expressions and in other face analysis tasks such as face recognition is of future works.</a:t>
            </a:r>
          </a:p>
          <a:p>
            <a:pPr marL="285750" indent="-285750" algn="just">
              <a:buFont typeface="Arial" panose="020B0604020202020204" pitchFamily="34" charset="0"/>
              <a:buChar char="•"/>
            </a:pPr>
            <a:r>
              <a:rPr lang="en-US" dirty="0">
                <a:latin typeface="Times"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t is suggested to use proposed method with more classification algorithms like tree, bayes. </a:t>
            </a:r>
          </a:p>
          <a:p>
            <a:pPr marL="285750" indent="-285750" algn="just">
              <a:buFont typeface="Arial" panose="020B0604020202020204" pitchFamily="34" charset="0"/>
              <a:buChar char="•"/>
            </a:pPr>
            <a:r>
              <a:rPr lang="en-US" dirty="0">
                <a:latin typeface="Times"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t is suggested to comparing with more traditional and bio-inspired feature selection techniques</a:t>
            </a:r>
            <a:r>
              <a:rPr lang="en-US" dirty="0">
                <a:latin typeface="Times" panose="02020603050405020304" pitchFamily="18" charset="0"/>
                <a:ea typeface="Times New Roman" panose="02020603050405020304" pitchFamily="18" charset="0"/>
                <a:cs typeface="Times New Roman" panose="02020603050405020304" pitchFamily="18" charset="0"/>
              </a:rPr>
              <a:t> such as fisher, GA and more.</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73FFE39-D4DC-92E8-434A-255B2B339BCB}"/>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23</a:t>
            </a:r>
            <a:endParaRPr lang="en-US" dirty="0"/>
          </a:p>
        </p:txBody>
      </p:sp>
    </p:spTree>
    <p:extLst>
      <p:ext uri="{BB962C8B-B14F-4D97-AF65-F5344CB8AC3E}">
        <p14:creationId xmlns:p14="http://schemas.microsoft.com/office/powerpoint/2010/main" val="498874437"/>
      </p:ext>
    </p:extLst>
  </p:cSld>
  <p:clrMapOvr>
    <a:masterClrMapping/>
  </p:clrMapOvr>
  <p:transition spd="slow">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1231106"/>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References </a:t>
            </a:r>
          </a:p>
          <a:p>
            <a:endParaRPr lang="fa-IR" dirty="0"/>
          </a:p>
          <a:p>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28FC38E-2DF2-2E13-9895-DE436402663F}"/>
              </a:ext>
            </a:extLst>
          </p:cNvPr>
          <p:cNvSpPr txBox="1"/>
          <p:nvPr/>
        </p:nvSpPr>
        <p:spPr>
          <a:xfrm>
            <a:off x="288235" y="2020960"/>
            <a:ext cx="11638722" cy="4185761"/>
          </a:xfrm>
          <a:prstGeom prst="rect">
            <a:avLst/>
          </a:prstGeom>
          <a:noFill/>
        </p:spPr>
        <p:txBody>
          <a:bodyPr wrap="square">
            <a:spAutoFit/>
          </a:bodyPr>
          <a:lstStyle/>
          <a:p>
            <a:pPr marL="342900" lvl="0" indent="-342900" algn="just" rtl="0"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Mousavi, Seyed Muhammad Hossein. "A new way to age estimation for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rgb</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-d images, based on a new face detection and extraction method for depth images." International Journal of Image, Graphics and Signal Processing 10 (2018): 10.</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Mousavi, Seyed Muhammad Hossein, and S. Younes Mirinezhad. "Iranian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kinect</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face database (IKFDB): a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color</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-depth based face database collected by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kinect</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v. 2 sensor." SN Applied Sciences 3.1 (2021): 1-17.</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Ekman, Paul, and Wallace V. Friesen. "Facial action coding system." Environmental Psychology &amp; Nonverbal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Behavior</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(1978).</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Singh, Abhilash, Sandeep Sharma, and Jitendra Singh. "Nature-inspired algorithms for wireless sensor networks: A comprehensive survey." Computer Science Review 39 (2021): 100342.</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Mousavi, Seyed Muhammad Hossein, Vincent Charles, and Tatiana Gherman. "An evolutionary Pentagon Support Vector finder method." Expert Systems with Applications 150 (2020): 113284.</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Singh, Abhilash, et al. "A Gaussian process regression approach to predict the k-barrier coverage probability for intrusion detection in wireless sensor networks." Expert Systems with Applications 172 (2021): 114603.</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Mousavi, Seyed Muhammad Hossain. "A New Clustering Method Using Evolutionary Algorithms for Determining Initial States, and Diverse Pairwise Distances for Clustering." International Journal of Mechatronics, Electrical and Computer Technology (IJMEC) 9.31 (2019): 4098-4110.</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Ji, Bai, et al. "Bio-inspired feature selection: An improved binary particle swarm optimization approach." IEEE Access 8 (2020): 85989-86002.</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Pham, D. T., et al. "Data clustering using the bees algorithm." (2007).</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Pham, Duc Truong, et al. "The bees algorithm—a novel tool for complex optimisation problems." Intelligent production machines and systems. Elsevier Science Ltd, 2006. 454-459.</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Pham, D. T., et al. "The bees algorithm." Technical Note, Manufacturing Engineering Centre, Cardiff University, UK (2005): 44-48.</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Gonzalez-Jorge, H., et al. "Metrological comparison between Kinect I and Kinect II sensors." Measurement 70 (2015): 21-26.</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BE8193B6-4936-C92E-CB6A-F3E424A66337}"/>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24</a:t>
            </a:r>
            <a:endParaRPr lang="en-US" dirty="0"/>
          </a:p>
        </p:txBody>
      </p:sp>
    </p:spTree>
    <p:extLst>
      <p:ext uri="{BB962C8B-B14F-4D97-AF65-F5344CB8AC3E}">
        <p14:creationId xmlns:p14="http://schemas.microsoft.com/office/powerpoint/2010/main" val="4150028742"/>
      </p:ext>
    </p:extLst>
  </p:cSld>
  <p:clrMapOvr>
    <a:masterClrMapping/>
  </p:clrMapOvr>
  <p:transition spd="slow">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954107"/>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References</a:t>
            </a:r>
            <a:endParaRPr lang="fa-IR" dirty="0"/>
          </a:p>
          <a:p>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28FC38E-2DF2-2E13-9895-DE436402663F}"/>
              </a:ext>
            </a:extLst>
          </p:cNvPr>
          <p:cNvSpPr txBox="1"/>
          <p:nvPr/>
        </p:nvSpPr>
        <p:spPr>
          <a:xfrm>
            <a:off x="265043" y="1896627"/>
            <a:ext cx="11638722" cy="4185761"/>
          </a:xfrm>
          <a:prstGeom prst="rect">
            <a:avLst/>
          </a:prstGeom>
          <a:noFill/>
        </p:spPr>
        <p:txBody>
          <a:bodyPr wrap="square">
            <a:spAutoFit/>
          </a:bodyPr>
          <a:lstStyle/>
          <a:p>
            <a:pPr marL="34290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Charles, Vincent, and Tatiana Gherman. "Achieving competitive advantage through big data. Strategic implications." Middle-East Journal of Scientific Research 16.8 (2013): 1069-1074.</a:t>
            </a: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Mousavi, Seyed Muhammad Hossein, VB Surya Prasath, and Seyed Muhammad Hassan Mousavi. "Persian classical music instrument recognition (PCMIR) using a novel Persian music database." 2019 9th International Conference on Computer and Knowledge Engineering (ICCKE). IEEE, 2019.</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Mousavi, Seyed Muhammad Hossein, S. Younes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MiriNezhad</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and Atiye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Mirmoini</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"A new support vector finder method, based on triangular calculations and K-means clustering." 2017 9th International Conference on Information and Knowledge Technology (IKT). IEEE, 2017.</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Dezfoulian, Mir Hossein, et al. "Optimization of the Ho-Kashyap classification algorithm using appropriate learning samples." 2016 Eighth International Conference on Information and Knowledge Technology (IKT). IEEE, 2016.</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Yuan,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Baohua</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Honggen</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Cao, and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Jiuliang</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Chu. "Combining local binary pattern and local phase quantization for face recognition." 2012 International Symposium on Biometrics and Security Technologies. IEEE, 2012.</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Ismail,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Asrul</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Harun, et al. "Combinatorial Bees Algorithm for Vehicle Routing Problem." Macromolecular Symposia. Vol. 396. No. 1. 2021.</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Abdi,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Hervé</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and Lynne J. Williams. "Principal component analysis." Wiley interdisciplinary reviews: computational statistics 2.4 (2010): 433-459.</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Tibshirani, Robert. "Regression shrinkage and selection via the lasso." Journal of the Royal Statistical Society: Series B (Methodological) 58.1 (1996): 267-288.</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Kibria, B. M., and Shipra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Banik</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"Some ridge regression estimators and their performances." (2020).</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Jin</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Xin, et al. "Machine learning techniques and chi-square feature selection for cancer classification using SAGE gene expression profiles." International workshop on data mining for biomedical applications. Springer, Berlin, Heidelberg, 2006.</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Shiraz, Rashed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Khanjani</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Vincent Charles, and Leila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Jalalzadeh</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"Fuzzy rough DEA model: A possibility and expected value approaches." Expert Systems with Applications 41.2 (2014): 434-444.</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CC93964-7761-743A-9F1F-5D2CF04DF820}"/>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25</a:t>
            </a:r>
            <a:endParaRPr lang="en-US" dirty="0"/>
          </a:p>
        </p:txBody>
      </p:sp>
    </p:spTree>
    <p:extLst>
      <p:ext uri="{BB962C8B-B14F-4D97-AF65-F5344CB8AC3E}">
        <p14:creationId xmlns:p14="http://schemas.microsoft.com/office/powerpoint/2010/main" val="3390036009"/>
      </p:ext>
    </p:extLst>
  </p:cSld>
  <p:clrMapOvr>
    <a:masterClrMapping/>
  </p:clrMapOvr>
  <p:transition spd="slow">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954107"/>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rgbClr val="FF0000"/>
                </a:solidFill>
              </a:rPr>
              <a:t>References</a:t>
            </a:r>
            <a:endParaRPr lang="fa-IR" dirty="0"/>
          </a:p>
          <a:p>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28FC38E-2DF2-2E13-9895-DE436402663F}"/>
              </a:ext>
            </a:extLst>
          </p:cNvPr>
          <p:cNvSpPr txBox="1"/>
          <p:nvPr/>
        </p:nvSpPr>
        <p:spPr>
          <a:xfrm>
            <a:off x="265043" y="1896627"/>
            <a:ext cx="11638722" cy="3539430"/>
          </a:xfrm>
          <a:prstGeom prst="rect">
            <a:avLst/>
          </a:prstGeom>
          <a:noFill/>
        </p:spPr>
        <p:txBody>
          <a:bodyPr wrap="square">
            <a:spAutoFit/>
          </a:bodyPr>
          <a:lstStyle/>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Zhang, Yishi, et al. "Feature selection using data envelopment analysis." Knowledge-Based Systems 64 (2014): 70-80.</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Mistry, Kamlesh, et al. "A micro-GA embedded PSO feature selection approach to intelligent facial emotion recognition." IEEE transactions on cybernetics 47.6 (2016): 1496-1509.</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Emary</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Eid, et al. "Firefly optimization algorithm for feature selection." Proceedings of the 7th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balkan</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conference on informatics conference. 2015.</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Alomari</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Osama, and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Zulaiha</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Ali Othman. "Bees algorithm for feature selection in network anomaly detection." Journal of applied sciences research 8.3 (2012): 1748-1756.</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Ding, Hongwei, et al. "Imbalanced data classification: A KNN and generative adversarial networks-based hybrid approach for intrusion detection." Future Generation Computer Systems 131 (2022): 240-254.</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Ramasamy, Karthikeyan,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Kiruthika</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Balakrishnan, and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Durgadevi</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Velusamy</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"Detection of cardiac arrhythmias from ECG signals using FBSE and Jaya optimized ensemble random subspace K-nearest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neighbor</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algorithm." Biomedical Signal Processing and Control 76 (2022): 103654. </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Mahdizadeh</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M., and Ehsan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Zamanzade</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"On estimating the area under the ROC curve in ranked set sampling." Statistical Methods in Medical Research (2022): 09622802221097211.</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a:effectLst/>
                <a:latin typeface="Times" panose="02020603050405020304" pitchFamily="18" charset="0"/>
                <a:ea typeface="Times New Roman" panose="02020603050405020304" pitchFamily="18" charset="0"/>
                <a:cs typeface="Times New Roman" panose="02020603050405020304" pitchFamily="18" charset="0"/>
              </a:rPr>
              <a:t>Gupta, Varun, et al. "Detection of R-peaks using fractional Fourier transform and principal component analysis." Journal of Ambient Intelligence and Humanized Computing 13.2 (2022): 961-972.</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buFont typeface="Arial" panose="020B0604020202020204" pitchFamily="34" charset="0"/>
              <a:buChar char="•"/>
              <a:tabLst>
                <a:tab pos="215900" algn="l"/>
              </a:tabLst>
            </a:pP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Fraś</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a:t>
            </a:r>
            <a:r>
              <a:rPr lang="en-GB" sz="1400" dirty="0" err="1">
                <a:effectLst/>
                <a:latin typeface="Times" panose="02020603050405020304" pitchFamily="18" charset="0"/>
                <a:ea typeface="Times New Roman" panose="02020603050405020304" pitchFamily="18" charset="0"/>
                <a:cs typeface="Times New Roman" panose="02020603050405020304" pitchFamily="18" charset="0"/>
              </a:rPr>
              <a:t>Mieszko</a:t>
            </a:r>
            <a:r>
              <a:rPr lang="en-GB" sz="1400" dirty="0">
                <a:effectLst/>
                <a:latin typeface="Times" panose="02020603050405020304" pitchFamily="18" charset="0"/>
                <a:ea typeface="Times New Roman" panose="02020603050405020304" pitchFamily="18" charset="0"/>
                <a:cs typeface="Times New Roman" panose="02020603050405020304" pitchFamily="18" charset="0"/>
              </a:rPr>
              <a:t>, Marcin Witkowski, and Konrad Kowalczyk. "Convolutional Weighted Minimum Mean Square Error Filter for Joint Source Separation and Dereverberation." ICASSP 2022-2022 IEEE International Conference on Acoustics, Speech and Signal Processing (ICASSP). IEEE, 2022.</a:t>
            </a:r>
            <a:endParaRPr lang="en-US" sz="14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AAA3B269-D4B2-5F49-3DC3-F65CB98D0F8E}"/>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26</a:t>
            </a:r>
            <a:endParaRPr lang="en-US" dirty="0"/>
          </a:p>
        </p:txBody>
      </p:sp>
    </p:spTree>
    <p:extLst>
      <p:ext uri="{BB962C8B-B14F-4D97-AF65-F5344CB8AC3E}">
        <p14:creationId xmlns:p14="http://schemas.microsoft.com/office/powerpoint/2010/main" val="4026424213"/>
      </p:ext>
    </p:extLst>
  </p:cSld>
  <p:clrMapOvr>
    <a:masterClrMapping/>
  </p:clrMapOvr>
  <p:transition spd="slow">
    <p:comb/>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3077766"/>
          </a:xfrm>
          <a:prstGeom prst="rect">
            <a:avLst/>
          </a:prstGeom>
          <a:noFill/>
        </p:spPr>
        <p:txBody>
          <a:bodyPr wrap="square" rtlCol="0">
            <a:spAutoFit/>
          </a:bodyPr>
          <a:lstStyle/>
          <a:p>
            <a:endParaRPr lang="en-US" dirty="0"/>
          </a:p>
          <a:p>
            <a:pPr algn="ctr"/>
            <a:r>
              <a:rPr lang="en-US" sz="4000" dirty="0">
                <a:solidFill>
                  <a:srgbClr val="00B050"/>
                </a:solidFill>
                <a:latin typeface="Times New Roman" panose="02020603050405020304" pitchFamily="18" charset="0"/>
                <a:cs typeface="Times New Roman" panose="02020603050405020304" pitchFamily="18" charset="0"/>
              </a:rPr>
              <a:t>Thank you for your Attention</a:t>
            </a:r>
          </a:p>
          <a:p>
            <a:pPr algn="ctr"/>
            <a:endParaRPr lang="en-US" sz="4000" dirty="0">
              <a:solidFill>
                <a:srgbClr val="00B050"/>
              </a:solidFill>
              <a:latin typeface="Times New Roman" panose="02020603050405020304" pitchFamily="18" charset="0"/>
              <a:cs typeface="Times New Roman" panose="02020603050405020304" pitchFamily="18" charset="0"/>
            </a:endParaRPr>
          </a:p>
          <a:p>
            <a:pPr algn="ctr"/>
            <a:r>
              <a:rPr lang="en-US" sz="9600" dirty="0">
                <a:solidFill>
                  <a:srgbClr val="00B050"/>
                </a:solidFill>
                <a:latin typeface="Times New Roman" panose="02020603050405020304" pitchFamily="18" charset="0"/>
                <a:cs typeface="Times New Roman" panose="02020603050405020304" pitchFamily="18" charset="0"/>
              </a:rPr>
              <a:t>?</a:t>
            </a:r>
            <a:r>
              <a:rPr lang="en-US" sz="4000" dirty="0">
                <a:solidFill>
                  <a:srgbClr val="00B05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96877039"/>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2923877"/>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Introduction</a:t>
            </a:r>
            <a:endParaRPr lang="fa-IR" sz="2000" b="1" dirty="0"/>
          </a:p>
          <a:p>
            <a:endParaRPr lang="fa-IR" dirty="0"/>
          </a:p>
          <a:p>
            <a:r>
              <a:rPr lang="en-US" sz="2000" i="1" dirty="0">
                <a:solidFill>
                  <a:srgbClr val="FF0000"/>
                </a:solidFill>
              </a:rPr>
              <a:t>Facial Expressions Recognition</a:t>
            </a:r>
            <a:endParaRPr lang="fa-IR" sz="2000" i="1" dirty="0">
              <a:solidFill>
                <a:srgbClr val="FF0000"/>
              </a:solidFill>
            </a:endParaRPr>
          </a:p>
          <a:p>
            <a:endParaRPr lang="fa-IR" dirty="0"/>
          </a:p>
          <a:p>
            <a:pPr marL="285750" indent="-285750">
              <a:buFont typeface="Arial" panose="020B0604020202020204" pitchFamily="34" charset="0"/>
              <a:buChar char="•"/>
            </a:pPr>
            <a:r>
              <a:rPr lang="en-US" dirty="0"/>
              <a:t>Categorized in seven primary facial expressions of Joy, Anger, Disgust, Sadness, Fear, Surprise and Neutral.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example, and for Joy expression, Action Units (AU) of 6 + and 12 are involved.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FMER is FER with more precise calculations as little changes appear on the face.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09A7DB3-DFE1-E2E3-96BF-C51B904F7E5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9172" y="4255566"/>
            <a:ext cx="8456848" cy="2254564"/>
          </a:xfrm>
          <a:prstGeom prst="rect">
            <a:avLst/>
          </a:prstGeom>
          <a:noFill/>
          <a:ln>
            <a:noFill/>
          </a:ln>
        </p:spPr>
      </p:pic>
      <p:sp>
        <p:nvSpPr>
          <p:cNvPr id="5" name="Rectangle: Rounded Corners 4">
            <a:extLst>
              <a:ext uri="{FF2B5EF4-FFF2-40B4-BE49-F238E27FC236}">
                <a16:creationId xmlns:a16="http://schemas.microsoft.com/office/drawing/2014/main" id="{04CB3C22-2D1B-6AA7-9191-51064BC3A853}"/>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2</a:t>
            </a:r>
            <a:endParaRPr lang="en-US" dirty="0"/>
          </a:p>
        </p:txBody>
      </p:sp>
    </p:spTree>
    <p:extLst>
      <p:ext uri="{BB962C8B-B14F-4D97-AF65-F5344CB8AC3E}">
        <p14:creationId xmlns:p14="http://schemas.microsoft.com/office/powerpoint/2010/main" val="3585796565"/>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Introduction</a:t>
            </a:r>
            <a:endParaRPr lang="fa-IR" sz="2000" b="1" dirty="0"/>
          </a:p>
          <a:p>
            <a:endParaRPr lang="fa-IR" dirty="0"/>
          </a:p>
          <a:p>
            <a:r>
              <a:rPr lang="en-US" sz="2000" i="1" dirty="0">
                <a:solidFill>
                  <a:srgbClr val="FF0000"/>
                </a:solidFill>
              </a:rPr>
              <a:t>Bio-inspired algorithms </a:t>
            </a:r>
          </a:p>
          <a:p>
            <a:endParaRPr lang="fa-IR" dirty="0"/>
          </a:p>
          <a:p>
            <a:pPr marL="285750" indent="-285750">
              <a:buFont typeface="Arial" panose="020B0604020202020204" pitchFamily="34" charset="0"/>
              <a:buChar char="•"/>
            </a:pPr>
            <a:r>
              <a:rPr lang="en-US" dirty="0"/>
              <a:t>Bio-inspired algorithms are mathematical models of animals social behavior in a manner that leads problems to an optimal solution.</a:t>
            </a:r>
          </a:p>
          <a:p>
            <a:endParaRPr lang="en-US" dirty="0"/>
          </a:p>
          <a:p>
            <a:pPr marL="285750" indent="-285750">
              <a:buFont typeface="Arial" panose="020B0604020202020204" pitchFamily="34" charset="0"/>
              <a:buChar char="•"/>
            </a:pPr>
            <a:r>
              <a:rPr lang="en-US" dirty="0"/>
              <a:t>These algorithms could be employed in multiple optimization tasks, such as regression, clustering, feature selection, Minimum Spanning Tree (MST), Hub Location Allocation (HLA) and a lot more.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of these bio-inspired algorithms which has very high efficiency is called Bees Algorithm (BA) .</a:t>
            </a:r>
          </a:p>
          <a:p>
            <a:pPr marL="285750" indent="-285750">
              <a:buFont typeface="Arial" panose="020B0604020202020204" pitchFamily="34" charset="0"/>
              <a:buChar char="•"/>
            </a:pPr>
            <a:endParaRPr lang="en-US" dirty="0"/>
          </a:p>
        </p:txBody>
      </p:sp>
      <p:sp>
        <p:nvSpPr>
          <p:cNvPr id="4" name="Rectangle: Rounded Corners 3">
            <a:extLst>
              <a:ext uri="{FF2B5EF4-FFF2-40B4-BE49-F238E27FC236}">
                <a16:creationId xmlns:a16="http://schemas.microsoft.com/office/drawing/2014/main" id="{00F92E24-F237-C384-BA08-895888DAEBDB}"/>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3</a:t>
            </a:r>
            <a:endParaRPr lang="en-US" dirty="0"/>
          </a:p>
        </p:txBody>
      </p:sp>
    </p:spTree>
    <p:extLst>
      <p:ext uri="{BB962C8B-B14F-4D97-AF65-F5344CB8AC3E}">
        <p14:creationId xmlns:p14="http://schemas.microsoft.com/office/powerpoint/2010/main" val="920040352"/>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4031873"/>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Introduction</a:t>
            </a:r>
            <a:endParaRPr lang="fa-IR" sz="2000" b="1" dirty="0"/>
          </a:p>
          <a:p>
            <a:endParaRPr lang="fa-IR" dirty="0"/>
          </a:p>
          <a:p>
            <a:r>
              <a:rPr lang="en-US" sz="2000" i="1" dirty="0">
                <a:solidFill>
                  <a:srgbClr val="FF0000"/>
                </a:solidFill>
              </a:rPr>
              <a:t>Bees</a:t>
            </a:r>
            <a:endParaRPr lang="fa-IR" sz="2000" i="1" dirty="0">
              <a:solidFill>
                <a:srgbClr val="FF0000"/>
              </a:solidFill>
            </a:endParaRPr>
          </a:p>
          <a:p>
            <a:endParaRPr lang="fa-IR" dirty="0"/>
          </a:p>
          <a:p>
            <a:pPr marL="285750" indent="-285750">
              <a:buFont typeface="Arial" panose="020B0604020202020204" pitchFamily="34" charset="0"/>
              <a:buChar char="•"/>
            </a:pPr>
            <a:r>
              <a:rPr lang="en-US" dirty="0"/>
              <a:t>Bees Algorithm, simply implements the social behavior of honey bees to search (in neighborhood manner) for food in flowers.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Agents, Scouts and Forager bees are involved in global and local search to reach the best solution.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Waggle dance in done by scouts which found the best sites.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Those who landed on elite sites, recruit new members.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List of best bees based on local and global goes to next generation and cycle stopes by termination criterions conditions.</a:t>
            </a:r>
          </a:p>
        </p:txBody>
      </p:sp>
      <p:sp>
        <p:nvSpPr>
          <p:cNvPr id="4" name="Rectangle: Rounded Corners 3">
            <a:extLst>
              <a:ext uri="{FF2B5EF4-FFF2-40B4-BE49-F238E27FC236}">
                <a16:creationId xmlns:a16="http://schemas.microsoft.com/office/drawing/2014/main" id="{B4962B06-D1EA-8195-D8AB-FDC2897B7C31}"/>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4</a:t>
            </a:r>
            <a:endParaRPr lang="en-US" dirty="0"/>
          </a:p>
        </p:txBody>
      </p:sp>
    </p:spTree>
    <p:extLst>
      <p:ext uri="{BB962C8B-B14F-4D97-AF65-F5344CB8AC3E}">
        <p14:creationId xmlns:p14="http://schemas.microsoft.com/office/powerpoint/2010/main" val="2702213432"/>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3754874"/>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Introduction</a:t>
            </a:r>
            <a:endParaRPr lang="fa-IR" sz="2000" b="1" dirty="0"/>
          </a:p>
          <a:p>
            <a:endParaRPr lang="fa-IR" dirty="0"/>
          </a:p>
          <a:p>
            <a:r>
              <a:rPr lang="en-US" sz="2000" i="1" dirty="0">
                <a:solidFill>
                  <a:srgbClr val="FF0000"/>
                </a:solidFill>
              </a:rPr>
              <a:t>Kinect Sensor and Depth Data</a:t>
            </a:r>
          </a:p>
          <a:p>
            <a:endParaRPr lang="en-US" dirty="0"/>
          </a:p>
          <a:p>
            <a:pPr marL="285750" indent="-285750">
              <a:buFont typeface="Arial" panose="020B0604020202020204" pitchFamily="34" charset="0"/>
              <a:buChar char="•"/>
            </a:pPr>
            <a:r>
              <a:rPr lang="en-US" dirty="0"/>
              <a:t>Kinect V.2 is cheap and for educational purposes. </a:t>
            </a:r>
          </a:p>
          <a:p>
            <a:endParaRPr lang="en-US" dirty="0"/>
          </a:p>
          <a:p>
            <a:pPr marL="285750" indent="-285750">
              <a:buFont typeface="Arial" panose="020B0604020202020204" pitchFamily="34" charset="0"/>
              <a:buChar char="•"/>
            </a:pPr>
            <a:r>
              <a:rPr lang="en-US" dirty="0"/>
              <a:t>Color data with 1920*1080 resolutions and Depth data in 512*424 resolutions with 30 (FPS).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Color data is based on Red, Green and Blue (RGB) channels.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Depth data is a grey like image which sometimes called 2.5-Dimensional (2.5-D)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Rectangle: Rounded Corners 3">
            <a:extLst>
              <a:ext uri="{FF2B5EF4-FFF2-40B4-BE49-F238E27FC236}">
                <a16:creationId xmlns:a16="http://schemas.microsoft.com/office/drawing/2014/main" id="{FA0AB311-5086-2F5E-F50E-E8D0826D734E}"/>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5</a:t>
            </a:r>
            <a:endParaRPr lang="en-US" dirty="0"/>
          </a:p>
        </p:txBody>
      </p:sp>
    </p:spTree>
    <p:extLst>
      <p:ext uri="{BB962C8B-B14F-4D97-AF65-F5344CB8AC3E}">
        <p14:creationId xmlns:p14="http://schemas.microsoft.com/office/powerpoint/2010/main" val="3836409005"/>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3754874"/>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Introduction</a:t>
            </a:r>
            <a:endParaRPr lang="fa-IR" sz="2000" b="1" dirty="0"/>
          </a:p>
          <a:p>
            <a:endParaRPr lang="fa-IR" dirty="0"/>
          </a:p>
          <a:p>
            <a:r>
              <a:rPr lang="en-US" sz="2000" i="1" dirty="0">
                <a:solidFill>
                  <a:srgbClr val="FF0000"/>
                </a:solidFill>
              </a:rPr>
              <a:t>Kinect Sensor and Depth Data</a:t>
            </a:r>
          </a:p>
          <a:p>
            <a:endParaRPr lang="fa-IR"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pixel of Depth image in Kinect sensor, represents the distance between Sensor and Subject in millimeters. </a:t>
            </a:r>
          </a:p>
          <a:p>
            <a:endParaRPr lang="en-US" dirty="0"/>
          </a:p>
          <a:p>
            <a:pPr marL="285750" indent="-285750">
              <a:buFont typeface="Arial" panose="020B0604020202020204" pitchFamily="34" charset="0"/>
              <a:buChar char="•"/>
            </a:pPr>
            <a:r>
              <a:rPr lang="en-US" dirty="0"/>
              <a:t>For instance 2000 value in pixels means object is in distance of 2 meters from the sensor.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Depth images aids color images to increase recognition accuracy.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depth images are generated from infrared particles, the Kinect sensor could operate in absolute darkness. </a:t>
            </a:r>
          </a:p>
          <a:p>
            <a:pPr marL="285750" indent="-285750">
              <a:buFont typeface="Arial" panose="020B0604020202020204" pitchFamily="34" charset="0"/>
              <a:buChar char="•"/>
            </a:pPr>
            <a:endParaRPr lang="en-US" dirty="0"/>
          </a:p>
        </p:txBody>
      </p:sp>
      <p:sp>
        <p:nvSpPr>
          <p:cNvPr id="4" name="Rectangle: Rounded Corners 3">
            <a:extLst>
              <a:ext uri="{FF2B5EF4-FFF2-40B4-BE49-F238E27FC236}">
                <a16:creationId xmlns:a16="http://schemas.microsoft.com/office/drawing/2014/main" id="{B187FF2C-1CAF-B13E-22E3-BCB51AADD0C5}"/>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6</a:t>
            </a:r>
            <a:endParaRPr lang="en-US" dirty="0"/>
          </a:p>
        </p:txBody>
      </p:sp>
    </p:spTree>
    <p:extLst>
      <p:ext uri="{BB962C8B-B14F-4D97-AF65-F5344CB8AC3E}">
        <p14:creationId xmlns:p14="http://schemas.microsoft.com/office/powerpoint/2010/main" val="719976307"/>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3754874"/>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Introduction</a:t>
            </a:r>
            <a:endParaRPr lang="fa-IR" sz="2000" b="1" dirty="0"/>
          </a:p>
          <a:p>
            <a:endParaRPr lang="fa-IR" dirty="0"/>
          </a:p>
          <a:p>
            <a:r>
              <a:rPr lang="en-US" sz="2000" i="1" dirty="0">
                <a:solidFill>
                  <a:srgbClr val="FF0000"/>
                </a:solidFill>
              </a:rPr>
              <a:t>Feature Selection</a:t>
            </a:r>
          </a:p>
          <a:p>
            <a:endParaRPr lang="fa-IR" dirty="0"/>
          </a:p>
          <a:p>
            <a:pPr marL="285750" indent="-285750">
              <a:buFont typeface="Arial" panose="020B0604020202020204" pitchFamily="34" charset="0"/>
              <a:buChar char="•"/>
            </a:pPr>
            <a:r>
              <a:rPr lang="en-US" dirty="0"/>
              <a:t>Is useful In dealing with big data or massive number of samples (specially image samples).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the feature extraction step, selecting the most impactful features out of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 selection or dimensionality reduction helps to decrease computational time and getting rid of outliers in the dataset.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Outliers lead classification task into misclassification and removing them is vital. </a:t>
            </a:r>
          </a:p>
          <a:p>
            <a:pPr marL="285750" indent="-285750">
              <a:buFont typeface="Arial" panose="020B0604020202020204" pitchFamily="34" charset="0"/>
              <a:buChar char="•"/>
            </a:pPr>
            <a:endParaRPr lang="en-US" dirty="0"/>
          </a:p>
        </p:txBody>
      </p:sp>
      <p:sp>
        <p:nvSpPr>
          <p:cNvPr id="4" name="Rectangle: Rounded Corners 3">
            <a:extLst>
              <a:ext uri="{FF2B5EF4-FFF2-40B4-BE49-F238E27FC236}">
                <a16:creationId xmlns:a16="http://schemas.microsoft.com/office/drawing/2014/main" id="{62098B46-3B16-3332-F31D-8BE32ED4B3FF}"/>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7</a:t>
            </a:r>
            <a:endParaRPr lang="en-US" dirty="0"/>
          </a:p>
        </p:txBody>
      </p:sp>
    </p:spTree>
    <p:extLst>
      <p:ext uri="{BB962C8B-B14F-4D97-AF65-F5344CB8AC3E}">
        <p14:creationId xmlns:p14="http://schemas.microsoft.com/office/powerpoint/2010/main" val="3014301156"/>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with medium confidence">
            <a:extLst>
              <a:ext uri="{FF2B5EF4-FFF2-40B4-BE49-F238E27FC236}">
                <a16:creationId xmlns:a16="http://schemas.microsoft.com/office/drawing/2014/main" id="{F1B336CD-9C88-DBFA-F704-06306772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7095E6-4AD6-030E-830C-04694984C505}"/>
              </a:ext>
            </a:extLst>
          </p:cNvPr>
          <p:cNvSpPr txBox="1"/>
          <p:nvPr/>
        </p:nvSpPr>
        <p:spPr>
          <a:xfrm>
            <a:off x="288235" y="1560443"/>
            <a:ext cx="11638722" cy="2923877"/>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Introduction</a:t>
            </a:r>
            <a:endParaRPr lang="fa-IR" sz="2000" b="1" dirty="0"/>
          </a:p>
          <a:p>
            <a:endParaRPr lang="fa-IR" dirty="0"/>
          </a:p>
          <a:p>
            <a:r>
              <a:rPr lang="en-US" sz="2000" i="1" dirty="0">
                <a:solidFill>
                  <a:srgbClr val="FF0000"/>
                </a:solidFill>
              </a:rPr>
              <a:t>Feature Selection</a:t>
            </a:r>
          </a:p>
          <a:p>
            <a:endParaRPr lang="fa-IR" dirty="0"/>
          </a:p>
          <a:p>
            <a:pPr marL="285750" indent="-285750">
              <a:buFont typeface="Arial" panose="020B0604020202020204" pitchFamily="34" charset="0"/>
              <a:buChar char="•"/>
            </a:pPr>
            <a:r>
              <a:rPr lang="en-US" dirty="0"/>
              <a:t>In this paper, Bees Algorithm is employed as a feature selection tool.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the Local Phase Quantization (LPQ) feature is extracted.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LPQ provides 256 features and Bees feature selection, select less than 128 features without classification accuracy drop.</a:t>
            </a:r>
          </a:p>
          <a:p>
            <a:pPr marL="285750" indent="-285750">
              <a:buFont typeface="Arial" panose="020B0604020202020204" pitchFamily="34" charset="0"/>
              <a:buChar char="•"/>
            </a:pPr>
            <a:endParaRPr lang="en-US" dirty="0"/>
          </a:p>
        </p:txBody>
      </p:sp>
      <p:sp>
        <p:nvSpPr>
          <p:cNvPr id="4" name="Rectangle: Rounded Corners 3">
            <a:extLst>
              <a:ext uri="{FF2B5EF4-FFF2-40B4-BE49-F238E27FC236}">
                <a16:creationId xmlns:a16="http://schemas.microsoft.com/office/drawing/2014/main" id="{00CFB878-029F-86FE-0733-8D4D02E062A0}"/>
              </a:ext>
            </a:extLst>
          </p:cNvPr>
          <p:cNvSpPr/>
          <p:nvPr/>
        </p:nvSpPr>
        <p:spPr>
          <a:xfrm>
            <a:off x="0" y="6510130"/>
            <a:ext cx="12192000" cy="34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1" dirty="0">
                <a:effectLst/>
                <a:latin typeface="Times" panose="02020603050405020304" pitchFamily="18" charset="0"/>
                <a:ea typeface="Times New Roman" panose="02020603050405020304" pitchFamily="18" charset="0"/>
                <a:cs typeface="Times New Roman" panose="02020603050405020304" pitchFamily="18" charset="0"/>
              </a:rPr>
              <a:t>Bees Local Phase Quantization Feature Selection for RGB-D Facial Expressions Recognition		8</a:t>
            </a:r>
            <a:endParaRPr lang="en-US" dirty="0"/>
          </a:p>
        </p:txBody>
      </p:sp>
    </p:spTree>
    <p:extLst>
      <p:ext uri="{BB962C8B-B14F-4D97-AF65-F5344CB8AC3E}">
        <p14:creationId xmlns:p14="http://schemas.microsoft.com/office/powerpoint/2010/main" val="2465477431"/>
      </p:ext>
    </p:extLst>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2881</Words>
  <Application>Microsoft Office PowerPoint</Application>
  <PresentationFormat>Widescreen</PresentationFormat>
  <Paragraphs>297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Times</vt:lpstr>
      <vt:lpstr>Times New Roman</vt:lpstr>
      <vt:lpstr>Office Theme</vt:lpstr>
      <vt:lpstr>Bees Local Phase Quantization Feature Selection for RGB-D Facial Expressions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Natalia Hartono (PhD Mechanical Engineering FT)</dc:creator>
  <cp:lastModifiedBy>hosein mosavi</cp:lastModifiedBy>
  <cp:revision>32</cp:revision>
  <dcterms:created xsi:type="dcterms:W3CDTF">2021-07-06T07:31:33Z</dcterms:created>
  <dcterms:modified xsi:type="dcterms:W3CDTF">2022-06-16T08:22:46Z</dcterms:modified>
</cp:coreProperties>
</file>