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4" r:id="rId2"/>
    <p:sldId id="257" r:id="rId3"/>
    <p:sldId id="258" r:id="rId4"/>
    <p:sldId id="261" r:id="rId5"/>
    <p:sldId id="260" r:id="rId6"/>
    <p:sldId id="259" r:id="rId7"/>
    <p:sldId id="262" r:id="rId8"/>
    <p:sldId id="263" r:id="rId9"/>
    <p:sldId id="264" r:id="rId10"/>
    <p:sldId id="265" r:id="rId11"/>
    <p:sldId id="266" r:id="rId12"/>
    <p:sldId id="267" r:id="rId13"/>
    <p:sldId id="269" r:id="rId14"/>
    <p:sldId id="270" r:id="rId15"/>
    <p:sldId id="271" r:id="rId16"/>
    <p:sldId id="281" r:id="rId17"/>
    <p:sldId id="282" r:id="rId18"/>
    <p:sldId id="283"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2" autoAdjust="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E0ED0-3B41-432A-A2FA-8E165451A949}"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93A0A-F20B-42EF-84BC-A3474830830A}" type="slidenum">
              <a:rPr lang="en-US" smtClean="0"/>
              <a:t>‹#›</a:t>
            </a:fld>
            <a:endParaRPr lang="en-US"/>
          </a:p>
        </p:txBody>
      </p:sp>
    </p:spTree>
    <p:extLst>
      <p:ext uri="{BB962C8B-B14F-4D97-AF65-F5344CB8AC3E}">
        <p14:creationId xmlns:p14="http://schemas.microsoft.com/office/powerpoint/2010/main" val="1929966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93A0A-F20B-42EF-84BC-A3474830830A}" type="slidenum">
              <a:rPr lang="en-US" smtClean="0"/>
              <a:t>1</a:t>
            </a:fld>
            <a:endParaRPr lang="en-US"/>
          </a:p>
        </p:txBody>
      </p:sp>
    </p:spTree>
    <p:extLst>
      <p:ext uri="{BB962C8B-B14F-4D97-AF65-F5344CB8AC3E}">
        <p14:creationId xmlns:p14="http://schemas.microsoft.com/office/powerpoint/2010/main" val="153212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93A0A-F20B-42EF-84BC-A3474830830A}" type="slidenum">
              <a:rPr lang="en-US" smtClean="0"/>
              <a:t>2</a:t>
            </a:fld>
            <a:endParaRPr lang="en-US"/>
          </a:p>
        </p:txBody>
      </p:sp>
    </p:spTree>
    <p:extLst>
      <p:ext uri="{BB962C8B-B14F-4D97-AF65-F5344CB8AC3E}">
        <p14:creationId xmlns:p14="http://schemas.microsoft.com/office/powerpoint/2010/main" val="42891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93A0A-F20B-42EF-84BC-A3474830830A}" type="slidenum">
              <a:rPr lang="en-US" smtClean="0"/>
              <a:t>8</a:t>
            </a:fld>
            <a:endParaRPr lang="en-US"/>
          </a:p>
        </p:txBody>
      </p:sp>
    </p:spTree>
    <p:extLst>
      <p:ext uri="{BB962C8B-B14F-4D97-AF65-F5344CB8AC3E}">
        <p14:creationId xmlns:p14="http://schemas.microsoft.com/office/powerpoint/2010/main" val="91867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30E2-8D9E-4E45-9D2D-C5E208F08B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C7A5B1-D93A-45AD-B75F-A86353C7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53F288-0EFB-4F27-A177-8B830DA27B91}"/>
              </a:ext>
            </a:extLst>
          </p:cNvPr>
          <p:cNvSpPr>
            <a:spLocks noGrp="1"/>
          </p:cNvSpPr>
          <p:nvPr>
            <p:ph type="dt" sz="half" idx="10"/>
          </p:nvPr>
        </p:nvSpPr>
        <p:spPr/>
        <p:txBody>
          <a:bodyPr/>
          <a:lstStyle/>
          <a:p>
            <a:fld id="{3D2F0548-1AC8-40C1-AA5D-B2BC75070C8E}" type="datetime1">
              <a:rPr lang="en-US" smtClean="0"/>
              <a:t>10/7/2024</a:t>
            </a:fld>
            <a:endParaRPr lang="en-US"/>
          </a:p>
        </p:txBody>
      </p:sp>
      <p:sp>
        <p:nvSpPr>
          <p:cNvPr id="5" name="Footer Placeholder 4">
            <a:extLst>
              <a:ext uri="{FF2B5EF4-FFF2-40B4-BE49-F238E27FC236}">
                <a16:creationId xmlns:a16="http://schemas.microsoft.com/office/drawing/2014/main" id="{E8488825-7B90-46C8-A785-9308CC8C1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F88B5-CF27-4C13-9D2C-0B7B3DAFDB82}"/>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67918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83A8-B848-4E02-9110-57626433E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266D3A-696F-4B9C-A1BD-86B569C26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09B32-B121-4B61-ABD6-17F8469D4327}"/>
              </a:ext>
            </a:extLst>
          </p:cNvPr>
          <p:cNvSpPr>
            <a:spLocks noGrp="1"/>
          </p:cNvSpPr>
          <p:nvPr>
            <p:ph type="dt" sz="half" idx="10"/>
          </p:nvPr>
        </p:nvSpPr>
        <p:spPr/>
        <p:txBody>
          <a:bodyPr/>
          <a:lstStyle/>
          <a:p>
            <a:fld id="{363C33D0-104F-4BE7-B68A-3A4DC880CE9D}" type="datetime1">
              <a:rPr lang="en-US" smtClean="0"/>
              <a:t>10/7/2024</a:t>
            </a:fld>
            <a:endParaRPr lang="en-US"/>
          </a:p>
        </p:txBody>
      </p:sp>
      <p:sp>
        <p:nvSpPr>
          <p:cNvPr id="5" name="Footer Placeholder 4">
            <a:extLst>
              <a:ext uri="{FF2B5EF4-FFF2-40B4-BE49-F238E27FC236}">
                <a16:creationId xmlns:a16="http://schemas.microsoft.com/office/drawing/2014/main" id="{B8A03B00-0C84-4E6A-B96C-BB9F817EF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50050-69D7-4F0C-9881-EB239100E875}"/>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213754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833CC-3668-4AE0-A76A-5AD7C02614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536255-2D74-441C-891D-A45694E9D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34DC8-85A4-42E2-AC79-A2DA927F7552}"/>
              </a:ext>
            </a:extLst>
          </p:cNvPr>
          <p:cNvSpPr>
            <a:spLocks noGrp="1"/>
          </p:cNvSpPr>
          <p:nvPr>
            <p:ph type="dt" sz="half" idx="10"/>
          </p:nvPr>
        </p:nvSpPr>
        <p:spPr/>
        <p:txBody>
          <a:bodyPr/>
          <a:lstStyle/>
          <a:p>
            <a:fld id="{FA990510-0E72-4319-9338-E56C2D29A515}" type="datetime1">
              <a:rPr lang="en-US" smtClean="0"/>
              <a:t>10/7/2024</a:t>
            </a:fld>
            <a:endParaRPr lang="en-US"/>
          </a:p>
        </p:txBody>
      </p:sp>
      <p:sp>
        <p:nvSpPr>
          <p:cNvPr id="5" name="Footer Placeholder 4">
            <a:extLst>
              <a:ext uri="{FF2B5EF4-FFF2-40B4-BE49-F238E27FC236}">
                <a16:creationId xmlns:a16="http://schemas.microsoft.com/office/drawing/2014/main" id="{FFE58C10-AF48-4246-B757-15CCFB355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7529B-B6F5-4BF1-A899-46D26CBA9EC4}"/>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418593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3600-95AE-45FC-9394-E0E47D6D8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00996-26B5-4268-A92C-80C7510006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36726-58F2-4999-A072-C99CDEC76528}"/>
              </a:ext>
            </a:extLst>
          </p:cNvPr>
          <p:cNvSpPr>
            <a:spLocks noGrp="1"/>
          </p:cNvSpPr>
          <p:nvPr>
            <p:ph type="dt" sz="half" idx="10"/>
          </p:nvPr>
        </p:nvSpPr>
        <p:spPr/>
        <p:txBody>
          <a:bodyPr/>
          <a:lstStyle/>
          <a:p>
            <a:fld id="{C56DCE67-C956-4AD5-BDC6-87827DC39B2B}" type="datetime1">
              <a:rPr lang="en-US" smtClean="0"/>
              <a:t>10/7/2024</a:t>
            </a:fld>
            <a:endParaRPr lang="en-US"/>
          </a:p>
        </p:txBody>
      </p:sp>
      <p:sp>
        <p:nvSpPr>
          <p:cNvPr id="5" name="Footer Placeholder 4">
            <a:extLst>
              <a:ext uri="{FF2B5EF4-FFF2-40B4-BE49-F238E27FC236}">
                <a16:creationId xmlns:a16="http://schemas.microsoft.com/office/drawing/2014/main" id="{C055E116-4798-4B2F-84D3-CD90DDB8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08BDD-44F3-4BDA-997C-727543FE57CE}"/>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255568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1CC7-8661-4C3E-9A5A-813152840F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4605DD-D2EC-44A9-862B-7E7F8B763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BAF8F-BCB5-4564-9147-75D8735E545E}"/>
              </a:ext>
            </a:extLst>
          </p:cNvPr>
          <p:cNvSpPr>
            <a:spLocks noGrp="1"/>
          </p:cNvSpPr>
          <p:nvPr>
            <p:ph type="dt" sz="half" idx="10"/>
          </p:nvPr>
        </p:nvSpPr>
        <p:spPr/>
        <p:txBody>
          <a:bodyPr/>
          <a:lstStyle/>
          <a:p>
            <a:fld id="{94311A55-D667-44E6-BDA5-1450F127192F}" type="datetime1">
              <a:rPr lang="en-US" smtClean="0"/>
              <a:t>10/7/2024</a:t>
            </a:fld>
            <a:endParaRPr lang="en-US"/>
          </a:p>
        </p:txBody>
      </p:sp>
      <p:sp>
        <p:nvSpPr>
          <p:cNvPr id="5" name="Footer Placeholder 4">
            <a:extLst>
              <a:ext uri="{FF2B5EF4-FFF2-40B4-BE49-F238E27FC236}">
                <a16:creationId xmlns:a16="http://schemas.microsoft.com/office/drawing/2014/main" id="{50A61C52-6C49-4D32-BDEF-BA14269D1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F9097-B3F6-4F39-9DEC-19482E996685}"/>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145853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8C71-4016-4C67-B44B-A41CE63B5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6BBB0-58D3-4292-98FC-BA72B6EB8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A5A185-E45B-4C90-8E65-F260F443A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84C4D0-6FAA-4543-A6C6-0C7E7B612F32}"/>
              </a:ext>
            </a:extLst>
          </p:cNvPr>
          <p:cNvSpPr>
            <a:spLocks noGrp="1"/>
          </p:cNvSpPr>
          <p:nvPr>
            <p:ph type="dt" sz="half" idx="10"/>
          </p:nvPr>
        </p:nvSpPr>
        <p:spPr/>
        <p:txBody>
          <a:bodyPr/>
          <a:lstStyle/>
          <a:p>
            <a:fld id="{78B70165-D3EF-4E96-BA4B-94249CF9D418}" type="datetime1">
              <a:rPr lang="en-US" smtClean="0"/>
              <a:t>10/7/2024</a:t>
            </a:fld>
            <a:endParaRPr lang="en-US"/>
          </a:p>
        </p:txBody>
      </p:sp>
      <p:sp>
        <p:nvSpPr>
          <p:cNvPr id="6" name="Footer Placeholder 5">
            <a:extLst>
              <a:ext uri="{FF2B5EF4-FFF2-40B4-BE49-F238E27FC236}">
                <a16:creationId xmlns:a16="http://schemas.microsoft.com/office/drawing/2014/main" id="{3ECD90A6-9971-492B-8375-A56502613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CDF72-969A-466C-B12E-D510A655DE19}"/>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5461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AD8C-D7BD-4616-BBE5-3ACA58834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E65B40-5E8C-4E10-BD78-8FD3275F5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753E83-B182-46F4-9B9A-6EF68E44F6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D6E5F3-0FCC-41B3-B547-F60BC37EF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1AF378-451D-4337-87C3-E78A261195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4F9FB-6B8C-4831-A6AF-D80D40993F3F}"/>
              </a:ext>
            </a:extLst>
          </p:cNvPr>
          <p:cNvSpPr>
            <a:spLocks noGrp="1"/>
          </p:cNvSpPr>
          <p:nvPr>
            <p:ph type="dt" sz="half" idx="10"/>
          </p:nvPr>
        </p:nvSpPr>
        <p:spPr/>
        <p:txBody>
          <a:bodyPr/>
          <a:lstStyle/>
          <a:p>
            <a:fld id="{15640CCE-6098-4A03-A3BC-188569E495EA}" type="datetime1">
              <a:rPr lang="en-US" smtClean="0"/>
              <a:t>10/7/2024</a:t>
            </a:fld>
            <a:endParaRPr lang="en-US"/>
          </a:p>
        </p:txBody>
      </p:sp>
      <p:sp>
        <p:nvSpPr>
          <p:cNvPr id="8" name="Footer Placeholder 7">
            <a:extLst>
              <a:ext uri="{FF2B5EF4-FFF2-40B4-BE49-F238E27FC236}">
                <a16:creationId xmlns:a16="http://schemas.microsoft.com/office/drawing/2014/main" id="{5004E37C-E5FD-4DFB-A988-056F72059C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982A91-240D-4584-876A-E5BF325C519A}"/>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306097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5F69-48AE-4F11-AFB0-6DB4DDC64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AD81D3-3EC5-48FE-8C95-98A68675F697}"/>
              </a:ext>
            </a:extLst>
          </p:cNvPr>
          <p:cNvSpPr>
            <a:spLocks noGrp="1"/>
          </p:cNvSpPr>
          <p:nvPr>
            <p:ph type="dt" sz="half" idx="10"/>
          </p:nvPr>
        </p:nvSpPr>
        <p:spPr/>
        <p:txBody>
          <a:bodyPr/>
          <a:lstStyle/>
          <a:p>
            <a:fld id="{CF593C89-BCC1-48A9-8619-FAD2DC19C77C}" type="datetime1">
              <a:rPr lang="en-US" smtClean="0"/>
              <a:t>10/7/2024</a:t>
            </a:fld>
            <a:endParaRPr lang="en-US"/>
          </a:p>
        </p:txBody>
      </p:sp>
      <p:sp>
        <p:nvSpPr>
          <p:cNvPr id="4" name="Footer Placeholder 3">
            <a:extLst>
              <a:ext uri="{FF2B5EF4-FFF2-40B4-BE49-F238E27FC236}">
                <a16:creationId xmlns:a16="http://schemas.microsoft.com/office/drawing/2014/main" id="{FA7112A4-1F06-4076-AA1C-8B0A1D6CF4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3A0684-7068-430D-8856-013EFF4659F4}"/>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234231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DD9EE-0D3A-4A63-BC4E-7F28376DF32F}"/>
              </a:ext>
            </a:extLst>
          </p:cNvPr>
          <p:cNvSpPr>
            <a:spLocks noGrp="1"/>
          </p:cNvSpPr>
          <p:nvPr>
            <p:ph type="dt" sz="half" idx="10"/>
          </p:nvPr>
        </p:nvSpPr>
        <p:spPr/>
        <p:txBody>
          <a:bodyPr/>
          <a:lstStyle/>
          <a:p>
            <a:fld id="{ADD15CBF-27A9-4F18-94E2-82BA1363FE97}" type="datetime1">
              <a:rPr lang="en-US" smtClean="0"/>
              <a:t>10/7/2024</a:t>
            </a:fld>
            <a:endParaRPr lang="en-US"/>
          </a:p>
        </p:txBody>
      </p:sp>
      <p:sp>
        <p:nvSpPr>
          <p:cNvPr id="3" name="Footer Placeholder 2">
            <a:extLst>
              <a:ext uri="{FF2B5EF4-FFF2-40B4-BE49-F238E27FC236}">
                <a16:creationId xmlns:a16="http://schemas.microsoft.com/office/drawing/2014/main" id="{069F395A-A771-4458-B053-95703BB26A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EBF519-5386-43AB-8371-ACF8962D7702}"/>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325856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F147-C531-4DB7-A73C-DA7B6038F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955C28-C245-4B36-B5CD-346CB0237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40A72A-9887-4669-8FD1-A17C817D9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9C22E-E132-4F36-B9CC-8704A0C057A0}"/>
              </a:ext>
            </a:extLst>
          </p:cNvPr>
          <p:cNvSpPr>
            <a:spLocks noGrp="1"/>
          </p:cNvSpPr>
          <p:nvPr>
            <p:ph type="dt" sz="half" idx="10"/>
          </p:nvPr>
        </p:nvSpPr>
        <p:spPr/>
        <p:txBody>
          <a:bodyPr/>
          <a:lstStyle/>
          <a:p>
            <a:fld id="{701AEB33-2690-4F14-B906-4BE6DD19D579}" type="datetime1">
              <a:rPr lang="en-US" smtClean="0"/>
              <a:t>10/7/2024</a:t>
            </a:fld>
            <a:endParaRPr lang="en-US"/>
          </a:p>
        </p:txBody>
      </p:sp>
      <p:sp>
        <p:nvSpPr>
          <p:cNvPr id="6" name="Footer Placeholder 5">
            <a:extLst>
              <a:ext uri="{FF2B5EF4-FFF2-40B4-BE49-F238E27FC236}">
                <a16:creationId xmlns:a16="http://schemas.microsoft.com/office/drawing/2014/main" id="{0B7F2130-C3C6-4575-8F88-953D2B052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97754-D4B8-464B-9F89-59CDCFC5BC9A}"/>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344215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5424-5CCF-46E5-B9C2-1BBF795B2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41BCFB-5F7C-4BAB-A5FC-CDDA8F30B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B1C7A5-3B95-4A4A-B410-B93E8522D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4A340-1C56-48DD-8058-28E50A07AB62}"/>
              </a:ext>
            </a:extLst>
          </p:cNvPr>
          <p:cNvSpPr>
            <a:spLocks noGrp="1"/>
          </p:cNvSpPr>
          <p:nvPr>
            <p:ph type="dt" sz="half" idx="10"/>
          </p:nvPr>
        </p:nvSpPr>
        <p:spPr/>
        <p:txBody>
          <a:bodyPr/>
          <a:lstStyle/>
          <a:p>
            <a:fld id="{CE049488-8E4E-407C-8EAA-27E0C4A10C34}" type="datetime1">
              <a:rPr lang="en-US" smtClean="0"/>
              <a:t>10/7/2024</a:t>
            </a:fld>
            <a:endParaRPr lang="en-US"/>
          </a:p>
        </p:txBody>
      </p:sp>
      <p:sp>
        <p:nvSpPr>
          <p:cNvPr id="6" name="Footer Placeholder 5">
            <a:extLst>
              <a:ext uri="{FF2B5EF4-FFF2-40B4-BE49-F238E27FC236}">
                <a16:creationId xmlns:a16="http://schemas.microsoft.com/office/drawing/2014/main" id="{3749E91D-7178-412E-B970-B0282578A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5DC1A-70E2-4259-B0D7-D0FDEDBF372B}"/>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2178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88000">
              <a:schemeClr val="bg1"/>
            </a:gs>
            <a:gs pos="0">
              <a:schemeClr val="bg1"/>
            </a:gs>
            <a:gs pos="100000">
              <a:schemeClr val="accent2">
                <a:lumMod val="20000"/>
                <a:lumOff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5ACBE-81C0-40FD-B2AC-C6A01A656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2D3AD6-B505-4B98-A602-BD662B5C72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4FD30-10C3-4E72-818D-4796B8099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3B9F6-2648-4379-8983-A9804E2AAECC}" type="datetime1">
              <a:rPr lang="en-US" smtClean="0"/>
              <a:t>10/7/2024</a:t>
            </a:fld>
            <a:endParaRPr lang="en-US"/>
          </a:p>
        </p:txBody>
      </p:sp>
      <p:sp>
        <p:nvSpPr>
          <p:cNvPr id="5" name="Footer Placeholder 4">
            <a:extLst>
              <a:ext uri="{FF2B5EF4-FFF2-40B4-BE49-F238E27FC236}">
                <a16:creationId xmlns:a16="http://schemas.microsoft.com/office/drawing/2014/main" id="{D7AB66C2-9DE8-415D-A823-EAE81E091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2666B6-5EBA-4A0E-B051-1A22CA63D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02627-9163-49D0-8976-5CB0287DCF8D}" type="slidenum">
              <a:rPr lang="en-US" smtClean="0"/>
              <a:t>‹#›</a:t>
            </a:fld>
            <a:endParaRPr lang="en-US"/>
          </a:p>
        </p:txBody>
      </p:sp>
    </p:spTree>
    <p:extLst>
      <p:ext uri="{BB962C8B-B14F-4D97-AF65-F5344CB8AC3E}">
        <p14:creationId xmlns:p14="http://schemas.microsoft.com/office/powerpoint/2010/main" val="30169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7C52921-DF1E-439C-BF81-8580C2CFBF24}"/>
              </a:ext>
            </a:extLst>
          </p:cNvPr>
          <p:cNvSpPr/>
          <p:nvPr/>
        </p:nvSpPr>
        <p:spPr>
          <a:xfrm>
            <a:off x="1998481" y="1198205"/>
            <a:ext cx="8078772" cy="1600438"/>
          </a:xfrm>
          <a:prstGeom prst="roundRect">
            <a:avLst/>
          </a:prstGeom>
          <a:effectLst>
            <a:outerShdw blurRad="50800" dist="38100" dir="18900000" algn="b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Conditional Hierarchical Fuzzy PSO Disentangled VAE</a:t>
            </a:r>
          </a:p>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Seyed Muhammad Hossein Mousavi</a:t>
            </a:r>
          </a:p>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September 2024</a:t>
            </a:r>
          </a:p>
        </p:txBody>
      </p:sp>
      <p:pic>
        <p:nvPicPr>
          <p:cNvPr id="5" name="Picture 4" descr="ddfdf">
            <a:extLst>
              <a:ext uri="{FF2B5EF4-FFF2-40B4-BE49-F238E27FC236}">
                <a16:creationId xmlns:a16="http://schemas.microsoft.com/office/drawing/2014/main" id="{2B838F74-B992-4BA6-9DA6-5ED891A1A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825" y="5430585"/>
            <a:ext cx="943278" cy="943278"/>
          </a:xfrm>
          <a:prstGeom prst="rect">
            <a:avLst/>
          </a:prstGeom>
        </p:spPr>
      </p:pic>
      <p:sp>
        <p:nvSpPr>
          <p:cNvPr id="6" name="TextBox 5">
            <a:extLst>
              <a:ext uri="{FF2B5EF4-FFF2-40B4-BE49-F238E27FC236}">
                <a16:creationId xmlns:a16="http://schemas.microsoft.com/office/drawing/2014/main" id="{FDCA096B-D2B0-4D1B-A94B-F6ED33BE9C48}"/>
              </a:ext>
            </a:extLst>
          </p:cNvPr>
          <p:cNvSpPr txBox="1"/>
          <p:nvPr/>
        </p:nvSpPr>
        <p:spPr>
          <a:xfrm>
            <a:off x="10905812" y="5717558"/>
            <a:ext cx="669303" cy="369332"/>
          </a:xfrm>
          <a:prstGeom prst="rect">
            <a:avLst/>
          </a:prstGeom>
          <a:noFill/>
        </p:spPr>
        <p:txBody>
          <a:bodyPr wrap="square" rtlCol="0">
            <a:spAutoFit/>
          </a:bodyPr>
          <a:lstStyle/>
          <a:p>
            <a:r>
              <a:rPr lang="en-US" b="1" dirty="0">
                <a:solidFill>
                  <a:srgbClr val="FFFF00"/>
                </a:solidFill>
                <a:latin typeface="Times New Roman" panose="02020603050405020304" pitchFamily="18" charset="0"/>
                <a:cs typeface="Times New Roman" panose="02020603050405020304" pitchFamily="18" charset="0"/>
              </a:rPr>
              <a:t>Title</a:t>
            </a:r>
          </a:p>
        </p:txBody>
      </p:sp>
      <p:sp>
        <p:nvSpPr>
          <p:cNvPr id="2" name="Slide Number Placeholder 1">
            <a:extLst>
              <a:ext uri="{FF2B5EF4-FFF2-40B4-BE49-F238E27FC236}">
                <a16:creationId xmlns:a16="http://schemas.microsoft.com/office/drawing/2014/main" id="{29CD0944-BC7C-4C20-9F05-89C308764B67}"/>
              </a:ext>
            </a:extLst>
          </p:cNvPr>
          <p:cNvSpPr>
            <a:spLocks noGrp="1"/>
          </p:cNvSpPr>
          <p:nvPr>
            <p:ph type="sldNum" sz="quarter" idx="12"/>
          </p:nvPr>
        </p:nvSpPr>
        <p:spPr/>
        <p:txBody>
          <a:bodyPr/>
          <a:lstStyle/>
          <a:p>
            <a:fld id="{7FB02627-9163-49D0-8976-5CB0287DCF8D}" type="slidenum">
              <a:rPr lang="en-US" smtClean="0"/>
              <a:t>1</a:t>
            </a:fld>
            <a:endParaRPr lang="en-US"/>
          </a:p>
        </p:txBody>
      </p:sp>
      <p:pic>
        <p:nvPicPr>
          <p:cNvPr id="1026" name="Picture 2">
            <a:extLst>
              <a:ext uri="{FF2B5EF4-FFF2-40B4-BE49-F238E27FC236}">
                <a16:creationId xmlns:a16="http://schemas.microsoft.com/office/drawing/2014/main" id="{8011E61F-B414-4847-86AE-93AAEC3DC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522" y="2918205"/>
            <a:ext cx="5515564" cy="24602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5C61A54-AE59-4D19-BBE6-FAFB7804B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3278" y="3567796"/>
            <a:ext cx="1323377" cy="1323377"/>
          </a:xfrm>
          <a:prstGeom prst="rect">
            <a:avLst/>
          </a:prstGeom>
        </p:spPr>
      </p:pic>
      <p:pic>
        <p:nvPicPr>
          <p:cNvPr id="19" name="Picture 18">
            <a:extLst>
              <a:ext uri="{FF2B5EF4-FFF2-40B4-BE49-F238E27FC236}">
                <a16:creationId xmlns:a16="http://schemas.microsoft.com/office/drawing/2014/main" id="{4EFD5E3C-E98B-49E3-8D74-3B1EF7EF3F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9965" y="3567796"/>
            <a:ext cx="1323377" cy="1323377"/>
          </a:xfrm>
          <a:prstGeom prst="rect">
            <a:avLst/>
          </a:prstGeom>
        </p:spPr>
      </p:pic>
      <p:pic>
        <p:nvPicPr>
          <p:cNvPr id="20" name="Picture 19">
            <a:extLst>
              <a:ext uri="{FF2B5EF4-FFF2-40B4-BE49-F238E27FC236}">
                <a16:creationId xmlns:a16="http://schemas.microsoft.com/office/drawing/2014/main" id="{56CA4E9A-A0E9-45E3-B8AF-B6C4F76EE1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7672" y="5499725"/>
            <a:ext cx="912248" cy="912248"/>
          </a:xfrm>
          <a:prstGeom prst="rect">
            <a:avLst/>
          </a:prstGeom>
        </p:spPr>
      </p:pic>
      <p:pic>
        <p:nvPicPr>
          <p:cNvPr id="21" name="Picture 20">
            <a:extLst>
              <a:ext uri="{FF2B5EF4-FFF2-40B4-BE49-F238E27FC236}">
                <a16:creationId xmlns:a16="http://schemas.microsoft.com/office/drawing/2014/main" id="{04777696-5F59-4F50-8E4B-C5AF76AFD3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8108" y="5522964"/>
            <a:ext cx="1163168" cy="943278"/>
          </a:xfrm>
          <a:prstGeom prst="rect">
            <a:avLst/>
          </a:prstGeom>
        </p:spPr>
      </p:pic>
      <p:sp>
        <p:nvSpPr>
          <p:cNvPr id="10" name="TextBox 9">
            <a:extLst>
              <a:ext uri="{FF2B5EF4-FFF2-40B4-BE49-F238E27FC236}">
                <a16:creationId xmlns:a16="http://schemas.microsoft.com/office/drawing/2014/main" id="{429FE317-4F0D-47FD-8295-9F2CE6390450}"/>
              </a:ext>
            </a:extLst>
          </p:cNvPr>
          <p:cNvSpPr txBox="1"/>
          <p:nvPr/>
        </p:nvSpPr>
        <p:spPr>
          <a:xfrm>
            <a:off x="5679310" y="4034133"/>
            <a:ext cx="593111" cy="369332"/>
          </a:xfrm>
          <a:prstGeom prst="rect">
            <a:avLst/>
          </a:prstGeom>
          <a:noFill/>
        </p:spPr>
        <p:txBody>
          <a:bodyPr wrap="square" rtlCol="0">
            <a:spAutoFit/>
          </a:bodyPr>
          <a:lstStyle/>
          <a:p>
            <a:r>
              <a:rPr lang="en-US" dirty="0"/>
              <a:t>VAE</a:t>
            </a:r>
          </a:p>
        </p:txBody>
      </p:sp>
      <p:pic>
        <p:nvPicPr>
          <p:cNvPr id="23" name="Picture 22">
            <a:extLst>
              <a:ext uri="{FF2B5EF4-FFF2-40B4-BE49-F238E27FC236}">
                <a16:creationId xmlns:a16="http://schemas.microsoft.com/office/drawing/2014/main" id="{C77ECEB4-274B-4D92-BCC3-5DA58DC447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4623" y="5581090"/>
            <a:ext cx="775260" cy="775260"/>
          </a:xfrm>
          <a:prstGeom prst="rect">
            <a:avLst/>
          </a:prstGeom>
        </p:spPr>
      </p:pic>
      <p:pic>
        <p:nvPicPr>
          <p:cNvPr id="25" name="Picture 24">
            <a:extLst>
              <a:ext uri="{FF2B5EF4-FFF2-40B4-BE49-F238E27FC236}">
                <a16:creationId xmlns:a16="http://schemas.microsoft.com/office/drawing/2014/main" id="{226A0E67-47B5-4135-B6CD-FAB804748E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98506" y="5579760"/>
            <a:ext cx="752178" cy="752178"/>
          </a:xfrm>
          <a:prstGeom prst="rect">
            <a:avLst/>
          </a:prstGeom>
        </p:spPr>
      </p:pic>
      <p:pic>
        <p:nvPicPr>
          <p:cNvPr id="27" name="Picture 26">
            <a:extLst>
              <a:ext uri="{FF2B5EF4-FFF2-40B4-BE49-F238E27FC236}">
                <a16:creationId xmlns:a16="http://schemas.microsoft.com/office/drawing/2014/main" id="{973CD92D-D4A0-4082-85A1-0D797FAB8292}"/>
              </a:ext>
            </a:extLst>
          </p:cNvPr>
          <p:cNvPicPr>
            <a:picLocks noChangeAspect="1"/>
          </p:cNvPicPr>
          <p:nvPr/>
        </p:nvPicPr>
        <p:blipFill>
          <a:blip r:embed="rId10"/>
          <a:stretch>
            <a:fillRect/>
          </a:stretch>
        </p:blipFill>
        <p:spPr>
          <a:xfrm>
            <a:off x="7790515" y="5378471"/>
            <a:ext cx="641897" cy="1267228"/>
          </a:xfrm>
          <a:prstGeom prst="rect">
            <a:avLst/>
          </a:prstGeom>
        </p:spPr>
      </p:pic>
      <p:sp>
        <p:nvSpPr>
          <p:cNvPr id="3" name="Arrow: Right 2">
            <a:extLst>
              <a:ext uri="{FF2B5EF4-FFF2-40B4-BE49-F238E27FC236}">
                <a16:creationId xmlns:a16="http://schemas.microsoft.com/office/drawing/2014/main" id="{9CD3A924-CAEB-480B-AEC2-79626578BD1B}"/>
              </a:ext>
            </a:extLst>
          </p:cNvPr>
          <p:cNvSpPr/>
          <p:nvPr/>
        </p:nvSpPr>
        <p:spPr>
          <a:xfrm>
            <a:off x="2828041" y="4067022"/>
            <a:ext cx="616582" cy="4896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24D04C6-CD0B-450C-9FB5-5D4355CF0EC7}"/>
              </a:ext>
            </a:extLst>
          </p:cNvPr>
          <p:cNvSpPr/>
          <p:nvPr/>
        </p:nvSpPr>
        <p:spPr>
          <a:xfrm>
            <a:off x="8456833" y="3999577"/>
            <a:ext cx="616582" cy="4896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8C67FC4-8DD9-4E1A-82D8-C5C8D094A4CD}"/>
              </a:ext>
            </a:extLst>
          </p:cNvPr>
          <p:cNvCxnSpPr>
            <a:endCxn id="23" idx="0"/>
          </p:cNvCxnSpPr>
          <p:nvPr/>
        </p:nvCxnSpPr>
        <p:spPr>
          <a:xfrm flipH="1">
            <a:off x="3832253" y="4422721"/>
            <a:ext cx="2139051" cy="1158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BAF8028-D8B9-4D7F-9633-1C5F5D8548B6}"/>
              </a:ext>
            </a:extLst>
          </p:cNvPr>
          <p:cNvCxnSpPr>
            <a:stCxn id="10" idx="2"/>
            <a:endCxn id="25" idx="0"/>
          </p:cNvCxnSpPr>
          <p:nvPr/>
        </p:nvCxnSpPr>
        <p:spPr>
          <a:xfrm flipH="1">
            <a:off x="4774595" y="4403465"/>
            <a:ext cx="1201271" cy="1176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57E578B-B2D7-4373-B20F-384F4E104DF1}"/>
              </a:ext>
            </a:extLst>
          </p:cNvPr>
          <p:cNvCxnSpPr>
            <a:cxnSpLocks/>
            <a:endCxn id="20" idx="0"/>
          </p:cNvCxnSpPr>
          <p:nvPr/>
        </p:nvCxnSpPr>
        <p:spPr>
          <a:xfrm flipH="1">
            <a:off x="5743796" y="4403465"/>
            <a:ext cx="226836" cy="1096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E07E25F-1B38-491E-BADE-F1E1BFDA7CDC}"/>
              </a:ext>
            </a:extLst>
          </p:cNvPr>
          <p:cNvCxnSpPr>
            <a:endCxn id="21" idx="0"/>
          </p:cNvCxnSpPr>
          <p:nvPr/>
        </p:nvCxnSpPr>
        <p:spPr>
          <a:xfrm>
            <a:off x="5971304" y="4422721"/>
            <a:ext cx="988388" cy="110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614B3A9-0B9D-41B7-8AE4-E71FAC338AC5}"/>
              </a:ext>
            </a:extLst>
          </p:cNvPr>
          <p:cNvCxnSpPr>
            <a:endCxn id="27" idx="0"/>
          </p:cNvCxnSpPr>
          <p:nvPr/>
        </p:nvCxnSpPr>
        <p:spPr>
          <a:xfrm>
            <a:off x="5975865" y="4422721"/>
            <a:ext cx="2135599" cy="95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4BA5DD42-1172-4E5E-AE54-FB99C93063CB}"/>
              </a:ext>
            </a:extLst>
          </p:cNvPr>
          <p:cNvSpPr txBox="1"/>
          <p:nvPr/>
        </p:nvSpPr>
        <p:spPr>
          <a:xfrm>
            <a:off x="1650487" y="4945881"/>
            <a:ext cx="146442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Original Joy</a:t>
            </a:r>
          </a:p>
        </p:txBody>
      </p:sp>
      <p:sp>
        <p:nvSpPr>
          <p:cNvPr id="31" name="TextBox 30">
            <a:extLst>
              <a:ext uri="{FF2B5EF4-FFF2-40B4-BE49-F238E27FC236}">
                <a16:creationId xmlns:a16="http://schemas.microsoft.com/office/drawing/2014/main" id="{6C8CBBC7-A087-46E4-B48B-BDA8557051E1}"/>
              </a:ext>
            </a:extLst>
          </p:cNvPr>
          <p:cNvSpPr txBox="1"/>
          <p:nvPr/>
        </p:nvSpPr>
        <p:spPr>
          <a:xfrm>
            <a:off x="8879441" y="4880728"/>
            <a:ext cx="146442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Synthetic Joy</a:t>
            </a:r>
          </a:p>
        </p:txBody>
      </p:sp>
    </p:spTree>
    <p:extLst>
      <p:ext uri="{BB962C8B-B14F-4D97-AF65-F5344CB8AC3E}">
        <p14:creationId xmlns:p14="http://schemas.microsoft.com/office/powerpoint/2010/main" val="30395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26297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VAE Structure: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Decoder</a:t>
            </a:r>
            <a:r>
              <a:rPr lang="en-US" dirty="0">
                <a:latin typeface="Times New Roman" panose="02020603050405020304" pitchFamily="18" charset="0"/>
                <a:cs typeface="Times New Roman" panose="02020603050405020304" pitchFamily="18" charset="0"/>
              </a:rPr>
              <a:t>: This is done by transforming the latent variables back into the data space, typically aiming to maximize the likelihood of the data given the latent variables. The decoder mirrors the encoder in architecture but works in reverse, gradually </a:t>
            </a:r>
            <a:r>
              <a:rPr lang="en-US" dirty="0" err="1">
                <a:latin typeface="Times New Roman" panose="02020603050405020304" pitchFamily="18" charset="0"/>
                <a:cs typeface="Times New Roman" panose="02020603050405020304" pitchFamily="18" charset="0"/>
              </a:rPr>
              <a:t>upsampling</a:t>
            </a:r>
            <a:r>
              <a:rPr lang="en-US" dirty="0">
                <a:latin typeface="Times New Roman" panose="02020603050405020304" pitchFamily="18" charset="0"/>
                <a:cs typeface="Times New Roman" panose="02020603050405020304" pitchFamily="18" charset="0"/>
              </a:rPr>
              <a:t> the latent representations back to the dimensionality of the original input data.</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Just like Encode but backward (from small to big). By interaction between latent vectors and weights and biases of each layer, reconstruction happens. </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 Function</a:t>
            </a:r>
            <a:r>
              <a:rPr lang="en-US" dirty="0">
                <a:latin typeface="Times New Roman" panose="02020603050405020304" pitchFamily="18" charset="0"/>
                <a:cs typeface="Times New Roman" panose="02020603050405020304" pitchFamily="18" charset="0"/>
              </a:rPr>
              <a:t>: The VAE is trained using a loss function that consists of two parts.</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Reconstruction Loss</a:t>
            </a:r>
            <a:r>
              <a:rPr lang="en-US" dirty="0">
                <a:latin typeface="Times New Roman" panose="02020603050405020304" pitchFamily="18" charset="0"/>
                <a:cs typeface="Times New Roman" panose="02020603050405020304" pitchFamily="18" charset="0"/>
              </a:rPr>
              <a:t>: This measures the difference between the original input data and the reconstructed data from the decoder, encouraging accurate reconstructions. To determine how well the decoder is reconstructing the original data from the compressed latent representation. Normally, MSE or Binary Cross-Entropy will be used.</a:t>
            </a:r>
          </a:p>
          <a:p>
            <a:pPr marL="800100" lvl="1" indent="-342900"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Kullback-Leibler</a:t>
            </a:r>
            <a:r>
              <a:rPr lang="en-US" b="1" dirty="0">
                <a:latin typeface="Times New Roman" panose="02020603050405020304" pitchFamily="18" charset="0"/>
                <a:cs typeface="Times New Roman" panose="02020603050405020304" pitchFamily="18" charset="0"/>
              </a:rPr>
              <a:t> (KL) Divergence</a:t>
            </a:r>
            <a:r>
              <a:rPr lang="en-US" dirty="0">
                <a:latin typeface="Times New Roman" panose="02020603050405020304" pitchFamily="18" charset="0"/>
                <a:cs typeface="Times New Roman" panose="02020603050405020304" pitchFamily="18" charset="0"/>
              </a:rPr>
              <a:t>: This is a </a:t>
            </a:r>
            <a:r>
              <a:rPr lang="en-US" dirty="0" err="1">
                <a:latin typeface="Times New Roman" panose="02020603050405020304" pitchFamily="18" charset="0"/>
                <a:cs typeface="Times New Roman" panose="02020603050405020304" pitchFamily="18" charset="0"/>
              </a:rPr>
              <a:t>regularizer</a:t>
            </a:r>
            <a:r>
              <a:rPr lang="en-US" dirty="0">
                <a:latin typeface="Times New Roman" panose="02020603050405020304" pitchFamily="18" charset="0"/>
                <a:cs typeface="Times New Roman" panose="02020603050405020304" pitchFamily="18" charset="0"/>
              </a:rPr>
              <a:t> that measures the difference between the learned latent distribution and the prior distribution of the latent variables (usually a standard Gaussian). This term ensures that the latent space does not deviate too much from the assumed prior. Also, This encourages the learned distribution to be close to the prior, ensuring that the model generalizes well and does not just memorize the training data.</a:t>
            </a:r>
          </a:p>
          <a:p>
            <a:pPr marL="1257300" lvl="2"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Prior</a:t>
            </a:r>
            <a:r>
              <a:rPr lang="en-US" dirty="0">
                <a:latin typeface="Times New Roman" panose="02020603050405020304" pitchFamily="18" charset="0"/>
                <a:cs typeface="Times New Roman" panose="02020603050405020304" pitchFamily="18" charset="0"/>
              </a:rPr>
              <a:t>: Probability distribution of the latent variables before any observation of the actual data.</a:t>
            </a:r>
          </a:p>
        </p:txBody>
      </p:sp>
      <p:sp>
        <p:nvSpPr>
          <p:cNvPr id="2" name="Slide Number Placeholder 1">
            <a:extLst>
              <a:ext uri="{FF2B5EF4-FFF2-40B4-BE49-F238E27FC236}">
                <a16:creationId xmlns:a16="http://schemas.microsoft.com/office/drawing/2014/main" id="{11F529DF-DFE4-4D6F-AE5C-8C6B8AE949BE}"/>
              </a:ext>
            </a:extLst>
          </p:cNvPr>
          <p:cNvSpPr>
            <a:spLocks noGrp="1"/>
          </p:cNvSpPr>
          <p:nvPr>
            <p:ph type="sldNum" sz="quarter" idx="12"/>
          </p:nvPr>
        </p:nvSpPr>
        <p:spPr/>
        <p:txBody>
          <a:bodyPr/>
          <a:lstStyle/>
          <a:p>
            <a:fld id="{7FB02627-9163-49D0-8976-5CB0287DCF8D}" type="slidenum">
              <a:rPr lang="en-US" smtClean="0"/>
              <a:t>10</a:t>
            </a:fld>
            <a:endParaRPr lang="en-US"/>
          </a:p>
        </p:txBody>
      </p:sp>
      <p:pic>
        <p:nvPicPr>
          <p:cNvPr id="5" name="Picture 2">
            <a:extLst>
              <a:ext uri="{FF2B5EF4-FFF2-40B4-BE49-F238E27FC236}">
                <a16:creationId xmlns:a16="http://schemas.microsoft.com/office/drawing/2014/main" id="{41442F04-F49E-4029-959E-146DE3D71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3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64797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More on the latent space: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latent variables can capture key features and attributes like facial expressions, orientation, age, hairstyle, and other facial characteristics. The probabilistic nature of the VAE enables these features to be modeled as distributions rather than fixed values, providing a rich representation that can be sampled and manipulated.</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Interpolation</a:t>
            </a:r>
            <a:r>
              <a:rPr lang="en-US" dirty="0">
                <a:latin typeface="Times New Roman" panose="02020603050405020304" pitchFamily="18" charset="0"/>
                <a:cs typeface="Times New Roman" panose="02020603050405020304" pitchFamily="18" charset="0"/>
              </a:rPr>
              <a:t>: By taking two latent space representations of different face images and interpolating between them, we can generate a sequence of images that smoothly transition from one face to another.</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Attribute Vector Arithmetic</a:t>
            </a:r>
            <a:r>
              <a:rPr lang="en-US" dirty="0">
                <a:latin typeface="Times New Roman" panose="02020603050405020304" pitchFamily="18" charset="0"/>
                <a:cs typeface="Times New Roman" panose="02020603050405020304" pitchFamily="18" charset="0"/>
              </a:rPr>
              <a:t>: It's possible to find vectors in latent space that correspond to changes in specific attributes. For instance, by averaging the latent vectors of images with and without glasses and then subtracting these averages, you can isolate the "glasses" vector. Adding this vector to the latent representation of a face without glasses could add glasses to the reconstructed image.</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Controlled Manipulation</a:t>
            </a:r>
            <a:r>
              <a:rPr lang="en-US" dirty="0">
                <a:latin typeface="Times New Roman" panose="02020603050405020304" pitchFamily="18" charset="0"/>
                <a:cs typeface="Times New Roman" panose="02020603050405020304" pitchFamily="18" charset="0"/>
              </a:rPr>
              <a:t>: If certain dimensions of the latent space are known to correspond to specific attributes (which can be discovered through experimentation or more systematic study like supervised learning on labeled data), we can directly manipulate these dimensions to alter those attributes in the generated images. For example, increasing a value along a dimension that controls smile intensity can make the face smile more in the reconstructed image.</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Exploration and Discovery</a:t>
            </a:r>
            <a:r>
              <a:rPr lang="en-US" dirty="0">
                <a:latin typeface="Times New Roman" panose="02020603050405020304" pitchFamily="18" charset="0"/>
                <a:cs typeface="Times New Roman" panose="02020603050405020304" pitchFamily="18" charset="0"/>
              </a:rPr>
              <a:t>: By systematically varying latent variables and observing changes in the output, one can explore what each dimension of the latent space controls. This is often done in a controlled experimental setup where we vary one dimension while keeping others constant.</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Conditional VAEs</a:t>
            </a:r>
            <a:r>
              <a:rPr lang="en-US" dirty="0">
                <a:latin typeface="Times New Roman" panose="02020603050405020304" pitchFamily="18" charset="0"/>
                <a:cs typeface="Times New Roman" panose="02020603050405020304" pitchFamily="18" charset="0"/>
              </a:rPr>
              <a:t>: For more directed manipulation, Conditional VAEs (CVAEs) can be trained by conditioning on specific attributes (like age, gender, etc.). This allows direct control over these attributes during generation by setting the conditions along with the latent variables.</a:t>
            </a:r>
          </a:p>
        </p:txBody>
      </p:sp>
      <p:sp>
        <p:nvSpPr>
          <p:cNvPr id="2" name="Slide Number Placeholder 1">
            <a:extLst>
              <a:ext uri="{FF2B5EF4-FFF2-40B4-BE49-F238E27FC236}">
                <a16:creationId xmlns:a16="http://schemas.microsoft.com/office/drawing/2014/main" id="{0FD60E73-A7FE-44E9-9B50-BD4EBCC87D67}"/>
              </a:ext>
            </a:extLst>
          </p:cNvPr>
          <p:cNvSpPr>
            <a:spLocks noGrp="1"/>
          </p:cNvSpPr>
          <p:nvPr>
            <p:ph type="sldNum" sz="quarter" idx="12"/>
          </p:nvPr>
        </p:nvSpPr>
        <p:spPr/>
        <p:txBody>
          <a:bodyPr/>
          <a:lstStyle/>
          <a:p>
            <a:fld id="{7FB02627-9163-49D0-8976-5CB0287DCF8D}" type="slidenum">
              <a:rPr lang="en-US" smtClean="0"/>
              <a:t>11</a:t>
            </a:fld>
            <a:endParaRPr lang="en-US"/>
          </a:p>
        </p:txBody>
      </p:sp>
      <p:pic>
        <p:nvPicPr>
          <p:cNvPr id="5" name="Picture 2">
            <a:extLst>
              <a:ext uri="{FF2B5EF4-FFF2-40B4-BE49-F238E27FC236}">
                <a16:creationId xmlns:a16="http://schemas.microsoft.com/office/drawing/2014/main" id="{068F69E1-EB63-4809-A65E-63B64C73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6504784"/>
            <a:ext cx="709799" cy="32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9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09397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Difference of AE and VAE: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Encoding</a:t>
            </a:r>
            <a:r>
              <a:rPr lang="en-US"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Output a deterministic latent representation of the input.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Output parameters (mean and variance) of a probabilistic distribution representing the latent space.</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Latent Space:</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Typically non-probabilistic and fixed for each input.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Probabilistic and sampled using the reparameterization trick, allowing gradient flow during training.</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 Function</a:t>
            </a:r>
            <a:r>
              <a:rPr lang="en-US"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Primarily focus on minimizing reconstruction error between the input and the output.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Loss includes both reconstruction error and the </a:t>
            </a:r>
            <a:r>
              <a:rPr lang="en-US" dirty="0" err="1">
                <a:latin typeface="Times New Roman" panose="02020603050405020304" pitchFamily="18" charset="0"/>
                <a:cs typeface="Times New Roman" panose="02020603050405020304" pitchFamily="18" charset="0"/>
              </a:rPr>
              <a:t>Kullback-Leibler</a:t>
            </a:r>
            <a:r>
              <a:rPr lang="en-US" dirty="0">
                <a:latin typeface="Times New Roman" panose="02020603050405020304" pitchFamily="18" charset="0"/>
                <a:cs typeface="Times New Roman" panose="02020603050405020304" pitchFamily="18" charset="0"/>
              </a:rPr>
              <a:t> (KL) divergence to regularize the latent space towards a prior distribution.</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Aimed at effective compression and reconstruction of data.</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Designed not only for reconstruction but also for generating new data instances that are similar to the input data.</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Generative Capability</a:t>
            </a:r>
            <a:r>
              <a:rPr lang="en-US"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Not inherently generative; they aim to learn a compressed representation.</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Generative models that can create new data samples by sampling from the latent space.</a:t>
            </a:r>
          </a:p>
        </p:txBody>
      </p:sp>
      <p:sp>
        <p:nvSpPr>
          <p:cNvPr id="2" name="Slide Number Placeholder 1">
            <a:extLst>
              <a:ext uri="{FF2B5EF4-FFF2-40B4-BE49-F238E27FC236}">
                <a16:creationId xmlns:a16="http://schemas.microsoft.com/office/drawing/2014/main" id="{789343AC-6117-4A5C-9AD5-B13389E3BB97}"/>
              </a:ext>
            </a:extLst>
          </p:cNvPr>
          <p:cNvSpPr>
            <a:spLocks noGrp="1"/>
          </p:cNvSpPr>
          <p:nvPr>
            <p:ph type="sldNum" sz="quarter" idx="12"/>
          </p:nvPr>
        </p:nvSpPr>
        <p:spPr/>
        <p:txBody>
          <a:bodyPr/>
          <a:lstStyle/>
          <a:p>
            <a:fld id="{7FB02627-9163-49D0-8976-5CB0287DCF8D}" type="slidenum">
              <a:rPr lang="en-US" smtClean="0"/>
              <a:t>12</a:t>
            </a:fld>
            <a:endParaRPr lang="en-US"/>
          </a:p>
        </p:txBody>
      </p:sp>
      <p:pic>
        <p:nvPicPr>
          <p:cNvPr id="5" name="Picture 2">
            <a:extLst>
              <a:ext uri="{FF2B5EF4-FFF2-40B4-BE49-F238E27FC236}">
                <a16:creationId xmlns:a16="http://schemas.microsoft.com/office/drawing/2014/main" id="{AE66793B-71AF-4A5B-8FFE-C04B00B69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18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09397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Advantages over other algorithms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VAE, GAN, and Diffusion models are the best for SDG tasks and surpass other algorithms.</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Stable Training</a:t>
            </a:r>
            <a:r>
              <a:rPr lang="en-US" dirty="0">
                <a:latin typeface="Times New Roman" panose="02020603050405020304" pitchFamily="18" charset="0"/>
                <a:cs typeface="Times New Roman" panose="02020603050405020304" pitchFamily="18" charset="0"/>
              </a:rPr>
              <a:t>: less mode collapse. Mode collapse occurs when the generator starts producing a limited variety of outputs, even though the training data has a richer diversity.</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Interpretable Latent Space</a:t>
            </a:r>
            <a:r>
              <a:rPr lang="en-US" dirty="0">
                <a:latin typeface="Times New Roman" panose="02020603050405020304" pitchFamily="18" charset="0"/>
                <a:cs typeface="Times New Roman" panose="02020603050405020304" pitchFamily="18" charset="0"/>
              </a:rPr>
              <a:t>: The latent space of a VAE tends to be more structured and interpretable, making it easier to manipulate specific features in the generated data.</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Ease of Training</a:t>
            </a:r>
            <a:r>
              <a:rPr lang="en-US" dirty="0">
                <a:latin typeface="Times New Roman" panose="02020603050405020304" pitchFamily="18" charset="0"/>
                <a:cs typeface="Times New Roman" panose="02020603050405020304" pitchFamily="18" charset="0"/>
              </a:rPr>
              <a:t>: VAEs do not require the careful balance between a generator and discriminator that GANs need, simplifying the training process.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Computational Efficiency</a:t>
            </a:r>
            <a:r>
              <a:rPr lang="en-US" dirty="0">
                <a:latin typeface="Times New Roman" panose="02020603050405020304" pitchFamily="18" charset="0"/>
                <a:cs typeface="Times New Roman" panose="02020603050405020304" pitchFamily="18" charset="0"/>
              </a:rPr>
              <a:t>: Training and sampling from a VAE are generally more computationally efficient than diffusion models, which require multiple forward and reverse passes through the model.</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Simpler Implementation</a:t>
            </a:r>
            <a:r>
              <a:rPr lang="en-US" dirty="0">
                <a:latin typeface="Times New Roman" panose="02020603050405020304" pitchFamily="18" charset="0"/>
                <a:cs typeface="Times New Roman" panose="02020603050405020304" pitchFamily="18" charset="0"/>
              </a:rPr>
              <a:t>: VAEs involve a less complex architectural and operational setup compared to the iterative nature of diffusion models, which require numerous time-stepping procedures.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Faster Sampling</a:t>
            </a:r>
            <a:r>
              <a:rPr lang="en-US" dirty="0">
                <a:latin typeface="Times New Roman" panose="02020603050405020304" pitchFamily="18" charset="0"/>
                <a:cs typeface="Times New Roman" panose="02020603050405020304" pitchFamily="18" charset="0"/>
              </a:rPr>
              <a:t>: VAEs can generate new samples in a single forward pass through the decoder, whereas diffusion models typically generate samples through a lengthy iterative process, making VAEs more suitable for applications requiring real-time generation.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Lower Resource Requirements</a:t>
            </a:r>
            <a:r>
              <a:rPr lang="en-US" dirty="0">
                <a:latin typeface="Times New Roman" panose="02020603050405020304" pitchFamily="18" charset="0"/>
                <a:cs typeface="Times New Roman" panose="02020603050405020304" pitchFamily="18" charset="0"/>
              </a:rPr>
              <a:t>: VAEs typically require less memory and computational power, making them accessible for use on devices with limited capabilities, unlike diffusion models that are resource-intensive.</a:t>
            </a:r>
          </a:p>
        </p:txBody>
      </p:sp>
      <p:sp>
        <p:nvSpPr>
          <p:cNvPr id="2" name="Slide Number Placeholder 1">
            <a:extLst>
              <a:ext uri="{FF2B5EF4-FFF2-40B4-BE49-F238E27FC236}">
                <a16:creationId xmlns:a16="http://schemas.microsoft.com/office/drawing/2014/main" id="{3F67C4ED-EF75-4024-9A49-E0760347D873}"/>
              </a:ext>
            </a:extLst>
          </p:cNvPr>
          <p:cNvSpPr>
            <a:spLocks noGrp="1"/>
          </p:cNvSpPr>
          <p:nvPr>
            <p:ph type="sldNum" sz="quarter" idx="12"/>
          </p:nvPr>
        </p:nvSpPr>
        <p:spPr/>
        <p:txBody>
          <a:bodyPr/>
          <a:lstStyle/>
          <a:p>
            <a:fld id="{7FB02627-9163-49D0-8976-5CB0287DCF8D}" type="slidenum">
              <a:rPr lang="en-US" smtClean="0"/>
              <a:t>13</a:t>
            </a:fld>
            <a:endParaRPr lang="en-US"/>
          </a:p>
        </p:txBody>
      </p:sp>
      <p:pic>
        <p:nvPicPr>
          <p:cNvPr id="5" name="Picture 2">
            <a:extLst>
              <a:ext uri="{FF2B5EF4-FFF2-40B4-BE49-F238E27FC236}">
                <a16:creationId xmlns:a16="http://schemas.microsoft.com/office/drawing/2014/main" id="{2A2D9A82-B307-4B3A-9478-71C923E1D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88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415498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over other algorithms</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Lower Sample Quality</a:t>
            </a:r>
            <a:r>
              <a:rPr lang="en-US" dirty="0">
                <a:latin typeface="Times New Roman" panose="02020603050405020304" pitchFamily="18" charset="0"/>
                <a:cs typeface="Times New Roman" panose="02020603050405020304" pitchFamily="18" charset="0"/>
              </a:rPr>
              <a:t>: VAEs generally produce samples with lower visual fidelity compared to GANs. GAN-generated images are often sharper and more realistic, particularly in complex domains like high-resolution photographs.</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Blurriness in Outputs</a:t>
            </a:r>
            <a:r>
              <a:rPr lang="en-US" dirty="0">
                <a:latin typeface="Times New Roman" panose="02020603050405020304" pitchFamily="18" charset="0"/>
                <a:cs typeface="Times New Roman" panose="02020603050405020304" pitchFamily="18" charset="0"/>
              </a:rPr>
              <a:t>: VAEs often result in blurrier outputs due to the use of element-wise losses like mean squared error, which averages over variations rather than capturing them precisely.</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Detail in Generation</a:t>
            </a:r>
            <a:r>
              <a:rPr lang="en-US" dirty="0">
                <a:latin typeface="Times New Roman" panose="02020603050405020304" pitchFamily="18" charset="0"/>
                <a:cs typeface="Times New Roman" panose="02020603050405020304" pitchFamily="18" charset="0"/>
              </a:rPr>
              <a:t>: Diffusion models tend to generate images with much finer details and better overall quality than VAEs. The iterative refinement process of diffusion models allows them to capture complex data distributions more effectively.</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Expressiveness</a:t>
            </a:r>
            <a:r>
              <a:rPr lang="en-US" dirty="0">
                <a:latin typeface="Times New Roman" panose="02020603050405020304" pitchFamily="18" charset="0"/>
                <a:cs typeface="Times New Roman" panose="02020603050405020304" pitchFamily="18" charset="0"/>
              </a:rPr>
              <a:t>: Diffusion models have shown a greater capacity for capturing a wider variety of data distributions and generating more diverse samples compared to VAEs, which can be somewhat limited by the Gaussian assumptions in their latent spaces.</a:t>
            </a:r>
          </a:p>
        </p:txBody>
      </p:sp>
      <p:sp>
        <p:nvSpPr>
          <p:cNvPr id="2" name="Slide Number Placeholder 1">
            <a:extLst>
              <a:ext uri="{FF2B5EF4-FFF2-40B4-BE49-F238E27FC236}">
                <a16:creationId xmlns:a16="http://schemas.microsoft.com/office/drawing/2014/main" id="{F6AA7851-9D83-43B3-842A-5571167E13D4}"/>
              </a:ext>
            </a:extLst>
          </p:cNvPr>
          <p:cNvSpPr>
            <a:spLocks noGrp="1"/>
          </p:cNvSpPr>
          <p:nvPr>
            <p:ph type="sldNum" sz="quarter" idx="12"/>
          </p:nvPr>
        </p:nvSpPr>
        <p:spPr/>
        <p:txBody>
          <a:bodyPr/>
          <a:lstStyle/>
          <a:p>
            <a:fld id="{7FB02627-9163-49D0-8976-5CB0287DCF8D}" type="slidenum">
              <a:rPr lang="en-US" smtClean="0"/>
              <a:t>14</a:t>
            </a:fld>
            <a:endParaRPr lang="en-US"/>
          </a:p>
        </p:txBody>
      </p:sp>
      <p:pic>
        <p:nvPicPr>
          <p:cNvPr id="5" name="Picture 2">
            <a:extLst>
              <a:ext uri="{FF2B5EF4-FFF2-40B4-BE49-F238E27FC236}">
                <a16:creationId xmlns:a16="http://schemas.microsoft.com/office/drawing/2014/main" id="{52224438-7190-423A-9E31-16E7F92C9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76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81697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 body motion SDG</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Encoder</a:t>
            </a:r>
            <a:r>
              <a:rPr lang="en-US" dirty="0">
                <a:latin typeface="Times New Roman" panose="02020603050405020304" pitchFamily="18" charset="0"/>
                <a:cs typeface="Times New Roman" panose="02020603050405020304" pitchFamily="18" charset="0"/>
              </a:rPr>
              <a:t>:  An encoder uses RNN or CNN, which is trained to identify and encode the subtle differences in body language associated with various emotions. This component learns to map high-dimensional data (complex sequences of movements) into a structured latent space where similar emotional expressions are near each other.</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Latent Space</a:t>
            </a:r>
            <a:r>
              <a:rPr lang="en-US" dirty="0">
                <a:latin typeface="Times New Roman" panose="02020603050405020304" pitchFamily="18" charset="0"/>
                <a:cs typeface="Times New Roman" panose="02020603050405020304" pitchFamily="18" charset="0"/>
              </a:rPr>
              <a:t>: The latent space is designed to </a:t>
            </a:r>
            <a:r>
              <a:rPr lang="en-US" dirty="0" err="1">
                <a:latin typeface="Times New Roman" panose="02020603050405020304" pitchFamily="18" charset="0"/>
                <a:cs typeface="Times New Roman" panose="02020603050405020304" pitchFamily="18" charset="0"/>
              </a:rPr>
              <a:t>seperate</a:t>
            </a:r>
            <a:r>
              <a:rPr lang="en-US" dirty="0">
                <a:latin typeface="Times New Roman" panose="02020603050405020304" pitchFamily="18" charset="0"/>
                <a:cs typeface="Times New Roman" panose="02020603050405020304" pitchFamily="18" charset="0"/>
              </a:rPr>
              <a:t> different emotional intensities and types effectively. Manipulating the latent variables should allow smooth transitions between different emotions, such as gradually changing a motion sequence from depicting sadness to depicting happiness.</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reparameterization </a:t>
            </a:r>
            <a:r>
              <a:rPr lang="en-US" dirty="0">
                <a:latin typeface="Times New Roman" panose="02020603050405020304" pitchFamily="18" charset="0"/>
                <a:cs typeface="Times New Roman" panose="02020603050405020304" pitchFamily="18" charset="0"/>
              </a:rPr>
              <a:t>trick involves sampling from a standard normal distribution and then transforming this sample using the learned mean and variance. This step is crucial because it converts the randomness of sampling (which isn’t differentiable and thus blocks gradient backpropagation) into a deterministic and differentiable operation.</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Decoder</a:t>
            </a:r>
            <a:r>
              <a:rPr lang="en-US" dirty="0">
                <a:latin typeface="Times New Roman" panose="02020603050405020304" pitchFamily="18" charset="0"/>
                <a:cs typeface="Times New Roman" panose="02020603050405020304" pitchFamily="18" charset="0"/>
              </a:rPr>
              <a:t>: The decoder uses the latent variables to generate motion sequences that accurately reflect the intended emotions. It needs to ensure that the reconstructed motions maintain the emotional content encoded by the latent variables, preserving the integrity and recognizability of the emotional expressions.</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 Function</a:t>
            </a:r>
            <a:r>
              <a:rPr lang="en-US" dirty="0">
                <a:latin typeface="Times New Roman" panose="02020603050405020304" pitchFamily="18" charset="0"/>
                <a:cs typeface="Times New Roman" panose="02020603050405020304" pitchFamily="18" charset="0"/>
              </a:rPr>
              <a:t>: reconstruction loss ensures that the output motions closely match the input motions in terms of both movement and emotional expression. This might involve specialized metrics that assess emotional accuracy as well as motion fidelity. The KL divergence encourages the distribution of latent variables to stay close to a prior distribution, promoting a well-structured and generalizable latent space that is capable of varying emotions smoothly.</a:t>
            </a:r>
          </a:p>
        </p:txBody>
      </p:sp>
      <p:sp>
        <p:nvSpPr>
          <p:cNvPr id="2" name="Slide Number Placeholder 1">
            <a:extLst>
              <a:ext uri="{FF2B5EF4-FFF2-40B4-BE49-F238E27FC236}">
                <a16:creationId xmlns:a16="http://schemas.microsoft.com/office/drawing/2014/main" id="{420C5AF6-C429-4DA1-9BD8-FA8E88FF968A}"/>
              </a:ext>
            </a:extLst>
          </p:cNvPr>
          <p:cNvSpPr>
            <a:spLocks noGrp="1"/>
          </p:cNvSpPr>
          <p:nvPr>
            <p:ph type="sldNum" sz="quarter" idx="12"/>
          </p:nvPr>
        </p:nvSpPr>
        <p:spPr/>
        <p:txBody>
          <a:bodyPr/>
          <a:lstStyle/>
          <a:p>
            <a:fld id="{7FB02627-9163-49D0-8976-5CB0287DCF8D}" type="slidenum">
              <a:rPr lang="en-US" smtClean="0"/>
              <a:t>15</a:t>
            </a:fld>
            <a:endParaRPr lang="en-US"/>
          </a:p>
        </p:txBody>
      </p:sp>
      <p:pic>
        <p:nvPicPr>
          <p:cNvPr id="5" name="Picture 2">
            <a:extLst>
              <a:ext uri="{FF2B5EF4-FFF2-40B4-BE49-F238E27FC236}">
                <a16:creationId xmlns:a16="http://schemas.microsoft.com/office/drawing/2014/main" id="{788B8AF4-65CE-4214-9C93-1E2C6B8A7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0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196977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Latent Space Body Example</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49223D3-376C-4238-8C53-6514A678A195}"/>
              </a:ext>
            </a:extLst>
          </p:cNvPr>
          <p:cNvSpPr txBox="1"/>
          <p:nvPr/>
        </p:nvSpPr>
        <p:spPr>
          <a:xfrm>
            <a:off x="158885" y="1365783"/>
            <a:ext cx="11858017" cy="267765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sz="1800" b="0" i="0" u="none" strike="noStrike" dirty="0">
                <a:solidFill>
                  <a:srgbClr val="000000"/>
                </a:solidFill>
                <a:effectLst/>
                <a:latin typeface="Calibri" panose="020F0502020204030204" pitchFamily="34" charset="0"/>
              </a:rPr>
              <a:t>-0.89233</a:t>
            </a:r>
            <a:r>
              <a:rPr lang="en-US" dirty="0"/>
              <a:t> </a:t>
            </a:r>
            <a:r>
              <a:rPr lang="en-US" sz="1800" b="0" i="0" u="none" strike="noStrike" dirty="0">
                <a:solidFill>
                  <a:srgbClr val="000000"/>
                </a:solidFill>
                <a:effectLst/>
                <a:latin typeface="Calibri" panose="020F0502020204030204" pitchFamily="34" charset="0"/>
              </a:rPr>
              <a:t>-1.74947</a:t>
            </a:r>
            <a:r>
              <a:rPr lang="en-US" dirty="0"/>
              <a:t> </a:t>
            </a:r>
            <a:r>
              <a:rPr lang="en-US" sz="1800" b="0" i="0" u="none" strike="noStrike" dirty="0">
                <a:solidFill>
                  <a:srgbClr val="000000"/>
                </a:solidFill>
                <a:effectLst/>
                <a:latin typeface="Calibri" panose="020F0502020204030204" pitchFamily="34" charset="0"/>
              </a:rPr>
              <a:t>0.156183</a:t>
            </a:r>
            <a:r>
              <a:rPr lang="en-US" dirty="0"/>
              <a:t> </a:t>
            </a:r>
            <a:r>
              <a:rPr lang="en-US" sz="1800" b="0" i="0" u="none" strike="noStrike" dirty="0">
                <a:solidFill>
                  <a:srgbClr val="000000"/>
                </a:solidFill>
                <a:effectLst/>
                <a:latin typeface="Calibri" panose="020F0502020204030204" pitchFamily="34" charset="0"/>
              </a:rPr>
              <a:t>0.218419</a:t>
            </a:r>
            <a:r>
              <a:rPr lang="en-US" dirty="0"/>
              <a:t> </a:t>
            </a:r>
            <a:r>
              <a:rPr lang="en-US" sz="1800" b="0" i="0" u="none" strike="noStrike" dirty="0">
                <a:solidFill>
                  <a:srgbClr val="000000"/>
                </a:solidFill>
                <a:effectLst/>
                <a:latin typeface="Calibri" panose="020F0502020204030204" pitchFamily="34" charset="0"/>
              </a:rPr>
              <a:t>-0.44958</a:t>
            </a:r>
            <a:r>
              <a:rPr lang="en-US" dirty="0"/>
              <a:t> </a:t>
            </a:r>
            <a:r>
              <a:rPr lang="en-US" sz="1800" b="0" i="0" u="none" strike="noStrike" dirty="0">
                <a:solidFill>
                  <a:srgbClr val="000000"/>
                </a:solidFill>
                <a:effectLst/>
                <a:latin typeface="Calibri" panose="020F0502020204030204" pitchFamily="34" charset="0"/>
              </a:rPr>
              <a:t>0.657947</a:t>
            </a:r>
            <a:r>
              <a:rPr lang="en-US" dirty="0"/>
              <a:t> </a:t>
            </a:r>
            <a:r>
              <a:rPr lang="en-US" sz="1800" b="0" i="0" u="none" strike="noStrike" dirty="0">
                <a:solidFill>
                  <a:srgbClr val="000000"/>
                </a:solidFill>
                <a:effectLst/>
                <a:latin typeface="Calibri" panose="020F0502020204030204" pitchFamily="34" charset="0"/>
              </a:rPr>
              <a:t>-0.8181</a:t>
            </a:r>
            <a:r>
              <a:rPr lang="en-US" dirty="0"/>
              <a:t> </a:t>
            </a:r>
            <a:r>
              <a:rPr lang="en-US" sz="1800" b="0" i="0" u="none" strike="noStrike" dirty="0">
                <a:solidFill>
                  <a:srgbClr val="000000"/>
                </a:solidFill>
                <a:effectLst/>
                <a:latin typeface="Calibri" panose="020F0502020204030204" pitchFamily="34" charset="0"/>
              </a:rPr>
              <a:t>-0.88357</a:t>
            </a:r>
            <a:r>
              <a:rPr lang="en-US" dirty="0"/>
              <a:t> </a:t>
            </a:r>
            <a:r>
              <a:rPr lang="en-US" sz="1800" b="0" i="0" u="none" strike="noStrike" dirty="0">
                <a:solidFill>
                  <a:srgbClr val="000000"/>
                </a:solidFill>
                <a:effectLst/>
                <a:latin typeface="Calibri" panose="020F0502020204030204" pitchFamily="34" charset="0"/>
              </a:rPr>
              <a:t>-0.18473</a:t>
            </a:r>
            <a:r>
              <a:rPr lang="en-US" dirty="0"/>
              <a:t> </a:t>
            </a:r>
            <a:r>
              <a:rPr lang="en-US" sz="1800" b="0" i="0" u="none" strike="noStrike" dirty="0">
                <a:solidFill>
                  <a:srgbClr val="000000"/>
                </a:solidFill>
                <a:effectLst/>
                <a:latin typeface="Calibri" panose="020F0502020204030204" pitchFamily="34" charset="0"/>
              </a:rPr>
              <a:t>-0.16203</a:t>
            </a:r>
            <a:r>
              <a:rPr lang="en-US" dirty="0"/>
              <a:t> </a:t>
            </a:r>
            <a:r>
              <a:rPr lang="en-US" sz="1800" b="0" i="0" u="none" strike="noStrike" dirty="0">
                <a:solidFill>
                  <a:srgbClr val="000000"/>
                </a:solidFill>
                <a:effectLst/>
                <a:latin typeface="Calibri" panose="020F0502020204030204" pitchFamily="34" charset="0"/>
              </a:rPr>
              <a:t>0.690662</a:t>
            </a:r>
            <a:r>
              <a:rPr lang="en-US" dirty="0"/>
              <a:t> </a:t>
            </a:r>
            <a:r>
              <a:rPr lang="en-US" sz="1800" b="0" i="0" u="none" strike="noStrike" dirty="0">
                <a:solidFill>
                  <a:srgbClr val="000000"/>
                </a:solidFill>
                <a:effectLst/>
                <a:latin typeface="Calibri" panose="020F0502020204030204" pitchFamily="34" charset="0"/>
              </a:rPr>
              <a:t>1.63409</a:t>
            </a:r>
            <a:r>
              <a:rPr lang="en-US" dirty="0"/>
              <a:t> </a:t>
            </a:r>
            <a:r>
              <a:rPr lang="en-US" sz="1800" b="0" i="0" u="none" strike="noStrike" dirty="0">
                <a:solidFill>
                  <a:srgbClr val="000000"/>
                </a:solidFill>
                <a:effectLst/>
                <a:latin typeface="Calibri" panose="020F0502020204030204" pitchFamily="34" charset="0"/>
              </a:rPr>
              <a:t>1.08532</a:t>
            </a:r>
          </a:p>
          <a:p>
            <a:pPr algn="just"/>
            <a:endParaRPr lang="en-US" sz="1800" b="0" i="0" u="none" strike="noStrike" dirty="0">
              <a:solidFill>
                <a:srgbClr val="000000"/>
              </a:solidFill>
              <a:effectLst/>
              <a:latin typeface="Calibri" panose="020F0502020204030204" pitchFamily="34" charset="0"/>
            </a:endParaRPr>
          </a:p>
          <a:p>
            <a:pPr algn="just"/>
            <a:endParaRPr lang="en-US" sz="1800" b="0" i="0" u="none" strike="noStrike" dirty="0">
              <a:solidFill>
                <a:srgbClr val="000000"/>
              </a:solidFill>
              <a:effectLst/>
              <a:latin typeface="Calibri" panose="020F0502020204030204" pitchFamily="34" charset="0"/>
            </a:endParaRPr>
          </a:p>
          <a:p>
            <a:pPr algn="just"/>
            <a:r>
              <a:rPr lang="en-US" dirty="0"/>
              <a:t> </a:t>
            </a:r>
            <a:r>
              <a:rPr lang="en-US" sz="1800" b="0" i="0" u="none" strike="noStrike" dirty="0">
                <a:solidFill>
                  <a:srgbClr val="000000"/>
                </a:solidFill>
                <a:effectLst/>
                <a:latin typeface="Calibri" panose="020F0502020204030204" pitchFamily="34" charset="0"/>
              </a:rPr>
              <a:t>0.505999</a:t>
            </a:r>
            <a:r>
              <a:rPr lang="en-US" dirty="0"/>
              <a:t> </a:t>
            </a:r>
            <a:r>
              <a:rPr lang="en-US" sz="1800" b="0" i="0" u="none" strike="noStrike" dirty="0">
                <a:solidFill>
                  <a:srgbClr val="000000"/>
                </a:solidFill>
                <a:effectLst/>
                <a:latin typeface="Calibri" panose="020F0502020204030204" pitchFamily="34" charset="0"/>
              </a:rPr>
              <a:t>-1.19838</a:t>
            </a:r>
            <a:r>
              <a:rPr lang="en-US" dirty="0"/>
              <a:t> </a:t>
            </a:r>
            <a:r>
              <a:rPr lang="en-US" sz="1800" b="0" i="0" u="none" strike="noStrike" dirty="0">
                <a:solidFill>
                  <a:srgbClr val="000000"/>
                </a:solidFill>
                <a:effectLst/>
                <a:latin typeface="Calibri" panose="020F0502020204030204" pitchFamily="34" charset="0"/>
              </a:rPr>
              <a:t>-0.17305</a:t>
            </a:r>
            <a:r>
              <a:rPr lang="en-US" dirty="0"/>
              <a:t> </a:t>
            </a:r>
            <a:r>
              <a:rPr lang="en-US" sz="1800" b="0" i="0" u="none" strike="noStrike" dirty="0">
                <a:solidFill>
                  <a:srgbClr val="000000"/>
                </a:solidFill>
                <a:effectLst/>
                <a:latin typeface="Calibri" panose="020F0502020204030204" pitchFamily="34" charset="0"/>
              </a:rPr>
              <a:t>-0.34625</a:t>
            </a:r>
            <a:r>
              <a:rPr lang="en-US" dirty="0"/>
              <a:t> </a:t>
            </a:r>
            <a:r>
              <a:rPr lang="en-US" sz="1800" b="0" i="0" u="none" strike="noStrike" dirty="0">
                <a:solidFill>
                  <a:srgbClr val="000000"/>
                </a:solidFill>
                <a:effectLst/>
                <a:latin typeface="Calibri" panose="020F0502020204030204" pitchFamily="34" charset="0"/>
              </a:rPr>
              <a:t>-0.4284</a:t>
            </a:r>
            <a:r>
              <a:rPr lang="en-US" dirty="0"/>
              <a:t> </a:t>
            </a:r>
            <a:r>
              <a:rPr lang="en-US" sz="1800" b="0" i="0" u="none" strike="noStrike" dirty="0">
                <a:solidFill>
                  <a:srgbClr val="000000"/>
                </a:solidFill>
                <a:effectLst/>
                <a:latin typeface="Calibri" panose="020F0502020204030204" pitchFamily="34" charset="0"/>
              </a:rPr>
              <a:t>0.675141</a:t>
            </a:r>
            <a:r>
              <a:rPr lang="en-US" dirty="0"/>
              <a:t> </a:t>
            </a:r>
            <a:r>
              <a:rPr lang="en-US" sz="1800" b="0" i="0" u="none" strike="noStrike" dirty="0">
                <a:solidFill>
                  <a:srgbClr val="000000"/>
                </a:solidFill>
                <a:effectLst/>
                <a:latin typeface="Calibri" panose="020F0502020204030204" pitchFamily="34" charset="0"/>
              </a:rPr>
              <a:t>-1.29727</a:t>
            </a:r>
            <a:r>
              <a:rPr lang="en-US" dirty="0"/>
              <a:t> </a:t>
            </a:r>
            <a:r>
              <a:rPr lang="en-US" sz="1800" b="0" i="0" u="none" strike="noStrike" dirty="0">
                <a:solidFill>
                  <a:srgbClr val="000000"/>
                </a:solidFill>
                <a:effectLst/>
                <a:latin typeface="Calibri" panose="020F0502020204030204" pitchFamily="34" charset="0"/>
              </a:rPr>
              <a:t>1.08986</a:t>
            </a:r>
            <a:r>
              <a:rPr lang="en-US" dirty="0"/>
              <a:t> </a:t>
            </a:r>
            <a:r>
              <a:rPr lang="en-US" sz="1800" b="0" i="0" u="none" strike="noStrike" dirty="0">
                <a:solidFill>
                  <a:srgbClr val="000000"/>
                </a:solidFill>
                <a:effectLst/>
                <a:latin typeface="Calibri" panose="020F0502020204030204" pitchFamily="34" charset="0"/>
              </a:rPr>
              <a:t>-0.25936</a:t>
            </a:r>
            <a:r>
              <a:rPr lang="en-US" dirty="0"/>
              <a:t> </a:t>
            </a:r>
            <a:r>
              <a:rPr lang="en-US" sz="1800" b="0" i="0" u="none" strike="noStrike" dirty="0">
                <a:solidFill>
                  <a:srgbClr val="000000"/>
                </a:solidFill>
                <a:effectLst/>
                <a:latin typeface="Calibri" panose="020F0502020204030204" pitchFamily="34" charset="0"/>
              </a:rPr>
              <a:t>0.24238</a:t>
            </a:r>
            <a:r>
              <a:rPr lang="en-US" dirty="0"/>
              <a:t> </a:t>
            </a:r>
            <a:r>
              <a:rPr lang="en-US" sz="1800" b="0" i="0" u="none" strike="noStrike" dirty="0">
                <a:solidFill>
                  <a:srgbClr val="000000"/>
                </a:solidFill>
                <a:effectLst/>
                <a:latin typeface="Calibri" panose="020F0502020204030204" pitchFamily="34" charset="0"/>
              </a:rPr>
              <a:t>-1.77806</a:t>
            </a:r>
            <a:r>
              <a:rPr lang="en-US" dirty="0"/>
              <a:t> </a:t>
            </a:r>
            <a:r>
              <a:rPr lang="en-US" sz="1800" b="0" i="0" u="none" strike="noStrike" dirty="0">
                <a:solidFill>
                  <a:srgbClr val="000000"/>
                </a:solidFill>
                <a:effectLst/>
                <a:latin typeface="Calibri" panose="020F0502020204030204" pitchFamily="34" charset="0"/>
              </a:rPr>
              <a:t>-1.30778</a:t>
            </a:r>
            <a:r>
              <a:rPr lang="en-US" dirty="0"/>
              <a:t> </a:t>
            </a:r>
            <a:r>
              <a:rPr lang="en-US" sz="1800" b="0" i="0" u="none" strike="noStrike" dirty="0">
                <a:solidFill>
                  <a:srgbClr val="000000"/>
                </a:solidFill>
                <a:effectLst/>
                <a:latin typeface="Calibri" panose="020F0502020204030204" pitchFamily="34" charset="0"/>
              </a:rPr>
              <a:t>-2.04082</a:t>
            </a:r>
          </a:p>
          <a:p>
            <a:pPr algn="just"/>
            <a:endParaRPr lang="en-US" sz="1800" b="0" i="0" u="none" strike="noStrike" dirty="0">
              <a:solidFill>
                <a:srgbClr val="000000"/>
              </a:solidFill>
              <a:effectLst/>
              <a:latin typeface="Calibri" panose="020F0502020204030204" pitchFamily="34" charset="0"/>
            </a:endParaRPr>
          </a:p>
          <a:p>
            <a:pPr algn="just"/>
            <a:endParaRPr lang="en-US" sz="1800" b="0" i="0" u="none" strike="noStrike" dirty="0">
              <a:solidFill>
                <a:srgbClr val="000000"/>
              </a:solidFill>
              <a:effectLst/>
              <a:latin typeface="Calibri" panose="020F0502020204030204" pitchFamily="34" charset="0"/>
            </a:endParaRPr>
          </a:p>
          <a:p>
            <a:pPr algn="just"/>
            <a:r>
              <a:rPr lang="en-US" dirty="0"/>
              <a:t> </a:t>
            </a:r>
            <a:r>
              <a:rPr lang="en-US" sz="1800" b="0" i="0" u="none" strike="noStrike" dirty="0">
                <a:solidFill>
                  <a:srgbClr val="000000"/>
                </a:solidFill>
                <a:effectLst/>
                <a:latin typeface="Calibri" panose="020F0502020204030204" pitchFamily="34" charset="0"/>
              </a:rPr>
              <a:t>1.25612</a:t>
            </a:r>
            <a:r>
              <a:rPr lang="en-US" dirty="0"/>
              <a:t> </a:t>
            </a:r>
            <a:r>
              <a:rPr lang="en-US" sz="1800" b="0" i="0" u="none" strike="noStrike" dirty="0">
                <a:solidFill>
                  <a:srgbClr val="000000"/>
                </a:solidFill>
                <a:effectLst/>
                <a:latin typeface="Calibri" panose="020F0502020204030204" pitchFamily="34" charset="0"/>
              </a:rPr>
              <a:t>-0.41973</a:t>
            </a:r>
            <a:r>
              <a:rPr lang="en-US" dirty="0"/>
              <a:t> </a:t>
            </a:r>
            <a:r>
              <a:rPr lang="en-US" sz="1800" b="0" i="0" u="none" strike="noStrike" dirty="0">
                <a:solidFill>
                  <a:srgbClr val="000000"/>
                </a:solidFill>
                <a:effectLst/>
                <a:latin typeface="Calibri" panose="020F0502020204030204" pitchFamily="34" charset="0"/>
              </a:rPr>
              <a:t>-0.13576</a:t>
            </a:r>
            <a:r>
              <a:rPr lang="en-US" dirty="0"/>
              <a:t> </a:t>
            </a:r>
            <a:r>
              <a:rPr lang="en-US" sz="1800" b="0" i="0" u="none" strike="noStrike" dirty="0">
                <a:solidFill>
                  <a:srgbClr val="000000"/>
                </a:solidFill>
                <a:effectLst/>
                <a:latin typeface="Calibri" panose="020F0502020204030204" pitchFamily="34" charset="0"/>
              </a:rPr>
              <a:t>0.78871</a:t>
            </a:r>
            <a:r>
              <a:rPr lang="en-US" dirty="0"/>
              <a:t> </a:t>
            </a:r>
            <a:r>
              <a:rPr lang="en-US" sz="1800" b="0" i="0" u="none" strike="noStrike" dirty="0">
                <a:solidFill>
                  <a:srgbClr val="000000"/>
                </a:solidFill>
                <a:effectLst/>
                <a:latin typeface="Calibri" panose="020F0502020204030204" pitchFamily="34" charset="0"/>
              </a:rPr>
              <a:t>2.65305</a:t>
            </a:r>
            <a:r>
              <a:rPr lang="en-US" dirty="0"/>
              <a:t> </a:t>
            </a:r>
            <a:r>
              <a:rPr lang="en-US" sz="1800" b="0" i="0" u="none" strike="noStrike" dirty="0">
                <a:solidFill>
                  <a:srgbClr val="000000"/>
                </a:solidFill>
                <a:effectLst/>
                <a:latin typeface="Calibri" panose="020F0502020204030204" pitchFamily="34" charset="0"/>
              </a:rPr>
              <a:t>0.074213</a:t>
            </a:r>
            <a:r>
              <a:rPr lang="en-US" dirty="0"/>
              <a:t> </a:t>
            </a:r>
            <a:endParaRPr lang="en-US"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72B99E3-140E-4DF1-916A-19016FEECEB5}"/>
              </a:ext>
            </a:extLst>
          </p:cNvPr>
          <p:cNvCxnSpPr/>
          <p:nvPr/>
        </p:nvCxnSpPr>
        <p:spPr>
          <a:xfrm>
            <a:off x="265271" y="2073897"/>
            <a:ext cx="529786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0509502D-F55C-458E-8435-4BA7A2FB8DAA}"/>
              </a:ext>
            </a:extLst>
          </p:cNvPr>
          <p:cNvCxnSpPr/>
          <p:nvPr/>
        </p:nvCxnSpPr>
        <p:spPr>
          <a:xfrm>
            <a:off x="5676257" y="2073897"/>
            <a:ext cx="32145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E64BEAE2-B094-4988-87A7-50BA91F1342D}"/>
              </a:ext>
            </a:extLst>
          </p:cNvPr>
          <p:cNvCxnSpPr/>
          <p:nvPr/>
        </p:nvCxnSpPr>
        <p:spPr>
          <a:xfrm>
            <a:off x="9013346" y="2073897"/>
            <a:ext cx="24226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73160CD6-D579-4F88-A0D8-D79E52EDE2D0}"/>
              </a:ext>
            </a:extLst>
          </p:cNvPr>
          <p:cNvCxnSpPr/>
          <p:nvPr/>
        </p:nvCxnSpPr>
        <p:spPr>
          <a:xfrm>
            <a:off x="265271" y="2837469"/>
            <a:ext cx="60991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52720798-414D-4491-97A6-9B78C0444A6C}"/>
              </a:ext>
            </a:extLst>
          </p:cNvPr>
          <p:cNvCxnSpPr/>
          <p:nvPr/>
        </p:nvCxnSpPr>
        <p:spPr>
          <a:xfrm>
            <a:off x="6458682" y="2837469"/>
            <a:ext cx="49773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B3FC81C6-730D-4B9F-B07D-3E19133E24AD}"/>
              </a:ext>
            </a:extLst>
          </p:cNvPr>
          <p:cNvCxnSpPr/>
          <p:nvPr/>
        </p:nvCxnSpPr>
        <p:spPr>
          <a:xfrm>
            <a:off x="350113" y="3662313"/>
            <a:ext cx="4920792" cy="0"/>
          </a:xfrm>
          <a:prstGeom prst="line">
            <a:avLst/>
          </a:prstGeom>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1075B998-F3F2-42BE-BA8B-891CBE6FBE68}"/>
              </a:ext>
            </a:extLst>
          </p:cNvPr>
          <p:cNvSpPr txBox="1"/>
          <p:nvPr/>
        </p:nvSpPr>
        <p:spPr>
          <a:xfrm>
            <a:off x="1256658" y="1743784"/>
            <a:ext cx="503391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Average joint distance</a:t>
            </a:r>
            <a:endParaRPr lang="en-US" dirty="0"/>
          </a:p>
        </p:txBody>
      </p:sp>
      <p:sp>
        <p:nvSpPr>
          <p:cNvPr id="14" name="TextBox 13">
            <a:extLst>
              <a:ext uri="{FF2B5EF4-FFF2-40B4-BE49-F238E27FC236}">
                <a16:creationId xmlns:a16="http://schemas.microsoft.com/office/drawing/2014/main" id="{FFD8AA0D-3F89-4E1C-93B1-4261E85B89B3}"/>
              </a:ext>
            </a:extLst>
          </p:cNvPr>
          <p:cNvSpPr txBox="1"/>
          <p:nvPr/>
        </p:nvSpPr>
        <p:spPr>
          <a:xfrm>
            <a:off x="6087894" y="1723418"/>
            <a:ext cx="314855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Direction of movement</a:t>
            </a:r>
            <a:endParaRPr lang="en-US" dirty="0"/>
          </a:p>
        </p:txBody>
      </p:sp>
      <p:sp>
        <p:nvSpPr>
          <p:cNvPr id="15" name="TextBox 14">
            <a:extLst>
              <a:ext uri="{FF2B5EF4-FFF2-40B4-BE49-F238E27FC236}">
                <a16:creationId xmlns:a16="http://schemas.microsoft.com/office/drawing/2014/main" id="{21B7C8A6-5E4B-447F-8A61-AD45C788A685}"/>
              </a:ext>
            </a:extLst>
          </p:cNvPr>
          <p:cNvSpPr txBox="1"/>
          <p:nvPr/>
        </p:nvSpPr>
        <p:spPr>
          <a:xfrm>
            <a:off x="9307834" y="1723418"/>
            <a:ext cx="24226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Movement speed</a:t>
            </a:r>
            <a:endParaRPr lang="en-US" dirty="0"/>
          </a:p>
        </p:txBody>
      </p:sp>
      <p:sp>
        <p:nvSpPr>
          <p:cNvPr id="16" name="TextBox 15">
            <a:extLst>
              <a:ext uri="{FF2B5EF4-FFF2-40B4-BE49-F238E27FC236}">
                <a16:creationId xmlns:a16="http://schemas.microsoft.com/office/drawing/2014/main" id="{5E89B3D4-73E5-45F3-9B89-4F4CBBD2C1E2}"/>
              </a:ext>
            </a:extLst>
          </p:cNvPr>
          <p:cNvSpPr txBox="1"/>
          <p:nvPr/>
        </p:nvSpPr>
        <p:spPr>
          <a:xfrm>
            <a:off x="2164771" y="2519945"/>
            <a:ext cx="214931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Joint speed</a:t>
            </a:r>
            <a:endParaRPr lang="en-US" dirty="0"/>
          </a:p>
        </p:txBody>
      </p:sp>
      <p:sp>
        <p:nvSpPr>
          <p:cNvPr id="17" name="TextBox 16">
            <a:extLst>
              <a:ext uri="{FF2B5EF4-FFF2-40B4-BE49-F238E27FC236}">
                <a16:creationId xmlns:a16="http://schemas.microsoft.com/office/drawing/2014/main" id="{5185C0C1-8579-4500-B219-F265E1590782}"/>
              </a:ext>
            </a:extLst>
          </p:cNvPr>
          <p:cNvSpPr txBox="1"/>
          <p:nvPr/>
        </p:nvSpPr>
        <p:spPr>
          <a:xfrm>
            <a:off x="7342145" y="2519945"/>
            <a:ext cx="369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Body symmetry</a:t>
            </a:r>
            <a:endParaRPr lang="en-US" dirty="0"/>
          </a:p>
        </p:txBody>
      </p:sp>
      <p:sp>
        <p:nvSpPr>
          <p:cNvPr id="18" name="TextBox 17">
            <a:extLst>
              <a:ext uri="{FF2B5EF4-FFF2-40B4-BE49-F238E27FC236}">
                <a16:creationId xmlns:a16="http://schemas.microsoft.com/office/drawing/2014/main" id="{E9AB9EBC-7EFC-4E23-9642-8F46E45B6735}"/>
              </a:ext>
            </a:extLst>
          </p:cNvPr>
          <p:cNvSpPr txBox="1"/>
          <p:nvPr/>
        </p:nvSpPr>
        <p:spPr>
          <a:xfrm>
            <a:off x="1877255" y="3340122"/>
            <a:ext cx="430804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Energy level</a:t>
            </a:r>
            <a:endParaRPr lang="en-US" dirty="0"/>
          </a:p>
        </p:txBody>
      </p:sp>
      <p:sp>
        <p:nvSpPr>
          <p:cNvPr id="2" name="Slide Number Placeholder 1">
            <a:extLst>
              <a:ext uri="{FF2B5EF4-FFF2-40B4-BE49-F238E27FC236}">
                <a16:creationId xmlns:a16="http://schemas.microsoft.com/office/drawing/2014/main" id="{8B6CA817-C538-4BA0-8257-C5355D66F89E}"/>
              </a:ext>
            </a:extLst>
          </p:cNvPr>
          <p:cNvSpPr>
            <a:spLocks noGrp="1"/>
          </p:cNvSpPr>
          <p:nvPr>
            <p:ph type="sldNum" sz="quarter" idx="12"/>
          </p:nvPr>
        </p:nvSpPr>
        <p:spPr/>
        <p:txBody>
          <a:bodyPr/>
          <a:lstStyle/>
          <a:p>
            <a:fld id="{7FB02627-9163-49D0-8976-5CB0287DCF8D}" type="slidenum">
              <a:rPr lang="en-US" smtClean="0"/>
              <a:t>16</a:t>
            </a:fld>
            <a:endParaRPr lang="en-US"/>
          </a:p>
        </p:txBody>
      </p:sp>
      <p:pic>
        <p:nvPicPr>
          <p:cNvPr id="19" name="Picture 2">
            <a:extLst>
              <a:ext uri="{FF2B5EF4-FFF2-40B4-BE49-F238E27FC236}">
                <a16:creationId xmlns:a16="http://schemas.microsoft.com/office/drawing/2014/main" id="{1F257158-210E-41FA-B804-D931B24E4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17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70952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Note</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VAEs are particularly well-known for their ability to </a:t>
            </a:r>
            <a:r>
              <a:rPr lang="en-US" b="1" dirty="0">
                <a:solidFill>
                  <a:prstClr val="black"/>
                </a:solidFill>
                <a:latin typeface="Times New Roman" panose="02020603050405020304" pitchFamily="18" charset="0"/>
                <a:cs typeface="Times New Roman" panose="02020603050405020304" pitchFamily="18" charset="0"/>
              </a:rPr>
              <a:t>learn latent structures and distributions </a:t>
            </a:r>
            <a:r>
              <a:rPr lang="en-US" dirty="0">
                <a:solidFill>
                  <a:prstClr val="black"/>
                </a:solidFill>
                <a:latin typeface="Times New Roman" panose="02020603050405020304" pitchFamily="18" charset="0"/>
                <a:cs typeface="Times New Roman" panose="02020603050405020304" pitchFamily="18" charset="0"/>
              </a:rPr>
              <a:t>within data, enabling them to </a:t>
            </a:r>
            <a:r>
              <a:rPr lang="en-US" b="1" dirty="0">
                <a:solidFill>
                  <a:prstClr val="black"/>
                </a:solidFill>
                <a:latin typeface="Times New Roman" panose="02020603050405020304" pitchFamily="18" charset="0"/>
                <a:cs typeface="Times New Roman" panose="02020603050405020304" pitchFamily="18" charset="0"/>
              </a:rPr>
              <a:t>generate new data points that are similar to the </a:t>
            </a:r>
            <a:r>
              <a:rPr lang="en-US" dirty="0">
                <a:solidFill>
                  <a:prstClr val="black"/>
                </a:solidFill>
                <a:latin typeface="Times New Roman" panose="02020603050405020304" pitchFamily="18" charset="0"/>
                <a:cs typeface="Times New Roman" panose="02020603050405020304" pitchFamily="18" charset="0"/>
              </a:rPr>
              <a:t>training data but with higher diversity.</a:t>
            </a:r>
          </a:p>
          <a:p>
            <a:pPr marL="285750" indent="-285750" algn="just">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I propose to modify VAE as per the above title to fix the main challenge of body motion SDG:</a:t>
            </a:r>
          </a:p>
          <a:p>
            <a:pPr marL="742950" lvl="1"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Challenge</a:t>
            </a:r>
            <a:r>
              <a:rPr lang="en-US" dirty="0">
                <a:solidFill>
                  <a:prstClr val="black"/>
                </a:solidFill>
                <a:latin typeface="Times New Roman" panose="02020603050405020304" pitchFamily="18" charset="0"/>
                <a:cs typeface="Times New Roman" panose="02020603050405020304" pitchFamily="18" charset="0"/>
              </a:rPr>
              <a:t>: Capturing complex patterns of bodily emotions at a subtle level and synthesizing new samples.</a:t>
            </a:r>
          </a:p>
          <a:p>
            <a:pPr marL="285750" indent="-285750" algn="just">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However, fixing this challenge comes with a major drawback:</a:t>
            </a:r>
          </a:p>
          <a:p>
            <a:pPr marL="742950" lvl="1"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Drawback</a:t>
            </a:r>
            <a:r>
              <a:rPr lang="en-US" dirty="0">
                <a:solidFill>
                  <a:prstClr val="black"/>
                </a:solidFill>
                <a:latin typeface="Times New Roman" panose="02020603050405020304" pitchFamily="18" charset="0"/>
                <a:cs typeface="Times New Roman" panose="02020603050405020304" pitchFamily="18" charset="0"/>
              </a:rPr>
              <a:t>: We have to increase learning </a:t>
            </a:r>
            <a:r>
              <a:rPr lang="en-US" b="1" dirty="0">
                <a:solidFill>
                  <a:prstClr val="black"/>
                </a:solidFill>
                <a:latin typeface="Times New Roman" panose="02020603050405020304" pitchFamily="18" charset="0"/>
                <a:cs typeface="Times New Roman" panose="02020603050405020304" pitchFamily="18" charset="0"/>
              </a:rPr>
              <a:t>complexity</a:t>
            </a:r>
            <a:r>
              <a:rPr lang="en-US" dirty="0">
                <a:solidFill>
                  <a:prstClr val="black"/>
                </a:solidFill>
                <a:latin typeface="Times New Roman" panose="02020603050405020304" pitchFamily="18" charset="0"/>
                <a:cs typeface="Times New Roman" panose="02020603050405020304" pitchFamily="18" charset="0"/>
              </a:rPr>
              <a:t>.</a:t>
            </a:r>
          </a:p>
          <a:p>
            <a:pPr algn="just"/>
            <a:endParaRPr lang="en-US" sz="10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Conditioning</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Making sure that the </a:t>
            </a:r>
            <a:r>
              <a:rPr lang="en-US" b="1" dirty="0">
                <a:solidFill>
                  <a:prstClr val="black"/>
                </a:solidFill>
                <a:latin typeface="Times New Roman" panose="02020603050405020304" pitchFamily="18" charset="0"/>
                <a:cs typeface="Times New Roman" panose="02020603050405020304" pitchFamily="18" charset="0"/>
              </a:rPr>
              <a:t>latent space is aligned with specific conditions like emotions and intensity</a:t>
            </a:r>
            <a:r>
              <a:rPr lang="en-US" dirty="0">
                <a:solidFill>
                  <a:prstClr val="black"/>
                </a:solidFill>
                <a:latin typeface="Times New Roman" panose="02020603050405020304" pitchFamily="18" charset="0"/>
                <a:cs typeface="Times New Roman" panose="02020603050405020304" pitchFamily="18" charset="0"/>
              </a:rPr>
              <a:t>. </a:t>
            </a:r>
          </a:p>
          <a:p>
            <a:pPr algn="just"/>
            <a:r>
              <a:rPr lang="en-US" dirty="0">
                <a:solidFill>
                  <a:prstClr val="black"/>
                </a:solidFill>
                <a:latin typeface="Times New Roman" panose="02020603050405020304" pitchFamily="18" charset="0"/>
                <a:cs typeface="Times New Roman" panose="02020603050405020304" pitchFamily="18" charset="0"/>
              </a:rPr>
              <a:t>Increasing controlled generation, such as: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 Using a sample with the highest emotion for that category to generate all other emotions based on that sample. This is called </a:t>
            </a:r>
            <a:r>
              <a:rPr lang="en-US" b="1" dirty="0">
                <a:solidFill>
                  <a:prstClr val="black"/>
                </a:solidFill>
                <a:latin typeface="Times New Roman" panose="02020603050405020304" pitchFamily="18" charset="0"/>
                <a:cs typeface="Times New Roman" panose="02020603050405020304" pitchFamily="18" charset="0"/>
              </a:rPr>
              <a:t>sample conditioning</a:t>
            </a:r>
            <a:r>
              <a:rPr lang="en-US" dirty="0">
                <a:solidFill>
                  <a:prstClr val="black"/>
                </a:solidFill>
                <a:latin typeface="Times New Roman" panose="02020603050405020304" pitchFamily="18" charset="0"/>
                <a:cs typeface="Times New Roman" panose="02020603050405020304" pitchFamily="18" charset="0"/>
              </a:rPr>
              <a:t>.</a:t>
            </a:r>
          </a:p>
          <a:p>
            <a:pPr algn="just"/>
            <a:endParaRPr lang="en-US" sz="1000" dirty="0">
              <a:solidFill>
                <a:prstClr val="black"/>
              </a:solidFill>
              <a:latin typeface="Times New Roman" panose="02020603050405020304" pitchFamily="18" charset="0"/>
              <a:cs typeface="Times New Roman" panose="02020603050405020304" pitchFamily="18" charset="0"/>
            </a:endParaRPr>
          </a:p>
          <a:p>
            <a:pPr algn="just"/>
            <a:r>
              <a:rPr lang="en-US" b="1" dirty="0">
                <a:solidFill>
                  <a:prstClr val="black"/>
                </a:solidFill>
                <a:latin typeface="Times New Roman" panose="02020603050405020304" pitchFamily="18" charset="0"/>
                <a:cs typeface="Times New Roman" panose="02020603050405020304" pitchFamily="18" charset="0"/>
              </a:rPr>
              <a:t>Hierarchical Structure</a:t>
            </a:r>
          </a:p>
          <a:p>
            <a:pPr algn="just"/>
            <a:endParaRPr lang="en-US" sz="1000" dirty="0">
              <a:solidFill>
                <a:prstClr val="black"/>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prstClr val="black"/>
                </a:solidFill>
                <a:latin typeface="Times New Roman" panose="02020603050405020304" pitchFamily="18" charset="0"/>
                <a:cs typeface="Times New Roman" panose="02020603050405020304" pitchFamily="18" charset="0"/>
              </a:rPr>
              <a:t>It organizes the latent space into different levels, capturing both macro and micro details of motion in a categorized manner and saving them in different layers.</a:t>
            </a:r>
          </a:p>
          <a:p>
            <a:pPr marL="285750" indent="-285750" algn="just">
              <a:buFont typeface="Arial" panose="020B0604020202020204" pitchFamily="34" charset="0"/>
              <a:buChar char="•"/>
            </a:pPr>
            <a:r>
              <a:rPr lang="en-US" sz="1600" dirty="0">
                <a:solidFill>
                  <a:prstClr val="black"/>
                </a:solidFill>
                <a:latin typeface="Times New Roman" panose="02020603050405020304" pitchFamily="18" charset="0"/>
                <a:cs typeface="Times New Roman" panose="02020603050405020304" pitchFamily="18" charset="0"/>
              </a:rPr>
              <a:t>Data is processed through these levels sequentially, allowing each level to refine or add to the representations formed by the previous ones.</a:t>
            </a:r>
          </a:p>
          <a:p>
            <a:pPr marL="285750" indent="-285750" algn="just">
              <a:buFont typeface="Arial" panose="020B0604020202020204" pitchFamily="34" charset="0"/>
              <a:buChar char="•"/>
            </a:pPr>
            <a:r>
              <a:rPr lang="en-US" sz="1600" dirty="0">
                <a:solidFill>
                  <a:prstClr val="black"/>
                </a:solidFill>
                <a:latin typeface="Times New Roman" panose="02020603050405020304" pitchFamily="18" charset="0"/>
                <a:cs typeface="Times New Roman" panose="02020603050405020304" pitchFamily="18" charset="0"/>
              </a:rPr>
              <a:t>The hierarchical organization </a:t>
            </a:r>
            <a:r>
              <a:rPr lang="en-US" sz="1600" b="1" dirty="0">
                <a:solidFill>
                  <a:prstClr val="black"/>
                </a:solidFill>
                <a:latin typeface="Times New Roman" panose="02020603050405020304" pitchFamily="18" charset="0"/>
                <a:cs typeface="Times New Roman" panose="02020603050405020304" pitchFamily="18" charset="0"/>
              </a:rPr>
              <a:t>can help in disentangling </a:t>
            </a:r>
            <a:r>
              <a:rPr lang="en-US" sz="1600" dirty="0">
                <a:solidFill>
                  <a:prstClr val="black"/>
                </a:solidFill>
                <a:latin typeface="Times New Roman" panose="02020603050405020304" pitchFamily="18" charset="0"/>
                <a:cs typeface="Times New Roman" panose="02020603050405020304" pitchFamily="18" charset="0"/>
              </a:rPr>
              <a:t>different levels of variation naturally, with different layers specializing in different aspects of the data.</a:t>
            </a: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0DAAA34-AA26-4E2C-B0CF-8AF68469CE2C}"/>
              </a:ext>
            </a:extLst>
          </p:cNvPr>
          <p:cNvSpPr>
            <a:spLocks noGrp="1"/>
          </p:cNvSpPr>
          <p:nvPr>
            <p:ph type="sldNum" sz="quarter" idx="12"/>
          </p:nvPr>
        </p:nvSpPr>
        <p:spPr/>
        <p:txBody>
          <a:bodyPr/>
          <a:lstStyle/>
          <a:p>
            <a:fld id="{7FB02627-9163-49D0-8976-5CB0287DCF8D}" type="slidenum">
              <a:rPr lang="en-US" smtClean="0"/>
              <a:t>17</a:t>
            </a:fld>
            <a:endParaRPr lang="en-US"/>
          </a:p>
        </p:txBody>
      </p:sp>
    </p:spTree>
    <p:extLst>
      <p:ext uri="{BB962C8B-B14F-4D97-AF65-F5344CB8AC3E}">
        <p14:creationId xmlns:p14="http://schemas.microsoft.com/office/powerpoint/2010/main" val="274521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34019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Fuzzy Logic</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Fuzzy logic is a form of many-valued logic where truth values range between 0 and 1, reflecting the degree of truth of variables (</a:t>
            </a:r>
            <a:r>
              <a:rPr lang="en-US" b="1" dirty="0">
                <a:solidFill>
                  <a:prstClr val="black"/>
                </a:solidFill>
                <a:latin typeface="Times New Roman" panose="02020603050405020304" pitchFamily="18" charset="0"/>
                <a:cs typeface="Times New Roman" panose="02020603050405020304" pitchFamily="18" charset="0"/>
              </a:rPr>
              <a:t>degrees of membership</a:t>
            </a:r>
            <a:r>
              <a:rPr lang="en-US" dirty="0">
                <a:solidFill>
                  <a:prstClr val="black"/>
                </a:solidFill>
                <a:latin typeface="Times New Roman" panose="02020603050405020304" pitchFamily="18" charset="0"/>
                <a:cs typeface="Times New Roman" panose="02020603050405020304" pitchFamily="18" charset="0"/>
              </a:rPr>
              <a:t>) rather than a strict true/false like in Boolean logic. </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The key difference between fuzzy logic and simply using a range of values is that fuzzy logic allows for </a:t>
            </a:r>
            <a:r>
              <a:rPr lang="en-US" b="1" dirty="0">
                <a:solidFill>
                  <a:prstClr val="black"/>
                </a:solidFill>
                <a:latin typeface="Times New Roman" panose="02020603050405020304" pitchFamily="18" charset="0"/>
                <a:cs typeface="Times New Roman" panose="02020603050405020304" pitchFamily="18" charset="0"/>
              </a:rPr>
              <a:t>degrees of truth </a:t>
            </a:r>
            <a:r>
              <a:rPr lang="en-US" dirty="0">
                <a:solidFill>
                  <a:prstClr val="black"/>
                </a:solidFill>
                <a:latin typeface="Times New Roman" panose="02020603050405020304" pitchFamily="18" charset="0"/>
                <a:cs typeface="Times New Roman" panose="02020603050405020304" pitchFamily="18" charset="0"/>
              </a:rPr>
              <a:t>and can handle uncertainty by applying rules that consider these degrees.</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Uncertainty refers to situations where information is incomplete, ambiguous, or lacks binary clarity.</a:t>
            </a:r>
          </a:p>
          <a:p>
            <a:pPr marL="1657350" lvl="3" indent="-285750" algn="just">
              <a:buFont typeface="Wingdings" panose="05000000000000000000" pitchFamily="2" charset="2"/>
              <a:buChar char="v"/>
            </a:pPr>
            <a:r>
              <a:rPr lang="en-US" dirty="0">
                <a:solidFill>
                  <a:prstClr val="black"/>
                </a:solidFill>
                <a:latin typeface="Times New Roman" panose="02020603050405020304" pitchFamily="18" charset="0"/>
                <a:cs typeface="Times New Roman" panose="02020603050405020304" pitchFamily="18" charset="0"/>
              </a:rPr>
              <a:t>Example: If the temperature is 30°C, you might consider it 0.7 true (or "hot" to a 70% degree).</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This enables </a:t>
            </a:r>
            <a:r>
              <a:rPr lang="en-US" b="1" dirty="0">
                <a:solidFill>
                  <a:prstClr val="black"/>
                </a:solidFill>
                <a:latin typeface="Times New Roman" panose="02020603050405020304" pitchFamily="18" charset="0"/>
                <a:cs typeface="Times New Roman" panose="02020603050405020304" pitchFamily="18" charset="0"/>
              </a:rPr>
              <a:t>complex decision-making </a:t>
            </a:r>
            <a:r>
              <a:rPr lang="en-US" dirty="0">
                <a:solidFill>
                  <a:prstClr val="black"/>
                </a:solidFill>
                <a:latin typeface="Times New Roman" panose="02020603050405020304" pitchFamily="18" charset="0"/>
                <a:cs typeface="Times New Roman" panose="02020603050405020304" pitchFamily="18" charset="0"/>
              </a:rPr>
              <a:t>based on subtle interpretations of data, unlike methods that use static ranges without situational analysis.</a:t>
            </a:r>
          </a:p>
          <a:p>
            <a:pPr marL="742950" lvl="1"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Application:</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Decision-Making</a:t>
            </a:r>
            <a:r>
              <a:rPr lang="en-US" dirty="0">
                <a:solidFill>
                  <a:prstClr val="black"/>
                </a:solidFill>
                <a:latin typeface="Times New Roman" panose="02020603050405020304" pitchFamily="18" charset="0"/>
                <a:cs typeface="Times New Roman" panose="02020603050405020304" pitchFamily="18" charset="0"/>
              </a:rPr>
              <a:t>: Supports complex decision-making in uncertain environments, like stock market analysis.</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Consumer Electronics</a:t>
            </a:r>
            <a:r>
              <a:rPr lang="en-US" dirty="0">
                <a:solidFill>
                  <a:prstClr val="black"/>
                </a:solidFill>
                <a:latin typeface="Times New Roman" panose="02020603050405020304" pitchFamily="18" charset="0"/>
                <a:cs typeface="Times New Roman" panose="02020603050405020304" pitchFamily="18" charset="0"/>
              </a:rPr>
              <a:t>: Found in cameras for autofocus and in air conditioners for temperature control.</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Healthcare</a:t>
            </a:r>
            <a:r>
              <a:rPr lang="en-US" dirty="0">
                <a:solidFill>
                  <a:prstClr val="black"/>
                </a:solidFill>
                <a:latin typeface="Times New Roman" panose="02020603050405020304" pitchFamily="18" charset="0"/>
                <a:cs typeface="Times New Roman" panose="02020603050405020304" pitchFamily="18" charset="0"/>
              </a:rPr>
              <a:t>: Utilized in diagnostic systems and treatment-level assessments.</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Environmental Control</a:t>
            </a:r>
            <a:r>
              <a:rPr lang="en-US" dirty="0">
                <a:solidFill>
                  <a:prstClr val="black"/>
                </a:solidFill>
                <a:latin typeface="Times New Roman" panose="02020603050405020304" pitchFamily="18" charset="0"/>
                <a:cs typeface="Times New Roman" panose="02020603050405020304" pitchFamily="18" charset="0"/>
              </a:rPr>
              <a:t>: Helps manage water quality and air conditioning systems.</a:t>
            </a:r>
          </a:p>
          <a:p>
            <a:pPr marL="285750" indent="-285750" algn="just">
              <a:buFont typeface="Arial" panose="020B0604020202020204" pitchFamily="34" charset="0"/>
              <a:buChar char="•"/>
            </a:pPr>
            <a:endParaRPr lang="en-US" b="1" dirty="0">
              <a:solidFill>
                <a:prstClr val="black"/>
              </a:solidFill>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18</a:t>
            </a:fld>
            <a:endParaRPr lang="en-US"/>
          </a:p>
        </p:txBody>
      </p:sp>
      <p:pic>
        <p:nvPicPr>
          <p:cNvPr id="5" name="Picture 4">
            <a:extLst>
              <a:ext uri="{FF2B5EF4-FFF2-40B4-BE49-F238E27FC236}">
                <a16:creationId xmlns:a16="http://schemas.microsoft.com/office/drawing/2014/main" id="{3E417B62-995F-4164-8085-76D6C38DE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416" y="5068200"/>
            <a:ext cx="1723812" cy="1723812"/>
          </a:xfrm>
          <a:prstGeom prst="rect">
            <a:avLst/>
          </a:prstGeom>
        </p:spPr>
      </p:pic>
    </p:spTree>
    <p:extLst>
      <p:ext uri="{BB962C8B-B14F-4D97-AF65-F5344CB8AC3E}">
        <p14:creationId xmlns:p14="http://schemas.microsoft.com/office/powerpoint/2010/main" val="63953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18630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Fuzzy Logic</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VAE</a:t>
            </a:r>
            <a:endParaRPr lang="en-US" sz="10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Fuzzy sampling adds </a:t>
            </a:r>
            <a:r>
              <a:rPr lang="en-US" b="1" dirty="0">
                <a:solidFill>
                  <a:prstClr val="black"/>
                </a:solidFill>
                <a:latin typeface="Times New Roman" panose="02020603050405020304" pitchFamily="18" charset="0"/>
                <a:cs typeface="Times New Roman" panose="02020603050405020304" pitchFamily="18" charset="0"/>
              </a:rPr>
              <a:t>variability and randomness</a:t>
            </a:r>
            <a:r>
              <a:rPr lang="en-US" dirty="0">
                <a:solidFill>
                  <a:prstClr val="black"/>
                </a:solidFill>
                <a:latin typeface="Times New Roman" panose="02020603050405020304" pitchFamily="18" charset="0"/>
                <a:cs typeface="Times New Roman" panose="02020603050405020304" pitchFamily="18" charset="0"/>
              </a:rPr>
              <a:t> to reduce overfitting.</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Fuzzy sampling involves adding a degree of randomness to the generation of new data points from the latent space.</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By introducing this variability, the model can generate outputs that are not just the most probable but also nearby possibilities.</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This prevents the model from too closely fitting to the training data specifics, promoting better generalization.</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Fuzzy sampling can help the model explore parts of the latent space that might not be frequently visited if sampling were strictly deterministic.</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In generating data like human emotions or motions, slight randomness can lead to more lifelike and believable outputs.</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Fuzzy logic operates through the </a:t>
            </a:r>
            <a:r>
              <a:rPr lang="en-US" b="1" dirty="0">
                <a:solidFill>
                  <a:prstClr val="black"/>
                </a:solidFill>
                <a:latin typeface="Times New Roman" panose="02020603050405020304" pitchFamily="18" charset="0"/>
                <a:cs typeface="Times New Roman" panose="02020603050405020304" pitchFamily="18" charset="0"/>
              </a:rPr>
              <a:t>Fuzzy Sampling layer</a:t>
            </a:r>
            <a:r>
              <a:rPr lang="en-US" dirty="0">
                <a:solidFill>
                  <a:prstClr val="black"/>
                </a:solidFill>
                <a:latin typeface="Times New Roman" panose="02020603050405020304" pitchFamily="18" charset="0"/>
                <a:cs typeface="Times New Roman" panose="02020603050405020304" pitchFamily="18" charset="0"/>
              </a:rPr>
              <a:t>, which introduces </a:t>
            </a:r>
            <a:r>
              <a:rPr lang="en-US" b="1" dirty="0">
                <a:solidFill>
                  <a:prstClr val="black"/>
                </a:solidFill>
                <a:latin typeface="Times New Roman" panose="02020603050405020304" pitchFamily="18" charset="0"/>
                <a:cs typeface="Times New Roman" panose="02020603050405020304" pitchFamily="18" charset="0"/>
              </a:rPr>
              <a:t>controlled randomness </a:t>
            </a:r>
            <a:r>
              <a:rPr lang="en-US" dirty="0">
                <a:solidFill>
                  <a:prstClr val="black"/>
                </a:solidFill>
                <a:latin typeface="Times New Roman" panose="02020603050405020304" pitchFamily="18" charset="0"/>
                <a:cs typeface="Times New Roman" panose="02020603050405020304" pitchFamily="18" charset="0"/>
              </a:rPr>
              <a:t>into the </a:t>
            </a:r>
            <a:r>
              <a:rPr lang="en-US" b="1" dirty="0">
                <a:solidFill>
                  <a:prstClr val="black"/>
                </a:solidFill>
                <a:latin typeface="Times New Roman" panose="02020603050405020304" pitchFamily="18" charset="0"/>
                <a:cs typeface="Times New Roman" panose="02020603050405020304" pitchFamily="18" charset="0"/>
              </a:rPr>
              <a:t>generation of latent vectors </a:t>
            </a:r>
            <a:r>
              <a:rPr lang="en-US" dirty="0">
                <a:solidFill>
                  <a:prstClr val="black"/>
                </a:solidFill>
                <a:latin typeface="Times New Roman" panose="02020603050405020304" pitchFamily="18" charset="0"/>
                <a:cs typeface="Times New Roman" panose="02020603050405020304" pitchFamily="18" charset="0"/>
              </a:rPr>
              <a:t>during the model's sampling process (in the training).</a:t>
            </a:r>
          </a:p>
          <a:p>
            <a:pPr marL="1657350" lvl="3" indent="-285750" algn="just">
              <a:buFont typeface="Wingdings" panose="05000000000000000000" pitchFamily="2" charset="2"/>
              <a:buChar char="v"/>
            </a:pPr>
            <a:r>
              <a:rPr lang="en-US" dirty="0">
                <a:solidFill>
                  <a:prstClr val="black"/>
                </a:solidFill>
                <a:latin typeface="Times New Roman" panose="02020603050405020304" pitchFamily="18" charset="0"/>
                <a:cs typeface="Times New Roman" panose="02020603050405020304" pitchFamily="18" charset="0"/>
              </a:rPr>
              <a:t>Controlled here means we control the amount of randomness. </a:t>
            </a:r>
          </a:p>
          <a:p>
            <a:pPr marL="285750" indent="-285750" algn="just">
              <a:buFont typeface="Arial" panose="020B0604020202020204" pitchFamily="34" charset="0"/>
              <a:buChar char="•"/>
            </a:pPr>
            <a:endParaRPr lang="en-US" b="1" dirty="0">
              <a:solidFill>
                <a:prstClr val="black"/>
              </a:solidFill>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19</a:t>
            </a:fld>
            <a:endParaRPr lang="en-US"/>
          </a:p>
        </p:txBody>
      </p:sp>
    </p:spTree>
    <p:extLst>
      <p:ext uri="{BB962C8B-B14F-4D97-AF65-F5344CB8AC3E}">
        <p14:creationId xmlns:p14="http://schemas.microsoft.com/office/powerpoint/2010/main" val="240777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0" y="0"/>
            <a:ext cx="5349009" cy="553997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Outline:</a:t>
            </a:r>
            <a:endParaRPr lang="en-US" sz="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 Encoder (AE)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in SDG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AE structure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on the latent space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Variational Auto Encoders (VAE)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In SDG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VAE structure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on the latent space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Difference of AE and VAE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Advantages over other algorithms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Disadvantages over other algorithms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body motion SDG</a:t>
            </a:r>
          </a:p>
        </p:txBody>
      </p:sp>
      <p:sp>
        <p:nvSpPr>
          <p:cNvPr id="3" name="TextBox 2">
            <a:extLst>
              <a:ext uri="{FF2B5EF4-FFF2-40B4-BE49-F238E27FC236}">
                <a16:creationId xmlns:a16="http://schemas.microsoft.com/office/drawing/2014/main" id="{777A76C0-8EE4-42B1-A515-12034F283D7D}"/>
              </a:ext>
            </a:extLst>
          </p:cNvPr>
          <p:cNvSpPr txBox="1"/>
          <p:nvPr/>
        </p:nvSpPr>
        <p:spPr>
          <a:xfrm>
            <a:off x="4958499" y="471075"/>
            <a:ext cx="7028468" cy="5786199"/>
          </a:xfrm>
          <a:prstGeom prst="rect">
            <a:avLst/>
          </a:prstGeom>
          <a:noFill/>
        </p:spPr>
        <p:txBody>
          <a:bodyPr wrap="square" rtlCol="0">
            <a:spAutoFit/>
          </a:bodyPr>
          <a:lstStyle/>
          <a:p>
            <a:pPr marL="1200150" lvl="2"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Conditional Hierarchical Fuzzy PSO Disentangled VAE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Latent Space Body Example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Conditioning</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Hierarchical</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Fuzzy</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VAE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Optimization</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PSO</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VAE (PSO)</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Disentanglement</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Improvement Compared to VAE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 and Equations</a:t>
            </a:r>
          </a:p>
          <a:p>
            <a:pPr marL="1657350" lvl="3"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841F680-C953-4A85-B17D-6B20C9BC2C7D}"/>
              </a:ext>
            </a:extLst>
          </p:cNvPr>
          <p:cNvSpPr>
            <a:spLocks noGrp="1"/>
          </p:cNvSpPr>
          <p:nvPr>
            <p:ph type="sldNum" sz="quarter" idx="12"/>
          </p:nvPr>
        </p:nvSpPr>
        <p:spPr/>
        <p:txBody>
          <a:bodyPr/>
          <a:lstStyle/>
          <a:p>
            <a:fld id="{7FB02627-9163-49D0-8976-5CB0287DCF8D}" type="slidenum">
              <a:rPr lang="en-US" smtClean="0"/>
              <a:t>2</a:t>
            </a:fld>
            <a:endParaRPr lang="en-US"/>
          </a:p>
        </p:txBody>
      </p:sp>
      <p:pic>
        <p:nvPicPr>
          <p:cNvPr id="5" name="Picture 4">
            <a:extLst>
              <a:ext uri="{FF2B5EF4-FFF2-40B4-BE49-F238E27FC236}">
                <a16:creationId xmlns:a16="http://schemas.microsoft.com/office/drawing/2014/main" id="{86A22F11-981F-4A02-8053-6EE89D8A9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825" y="5506511"/>
            <a:ext cx="864470" cy="86447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B7F6C6D-E23A-41F7-BA82-C8BDBC300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4504" y="532889"/>
            <a:ext cx="785133" cy="785133"/>
          </a:xfrm>
          <a:prstGeom prst="rect">
            <a:avLst/>
          </a:prstGeom>
        </p:spPr>
      </p:pic>
      <p:pic>
        <p:nvPicPr>
          <p:cNvPr id="8" name="Picture 2">
            <a:extLst>
              <a:ext uri="{FF2B5EF4-FFF2-40B4-BE49-F238E27FC236}">
                <a16:creationId xmlns:a16="http://schemas.microsoft.com/office/drawing/2014/main" id="{BB0DFB36-F680-4B06-A6BF-ED2BB36ECB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0277" y="2464605"/>
            <a:ext cx="1707269" cy="7851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1DA22B1-7D31-4201-B92F-3BA9EEE46302}"/>
              </a:ext>
            </a:extLst>
          </p:cNvPr>
          <p:cNvPicPr>
            <a:picLocks noChangeAspect="1"/>
          </p:cNvPicPr>
          <p:nvPr/>
        </p:nvPicPr>
        <p:blipFill>
          <a:blip r:embed="rId6"/>
          <a:stretch>
            <a:fillRect/>
          </a:stretch>
        </p:blipFill>
        <p:spPr>
          <a:xfrm>
            <a:off x="9890589" y="1166567"/>
            <a:ext cx="1742706" cy="1189102"/>
          </a:xfrm>
          <a:prstGeom prst="rect">
            <a:avLst/>
          </a:prstGeom>
        </p:spPr>
      </p:pic>
    </p:spTree>
    <p:extLst>
      <p:ext uri="{BB962C8B-B14F-4D97-AF65-F5344CB8AC3E}">
        <p14:creationId xmlns:p14="http://schemas.microsoft.com/office/powerpoint/2010/main" val="2015845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61719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Optimization</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Optimization refers to the systematic process of improving an AI model's performance by iteratively adjusting its parameters or structure to minimize or maximize a specific objective function.</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Optimization in machine learning refers to the process of adjusting a model's parameters during training to minimize a predefined loss function, which measures how well the model's predictions match the actual data.</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Optimization across disciplines like machine learning and operations research aims to find the best solution by tuning parameters to minimize or maximize an objective function using strategies like optimization algorithms. This process involves exploring solution spaces to achieve optimal results within specific constraints or goals.</a:t>
            </a:r>
          </a:p>
          <a:p>
            <a:pPr marL="285750" indent="-285750" algn="just">
              <a:buFont typeface="Arial" panose="020B0604020202020204" pitchFamily="34" charset="0"/>
              <a:buChar char="•"/>
            </a:pPr>
            <a:endParaRPr lang="en-US" b="1" dirty="0">
              <a:solidFill>
                <a:prstClr val="black"/>
              </a:solidFill>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Application:</a:t>
            </a:r>
          </a:p>
          <a:p>
            <a:pPr algn="just"/>
            <a:endParaRPr lang="en-US" sz="24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Machine Learning:</a:t>
            </a:r>
            <a:r>
              <a:rPr lang="en-US" dirty="0">
                <a:latin typeface="Times New Roman" panose="02020603050405020304" pitchFamily="18" charset="0"/>
                <a:cs typeface="Times New Roman" panose="02020603050405020304" pitchFamily="18" charset="0"/>
              </a:rPr>
              <a:t> Fine-tuning model parameters to minimize errors and improve predictive accuracy.</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Engineering Design</a:t>
            </a:r>
            <a:r>
              <a:rPr lang="en-US" dirty="0">
                <a:latin typeface="Times New Roman" panose="02020603050405020304" pitchFamily="18" charset="0"/>
                <a:cs typeface="Times New Roman" panose="02020603050405020304" pitchFamily="18" charset="0"/>
              </a:rPr>
              <a:t>: Enhancing product designs or processes to achieve optimal performance and cost-effectiveness.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Energy Management</a:t>
            </a:r>
            <a:r>
              <a:rPr lang="en-US" dirty="0">
                <a:latin typeface="Times New Roman" panose="02020603050405020304" pitchFamily="18" charset="0"/>
                <a:cs typeface="Times New Roman" panose="02020603050405020304" pitchFamily="18" charset="0"/>
              </a:rPr>
              <a:t>: Balancing production and distribution of energy resources to meet demand efficiently.</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Healthcare Logistics</a:t>
            </a:r>
            <a:r>
              <a:rPr lang="en-US" dirty="0">
                <a:latin typeface="Times New Roman" panose="02020603050405020304" pitchFamily="18" charset="0"/>
                <a:cs typeface="Times New Roman" panose="02020603050405020304" pitchFamily="18" charset="0"/>
              </a:rPr>
              <a:t>: Scheduling staff and managing resources to improve patient care while reducing operational costs.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Telecommunications</a:t>
            </a:r>
            <a:r>
              <a:rPr lang="en-US" dirty="0">
                <a:latin typeface="Times New Roman" panose="02020603050405020304" pitchFamily="18" charset="0"/>
                <a:cs typeface="Times New Roman" panose="02020603050405020304" pitchFamily="18" charset="0"/>
              </a:rPr>
              <a:t>: Optimizing network routing and bandwidth allocation to enhance service quality and user experience and way more applications.</a:t>
            </a: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20</a:t>
            </a:fld>
            <a:endParaRPr lang="en-US"/>
          </a:p>
        </p:txBody>
      </p:sp>
    </p:spTree>
    <p:extLst>
      <p:ext uri="{BB962C8B-B14F-4D97-AF65-F5344CB8AC3E}">
        <p14:creationId xmlns:p14="http://schemas.microsoft.com/office/powerpoint/2010/main" val="61378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347787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Optimization</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Particle Swarm Optimization (PSO):</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PSO is a computational method used to optimize a problem by iteratively trying to improve a candidate solution with regard to a given measure of quality. </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It solves a problem by having a population of candidate solutions, here particles, and moving these particles around in the search space according to simple mathematical formulae over the particle's position and velocity.</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Each particle's movement is influenced primarily by its local best-known position and is also guided toward the best-known positions in the search space, which are updated as better positions are found by other particles.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This is expected to move the swarm toward the best solutions.</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21</a:t>
            </a:fld>
            <a:endParaRPr lang="en-US"/>
          </a:p>
        </p:txBody>
      </p:sp>
      <p:pic>
        <p:nvPicPr>
          <p:cNvPr id="5" name="Picture 4">
            <a:extLst>
              <a:ext uri="{FF2B5EF4-FFF2-40B4-BE49-F238E27FC236}">
                <a16:creationId xmlns:a16="http://schemas.microsoft.com/office/drawing/2014/main" id="{E25E7F56-BC2C-49C4-B9C9-2E4E43F47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802" y="3773269"/>
            <a:ext cx="3635470" cy="2948206"/>
          </a:xfrm>
          <a:prstGeom prst="rect">
            <a:avLst/>
          </a:prstGeom>
        </p:spPr>
      </p:pic>
    </p:spTree>
    <p:extLst>
      <p:ext uri="{BB962C8B-B14F-4D97-AF65-F5344CB8AC3E}">
        <p14:creationId xmlns:p14="http://schemas.microsoft.com/office/powerpoint/2010/main" val="1608065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37097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Optimization</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VAE (PSO)</a:t>
            </a:r>
            <a:endParaRPr lang="en-US" sz="10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It optimizes the exploration of the latent space, ensuring that the model can </a:t>
            </a:r>
            <a:r>
              <a:rPr lang="en-US" b="1" dirty="0">
                <a:solidFill>
                  <a:prstClr val="black"/>
                </a:solidFill>
                <a:latin typeface="Times New Roman" panose="02020603050405020304" pitchFamily="18" charset="0"/>
                <a:cs typeface="Times New Roman" panose="02020603050405020304" pitchFamily="18" charset="0"/>
              </a:rPr>
              <a:t>find the most diverse and high-quality samples</a:t>
            </a:r>
            <a:r>
              <a:rPr lang="en-US" dirty="0">
                <a:solidFill>
                  <a:prstClr val="black"/>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PSO helps the model </a:t>
            </a:r>
            <a:r>
              <a:rPr lang="en-US" b="1" dirty="0">
                <a:solidFill>
                  <a:prstClr val="black"/>
                </a:solidFill>
                <a:latin typeface="Times New Roman" panose="02020603050405020304" pitchFamily="18" charset="0"/>
                <a:cs typeface="Times New Roman" panose="02020603050405020304" pitchFamily="18" charset="0"/>
              </a:rPr>
              <a:t>explore a wide variety of potential solutions </a:t>
            </a:r>
            <a:r>
              <a:rPr lang="en-US" dirty="0">
                <a:solidFill>
                  <a:prstClr val="black"/>
                </a:solidFill>
                <a:latin typeface="Times New Roman" panose="02020603050405020304" pitchFamily="18" charset="0"/>
                <a:cs typeface="Times New Roman" panose="02020603050405020304" pitchFamily="18" charset="0"/>
              </a:rPr>
              <a:t>in the latent space. This is crucial for generating diverse and high-quality samples that </a:t>
            </a:r>
            <a:r>
              <a:rPr lang="en-US" b="1" dirty="0">
                <a:solidFill>
                  <a:prstClr val="black"/>
                </a:solidFill>
                <a:latin typeface="Times New Roman" panose="02020603050405020304" pitchFamily="18" charset="0"/>
                <a:cs typeface="Times New Roman" panose="02020603050405020304" pitchFamily="18" charset="0"/>
              </a:rPr>
              <a:t>capture the complexity of body motion </a:t>
            </a:r>
            <a:r>
              <a:rPr lang="en-US" dirty="0">
                <a:solidFill>
                  <a:prstClr val="black"/>
                </a:solidFill>
                <a:latin typeface="Times New Roman" panose="02020603050405020304" pitchFamily="18" charset="0"/>
                <a:cs typeface="Times New Roman" panose="02020603050405020304" pitchFamily="18" charset="0"/>
              </a:rPr>
              <a:t>and emotional expressions.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By </a:t>
            </a:r>
            <a:r>
              <a:rPr lang="en-US" b="1" dirty="0">
                <a:solidFill>
                  <a:prstClr val="black"/>
                </a:solidFill>
                <a:latin typeface="Times New Roman" panose="02020603050405020304" pitchFamily="18" charset="0"/>
                <a:cs typeface="Times New Roman" panose="02020603050405020304" pitchFamily="18" charset="0"/>
              </a:rPr>
              <a:t>evaluating different positions (samples) </a:t>
            </a:r>
            <a:r>
              <a:rPr lang="en-US" dirty="0">
                <a:solidFill>
                  <a:prstClr val="black"/>
                </a:solidFill>
                <a:latin typeface="Times New Roman" panose="02020603050405020304" pitchFamily="18" charset="0"/>
                <a:cs typeface="Times New Roman" panose="02020603050405020304" pitchFamily="18" charset="0"/>
              </a:rPr>
              <a:t>in the latent space, PSO aims to find those that maximize or minimize a given objective function, which could be related to the </a:t>
            </a:r>
            <a:r>
              <a:rPr lang="en-US" b="1" dirty="0">
                <a:solidFill>
                  <a:prstClr val="black"/>
                </a:solidFill>
                <a:latin typeface="Times New Roman" panose="02020603050405020304" pitchFamily="18" charset="0"/>
                <a:cs typeface="Times New Roman" panose="02020603050405020304" pitchFamily="18" charset="0"/>
              </a:rPr>
              <a:t>realism, diversity</a:t>
            </a:r>
            <a:r>
              <a:rPr lang="en-US" dirty="0">
                <a:solidFill>
                  <a:prstClr val="black"/>
                </a:solidFill>
                <a:latin typeface="Times New Roman" panose="02020603050405020304" pitchFamily="18" charset="0"/>
                <a:cs typeface="Times New Roman" panose="02020603050405020304" pitchFamily="18" charset="0"/>
              </a:rPr>
              <a:t>, or emotional accuracy of the samples.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PSO does it by:</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Search Mechanism</a:t>
            </a:r>
            <a:r>
              <a:rPr lang="en-US" dirty="0">
                <a:solidFill>
                  <a:prstClr val="black"/>
                </a:solidFill>
                <a:latin typeface="Times New Roman" panose="02020603050405020304" pitchFamily="18" charset="0"/>
                <a:cs typeface="Times New Roman" panose="02020603050405020304" pitchFamily="18" charset="0"/>
              </a:rPr>
              <a:t>: PSO uses particles, each representing a potential solution in the latent space, which move based on individual and neighbor experiences to find the best solutions.</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Velocity and Position Updates</a:t>
            </a:r>
            <a:r>
              <a:rPr lang="en-US" dirty="0">
                <a:solidFill>
                  <a:prstClr val="black"/>
                </a:solidFill>
                <a:latin typeface="Times New Roman" panose="02020603050405020304" pitchFamily="18" charset="0"/>
                <a:cs typeface="Times New Roman" panose="02020603050405020304" pitchFamily="18" charset="0"/>
              </a:rPr>
              <a:t>: Particles dynamically update their positions in the search space by adjusting their velocity based on personal best positions and those of their neighbors.</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Objective Function Evaluation</a:t>
            </a:r>
            <a:r>
              <a:rPr lang="en-US" dirty="0">
                <a:solidFill>
                  <a:prstClr val="black"/>
                </a:solidFill>
                <a:latin typeface="Times New Roman" panose="02020603050405020304" pitchFamily="18" charset="0"/>
                <a:cs typeface="Times New Roman" panose="02020603050405020304" pitchFamily="18" charset="0"/>
              </a:rPr>
              <a:t>: The quality of each position is assessed using an objective function, which checks the fidelity and emotional accuracy of the generated samples.</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Iterative Improvement</a:t>
            </a:r>
            <a:r>
              <a:rPr lang="en-US" dirty="0">
                <a:solidFill>
                  <a:prstClr val="black"/>
                </a:solidFill>
                <a:latin typeface="Times New Roman" panose="02020603050405020304" pitchFamily="18" charset="0"/>
                <a:cs typeface="Times New Roman" panose="02020603050405020304" pitchFamily="18" charset="0"/>
              </a:rPr>
              <a:t>: Particles iteratively adjust their paths towards areas of the space with potentially better solutions, aiming for convergence to high-quality regions.</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Integration with Model Training</a:t>
            </a:r>
            <a:r>
              <a:rPr lang="en-US" dirty="0">
                <a:solidFill>
                  <a:prstClr val="black"/>
                </a:solidFill>
                <a:latin typeface="Times New Roman" panose="02020603050405020304" pitchFamily="18" charset="0"/>
                <a:cs typeface="Times New Roman" panose="02020603050405020304" pitchFamily="18" charset="0"/>
              </a:rPr>
              <a:t>: PSO is integrated into the model’s training or post-processing phases to refine latent representations and enhance the generation of contextually appropriate outputs.</a:t>
            </a: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22</a:t>
            </a:fld>
            <a:endParaRPr lang="en-US"/>
          </a:p>
        </p:txBody>
      </p:sp>
    </p:spTree>
    <p:extLst>
      <p:ext uri="{BB962C8B-B14F-4D97-AF65-F5344CB8AC3E}">
        <p14:creationId xmlns:p14="http://schemas.microsoft.com/office/powerpoint/2010/main" val="875472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40175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Optimization</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VAE (PSO)</a:t>
            </a:r>
            <a:endParaRPr lang="en-US" sz="10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Purpose</a:t>
            </a:r>
            <a:r>
              <a:rPr lang="en-US" dirty="0">
                <a:solidFill>
                  <a:prstClr val="black"/>
                </a:solidFill>
                <a:latin typeface="Times New Roman" panose="02020603050405020304" pitchFamily="18" charset="0"/>
                <a:cs typeface="Times New Roman" panose="02020603050405020304" pitchFamily="18" charset="0"/>
              </a:rPr>
              <a:t>: The objective function is used to evaluate the quality of the solutions found by the particles in the latent space. Here, the objective function assesses aspects like the realism and emotional rhythms expression of the generated motion data.</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Criteria</a:t>
            </a:r>
            <a:r>
              <a:rPr lang="en-US" dirty="0">
                <a:solidFill>
                  <a:prstClr val="black"/>
                </a:solidFill>
                <a:latin typeface="Times New Roman" panose="02020603050405020304" pitchFamily="18" charset="0"/>
                <a:cs typeface="Times New Roman" panose="02020603050405020304" pitchFamily="18" charset="0"/>
              </a:rPr>
              <a:t>: Specific criteria are the fidelity of motion to realistic human movements, the expressiveness and diversity of emotions represented, and the alignment of generated samples with given emotional intensities.</a:t>
            </a:r>
          </a:p>
          <a:p>
            <a:pPr marL="742950" lvl="1"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algn="just"/>
            <a:r>
              <a:rPr lang="en-US" b="1" dirty="0">
                <a:solidFill>
                  <a:prstClr val="black"/>
                </a:solidFill>
                <a:latin typeface="Times New Roman" panose="02020603050405020304" pitchFamily="18" charset="0"/>
                <a:cs typeface="Times New Roman" panose="02020603050405020304" pitchFamily="18" charset="0"/>
              </a:rPr>
              <a:t>Disentanglement</a:t>
            </a:r>
          </a:p>
          <a:p>
            <a:pPr algn="just"/>
            <a:endParaRPr lang="en-US" sz="1000" b="1" dirty="0">
              <a:solidFill>
                <a:prstClr val="black"/>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It </a:t>
            </a:r>
            <a:r>
              <a:rPr lang="en-US" b="1" dirty="0">
                <a:solidFill>
                  <a:prstClr val="black"/>
                </a:solidFill>
                <a:latin typeface="Times New Roman" panose="02020603050405020304" pitchFamily="18" charset="0"/>
                <a:cs typeface="Times New Roman" panose="02020603050405020304" pitchFamily="18" charset="0"/>
              </a:rPr>
              <a:t>separates the underlying factors of variation </a:t>
            </a:r>
            <a:r>
              <a:rPr lang="en-US" dirty="0">
                <a:solidFill>
                  <a:prstClr val="black"/>
                </a:solidFill>
                <a:latin typeface="Times New Roman" panose="02020603050405020304" pitchFamily="18" charset="0"/>
                <a:cs typeface="Times New Roman" panose="02020603050405020304" pitchFamily="18" charset="0"/>
              </a:rPr>
              <a:t>in the data into </a:t>
            </a:r>
            <a:r>
              <a:rPr lang="en-US" b="1" dirty="0">
                <a:solidFill>
                  <a:prstClr val="black"/>
                </a:solidFill>
                <a:latin typeface="Times New Roman" panose="02020603050405020304" pitchFamily="18" charset="0"/>
                <a:cs typeface="Times New Roman" panose="02020603050405020304" pitchFamily="18" charset="0"/>
              </a:rPr>
              <a:t>distinct parts of the latent space (features)</a:t>
            </a:r>
            <a:r>
              <a:rPr lang="en-US" dirty="0">
                <a:solidFill>
                  <a:prstClr val="black"/>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This separation makes the </a:t>
            </a:r>
            <a:r>
              <a:rPr lang="en-US" b="1" dirty="0">
                <a:solidFill>
                  <a:prstClr val="black"/>
                </a:solidFill>
                <a:latin typeface="Times New Roman" panose="02020603050405020304" pitchFamily="18" charset="0"/>
                <a:cs typeface="Times New Roman" panose="02020603050405020304" pitchFamily="18" charset="0"/>
              </a:rPr>
              <a:t>latent space more interpretable </a:t>
            </a:r>
            <a:r>
              <a:rPr lang="en-US" dirty="0">
                <a:solidFill>
                  <a:prstClr val="black"/>
                </a:solidFill>
                <a:latin typeface="Times New Roman" panose="02020603050405020304" pitchFamily="18" charset="0"/>
                <a:cs typeface="Times New Roman" panose="02020603050405020304" pitchFamily="18" charset="0"/>
              </a:rPr>
              <a:t>and </a:t>
            </a:r>
            <a:r>
              <a:rPr lang="en-US" b="1" dirty="0">
                <a:solidFill>
                  <a:prstClr val="black"/>
                </a:solidFill>
                <a:latin typeface="Times New Roman" panose="02020603050405020304" pitchFamily="18" charset="0"/>
                <a:cs typeface="Times New Roman" panose="02020603050405020304" pitchFamily="18" charset="0"/>
              </a:rPr>
              <a:t>easier to manipulate </a:t>
            </a:r>
            <a:r>
              <a:rPr lang="en-US" dirty="0">
                <a:solidFill>
                  <a:prstClr val="black"/>
                </a:solidFill>
                <a:latin typeface="Times New Roman" panose="02020603050405020304" pitchFamily="18" charset="0"/>
                <a:cs typeface="Times New Roman" panose="02020603050405020304" pitchFamily="18" charset="0"/>
              </a:rPr>
              <a:t>for specific tasks.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Aiming to </a:t>
            </a:r>
            <a:r>
              <a:rPr lang="en-US" b="1" dirty="0">
                <a:solidFill>
                  <a:prstClr val="black"/>
                </a:solidFill>
                <a:latin typeface="Times New Roman" panose="02020603050405020304" pitchFamily="18" charset="0"/>
                <a:cs typeface="Times New Roman" panose="02020603050405020304" pitchFamily="18" charset="0"/>
              </a:rPr>
              <a:t>separate distinct features within different layers of the hierarchical structure </a:t>
            </a:r>
            <a:r>
              <a:rPr lang="en-US" dirty="0">
                <a:solidFill>
                  <a:prstClr val="black"/>
                </a:solidFill>
                <a:latin typeface="Times New Roman" panose="02020603050405020304" pitchFamily="18" charset="0"/>
                <a:cs typeface="Times New Roman" panose="02020603050405020304" pitchFamily="18" charset="0"/>
              </a:rPr>
              <a:t>above.</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Allows for </a:t>
            </a:r>
            <a:r>
              <a:rPr lang="en-US" b="1" dirty="0">
                <a:solidFill>
                  <a:prstClr val="black"/>
                </a:solidFill>
                <a:latin typeface="Times New Roman" panose="02020603050405020304" pitchFamily="18" charset="0"/>
                <a:cs typeface="Times New Roman" panose="02020603050405020304" pitchFamily="18" charset="0"/>
              </a:rPr>
              <a:t>precise control over specific attributes of generated outputs</a:t>
            </a:r>
            <a:r>
              <a:rPr lang="en-US" dirty="0">
                <a:solidFill>
                  <a:prstClr val="black"/>
                </a:solidFill>
                <a:latin typeface="Times New Roman" panose="02020603050405020304" pitchFamily="18" charset="0"/>
                <a:cs typeface="Times New Roman" panose="02020603050405020304" pitchFamily="18" charset="0"/>
              </a:rPr>
              <a:t>, such as the type or intensity of an emotion being expressed through motion, without altering other aspects like the overall style or type of motion.</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By ensuring that the model learns to distinguish between and independently manipulate fundamental factors of variation, it can better generalize to new, unseen examples that vary along these dimensions.</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I can adjust, for instance, the latent variables responsible for </a:t>
            </a:r>
            <a:r>
              <a:rPr lang="en-US" b="1" dirty="0">
                <a:solidFill>
                  <a:prstClr val="black"/>
                </a:solidFill>
                <a:latin typeface="Times New Roman" panose="02020603050405020304" pitchFamily="18" charset="0"/>
                <a:cs typeface="Times New Roman" panose="02020603050405020304" pitchFamily="18" charset="0"/>
              </a:rPr>
              <a:t>'sadness</a:t>
            </a:r>
            <a:r>
              <a:rPr lang="en-US" dirty="0">
                <a:solidFill>
                  <a:prstClr val="black"/>
                </a:solidFill>
                <a:latin typeface="Times New Roman" panose="02020603050405020304" pitchFamily="18" charset="0"/>
                <a:cs typeface="Times New Roman" panose="02020603050405020304" pitchFamily="18" charset="0"/>
              </a:rPr>
              <a:t>' to </a:t>
            </a:r>
            <a:r>
              <a:rPr lang="en-US" b="1" dirty="0">
                <a:solidFill>
                  <a:prstClr val="black"/>
                </a:solidFill>
                <a:latin typeface="Times New Roman" panose="02020603050405020304" pitchFamily="18" charset="0"/>
                <a:cs typeface="Times New Roman" panose="02020603050405020304" pitchFamily="18" charset="0"/>
              </a:rPr>
              <a:t>vary the intensity of sadness </a:t>
            </a:r>
            <a:r>
              <a:rPr lang="en-US" dirty="0">
                <a:solidFill>
                  <a:prstClr val="black"/>
                </a:solidFill>
                <a:latin typeface="Times New Roman" panose="02020603050405020304" pitchFamily="18" charset="0"/>
                <a:cs typeface="Times New Roman" panose="02020603050405020304" pitchFamily="18" charset="0"/>
              </a:rPr>
              <a:t>in a character's movements</a:t>
            </a:r>
          </a:p>
          <a:p>
            <a:pPr algn="just"/>
            <a:endParaRPr lang="en-US" dirty="0">
              <a:solidFill>
                <a:prstClr val="black"/>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23</a:t>
            </a:fld>
            <a:endParaRPr lang="en-US"/>
          </a:p>
        </p:txBody>
      </p:sp>
    </p:spTree>
    <p:extLst>
      <p:ext uri="{BB962C8B-B14F-4D97-AF65-F5344CB8AC3E}">
        <p14:creationId xmlns:p14="http://schemas.microsoft.com/office/powerpoint/2010/main" val="259862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430887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Improvement Compared to VAE</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Diverse Outputs</a:t>
            </a:r>
            <a:r>
              <a:rPr lang="en-US" dirty="0">
                <a:latin typeface="Times New Roman" panose="02020603050405020304" pitchFamily="18" charset="0"/>
                <a:cs typeface="Times New Roman" panose="02020603050405020304" pitchFamily="18" charset="0"/>
              </a:rPr>
              <a:t>: Incorporates PSO to enhance the exploration of latent space, yielding a broader range of plausible motions and emotions.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Controlled Variability</a:t>
            </a:r>
            <a:r>
              <a:rPr lang="en-US" dirty="0">
                <a:latin typeface="Times New Roman" panose="02020603050405020304" pitchFamily="18" charset="0"/>
                <a:cs typeface="Times New Roman" panose="02020603050405020304" pitchFamily="18" charset="0"/>
              </a:rPr>
              <a:t>: Utilizes fuzzy logic to add controlled randomness to the sampling process, increasing the realism and diversity of the generated samples.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Targeted Generation</a:t>
            </a:r>
            <a:r>
              <a:rPr lang="en-US" dirty="0">
                <a:latin typeface="Times New Roman" panose="02020603050405020304" pitchFamily="18" charset="0"/>
                <a:cs typeface="Times New Roman" panose="02020603050405020304" pitchFamily="18" charset="0"/>
              </a:rPr>
              <a:t>: Uses </a:t>
            </a:r>
            <a:r>
              <a:rPr lang="en-US" b="1" dirty="0">
                <a:latin typeface="Times New Roman" panose="02020603050405020304" pitchFamily="18" charset="0"/>
                <a:cs typeface="Times New Roman" panose="02020603050405020304" pitchFamily="18" charset="0"/>
              </a:rPr>
              <a:t>conditional</a:t>
            </a:r>
            <a:r>
              <a:rPr lang="en-US" dirty="0">
                <a:latin typeface="Times New Roman" panose="02020603050405020304" pitchFamily="18" charset="0"/>
                <a:cs typeface="Times New Roman" panose="02020603050405020304" pitchFamily="18" charset="0"/>
              </a:rPr>
              <a:t> inputs to ensure that generated motions align specifically with desired emotional states and intensities.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Disentanglement</a:t>
            </a:r>
            <a:r>
              <a:rPr lang="en-US" dirty="0">
                <a:latin typeface="Times New Roman" panose="02020603050405020304" pitchFamily="18" charset="0"/>
                <a:cs typeface="Times New Roman" panose="02020603050405020304" pitchFamily="18" charset="0"/>
              </a:rPr>
              <a:t>: Separates different aspects of motion and emotion in the latent space, facilitating easier manipulation and better understanding of how specific factors influence the generated outcomes.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Hierarchical Detailing</a:t>
            </a:r>
            <a:r>
              <a:rPr lang="en-US" dirty="0">
                <a:latin typeface="Times New Roman" panose="02020603050405020304" pitchFamily="18" charset="0"/>
                <a:cs typeface="Times New Roman" panose="02020603050405020304" pitchFamily="18" charset="0"/>
              </a:rPr>
              <a:t>: Structures the latent space hierarchically to capture both global and fine-grained details of motion, enhancing the model's ability to handle complex data interrelations effectively.</a:t>
            </a:r>
            <a:endParaRPr lang="en-US" dirty="0">
              <a:solidFill>
                <a:prstClr val="black"/>
              </a:solidFill>
              <a:latin typeface="Times New Roman" panose="02020603050405020304" pitchFamily="18" charset="0"/>
              <a:cs typeface="Times New Roman" panose="02020603050405020304" pitchFamily="18" charset="0"/>
            </a:endParaRPr>
          </a:p>
          <a:p>
            <a:pPr algn="just"/>
            <a:endParaRPr lang="en-US" dirty="0">
              <a:solidFill>
                <a:prstClr val="black"/>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24</a:t>
            </a:fld>
            <a:endParaRPr lang="en-US"/>
          </a:p>
        </p:txBody>
      </p:sp>
    </p:spTree>
    <p:extLst>
      <p:ext uri="{BB962C8B-B14F-4D97-AF65-F5344CB8AC3E}">
        <p14:creationId xmlns:p14="http://schemas.microsoft.com/office/powerpoint/2010/main" val="2663299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683058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algn="just"/>
                <a:endParaRPr lang="en-US" sz="1000" b="1" dirty="0">
                  <a:latin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Position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 The position of each body joint at frame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Rotation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 The rotation (usually as Euler angles or quaternions) of each body joint at frame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input data over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m:t>
                    </m:r>
                  </m:oMath>
                </a14:m>
                <a:r>
                  <a:rPr lang="en-US" sz="1800" dirty="0">
                    <a:effectLst/>
                    <a:latin typeface="Georgia" panose="02040502050405020303" pitchFamily="18" charset="0"/>
                    <a:ea typeface="Calibri" panose="020F0502020204030204" pitchFamily="34" charset="0"/>
                    <a:cs typeface="Arial" panose="020B0604020202020204" pitchFamily="34" charset="0"/>
                  </a:rPr>
                  <a:t> frames can be written as: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e>
                      </m:d>
                      <m:r>
                        <a:rPr lang="en-US" sz="1800">
                          <a:effectLst/>
                          <a:latin typeface="Cambria Math" panose="02040503050406030204" pitchFamily="18" charset="0"/>
                          <a:ea typeface="Calibri" panose="020F0502020204030204" pitchFamily="34" charset="0"/>
                          <a:cs typeface="Arial" panose="020B0604020202020204" pitchFamily="34" charset="0"/>
                        </a:rPr>
                        <m:t>,</m:t>
                      </m:r>
                      <m:box>
                        <m:boxPr>
                          <m:ctrlPr>
                            <a:rPr lang="en-US" sz="1800" i="1">
                              <a:effectLst/>
                              <a:latin typeface="Cambria Math" panose="02040503050406030204" pitchFamily="18" charset="0"/>
                              <a:ea typeface="Calibri" panose="020F0502020204030204" pitchFamily="34" charset="0"/>
                              <a:cs typeface="Arial" panose="020B0604020202020204" pitchFamily="34" charset="0"/>
                            </a:rPr>
                          </m:ctrlPr>
                        </m:boxPr>
                        <m:e>
                          <m:r>
                            <a:rPr lang="en-US" sz="1800">
                              <a:effectLst/>
                              <a:latin typeface="Cambria Math" panose="02040503050406030204" pitchFamily="18" charset="0"/>
                              <a:ea typeface="Calibri" panose="020F0502020204030204" pitchFamily="34" charset="0"/>
                              <a:cs typeface="Arial" panose="020B0604020202020204" pitchFamily="34" charset="0"/>
                            </a:rPr>
                            <m:t> </m:t>
                          </m:r>
                        </m:e>
                      </m:box>
                      <m:r>
                        <a:rPr lang="en-US" sz="1800" i="1">
                          <a:effectLst/>
                          <a:latin typeface="Cambria Math" panose="02040503050406030204" pitchFamily="18" charset="0"/>
                          <a:ea typeface="Calibri" panose="020F0502020204030204" pitchFamily="34" charset="0"/>
                          <a:cs typeface="Arial" panose="020B0604020202020204" pitchFamily="34" charset="0"/>
                        </a:rPr>
                        <m:t>𝑋</m:t>
                      </m:r>
                      <m:r>
                        <a:rPr lang="en-US" sz="18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𝑇</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a vector of positions at time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a vector of rotations at time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total number of frames.</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Since the raw input data may have varying scales, we normalize the data to a suitable range for the neural network. This is usually done for each frame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 for both position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rotation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For each component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𝑅</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the normalization function is: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norm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num>
                        <m:den>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max</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normalized value.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max</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the minimum and maximum values of the data in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𝑋</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across all frames.</a:t>
                </a: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6830588"/>
              </a:xfrm>
              <a:prstGeom prst="rect">
                <a:avLst/>
              </a:prstGeom>
              <a:blipFill>
                <a:blip r:embed="rId2"/>
                <a:stretch>
                  <a:fillRect l="-750" t="-714" b="-44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25</a:t>
            </a:fld>
            <a:endParaRPr lang="en-US"/>
          </a:p>
        </p:txBody>
      </p:sp>
      <p:sp>
        <p:nvSpPr>
          <p:cNvPr id="5" name="TextBox 4">
            <a:extLst>
              <a:ext uri="{FF2B5EF4-FFF2-40B4-BE49-F238E27FC236}">
                <a16:creationId xmlns:a16="http://schemas.microsoft.com/office/drawing/2014/main" id="{F5D9930E-69AD-489E-86AB-05D50DA6E758}"/>
              </a:ext>
            </a:extLst>
          </p:cNvPr>
          <p:cNvSpPr txBox="1"/>
          <p:nvPr/>
        </p:nvSpPr>
        <p:spPr>
          <a:xfrm>
            <a:off x="10419075" y="319668"/>
            <a:ext cx="1720592" cy="369332"/>
          </a:xfrm>
          <a:prstGeom prst="rect">
            <a:avLst/>
          </a:prstGeom>
          <a:noFill/>
        </p:spPr>
        <p:txBody>
          <a:bodyPr wrap="square">
            <a:spAutoFit/>
          </a:bodyPr>
          <a:lstStyle/>
          <a:p>
            <a:r>
              <a:rPr lang="en-US" b="1" dirty="0">
                <a:solidFill>
                  <a:srgbClr val="FF0000"/>
                </a:solidFill>
                <a:latin typeface="Georgia" panose="02040502050405020303" pitchFamily="18" charset="0"/>
              </a:rPr>
              <a:t>Input Data</a:t>
            </a:r>
          </a:p>
        </p:txBody>
      </p:sp>
      <p:sp>
        <p:nvSpPr>
          <p:cNvPr id="7" name="TextBox 6">
            <a:extLst>
              <a:ext uri="{FF2B5EF4-FFF2-40B4-BE49-F238E27FC236}">
                <a16:creationId xmlns:a16="http://schemas.microsoft.com/office/drawing/2014/main" id="{80086D46-F447-48F0-B347-21FE0EEDC8F2}"/>
              </a:ext>
            </a:extLst>
          </p:cNvPr>
          <p:cNvSpPr txBox="1"/>
          <p:nvPr/>
        </p:nvSpPr>
        <p:spPr>
          <a:xfrm>
            <a:off x="9495248" y="5023643"/>
            <a:ext cx="2644419" cy="369332"/>
          </a:xfrm>
          <a:prstGeom prst="rect">
            <a:avLst/>
          </a:prstGeom>
          <a:noFill/>
        </p:spPr>
        <p:txBody>
          <a:bodyPr wrap="square">
            <a:spAutoFit/>
          </a:bodyPr>
          <a:lstStyle/>
          <a:p>
            <a:r>
              <a:rPr lang="en-US" b="1" dirty="0">
                <a:solidFill>
                  <a:srgbClr val="FF0000"/>
                </a:solidFill>
                <a:latin typeface="Georgia" panose="02040502050405020303" pitchFamily="18" charset="0"/>
              </a:rPr>
              <a:t>Data Normalization</a:t>
            </a:r>
          </a:p>
        </p:txBody>
      </p:sp>
      <p:pic>
        <p:nvPicPr>
          <p:cNvPr id="10" name="Picture 9">
            <a:extLst>
              <a:ext uri="{FF2B5EF4-FFF2-40B4-BE49-F238E27FC236}">
                <a16:creationId xmlns:a16="http://schemas.microsoft.com/office/drawing/2014/main" id="{7AF891FC-0C23-41D5-9AA5-C629AEF4D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2489647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726506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In a Hierarchical VAE, the latent space is divided into top-level and bottom-level latent variables. This allows the model to capture both global motion features and fine-grained motion details.</a:t>
                </a: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b="1" dirty="0">
                    <a:effectLst/>
                    <a:latin typeface="Georgia" panose="02040502050405020303" pitchFamily="18" charset="0"/>
                    <a:ea typeface="Calibri" panose="020F0502020204030204" pitchFamily="34" charset="0"/>
                    <a:cs typeface="Arial" panose="020B0604020202020204" pitchFamily="34" charset="0"/>
                  </a:rPr>
                  <a:t>Top-Level Latent Space</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top-level captures coarse, global features (e.g., walking, running). The encoder first computes a Gaussian distribution from which the latent variables are sampled:</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𝒩</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mean vector for the top-level latent space.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variance for the top-level latent space, typically represented as the log of the variance </a:t>
                </a: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oMath>
                </a14:m>
                <a:r>
                  <a:rPr lang="en-US" sz="1800" dirty="0">
                    <a:effectLst/>
                    <a:latin typeface="Georgia" panose="02040502050405020303" pitchFamily="18" charset="0"/>
                    <a:ea typeface="Calibri" panose="020F0502020204030204" pitchFamily="34" charset="0"/>
                    <a:cs typeface="Arial" panose="020B0604020202020204" pitchFamily="34" charset="0"/>
                  </a:rPr>
                  <a:t> to ensure positive variance.</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encoder computes: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1800" i="1">
                              <a:effectLst/>
                              <a:latin typeface="Cambria Math" panose="02040503050406030204" pitchFamily="18" charset="0"/>
                              <a:ea typeface="Calibri" panose="020F0502020204030204" pitchFamily="34" charset="0"/>
                              <a:cs typeface="Arial" panose="020B0604020202020204" pitchFamily="34" charset="0"/>
                            </a:rPr>
                          </m:ctrlPr>
                        </m:mPr>
                        <m:m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enc</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norm</m:t>
                                    </m:r>
                                  </m:sub>
                                </m:sSub>
                              </m:e>
                            </m:d>
                          </m:e>
                        </m:mr>
                        <m:m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e>
                        </m:mr>
                      </m:m>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neural networks that take the normalized input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compute the mean and log-variance, respectively.</a:t>
                </a:r>
              </a:p>
              <a:p>
                <a:pPr marL="342900" marR="0" lvl="0" indent="-342900">
                  <a:spcBef>
                    <a:spcPts val="0"/>
                  </a:spcBef>
                  <a:spcAft>
                    <a:spcPts val="600"/>
                  </a:spcAft>
                  <a:buFont typeface="Symbol" panose="05050102010706020507" pitchFamily="18" charset="2"/>
                  <a:buChar char=""/>
                  <a:tabLst>
                    <a:tab pos="457200" algn="l"/>
                  </a:tabLs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7265066"/>
              </a:xfrm>
              <a:prstGeom prst="rect">
                <a:avLst/>
              </a:prstGeom>
              <a:blipFill>
                <a:blip r:embed="rId2"/>
                <a:stretch>
                  <a:fillRect l="-750" t="-671" r="-55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26</a:t>
            </a:fld>
            <a:endParaRPr lang="en-US" dirty="0"/>
          </a:p>
        </p:txBody>
      </p:sp>
      <p:sp>
        <p:nvSpPr>
          <p:cNvPr id="5" name="TextBox 4">
            <a:extLst>
              <a:ext uri="{FF2B5EF4-FFF2-40B4-BE49-F238E27FC236}">
                <a16:creationId xmlns:a16="http://schemas.microsoft.com/office/drawing/2014/main" id="{3A3F0144-ED3D-4897-ACAF-8F63B734557C}"/>
              </a:ext>
            </a:extLst>
          </p:cNvPr>
          <p:cNvSpPr txBox="1"/>
          <p:nvPr/>
        </p:nvSpPr>
        <p:spPr>
          <a:xfrm>
            <a:off x="9207883" y="136525"/>
            <a:ext cx="3018934"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Hierarchical Encoding</a:t>
            </a:r>
            <a:endParaRPr lang="en-US" dirty="0">
              <a:solidFill>
                <a:srgbClr val="FF0000"/>
              </a:solidFill>
            </a:endParaRPr>
          </a:p>
        </p:txBody>
      </p:sp>
      <p:pic>
        <p:nvPicPr>
          <p:cNvPr id="6" name="Picture 5">
            <a:extLst>
              <a:ext uri="{FF2B5EF4-FFF2-40B4-BE49-F238E27FC236}">
                <a16:creationId xmlns:a16="http://schemas.microsoft.com/office/drawing/2014/main" id="{AE821783-22CC-49A8-8BBC-678E319B1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2245193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651672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b="1" dirty="0">
                    <a:effectLst/>
                    <a:latin typeface="Georgia" panose="02040502050405020303" pitchFamily="18" charset="0"/>
                    <a:ea typeface="Calibri" panose="020F0502020204030204" pitchFamily="34" charset="0"/>
                    <a:cs typeface="Arial" panose="020B0604020202020204" pitchFamily="34" charset="0"/>
                  </a:rPr>
                </a:br>
                <a:r>
                  <a:rPr lang="en-US" sz="1800" b="1" dirty="0">
                    <a:effectLst/>
                    <a:latin typeface="Georgia" panose="02040502050405020303" pitchFamily="18" charset="0"/>
                    <a:ea typeface="Calibri" panose="020F0502020204030204" pitchFamily="34" charset="0"/>
                    <a:cs typeface="Arial" panose="020B0604020202020204" pitchFamily="34" charset="0"/>
                  </a:rPr>
                  <a:t>Bottom-Level Latent Space</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bottom-level captures finer details of the motion (e.g., subtle movements of limbs or joints). The bottom-level latent variables are conditioned on the top-level ones: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𝒩</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mean vector for the bottom-level latent space.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variance for the bottom-level latent space, typically represented as </a:t>
                </a: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mean and variance for the bottom-level latent space depend on the top-level latent space:</a:t>
                </a:r>
              </a:p>
              <a:p>
                <a:pPr marL="0" marR="0">
                  <a:spcBef>
                    <a:spcPts val="0"/>
                  </a:spcBef>
                  <a:spcAft>
                    <a:spcPts val="1200"/>
                  </a:spcAft>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1800" i="1">
                              <a:effectLst/>
                              <a:latin typeface="Cambria Math" panose="02040503050406030204" pitchFamily="18" charset="0"/>
                              <a:ea typeface="Calibri" panose="020F0502020204030204" pitchFamily="34" charset="0"/>
                              <a:cs typeface="Arial" panose="020B0604020202020204" pitchFamily="34" charset="0"/>
                            </a:rPr>
                          </m:ctrlPr>
                        </m:mPr>
                        <m:m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e>
                        </m:mr>
                        <m:m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e>
                        </m:mr>
                      </m:m>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neural networks conditioned 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6516720"/>
              </a:xfrm>
              <a:prstGeom prst="rect">
                <a:avLst/>
              </a:prstGeom>
              <a:blipFill>
                <a:blip r:embed="rId2"/>
                <a:stretch>
                  <a:fillRect l="-750" t="-748"/>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27</a:t>
            </a:fld>
            <a:endParaRPr lang="en-US" dirty="0"/>
          </a:p>
        </p:txBody>
      </p:sp>
      <p:sp>
        <p:nvSpPr>
          <p:cNvPr id="5" name="TextBox 4">
            <a:extLst>
              <a:ext uri="{FF2B5EF4-FFF2-40B4-BE49-F238E27FC236}">
                <a16:creationId xmlns:a16="http://schemas.microsoft.com/office/drawing/2014/main" id="{3A3F0144-ED3D-4897-ACAF-8F63B734557C}"/>
              </a:ext>
            </a:extLst>
          </p:cNvPr>
          <p:cNvSpPr txBox="1"/>
          <p:nvPr/>
        </p:nvSpPr>
        <p:spPr>
          <a:xfrm>
            <a:off x="9037947" y="136525"/>
            <a:ext cx="3018934"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Hierarchical Encoding</a:t>
            </a:r>
            <a:endParaRPr lang="en-US" dirty="0">
              <a:solidFill>
                <a:srgbClr val="FF0000"/>
              </a:solidFill>
            </a:endParaRPr>
          </a:p>
        </p:txBody>
      </p:sp>
      <p:pic>
        <p:nvPicPr>
          <p:cNvPr id="6" name="Picture 5">
            <a:extLst>
              <a:ext uri="{FF2B5EF4-FFF2-40B4-BE49-F238E27FC236}">
                <a16:creationId xmlns:a16="http://schemas.microsoft.com/office/drawing/2014/main" id="{57F3EB8B-B991-418B-87C7-7AE829A4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380488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619349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In fuzzy sampling, we introduce controlled randomness into the latent space by sampling from a Gaussian distribution with a fuzziness factor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𝜂</m:t>
                    </m:r>
                  </m:oMath>
                </a14:m>
                <a:r>
                  <a:rPr lang="en-US" sz="1800" dirty="0">
                    <a:effectLst/>
                    <a:latin typeface="Georgia" panose="02040502050405020303" pitchFamily="18" charset="0"/>
                    <a:ea typeface="Calibri" panose="020F0502020204030204" pitchFamily="34" charset="0"/>
                    <a:cs typeface="Arial" panose="020B0604020202020204" pitchFamily="34" charset="0"/>
                  </a:rPr>
                  <a:t>. This allows the model to explore diverse and varied outputs.</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For both top-level and bottom-level latent spaces, we apply:</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𝜇</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𝜂</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𝜎</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𝜖</m:t>
                      </m:r>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𝜇</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mean (either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or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𝜎</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standard deviation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𝜎</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exp</m:t>
                    </m:r>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a:effectLst/>
                            <a:latin typeface="Cambria Math" panose="02040503050406030204" pitchFamily="18" charset="0"/>
                            <a:ea typeface="Calibri" panose="020F0502020204030204" pitchFamily="34" charset="0"/>
                            <a:cs typeface="Arial" panose="020B0604020202020204" pitchFamily="34" charset="0"/>
                          </a:rPr>
                          <m:t>0.5⋅</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p>
                      </m:e>
                    </m:d>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𝒩</m:t>
                    </m:r>
                    <m:r>
                      <a:rPr lang="en-US" sz="1800">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𝐼</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a random noise vector sampled from a standard normal distribution.</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𝜂</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fuzziness parameter that controls the degree of randomness.</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Thus, the latent variables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sampled as: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1800" i="1">
                              <a:effectLst/>
                              <a:latin typeface="Cambria Math" panose="02040503050406030204" pitchFamily="18" charset="0"/>
                              <a:ea typeface="Calibri" panose="020F0502020204030204" pitchFamily="34" charset="0"/>
                              <a:cs typeface="Arial" panose="020B0604020202020204" pitchFamily="34" charset="0"/>
                            </a:rPr>
                          </m:ctrlPr>
                        </m:mPr>
                        <m:m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𝜂</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𝜖</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e>
                        </m:mr>
                        <m:m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𝜂</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𝜖</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e>
                        </m:mr>
                      </m:m>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6193490"/>
              </a:xfrm>
              <a:prstGeom prst="rect">
                <a:avLst/>
              </a:prstGeom>
              <a:blipFill>
                <a:blip r:embed="rId2"/>
                <a:stretch>
                  <a:fillRect l="-750" t="-787" r="-30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28</a:t>
            </a:fld>
            <a:endParaRPr lang="en-US" dirty="0"/>
          </a:p>
        </p:txBody>
      </p:sp>
      <p:sp>
        <p:nvSpPr>
          <p:cNvPr id="6" name="TextBox 5">
            <a:extLst>
              <a:ext uri="{FF2B5EF4-FFF2-40B4-BE49-F238E27FC236}">
                <a16:creationId xmlns:a16="http://schemas.microsoft.com/office/drawing/2014/main" id="{481C3943-9760-4624-BF53-E8FDC9865E49}"/>
              </a:ext>
            </a:extLst>
          </p:cNvPr>
          <p:cNvSpPr txBox="1"/>
          <p:nvPr/>
        </p:nvSpPr>
        <p:spPr>
          <a:xfrm>
            <a:off x="9982200" y="0"/>
            <a:ext cx="2132815"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Fuzzy Sampling</a:t>
            </a:r>
            <a:endParaRPr lang="en-US" dirty="0">
              <a:solidFill>
                <a:srgbClr val="FF0000"/>
              </a:solidFill>
            </a:endParaRPr>
          </a:p>
        </p:txBody>
      </p:sp>
      <p:pic>
        <p:nvPicPr>
          <p:cNvPr id="7" name="Picture 6">
            <a:extLst>
              <a:ext uri="{FF2B5EF4-FFF2-40B4-BE49-F238E27FC236}">
                <a16:creationId xmlns:a16="http://schemas.microsoft.com/office/drawing/2014/main" id="{D1C27038-5B0F-4FFE-A97C-E15B005C5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2052656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633936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Disentanglement ensures that different factors (e.g., emotion, intensity, general body motion) are independently represented in the latent space. This is achieved by penalizing correlations between the latent dimensions using a term called Total Correlation (TC).</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TC Loss is added to the overall VAE loss to encourage independence between latent variables: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TC</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KL</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𝑞</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grow m:val="on"/>
                              <m:supHide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r>
                            <a:rPr lang="en-US" sz="1800">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𝑞</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𝑞</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joint distribution of all latent variables.</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𝑞</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marginal distribution of the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r>
                  <a:rPr lang="en-US" sz="1800" dirty="0" err="1">
                    <a:effectLst/>
                    <a:latin typeface="Georgia" panose="02040502050405020303" pitchFamily="18" charset="0"/>
                    <a:ea typeface="Calibri" panose="020F0502020204030204" pitchFamily="34" charset="0"/>
                    <a:cs typeface="Arial" panose="020B0604020202020204" pitchFamily="34" charset="0"/>
                  </a:rPr>
                  <a:t>th</a:t>
                </a:r>
                <a:r>
                  <a:rPr lang="en-US" sz="1800" dirty="0">
                    <a:effectLst/>
                    <a:latin typeface="Georgia" panose="02040502050405020303" pitchFamily="18" charset="0"/>
                    <a:ea typeface="Calibri" panose="020F0502020204030204" pitchFamily="34" charset="0"/>
                    <a:cs typeface="Arial" panose="020B0604020202020204" pitchFamily="34" charset="0"/>
                  </a:rPr>
                  <a:t> latent variable.</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By penalizing the divergence between the joint distribution and the product of the marginals, we ensure that each latent dimension independently represents a different aspect of the data.</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6339364"/>
              </a:xfrm>
              <a:prstGeom prst="rect">
                <a:avLst/>
              </a:prstGeom>
              <a:blipFill>
                <a:blip r:embed="rId2"/>
                <a:stretch>
                  <a:fillRect l="-750" t="-769" r="-30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29</a:t>
            </a:fld>
            <a:endParaRPr lang="en-US" dirty="0"/>
          </a:p>
        </p:txBody>
      </p:sp>
      <p:sp>
        <p:nvSpPr>
          <p:cNvPr id="7" name="TextBox 6">
            <a:extLst>
              <a:ext uri="{FF2B5EF4-FFF2-40B4-BE49-F238E27FC236}">
                <a16:creationId xmlns:a16="http://schemas.microsoft.com/office/drawing/2014/main" id="{591A327F-61E7-4D34-A9A5-95F5E060AAE1}"/>
              </a:ext>
            </a:extLst>
          </p:cNvPr>
          <p:cNvSpPr txBox="1"/>
          <p:nvPr/>
        </p:nvSpPr>
        <p:spPr>
          <a:xfrm>
            <a:off x="8019853" y="66149"/>
            <a:ext cx="4074736"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Disentanglement in Latent Space</a:t>
            </a:r>
            <a:endParaRPr lang="en-US" b="1" dirty="0">
              <a:solidFill>
                <a:srgbClr val="FF0000"/>
              </a:solidFill>
            </a:endParaRPr>
          </a:p>
        </p:txBody>
      </p:sp>
      <p:pic>
        <p:nvPicPr>
          <p:cNvPr id="8" name="Picture 7">
            <a:extLst>
              <a:ext uri="{FF2B5EF4-FFF2-40B4-BE49-F238E27FC236}">
                <a16:creationId xmlns:a16="http://schemas.microsoft.com/office/drawing/2014/main" id="{91298E52-0408-4484-8BF5-D0796D328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3489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26297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Definition:</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type of neural network used for unsupervised learning that aims to learn efficient </a:t>
            </a:r>
            <a:r>
              <a:rPr lang="en-US" dirty="0" err="1">
                <a:latin typeface="Times New Roman" panose="02020603050405020304" pitchFamily="18" charset="0"/>
                <a:cs typeface="Times New Roman" panose="02020603050405020304" pitchFamily="18" charset="0"/>
              </a:rPr>
              <a:t>codings</a:t>
            </a:r>
            <a:r>
              <a:rPr lang="en-US" dirty="0">
                <a:latin typeface="Times New Roman" panose="02020603050405020304" pitchFamily="18" charset="0"/>
                <a:cs typeface="Times New Roman" panose="02020603050405020304" pitchFamily="18" charset="0"/>
              </a:rPr>
              <a:t> of input data by compressing it into a lower-dimensional latent space and then reconstructing the original input from this compressed representation.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Aim to retain as much of the original information as possible.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adding an output target layer and adding supervised loss, it could be used in a supervised manner.</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Application:</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Dimensionality reduction (feature selection)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Denoising</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Outlier detection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extraction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compression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SDG</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FA4DAA2-1542-4994-A1DB-2096C0FD88C1}"/>
              </a:ext>
            </a:extLst>
          </p:cNvPr>
          <p:cNvSpPr>
            <a:spLocks noGrp="1"/>
          </p:cNvSpPr>
          <p:nvPr>
            <p:ph type="sldNum" sz="quarter" idx="12"/>
          </p:nvPr>
        </p:nvSpPr>
        <p:spPr/>
        <p:txBody>
          <a:bodyPr/>
          <a:lstStyle/>
          <a:p>
            <a:fld id="{7FB02627-9163-49D0-8976-5CB0287DCF8D}" type="slidenum">
              <a:rPr lang="en-US" smtClean="0"/>
              <a:t>3</a:t>
            </a:fld>
            <a:endParaRPr lang="en-US"/>
          </a:p>
        </p:txBody>
      </p:sp>
      <p:pic>
        <p:nvPicPr>
          <p:cNvPr id="5" name="Picture 4">
            <a:extLst>
              <a:ext uri="{FF2B5EF4-FFF2-40B4-BE49-F238E27FC236}">
                <a16:creationId xmlns:a16="http://schemas.microsoft.com/office/drawing/2014/main" id="{6D3613E1-1F2E-4E6D-BF4C-7C4E5016D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836" y="5839403"/>
            <a:ext cx="785133" cy="785133"/>
          </a:xfrm>
          <a:prstGeom prst="rect">
            <a:avLst/>
          </a:prstGeom>
        </p:spPr>
      </p:pic>
    </p:spTree>
    <p:extLst>
      <p:ext uri="{BB962C8B-B14F-4D97-AF65-F5344CB8AC3E}">
        <p14:creationId xmlns:p14="http://schemas.microsoft.com/office/powerpoint/2010/main" val="383038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788837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PSO is used to search the latent space effectively and find the optimal latent vectors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that lead to the best output. In PSO, each particle represents a candidate solution in the latent space. The particles update their positions based on:</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Velocity Update:</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𝑤</m:t>
                      </m:r>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𝑐</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best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i</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e>
                      </m:d>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𝑐</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best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updated velocity of particle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at time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𝑤</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inertia weight (controls exploration vs exploitation).</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𝑐</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𝑐</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acceleration coefficients (control attraction to personal and global best positions).</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random factors between 0 and 1.</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best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i</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personal best position of particle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best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global best position.</a:t>
                </a: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Position Update:</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current position of particle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in the latent space.</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7888378"/>
              </a:xfrm>
              <a:prstGeom prst="rect">
                <a:avLst/>
              </a:prstGeom>
              <a:blipFill>
                <a:blip r:embed="rId2"/>
                <a:stretch>
                  <a:fillRect l="-750" t="-618" r="-45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30</a:t>
            </a:fld>
            <a:endParaRPr lang="en-US" dirty="0"/>
          </a:p>
        </p:txBody>
      </p:sp>
      <p:sp>
        <p:nvSpPr>
          <p:cNvPr id="6" name="TextBox 5">
            <a:extLst>
              <a:ext uri="{FF2B5EF4-FFF2-40B4-BE49-F238E27FC236}">
                <a16:creationId xmlns:a16="http://schemas.microsoft.com/office/drawing/2014/main" id="{82DCEC24-4CDA-41E3-A8C7-4041ED6C0FD0}"/>
              </a:ext>
            </a:extLst>
          </p:cNvPr>
          <p:cNvSpPr txBox="1"/>
          <p:nvPr/>
        </p:nvSpPr>
        <p:spPr>
          <a:xfrm>
            <a:off x="7650638" y="136525"/>
            <a:ext cx="4541362"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Particle Swarm Optimization (PSO)</a:t>
            </a:r>
            <a:endParaRPr lang="en-US" b="1" dirty="0">
              <a:solidFill>
                <a:srgbClr val="FF0000"/>
              </a:solidFill>
            </a:endParaRPr>
          </a:p>
        </p:txBody>
      </p:sp>
      <p:pic>
        <p:nvPicPr>
          <p:cNvPr id="8" name="Picture 7">
            <a:extLst>
              <a:ext uri="{FF2B5EF4-FFF2-40B4-BE49-F238E27FC236}">
                <a16:creationId xmlns:a16="http://schemas.microsoft.com/office/drawing/2014/main" id="{468A4888-3AA6-4D99-AD09-175F27977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65631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475739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We now introduce conditional inputs such as emotion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𝑒</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and intensity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𝐼</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into the latent space to control the style and emotional expression of the output. The final latent vector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final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constructed by concatenating the optimized latent vectors with the emotion and intensity inputs: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final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Concatenate</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𝑒</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𝐼</m:t>
                          </m:r>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𝑒</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a vector representing emotion.</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𝐼</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a scalar or vector representing the intensity of the emotion.</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4757393"/>
              </a:xfrm>
              <a:prstGeom prst="rect">
                <a:avLst/>
              </a:prstGeom>
              <a:blipFill>
                <a:blip r:embed="rId2"/>
                <a:stretch>
                  <a:fillRect l="-750" t="-102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31</a:t>
            </a:fld>
            <a:endParaRPr lang="en-US" dirty="0"/>
          </a:p>
        </p:txBody>
      </p:sp>
      <p:sp>
        <p:nvSpPr>
          <p:cNvPr id="7" name="TextBox 6">
            <a:extLst>
              <a:ext uri="{FF2B5EF4-FFF2-40B4-BE49-F238E27FC236}">
                <a16:creationId xmlns:a16="http://schemas.microsoft.com/office/drawing/2014/main" id="{D2A20263-1A83-4DB8-B93D-1F561851298A}"/>
              </a:ext>
            </a:extLst>
          </p:cNvPr>
          <p:cNvSpPr txBox="1"/>
          <p:nvPr/>
        </p:nvSpPr>
        <p:spPr>
          <a:xfrm>
            <a:off x="3233787" y="6256255"/>
            <a:ext cx="5724425"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Conditional Inputs (Emotion and Intensity)</a:t>
            </a:r>
            <a:endParaRPr lang="en-US" b="1" dirty="0">
              <a:solidFill>
                <a:srgbClr val="FF0000"/>
              </a:solidFill>
            </a:endParaRPr>
          </a:p>
        </p:txBody>
      </p:sp>
      <p:pic>
        <p:nvPicPr>
          <p:cNvPr id="8" name="Picture 7">
            <a:extLst>
              <a:ext uri="{FF2B5EF4-FFF2-40B4-BE49-F238E27FC236}">
                <a16:creationId xmlns:a16="http://schemas.microsoft.com/office/drawing/2014/main" id="{77A8E714-4E5D-45DE-AA57-0615D16C3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150231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528349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The decoder reconstructs the motion data hierarchically from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final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Top-Level Decoding: The decoder first reconstructs the coarse, global motion features from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Decoder</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Bottom-Level Decoding: The decoder then reconstructs the fine-grained details from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conditioned on the global features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Decoder</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final reconstructed motion </a:t>
                </a:r>
                <a14:m>
                  <m:oMath xmlns:m="http://schemas.openxmlformats.org/officeDocument/2006/math">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combination of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a:effectLst/>
                            <a:latin typeface="Georgia" panose="02040502050405020303"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5283498"/>
              </a:xfrm>
              <a:prstGeom prst="rect">
                <a:avLst/>
              </a:prstGeom>
              <a:blipFill>
                <a:blip r:embed="rId2"/>
                <a:stretch>
                  <a:fillRect l="-750" t="-92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32</a:t>
            </a:fld>
            <a:endParaRPr lang="en-US" dirty="0"/>
          </a:p>
        </p:txBody>
      </p:sp>
      <p:sp>
        <p:nvSpPr>
          <p:cNvPr id="6" name="TextBox 5">
            <a:extLst>
              <a:ext uri="{FF2B5EF4-FFF2-40B4-BE49-F238E27FC236}">
                <a16:creationId xmlns:a16="http://schemas.microsoft.com/office/drawing/2014/main" id="{8ED5D7F8-D8B3-40A4-8F30-890AF4CF77CC}"/>
              </a:ext>
            </a:extLst>
          </p:cNvPr>
          <p:cNvSpPr txBox="1"/>
          <p:nvPr/>
        </p:nvSpPr>
        <p:spPr>
          <a:xfrm>
            <a:off x="9207632" y="0"/>
            <a:ext cx="3678810"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Hierarchical Decoding</a:t>
            </a:r>
            <a:endParaRPr lang="en-US" b="1" dirty="0">
              <a:solidFill>
                <a:srgbClr val="FF0000"/>
              </a:solidFill>
            </a:endParaRPr>
          </a:p>
        </p:txBody>
      </p:sp>
      <p:pic>
        <p:nvPicPr>
          <p:cNvPr id="8" name="Picture 7">
            <a:extLst>
              <a:ext uri="{FF2B5EF4-FFF2-40B4-BE49-F238E27FC236}">
                <a16:creationId xmlns:a16="http://schemas.microsoft.com/office/drawing/2014/main" id="{5A25E248-3A40-4636-B9B3-B13206AE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3034725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5653471"/>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The total loss for the model consists of:</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Reconstruction Loss: Measures the difference between the original and reconstructed motion.</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Reconstruction</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Loss</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𝔼</m:t>
                          </m:r>
                        </m:e>
                        <m: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𝜙</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sub>
                      </m:sSub>
                      <m:d>
                        <m:dPr>
                          <m:begChr m:val="["/>
                          <m:endChr m:val="]"/>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𝜃</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KL Divergence: Ensures that the latent variables stay close to the prior Gaussian distribution.</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KL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Divergence</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KL</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𝜙</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𝑝</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mj-lt"/>
                  <a:buAutoNum type="arabicPeriod" startAt="3"/>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Total Correlation (TC) Loss: Ensures disentanglement by penalizing correlations between the latent variables.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Total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Correlation</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TC</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KL</m:t>
                      </m:r>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𝑞</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grow m:val="on"/>
                              <m:supHide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r>
                            <a:rPr lang="en-US" sz="1800">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𝑞</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total loss is: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ℒ</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Reconstruction</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Loss</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𝛽</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KL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Divergence</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𝜆</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TC</m:t>
                      </m:r>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𝛽</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𝜆</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are hyperparameters controlling the importance of each term.</a:t>
                </a: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5653471"/>
              </a:xfrm>
              <a:prstGeom prst="rect">
                <a:avLst/>
              </a:prstGeom>
              <a:blipFill>
                <a:blip r:embed="rId2"/>
                <a:stretch>
                  <a:fillRect l="-750" t="-863" b="-86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33</a:t>
            </a:fld>
            <a:endParaRPr lang="en-US" dirty="0"/>
          </a:p>
        </p:txBody>
      </p:sp>
      <p:sp>
        <p:nvSpPr>
          <p:cNvPr id="7" name="TextBox 6">
            <a:extLst>
              <a:ext uri="{FF2B5EF4-FFF2-40B4-BE49-F238E27FC236}">
                <a16:creationId xmlns:a16="http://schemas.microsoft.com/office/drawing/2014/main" id="{D1941033-D15D-4A54-BF1A-A6D7A1FC73ED}"/>
              </a:ext>
            </a:extLst>
          </p:cNvPr>
          <p:cNvSpPr txBox="1"/>
          <p:nvPr/>
        </p:nvSpPr>
        <p:spPr>
          <a:xfrm>
            <a:off x="3431750" y="6352143"/>
            <a:ext cx="5328500"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Reconstruction and Disentanglement Loss</a:t>
            </a:r>
            <a:endParaRPr lang="en-US" b="1" dirty="0">
              <a:solidFill>
                <a:srgbClr val="FF0000"/>
              </a:solidFill>
            </a:endParaRPr>
          </a:p>
        </p:txBody>
      </p:sp>
      <p:pic>
        <p:nvPicPr>
          <p:cNvPr id="8" name="Picture 7">
            <a:extLst>
              <a:ext uri="{FF2B5EF4-FFF2-40B4-BE49-F238E27FC236}">
                <a16:creationId xmlns:a16="http://schemas.microsoft.com/office/drawing/2014/main" id="{E3C937E9-E798-4059-85A0-BC71C2B95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2066807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327968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Finally, the output motion data </a:t>
                </a:r>
                <a14:m>
                  <m:oMath xmlns:m="http://schemas.openxmlformats.org/officeDocument/2006/math">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oMath>
                </a14:m>
                <a:r>
                  <a:rPr lang="en-US" sz="1800" dirty="0">
                    <a:effectLst/>
                    <a:latin typeface="Georgia" panose="02040502050405020303" pitchFamily="18" charset="0"/>
                    <a:ea typeface="Calibri" panose="020F0502020204030204" pitchFamily="34" charset="0"/>
                    <a:cs typeface="Arial" panose="020B0604020202020204" pitchFamily="34" charset="0"/>
                  </a:rPr>
                  <a:t> is:</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Denormalized to match the original scale:</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denorm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max</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e>
                      </m:d>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Smoothed using a Gaussian filter to ensure fluid motion transitions.</a:t>
                </a: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Saved in the BVH format with the reconstructed positions </a:t>
                </a:r>
                <a14:m>
                  <m:oMath xmlns:m="http://schemas.openxmlformats.org/officeDocument/2006/math">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acc>
                  </m:oMath>
                </a14:m>
                <a:r>
                  <a:rPr lang="en-US" sz="1800" dirty="0">
                    <a:effectLst/>
                    <a:latin typeface="Georgia" panose="02040502050405020303" pitchFamily="18" charset="0"/>
                    <a:ea typeface="Calibri" panose="020F0502020204030204" pitchFamily="34" charset="0"/>
                    <a:cs typeface="Arial" panose="020B0604020202020204" pitchFamily="34" charset="0"/>
                  </a:rPr>
                  <a:t> and rotations </a:t>
                </a:r>
                <a14:m>
                  <m:oMath xmlns:m="http://schemas.openxmlformats.org/officeDocument/2006/math">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acc>
                  </m:oMath>
                </a14:m>
                <a:r>
                  <a:rPr lang="en-US" sz="1800" dirty="0">
                    <a:effectLst/>
                    <a:latin typeface="Georgia" panose="02040502050405020303" pitchFamily="18" charset="0"/>
                    <a:ea typeface="Calibri" panose="020F0502020204030204" pitchFamily="34" charset="0"/>
                    <a:cs typeface="Arial" panose="020B0604020202020204" pitchFamily="34" charset="0"/>
                  </a:rPr>
                  <a:t> for each frame.</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3279680"/>
              </a:xfrm>
              <a:prstGeom prst="rect">
                <a:avLst/>
              </a:prstGeom>
              <a:blipFill>
                <a:blip r:embed="rId2"/>
                <a:stretch>
                  <a:fillRect l="-750" t="-1487"/>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34</a:t>
            </a:fld>
            <a:endParaRPr lang="en-US" dirty="0"/>
          </a:p>
        </p:txBody>
      </p:sp>
      <p:sp>
        <p:nvSpPr>
          <p:cNvPr id="6" name="TextBox 5">
            <a:extLst>
              <a:ext uri="{FF2B5EF4-FFF2-40B4-BE49-F238E27FC236}">
                <a16:creationId xmlns:a16="http://schemas.microsoft.com/office/drawing/2014/main" id="{90328994-C737-4F7A-AF49-280D5D23C6BD}"/>
              </a:ext>
            </a:extLst>
          </p:cNvPr>
          <p:cNvSpPr txBox="1"/>
          <p:nvPr/>
        </p:nvSpPr>
        <p:spPr>
          <a:xfrm>
            <a:off x="8731969" y="136525"/>
            <a:ext cx="3725944"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Postprocessing and Output</a:t>
            </a:r>
            <a:endParaRPr lang="en-US" b="1" dirty="0">
              <a:solidFill>
                <a:srgbClr val="FF0000"/>
              </a:solidFill>
            </a:endParaRPr>
          </a:p>
        </p:txBody>
      </p:sp>
      <p:pic>
        <p:nvPicPr>
          <p:cNvPr id="8" name="Picture 7">
            <a:extLst>
              <a:ext uri="{FF2B5EF4-FFF2-40B4-BE49-F238E27FC236}">
                <a16:creationId xmlns:a16="http://schemas.microsoft.com/office/drawing/2014/main" id="{7D85D8F1-58FC-4BB8-AAE0-58E72D652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84915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37097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Challenges in SDG:</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Lack of Diversity</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Converge towards average representations</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Overfitting</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Generated data that is too similar to the training examples and not general enough to represent real-world variations. Basically, it makes noise.</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Loss</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Important features may be lost during compression in the latent space, particularly if the dimensionality reduction is too aggressive or the network architecture is not suitable</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 Over Generated Attributes</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 autoencoders provide limited control over specific attributes of the generated data, making it challenging to direct the generation process toward desired characteristics.</a:t>
            </a: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AE generates similar samples to the original one, latent space should be manipulated by </a:t>
            </a:r>
            <a:r>
              <a:rPr lang="en-US" b="1" dirty="0">
                <a:latin typeface="Times New Roman" panose="02020603050405020304" pitchFamily="18" charset="0"/>
                <a:cs typeface="Times New Roman" panose="02020603050405020304" pitchFamily="18" charset="0"/>
              </a:rPr>
              <a:t>interpolation</a:t>
            </a:r>
            <a:r>
              <a:rPr lang="en-US" dirty="0">
                <a:latin typeface="Times New Roman" panose="02020603050405020304" pitchFamily="18" charset="0"/>
                <a:cs typeface="Times New Roman" panose="02020603050405020304" pitchFamily="18" charset="0"/>
              </a:rPr>
              <a:t>.</a:t>
            </a:r>
          </a:p>
          <a:p>
            <a:pPr marL="1657350" lvl="3"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For example, by taking two latent space representations of face images and interpolating between them, the decoder can generate new faces that possess features from both original images.</a:t>
            </a: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DA14301-57E8-4DB2-870F-DA1D7E82A037}"/>
              </a:ext>
            </a:extLst>
          </p:cNvPr>
          <p:cNvSpPr>
            <a:spLocks noGrp="1"/>
          </p:cNvSpPr>
          <p:nvPr>
            <p:ph type="sldNum" sz="quarter" idx="12"/>
          </p:nvPr>
        </p:nvSpPr>
        <p:spPr/>
        <p:txBody>
          <a:bodyPr/>
          <a:lstStyle/>
          <a:p>
            <a:fld id="{7FB02627-9163-49D0-8976-5CB0287DCF8D}" type="slidenum">
              <a:rPr lang="en-US" smtClean="0"/>
              <a:t>4</a:t>
            </a:fld>
            <a:endParaRPr lang="en-US"/>
          </a:p>
        </p:txBody>
      </p:sp>
      <p:pic>
        <p:nvPicPr>
          <p:cNvPr id="5" name="Picture 4">
            <a:extLst>
              <a:ext uri="{FF2B5EF4-FFF2-40B4-BE49-F238E27FC236}">
                <a16:creationId xmlns:a16="http://schemas.microsoft.com/office/drawing/2014/main" id="{FDE70601-8D96-4D61-8725-70B5851D3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836" y="5839403"/>
            <a:ext cx="785133" cy="785133"/>
          </a:xfrm>
          <a:prstGeom prst="rect">
            <a:avLst/>
          </a:prstGeom>
        </p:spPr>
      </p:pic>
    </p:spTree>
    <p:extLst>
      <p:ext uri="{BB962C8B-B14F-4D97-AF65-F5344CB8AC3E}">
        <p14:creationId xmlns:p14="http://schemas.microsoft.com/office/powerpoint/2010/main" val="332309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81697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AE Structure: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Encoder</a:t>
            </a:r>
            <a:r>
              <a:rPr lang="en-US" dirty="0">
                <a:latin typeface="Times New Roman" panose="02020603050405020304" pitchFamily="18" charset="0"/>
                <a:cs typeface="Times New Roman" panose="02020603050405020304" pitchFamily="18" charset="0"/>
              </a:rPr>
              <a:t>: Compresses the input data into a lower-dimensional representation. The data is encoding deterministic.</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input layer, hidden layers of fully connected layers or convolutional layers (from big to small), and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 sigmoid activation function for introducing non-linearity and learning complex patterns. </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Latent space</a:t>
            </a:r>
            <a:r>
              <a:rPr lang="en-US" dirty="0">
                <a:latin typeface="Times New Roman" panose="02020603050405020304" pitchFamily="18" charset="0"/>
                <a:cs typeface="Times New Roman" panose="02020603050405020304" pitchFamily="18" charset="0"/>
              </a:rPr>
              <a:t>: Holds the compressed representation of the input data - A lower-dimensional vector that encodes the essential features of the input data.</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Decoder</a:t>
            </a:r>
            <a:r>
              <a:rPr lang="en-US" dirty="0">
                <a:latin typeface="Times New Roman" panose="02020603050405020304" pitchFamily="18" charset="0"/>
                <a:cs typeface="Times New Roman" panose="02020603050405020304" pitchFamily="18" charset="0"/>
              </a:rPr>
              <a:t>: Reconstructs the input data from the lower-dimensional latent representation. Just like Encode but backward (from small to big)</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interaction between latent vector and weights and biases of each layer, reconstruction happens. </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Loss function</a:t>
            </a:r>
            <a:r>
              <a:rPr lang="en-US" dirty="0">
                <a:latin typeface="Times New Roman" panose="02020603050405020304" pitchFamily="18" charset="0"/>
                <a:cs typeface="Times New Roman" panose="02020603050405020304" pitchFamily="18" charset="0"/>
              </a:rPr>
              <a:t>: To determine how well the decoder is reconstructing the original data from the compressed latent representation.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training process aims to minimize this loss, thereby improving the accuracy of the reconstruction.</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Normally, </a:t>
            </a:r>
            <a:r>
              <a:rPr lang="en-US" b="1" dirty="0">
                <a:latin typeface="Times New Roman" panose="02020603050405020304" pitchFamily="18" charset="0"/>
                <a:cs typeface="Times New Roman" panose="02020603050405020304" pitchFamily="18" charset="0"/>
              </a:rPr>
              <a:t>MSE</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Binary Cross-Entropy </a:t>
            </a:r>
            <a:r>
              <a:rPr lang="en-US" dirty="0">
                <a:latin typeface="Times New Roman" panose="02020603050405020304" pitchFamily="18" charset="0"/>
                <a:cs typeface="Times New Roman" panose="02020603050405020304" pitchFamily="18" charset="0"/>
              </a:rPr>
              <a:t>will be used.</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Training</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Backpropagation</a:t>
            </a:r>
            <a:r>
              <a:rPr lang="en-US" dirty="0">
                <a:latin typeface="Times New Roman" panose="02020603050405020304" pitchFamily="18" charset="0"/>
                <a:cs typeface="Times New Roman" panose="02020603050405020304" pitchFamily="18" charset="0"/>
              </a:rPr>
              <a:t>: Used to </a:t>
            </a:r>
            <a:r>
              <a:rPr lang="en-US" b="1" dirty="0">
                <a:latin typeface="Times New Roman" panose="02020603050405020304" pitchFamily="18" charset="0"/>
                <a:cs typeface="Times New Roman" panose="02020603050405020304" pitchFamily="18" charset="0"/>
              </a:rPr>
              <a:t>optimize the weights and biases </a:t>
            </a:r>
            <a:r>
              <a:rPr lang="en-US" dirty="0">
                <a:latin typeface="Times New Roman" panose="02020603050405020304" pitchFamily="18" charset="0"/>
                <a:cs typeface="Times New Roman" panose="02020603050405020304" pitchFamily="18" charset="0"/>
              </a:rPr>
              <a:t>within the encoder and decoder.</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process involves calculating the gradient of the loss function with respect to each weight and bias and then </a:t>
            </a:r>
            <a:r>
              <a:rPr lang="en-US" b="1" dirty="0">
                <a:latin typeface="Times New Roman" panose="02020603050405020304" pitchFamily="18" charset="0"/>
                <a:cs typeface="Times New Roman" panose="02020603050405020304" pitchFamily="18" charset="0"/>
              </a:rPr>
              <a:t>adjusting those weights to minimize the loss</a:t>
            </a:r>
            <a:r>
              <a:rPr lang="en-US"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E987E8C5-AFD6-4EF8-9323-6B48FF0CA2E2}"/>
              </a:ext>
            </a:extLst>
          </p:cNvPr>
          <p:cNvSpPr>
            <a:spLocks noGrp="1"/>
          </p:cNvSpPr>
          <p:nvPr>
            <p:ph type="sldNum" sz="quarter" idx="12"/>
          </p:nvPr>
        </p:nvSpPr>
        <p:spPr/>
        <p:txBody>
          <a:bodyPr/>
          <a:lstStyle/>
          <a:p>
            <a:fld id="{7FB02627-9163-49D0-8976-5CB0287DCF8D}" type="slidenum">
              <a:rPr lang="en-US" smtClean="0"/>
              <a:t>5</a:t>
            </a:fld>
            <a:endParaRPr lang="en-US"/>
          </a:p>
        </p:txBody>
      </p:sp>
      <p:pic>
        <p:nvPicPr>
          <p:cNvPr id="5" name="Picture 4">
            <a:extLst>
              <a:ext uri="{FF2B5EF4-FFF2-40B4-BE49-F238E27FC236}">
                <a16:creationId xmlns:a16="http://schemas.microsoft.com/office/drawing/2014/main" id="{084DD69A-7807-4CB6-A2E8-E366191DD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836" y="5839403"/>
            <a:ext cx="785133" cy="785133"/>
          </a:xfrm>
          <a:prstGeom prst="rect">
            <a:avLst/>
          </a:prstGeom>
        </p:spPr>
      </p:pic>
    </p:spTree>
    <p:extLst>
      <p:ext uri="{BB962C8B-B14F-4D97-AF65-F5344CB8AC3E}">
        <p14:creationId xmlns:p14="http://schemas.microsoft.com/office/powerpoint/2010/main" val="138582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76722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More on the latent space: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data is image and the content is a face, the </a:t>
            </a:r>
            <a:r>
              <a:rPr lang="en-US" b="1" dirty="0">
                <a:latin typeface="Times New Roman" panose="02020603050405020304" pitchFamily="18" charset="0"/>
                <a:cs typeface="Times New Roman" panose="02020603050405020304" pitchFamily="18" charset="0"/>
              </a:rPr>
              <a:t>latent space </a:t>
            </a:r>
            <a:r>
              <a:rPr lang="en-US" dirty="0">
                <a:latin typeface="Times New Roman" panose="02020603050405020304" pitchFamily="18" charset="0"/>
                <a:cs typeface="Times New Roman" panose="02020603050405020304" pitchFamily="18" charset="0"/>
              </a:rPr>
              <a:t>stores: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Facial Symmetry </a:t>
            </a:r>
            <a:r>
              <a:rPr lang="en-US" dirty="0">
                <a:latin typeface="Times New Roman" panose="02020603050405020304" pitchFamily="18" charset="0"/>
                <a:cs typeface="Times New Roman" panose="02020603050405020304" pitchFamily="18" charset="0"/>
              </a:rPr>
              <a:t>- Variations in symmetry could be encoded in the latent space.</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Facial Proportions </a:t>
            </a:r>
            <a:r>
              <a:rPr lang="en-US" dirty="0">
                <a:latin typeface="Times New Roman" panose="02020603050405020304" pitchFamily="18" charset="0"/>
                <a:cs typeface="Times New Roman" panose="02020603050405020304" pitchFamily="18" charset="0"/>
              </a:rPr>
              <a:t>- Distances between major facial landmarks (eyes, nose, mouth).</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Eye Size and Spacing </a:t>
            </a:r>
            <a:r>
              <a:rPr lang="en-US" dirty="0">
                <a:latin typeface="Times New Roman" panose="02020603050405020304" pitchFamily="18" charset="0"/>
                <a:cs typeface="Times New Roman" panose="02020603050405020304" pitchFamily="18" charset="0"/>
              </a:rPr>
              <a:t>- Relative size and distance between the eyes.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Mouth Shape </a:t>
            </a:r>
            <a:r>
              <a:rPr lang="en-US" dirty="0">
                <a:latin typeface="Times New Roman" panose="02020603050405020304" pitchFamily="18" charset="0"/>
                <a:cs typeface="Times New Roman" panose="02020603050405020304" pitchFamily="18" charset="0"/>
              </a:rPr>
              <a:t>- Shapes related to different expressions like smiling or frowning.</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Nose Shape </a:t>
            </a:r>
            <a:r>
              <a:rPr lang="en-US" dirty="0">
                <a:latin typeface="Times New Roman" panose="02020603050405020304" pitchFamily="18" charset="0"/>
                <a:cs typeface="Times New Roman" panose="02020603050405020304" pitchFamily="18" charset="0"/>
              </a:rPr>
              <a:t>- Width and length of the nose.</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Cheekbone Structure </a:t>
            </a:r>
            <a:r>
              <a:rPr lang="en-US" dirty="0">
                <a:latin typeface="Times New Roman" panose="02020603050405020304" pitchFamily="18" charset="0"/>
                <a:cs typeface="Times New Roman" panose="02020603050405020304" pitchFamily="18" charset="0"/>
              </a:rPr>
              <a:t>- Prominence and position of cheekbones.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Eyebrow Thickness and Arch </a:t>
            </a:r>
            <a:r>
              <a:rPr lang="en-US" dirty="0">
                <a:latin typeface="Times New Roman" panose="02020603050405020304" pitchFamily="18" charset="0"/>
                <a:cs typeface="Times New Roman" panose="02020603050405020304" pitchFamily="18" charset="0"/>
              </a:rPr>
              <a:t>- Shape and size of the eyebrows.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Skin Texture </a:t>
            </a:r>
            <a:r>
              <a:rPr lang="en-US" dirty="0">
                <a:latin typeface="Times New Roman" panose="02020603050405020304" pitchFamily="18" charset="0"/>
                <a:cs typeface="Times New Roman" panose="02020603050405020304" pitchFamily="18" charset="0"/>
              </a:rPr>
              <a:t>- Elements like smoothness or visible age signs.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Hair Style and Hairline </a:t>
            </a:r>
            <a:r>
              <a:rPr lang="en-US" dirty="0">
                <a:latin typeface="Times New Roman" panose="02020603050405020304" pitchFamily="18" charset="0"/>
                <a:cs typeface="Times New Roman" panose="02020603050405020304" pitchFamily="18" charset="0"/>
              </a:rPr>
              <a:t>- Outline and style of hair might be abstractly captured.</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Chin and Jawline Shape </a:t>
            </a:r>
            <a:r>
              <a:rPr lang="en-US" dirty="0">
                <a:latin typeface="Times New Roman" panose="02020603050405020304" pitchFamily="18" charset="0"/>
                <a:cs typeface="Times New Roman" panose="02020603050405020304" pitchFamily="18" charset="0"/>
              </a:rPr>
              <a:t>- Contours of the chin and jawline.</a:t>
            </a:r>
          </a:p>
        </p:txBody>
      </p:sp>
      <p:sp>
        <p:nvSpPr>
          <p:cNvPr id="2" name="Slide Number Placeholder 1">
            <a:extLst>
              <a:ext uri="{FF2B5EF4-FFF2-40B4-BE49-F238E27FC236}">
                <a16:creationId xmlns:a16="http://schemas.microsoft.com/office/drawing/2014/main" id="{EDC86E14-FAF1-4730-A49E-DA7F02964DE0}"/>
              </a:ext>
            </a:extLst>
          </p:cNvPr>
          <p:cNvSpPr>
            <a:spLocks noGrp="1"/>
          </p:cNvSpPr>
          <p:nvPr>
            <p:ph type="sldNum" sz="quarter" idx="12"/>
          </p:nvPr>
        </p:nvSpPr>
        <p:spPr/>
        <p:txBody>
          <a:bodyPr/>
          <a:lstStyle/>
          <a:p>
            <a:fld id="{7FB02627-9163-49D0-8976-5CB0287DCF8D}" type="slidenum">
              <a:rPr lang="en-US" smtClean="0"/>
              <a:t>6</a:t>
            </a:fld>
            <a:endParaRPr lang="en-US"/>
          </a:p>
        </p:txBody>
      </p:sp>
      <p:pic>
        <p:nvPicPr>
          <p:cNvPr id="5" name="Picture 4">
            <a:extLst>
              <a:ext uri="{FF2B5EF4-FFF2-40B4-BE49-F238E27FC236}">
                <a16:creationId xmlns:a16="http://schemas.microsoft.com/office/drawing/2014/main" id="{54F0B518-B24B-4B9C-848D-A4685C56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836" y="5839403"/>
            <a:ext cx="785133" cy="785133"/>
          </a:xfrm>
          <a:prstGeom prst="rect">
            <a:avLst/>
          </a:prstGeom>
        </p:spPr>
      </p:pic>
    </p:spTree>
    <p:extLst>
      <p:ext uri="{BB962C8B-B14F-4D97-AF65-F5344CB8AC3E}">
        <p14:creationId xmlns:p14="http://schemas.microsoft.com/office/powerpoint/2010/main" val="276521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8D2B4-87F0-4849-ABB6-5A438DAB2DE4}"/>
              </a:ext>
            </a:extLst>
          </p:cNvPr>
          <p:cNvSpPr txBox="1"/>
          <p:nvPr/>
        </p:nvSpPr>
        <p:spPr>
          <a:xfrm>
            <a:off x="175098" y="233464"/>
            <a:ext cx="11858017" cy="553997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Definition:</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type of generative model that builds upon the architecture of a traditional autoencoder to produce complex, generative models.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VAEs are particularly well-known for their ability to learn latent structures and distributions within data, enabling them to generate new data points that are similar to the training data but with higher diversity.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higher diversity comes with data distribution in the VAE, which is Gaussian distribution, but AE is crisp.</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Application:</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SDG (various modalities)</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denoising (by reconstructing clean data from the corrupt)</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learning and extraction (the latent space)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compression (by latent space and weights/biases in different layers)</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 way more…</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643E217-298F-406A-B3EB-CE9A2287547B}"/>
              </a:ext>
            </a:extLst>
          </p:cNvPr>
          <p:cNvSpPr>
            <a:spLocks noGrp="1"/>
          </p:cNvSpPr>
          <p:nvPr>
            <p:ph type="sldNum" sz="quarter" idx="12"/>
          </p:nvPr>
        </p:nvSpPr>
        <p:spPr/>
        <p:txBody>
          <a:bodyPr/>
          <a:lstStyle/>
          <a:p>
            <a:fld id="{7FB02627-9163-49D0-8976-5CB0287DCF8D}" type="slidenum">
              <a:rPr lang="en-US" smtClean="0"/>
              <a:t>7</a:t>
            </a:fld>
            <a:endParaRPr lang="en-US"/>
          </a:p>
        </p:txBody>
      </p:sp>
      <p:pic>
        <p:nvPicPr>
          <p:cNvPr id="5" name="Picture 2">
            <a:extLst>
              <a:ext uri="{FF2B5EF4-FFF2-40B4-BE49-F238E27FC236}">
                <a16:creationId xmlns:a16="http://schemas.microsoft.com/office/drawing/2014/main" id="{1A726B75-1684-49A1-88F3-707CCF969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73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37097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Challenges in SDG:</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Reconstruction vs Regularization</a:t>
            </a:r>
            <a:r>
              <a:rPr lang="en-US" dirty="0">
                <a:latin typeface="Times New Roman" panose="02020603050405020304" pitchFamily="18" charset="0"/>
                <a:cs typeface="Times New Roman" panose="02020603050405020304" pitchFamily="18" charset="0"/>
              </a:rPr>
              <a:t>: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VAEs balance two main components in their loss function: the reconstruction loss and the KL divergence (</a:t>
            </a:r>
            <a:r>
              <a:rPr lang="en-US" b="1" dirty="0">
                <a:latin typeface="Times New Roman" panose="02020603050405020304" pitchFamily="18" charset="0"/>
                <a:cs typeface="Times New Roman" panose="02020603050405020304" pitchFamily="18" charset="0"/>
              </a:rPr>
              <a:t>regularization</a:t>
            </a:r>
            <a:r>
              <a:rPr lang="en-US" dirty="0">
                <a:latin typeface="Times New Roman" panose="02020603050405020304" pitchFamily="18" charset="0"/>
                <a:cs typeface="Times New Roman" panose="02020603050405020304" pitchFamily="18" charset="0"/>
              </a:rPr>
              <a:t> term). Tuning this balance is critical because a model focused too much on reconstruction might ignore the latent space's structure, while too much focus on regularization can lead to the underfitting and poor reconstruction of the data.</a:t>
            </a:r>
          </a:p>
          <a:p>
            <a:pPr marL="1657350" lvl="3"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Regularization</a:t>
            </a:r>
            <a:r>
              <a:rPr lang="en-US" dirty="0">
                <a:latin typeface="Times New Roman" panose="02020603050405020304" pitchFamily="18" charset="0"/>
                <a:cs typeface="Times New Roman" panose="02020603050405020304" pitchFamily="18" charset="0"/>
              </a:rPr>
              <a:t>: The techniques used to prevent overfitting. Overfitting occurs when a model learns not only the underlying pattern but also the noise in the training data, making it perform well on training data but poorly on unseen data. Regularization techniques help improve a model's ability to generalize from the training data to unseen data.</a:t>
            </a: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Vanishing Latent Space</a:t>
            </a:r>
            <a:r>
              <a:rPr lang="en-US" dirty="0">
                <a:latin typeface="Times New Roman" panose="02020603050405020304" pitchFamily="18" charset="0"/>
                <a:cs typeface="Times New Roman" panose="02020603050405020304" pitchFamily="18" charset="0"/>
              </a:rPr>
              <a:t>: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VAEs, particularly when used with powerful decoders such as LSTM or deep convolutional networks, there's a risk that the model might </a:t>
            </a:r>
            <a:r>
              <a:rPr lang="en-US" b="1" dirty="0">
                <a:latin typeface="Times New Roman" panose="02020603050405020304" pitchFamily="18" charset="0"/>
                <a:cs typeface="Times New Roman" panose="02020603050405020304" pitchFamily="18" charset="0"/>
              </a:rPr>
              <a:t>ignore the latent variables </a:t>
            </a:r>
            <a:r>
              <a:rPr lang="en-US" dirty="0">
                <a:latin typeface="Times New Roman" panose="02020603050405020304" pitchFamily="18" charset="0"/>
                <a:cs typeface="Times New Roman" panose="02020603050405020304" pitchFamily="18" charset="0"/>
              </a:rPr>
              <a:t>(known as "</a:t>
            </a:r>
            <a:r>
              <a:rPr lang="en-US" b="1" dirty="0">
                <a:latin typeface="Times New Roman" panose="02020603050405020304" pitchFamily="18" charset="0"/>
                <a:cs typeface="Times New Roman" panose="02020603050405020304" pitchFamily="18" charset="0"/>
              </a:rPr>
              <a:t>posterior collapse</a:t>
            </a:r>
            <a:r>
              <a:rPr lang="en-US" dirty="0">
                <a:latin typeface="Times New Roman" panose="02020603050405020304" pitchFamily="18" charset="0"/>
                <a:cs typeface="Times New Roman" panose="02020603050405020304" pitchFamily="18" charset="0"/>
              </a:rPr>
              <a:t>"). This happens if the decoder becomes too good at reconstructing the input </a:t>
            </a:r>
            <a:r>
              <a:rPr lang="en-US" b="1" dirty="0">
                <a:latin typeface="Times New Roman" panose="02020603050405020304" pitchFamily="18" charset="0"/>
                <a:cs typeface="Times New Roman" panose="02020603050405020304" pitchFamily="18" charset="0"/>
              </a:rPr>
              <a:t>without needing to use the latent</a:t>
            </a:r>
            <a:r>
              <a:rPr lang="en-US" dirty="0">
                <a:latin typeface="Times New Roman" panose="02020603050405020304" pitchFamily="18" charset="0"/>
                <a:cs typeface="Times New Roman" panose="02020603050405020304" pitchFamily="18" charset="0"/>
              </a:rPr>
              <a:t> codes effectively, rendering the latent space uninformative.</a:t>
            </a:r>
          </a:p>
          <a:p>
            <a:pPr marL="1657350" lvl="3"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Posterior</a:t>
            </a:r>
            <a:r>
              <a:rPr lang="en-US" dirty="0">
                <a:latin typeface="Times New Roman" panose="02020603050405020304" pitchFamily="18" charset="0"/>
                <a:cs typeface="Times New Roman" panose="02020603050405020304" pitchFamily="18" charset="0"/>
              </a:rPr>
              <a:t>: It is the distribution of latent variables given the input data. This is an approximate posterior computed by the encoder part of the VAE, which learns to map input data to a distribution over latent variables.</a:t>
            </a:r>
          </a:p>
        </p:txBody>
      </p:sp>
      <p:sp>
        <p:nvSpPr>
          <p:cNvPr id="2" name="Slide Number Placeholder 1">
            <a:extLst>
              <a:ext uri="{FF2B5EF4-FFF2-40B4-BE49-F238E27FC236}">
                <a16:creationId xmlns:a16="http://schemas.microsoft.com/office/drawing/2014/main" id="{5CA63CAF-4247-4465-9865-2E0435567377}"/>
              </a:ext>
            </a:extLst>
          </p:cNvPr>
          <p:cNvSpPr>
            <a:spLocks noGrp="1"/>
          </p:cNvSpPr>
          <p:nvPr>
            <p:ph type="sldNum" sz="quarter" idx="12"/>
          </p:nvPr>
        </p:nvSpPr>
        <p:spPr/>
        <p:txBody>
          <a:bodyPr/>
          <a:lstStyle/>
          <a:p>
            <a:fld id="{7FB02627-9163-49D0-8976-5CB0287DCF8D}" type="slidenum">
              <a:rPr lang="en-US" smtClean="0"/>
              <a:t>8</a:t>
            </a:fld>
            <a:endParaRPr lang="en-US"/>
          </a:p>
        </p:txBody>
      </p:sp>
      <p:pic>
        <p:nvPicPr>
          <p:cNvPr id="5" name="Picture 2">
            <a:extLst>
              <a:ext uri="{FF2B5EF4-FFF2-40B4-BE49-F238E27FC236}">
                <a16:creationId xmlns:a16="http://schemas.microsoft.com/office/drawing/2014/main" id="{B34AEE55-0F36-4ABB-AC60-03C9A36E8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876" y="6279606"/>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95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53997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VAE Structure: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Encoder</a:t>
            </a:r>
            <a:r>
              <a:rPr lang="en-US" dirty="0">
                <a:latin typeface="Times New Roman" panose="02020603050405020304" pitchFamily="18" charset="0"/>
                <a:cs typeface="Times New Roman" panose="02020603050405020304" pitchFamily="18" charset="0"/>
              </a:rPr>
              <a:t>: Just like AE, the encoder part of a VAE takes input data and transforms it into a distribution in a latent (hidden) space. Typically, this involves a neural network that outputs parameters of a probability distribution, usually the mean (μ) and variance (σ²) of a Gaussian distribution. The encoding is probabilistic, unlike AE, which was deterministic.</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input layer, hidden layers of fully connected layers or convolutional layers (from big to small), and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 sigmoid activation function for introducing non-linearity and learning complex patterns. </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Latent space</a:t>
            </a:r>
            <a:r>
              <a:rPr lang="en-US" dirty="0">
                <a:latin typeface="Times New Roman" panose="02020603050405020304" pitchFamily="18" charset="0"/>
                <a:cs typeface="Times New Roman" panose="02020603050405020304" pitchFamily="18" charset="0"/>
              </a:rPr>
              <a:t>: Holds the compressed representation of the input data - A lower-dimensional vector that encodes the essential features of the input data. This is after the final layer.</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where the encoder compresses the input data into a condensed form. The latent space is represented by a </a:t>
            </a:r>
            <a:r>
              <a:rPr lang="en-US" b="1" dirty="0">
                <a:latin typeface="Times New Roman" panose="02020603050405020304" pitchFamily="18" charset="0"/>
                <a:cs typeface="Times New Roman" panose="02020603050405020304" pitchFamily="18" charset="0"/>
              </a:rPr>
              <a:t>probability distribution</a:t>
            </a:r>
            <a:r>
              <a:rPr lang="en-US" dirty="0">
                <a:latin typeface="Times New Roman" panose="02020603050405020304" pitchFamily="18" charset="0"/>
                <a:cs typeface="Times New Roman" panose="02020603050405020304" pitchFamily="18" charset="0"/>
              </a:rPr>
              <a:t>, typically Gaussian, characterized by mean and variance vectors. From this distribution, latent variables are sampled using a technique called reparameterization to allow for gradient-based optimization.</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Reparameterization Trick</a:t>
            </a:r>
            <a:r>
              <a:rPr lang="en-US" dirty="0">
                <a:latin typeface="Times New Roman" panose="02020603050405020304" pitchFamily="18" charset="0"/>
                <a:cs typeface="Times New Roman" panose="02020603050405020304" pitchFamily="18" charset="0"/>
              </a:rPr>
              <a:t>: Instead of sampling from the distribution directly, which can't be backpropagated through, the model samples from a standard normal distribution and then shifts and scales these samples according to the learned parameters (μ and σ).</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allows the model to backpropagate through the random sampling process, making it possible to train the model using standard stochastic gradient descent.</a:t>
            </a:r>
          </a:p>
        </p:txBody>
      </p:sp>
      <p:sp>
        <p:nvSpPr>
          <p:cNvPr id="2" name="Slide Number Placeholder 1">
            <a:extLst>
              <a:ext uri="{FF2B5EF4-FFF2-40B4-BE49-F238E27FC236}">
                <a16:creationId xmlns:a16="http://schemas.microsoft.com/office/drawing/2014/main" id="{70703C69-A521-4EE0-B186-F5318387D07C}"/>
              </a:ext>
            </a:extLst>
          </p:cNvPr>
          <p:cNvSpPr>
            <a:spLocks noGrp="1"/>
          </p:cNvSpPr>
          <p:nvPr>
            <p:ph type="sldNum" sz="quarter" idx="12"/>
          </p:nvPr>
        </p:nvSpPr>
        <p:spPr/>
        <p:txBody>
          <a:bodyPr/>
          <a:lstStyle/>
          <a:p>
            <a:fld id="{7FB02627-9163-49D0-8976-5CB0287DCF8D}" type="slidenum">
              <a:rPr lang="en-US" smtClean="0"/>
              <a:t>9</a:t>
            </a:fld>
            <a:endParaRPr lang="en-US"/>
          </a:p>
        </p:txBody>
      </p:sp>
      <p:pic>
        <p:nvPicPr>
          <p:cNvPr id="5" name="Picture 2">
            <a:extLst>
              <a:ext uri="{FF2B5EF4-FFF2-40B4-BE49-F238E27FC236}">
                <a16:creationId xmlns:a16="http://schemas.microsoft.com/office/drawing/2014/main" id="{4373B224-8BC7-44A1-B922-611869FEA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893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2566</TotalTime>
  <Words>5706</Words>
  <Application>Microsoft Office PowerPoint</Application>
  <PresentationFormat>Widescreen</PresentationFormat>
  <Paragraphs>508</Paragraphs>
  <Slides>34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Cambria Math</vt:lpstr>
      <vt:lpstr>Courier New</vt:lpstr>
      <vt:lpstr>Georgia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Muhammad Hossein Mousavi</dc:creator>
  <cp:lastModifiedBy>Seyed Muhammad Hossein Mousavi</cp:lastModifiedBy>
  <cp:revision>77</cp:revision>
  <dcterms:created xsi:type="dcterms:W3CDTF">2024-06-05T11:47:04Z</dcterms:created>
  <dcterms:modified xsi:type="dcterms:W3CDTF">2024-10-07T00:46:42Z</dcterms:modified>
</cp:coreProperties>
</file>