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4AFEA-9BBB-4D1A-9672-C41D200764C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D9D39-D4BE-402D-8164-9B00A7B7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C7CA-BFB2-4A73-BB0D-6914C4044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E427D-5E4A-4AAA-9505-275E2675C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83D5-23D9-402C-89C6-988B1B9B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5AFD-A3F9-47AC-B100-FAC6D30FC61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72A5-1D0B-48B5-8445-709E9F8F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BF8B-574D-4F18-86A8-E27A0632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EAEC-AC72-4BF8-AF6F-CFF778D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378D6-16D9-439C-9343-2AF3A320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24B7-3F06-4312-84FB-AE93D3CD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F585-AF5A-4416-ABBA-E22352EB4B0A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9FF0-35F2-4A32-96E5-31E0111A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1CFF-4BE8-42B0-9AF7-E5DFDC0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376B8-8903-4284-968F-269FBC8E5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57DC6-782C-476E-8643-636EBCEB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9D5B-3326-4D9D-9D5E-3D7F9D5C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8807-0EB2-4882-84F1-9DE119CF7966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EF57-183F-40DC-A8AA-8C8E17C9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F0DE-5B31-4414-8305-52B0AB54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3BBB-AC5A-43BC-97E6-A701AB67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8164-EB58-4887-A854-7F86B23D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E3EA-5D9A-45A1-B654-F3D7798C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66F-C5B0-4B16-859B-FF73C83762AE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50B2-9717-45ED-8766-5AB16CA5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8B88-EAEC-44AD-BC65-87C731C2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3348-4D81-4F55-984E-F1126B6C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E7D1-05B5-4079-ADB6-A33188ED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51CF-45D9-4628-A003-12A27E4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DCD-9DB7-4763-B4E5-CBF3CEA035C5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15B0-4344-4564-AFC6-624287F9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0F45-4FEA-43C6-97FD-8CAB95F8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94AB-3D71-415B-BDB3-CAE7E499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D265-88F4-4D41-9286-A505BEF00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F144F-BD04-4D3D-B198-5FBFAFBA3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26CD-66DB-4756-9CE4-2EA10CC5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B03E-97C8-4C99-8DAB-1A1392EAC16F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72295-18D5-4285-87D7-F3B5CBA3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D9B52-68F2-4EF6-8C94-B8F974B6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33C9-9B34-414D-ACD5-0DC9F5C4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8A2BE-F246-46D0-A671-06265147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DFE29-D413-4D2E-BE75-ECFC461F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021D3-A4F5-406B-9168-15D01DF3B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4F8AE-EFC1-4944-A2D1-93E634C14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6ED2E-774F-450C-A966-1DEE242F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D6A5-982B-4CCA-9837-4D794D6B738C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45357-AC2D-4CBF-9FF2-988643A5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D843A-67CC-4277-9E79-348B61A8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FE54-1DCF-455A-A3A1-302C2216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B4138-C42E-4368-9DC0-B0E34AAD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156-D7C2-4102-BBF3-6BAC3E7843B7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A8C6F-A154-4143-8F2F-92A6E6E2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E2E75-DE9C-44D6-B393-2FAD672C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C89DE-87DE-49E0-944D-CEF6DD7C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3068-AF9A-464A-B4B6-2FD67301C8C5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54CF-F6F7-4106-90E2-B9C8F52A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2ED6D-CCB7-4FC0-9D97-93BBFB4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5046-ABFB-4A09-A398-0C8E3365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B71E-4225-417E-A04F-ACB3AE8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1E9AF-9971-49E1-8090-A98FC6AE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79A01-32F1-418E-B8F8-5E1A717F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DD65-F0FC-409A-ACCE-AEB9B33771A0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0FB9-2053-4378-AD09-D5E6F2ED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B997-A2FE-42D3-A892-5E14E39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3347-223D-48D1-9758-FE1CF14C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A4771-657B-4970-92B1-2D05BAA25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533D-ED29-45CE-88F7-B843922A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180D-ADB3-44B0-9079-1F9601D2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B0BE-A474-41B1-82F7-E8059DCE4B9C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1E84A-46AE-4921-8725-67D6C0C8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93728-B0BE-4F1F-8227-E65DA2C2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250DC-9520-4190-9928-C7962DD3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DFE3-9B6B-413D-8282-E37A8D8D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377F-6728-4628-A0A5-8DF3E433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73B1-9E36-49DE-8C4B-E203E4BA5411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7BE0-85F1-453A-9491-1377973DB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E213-E3D5-4D4A-A977-415D8A87E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4F5D-A2A3-4164-B9CF-805477F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A8A6A3E-E015-4344-A2BC-19A09482A09B}"/>
              </a:ext>
            </a:extLst>
          </p:cNvPr>
          <p:cNvSpPr/>
          <p:nvPr/>
        </p:nvSpPr>
        <p:spPr>
          <a:xfrm>
            <a:off x="3513055" y="2375555"/>
            <a:ext cx="5165889" cy="2601798"/>
          </a:xfrm>
          <a:custGeom>
            <a:avLst/>
            <a:gdLst>
              <a:gd name="connsiteX0" fmla="*/ 0 w 5165889"/>
              <a:gd name="connsiteY0" fmla="*/ 2601798 h 2601798"/>
              <a:gd name="connsiteX1" fmla="*/ 317333 w 5165889"/>
              <a:gd name="connsiteY1" fmla="*/ 2282149 h 2601798"/>
              <a:gd name="connsiteX2" fmla="*/ 608837 w 5165889"/>
              <a:gd name="connsiteY2" fmla="*/ 1988517 h 2601798"/>
              <a:gd name="connsiteX3" fmla="*/ 1029488 w 5165889"/>
              <a:gd name="connsiteY3" fmla="*/ 1564796 h 2601798"/>
              <a:gd name="connsiteX4" fmla="*/ 1450139 w 5165889"/>
              <a:gd name="connsiteY4" fmla="*/ 1141074 h 2601798"/>
              <a:gd name="connsiteX5" fmla="*/ 1819131 w 5165889"/>
              <a:gd name="connsiteY5" fmla="*/ 769389 h 2601798"/>
              <a:gd name="connsiteX6" fmla="*/ 2213953 w 5165889"/>
              <a:gd name="connsiteY6" fmla="*/ 371685 h 2601798"/>
              <a:gd name="connsiteX7" fmla="*/ 2582945 w 5165889"/>
              <a:gd name="connsiteY7" fmla="*/ 0 h 2601798"/>
              <a:gd name="connsiteX8" fmla="*/ 2874449 w 5165889"/>
              <a:gd name="connsiteY8" fmla="*/ 293631 h 2601798"/>
              <a:gd name="connsiteX9" fmla="*/ 3191782 w 5165889"/>
              <a:gd name="connsiteY9" fmla="*/ 613281 h 2601798"/>
              <a:gd name="connsiteX10" fmla="*/ 3534944 w 5165889"/>
              <a:gd name="connsiteY10" fmla="*/ 958948 h 2601798"/>
              <a:gd name="connsiteX11" fmla="*/ 3826448 w 5165889"/>
              <a:gd name="connsiteY11" fmla="*/ 1252580 h 2601798"/>
              <a:gd name="connsiteX12" fmla="*/ 4117952 w 5165889"/>
              <a:gd name="connsiteY12" fmla="*/ 1546211 h 2601798"/>
              <a:gd name="connsiteX13" fmla="*/ 4486944 w 5165889"/>
              <a:gd name="connsiteY13" fmla="*/ 1917897 h 2601798"/>
              <a:gd name="connsiteX14" fmla="*/ 4804277 w 5165889"/>
              <a:gd name="connsiteY14" fmla="*/ 2237546 h 2601798"/>
              <a:gd name="connsiteX15" fmla="*/ 5165889 w 5165889"/>
              <a:gd name="connsiteY15" fmla="*/ 2601798 h 2601798"/>
              <a:gd name="connsiteX16" fmla="*/ 4643560 w 5165889"/>
              <a:gd name="connsiteY16" fmla="*/ 2601798 h 2601798"/>
              <a:gd name="connsiteX17" fmla="*/ 4069573 w 5165889"/>
              <a:gd name="connsiteY17" fmla="*/ 2601798 h 2601798"/>
              <a:gd name="connsiteX18" fmla="*/ 3392267 w 5165889"/>
              <a:gd name="connsiteY18" fmla="*/ 2601798 h 2601798"/>
              <a:gd name="connsiteX19" fmla="*/ 2869938 w 5165889"/>
              <a:gd name="connsiteY19" fmla="*/ 2601798 h 2601798"/>
              <a:gd name="connsiteX20" fmla="*/ 2244292 w 5165889"/>
              <a:gd name="connsiteY20" fmla="*/ 2601798 h 2601798"/>
              <a:gd name="connsiteX21" fmla="*/ 1566986 w 5165889"/>
              <a:gd name="connsiteY21" fmla="*/ 2601798 h 2601798"/>
              <a:gd name="connsiteX22" fmla="*/ 1044658 w 5165889"/>
              <a:gd name="connsiteY22" fmla="*/ 2601798 h 2601798"/>
              <a:gd name="connsiteX23" fmla="*/ 625647 w 5165889"/>
              <a:gd name="connsiteY23" fmla="*/ 2601798 h 2601798"/>
              <a:gd name="connsiteX24" fmla="*/ 0 w 5165889"/>
              <a:gd name="connsiteY24" fmla="*/ 2601798 h 26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65889" h="2601798" fill="none" extrusionOk="0">
                <a:moveTo>
                  <a:pt x="0" y="2601798"/>
                </a:moveTo>
                <a:cubicBezTo>
                  <a:pt x="108159" y="2450823"/>
                  <a:pt x="182602" y="2461835"/>
                  <a:pt x="317333" y="2282149"/>
                </a:cubicBezTo>
                <a:cubicBezTo>
                  <a:pt x="452064" y="2102463"/>
                  <a:pt x="525757" y="2138722"/>
                  <a:pt x="608837" y="1988517"/>
                </a:cubicBezTo>
                <a:cubicBezTo>
                  <a:pt x="691917" y="1838312"/>
                  <a:pt x="948391" y="1690454"/>
                  <a:pt x="1029488" y="1564796"/>
                </a:cubicBezTo>
                <a:cubicBezTo>
                  <a:pt x="1110585" y="1439137"/>
                  <a:pt x="1342627" y="1261711"/>
                  <a:pt x="1450139" y="1141074"/>
                </a:cubicBezTo>
                <a:cubicBezTo>
                  <a:pt x="1557651" y="1020437"/>
                  <a:pt x="1753780" y="877371"/>
                  <a:pt x="1819131" y="769389"/>
                </a:cubicBezTo>
                <a:cubicBezTo>
                  <a:pt x="1884482" y="661407"/>
                  <a:pt x="2052261" y="545751"/>
                  <a:pt x="2213953" y="371685"/>
                </a:cubicBezTo>
                <a:cubicBezTo>
                  <a:pt x="2375645" y="197620"/>
                  <a:pt x="2491178" y="173377"/>
                  <a:pt x="2582945" y="0"/>
                </a:cubicBezTo>
                <a:cubicBezTo>
                  <a:pt x="2688754" y="92693"/>
                  <a:pt x="2729548" y="151589"/>
                  <a:pt x="2874449" y="293631"/>
                </a:cubicBezTo>
                <a:cubicBezTo>
                  <a:pt x="3019349" y="435673"/>
                  <a:pt x="3047900" y="487126"/>
                  <a:pt x="3191782" y="613281"/>
                </a:cubicBezTo>
                <a:cubicBezTo>
                  <a:pt x="3335664" y="739436"/>
                  <a:pt x="3354866" y="860236"/>
                  <a:pt x="3534944" y="958948"/>
                </a:cubicBezTo>
                <a:cubicBezTo>
                  <a:pt x="3715022" y="1057660"/>
                  <a:pt x="3761218" y="1192334"/>
                  <a:pt x="3826448" y="1252580"/>
                </a:cubicBezTo>
                <a:cubicBezTo>
                  <a:pt x="3891679" y="1312826"/>
                  <a:pt x="3951390" y="1432725"/>
                  <a:pt x="4117952" y="1546211"/>
                </a:cubicBezTo>
                <a:cubicBezTo>
                  <a:pt x="4284514" y="1659697"/>
                  <a:pt x="4347172" y="1811701"/>
                  <a:pt x="4486944" y="1917897"/>
                </a:cubicBezTo>
                <a:cubicBezTo>
                  <a:pt x="4626716" y="2024093"/>
                  <a:pt x="4654990" y="2090550"/>
                  <a:pt x="4804277" y="2237546"/>
                </a:cubicBezTo>
                <a:cubicBezTo>
                  <a:pt x="4953564" y="2384542"/>
                  <a:pt x="4971971" y="2458325"/>
                  <a:pt x="5165889" y="2601798"/>
                </a:cubicBezTo>
                <a:cubicBezTo>
                  <a:pt x="4925679" y="2637833"/>
                  <a:pt x="4847304" y="2543536"/>
                  <a:pt x="4643560" y="2601798"/>
                </a:cubicBezTo>
                <a:cubicBezTo>
                  <a:pt x="4439816" y="2660060"/>
                  <a:pt x="4200598" y="2551638"/>
                  <a:pt x="4069573" y="2601798"/>
                </a:cubicBezTo>
                <a:cubicBezTo>
                  <a:pt x="3938548" y="2651958"/>
                  <a:pt x="3591295" y="2565684"/>
                  <a:pt x="3392267" y="2601798"/>
                </a:cubicBezTo>
                <a:cubicBezTo>
                  <a:pt x="3193239" y="2637912"/>
                  <a:pt x="3093296" y="2573639"/>
                  <a:pt x="2869938" y="2601798"/>
                </a:cubicBezTo>
                <a:cubicBezTo>
                  <a:pt x="2646580" y="2629957"/>
                  <a:pt x="2394439" y="2551669"/>
                  <a:pt x="2244292" y="2601798"/>
                </a:cubicBezTo>
                <a:cubicBezTo>
                  <a:pt x="2094145" y="2651927"/>
                  <a:pt x="1801744" y="2580048"/>
                  <a:pt x="1566986" y="2601798"/>
                </a:cubicBezTo>
                <a:cubicBezTo>
                  <a:pt x="1332228" y="2623548"/>
                  <a:pt x="1186253" y="2591667"/>
                  <a:pt x="1044658" y="2601798"/>
                </a:cubicBezTo>
                <a:cubicBezTo>
                  <a:pt x="903063" y="2611929"/>
                  <a:pt x="816689" y="2585750"/>
                  <a:pt x="625647" y="2601798"/>
                </a:cubicBezTo>
                <a:cubicBezTo>
                  <a:pt x="434605" y="2617846"/>
                  <a:pt x="280374" y="2536780"/>
                  <a:pt x="0" y="2601798"/>
                </a:cubicBezTo>
                <a:close/>
              </a:path>
              <a:path w="5165889" h="2601798" stroke="0" extrusionOk="0">
                <a:moveTo>
                  <a:pt x="0" y="2601798"/>
                </a:moveTo>
                <a:cubicBezTo>
                  <a:pt x="175965" y="2419073"/>
                  <a:pt x="303427" y="2361478"/>
                  <a:pt x="394822" y="2204095"/>
                </a:cubicBezTo>
                <a:cubicBezTo>
                  <a:pt x="486216" y="2046712"/>
                  <a:pt x="644542" y="1976382"/>
                  <a:pt x="712155" y="1884445"/>
                </a:cubicBezTo>
                <a:cubicBezTo>
                  <a:pt x="779768" y="1792508"/>
                  <a:pt x="997166" y="1644843"/>
                  <a:pt x="1081147" y="1512760"/>
                </a:cubicBezTo>
                <a:cubicBezTo>
                  <a:pt x="1165128" y="1380677"/>
                  <a:pt x="1256882" y="1343395"/>
                  <a:pt x="1424310" y="1167092"/>
                </a:cubicBezTo>
                <a:cubicBezTo>
                  <a:pt x="1591738" y="990789"/>
                  <a:pt x="1635279" y="1024092"/>
                  <a:pt x="1741643" y="847443"/>
                </a:cubicBezTo>
                <a:cubicBezTo>
                  <a:pt x="1848007" y="670794"/>
                  <a:pt x="2001993" y="632345"/>
                  <a:pt x="2110635" y="475757"/>
                </a:cubicBezTo>
                <a:cubicBezTo>
                  <a:pt x="2219277" y="319169"/>
                  <a:pt x="2462497" y="169719"/>
                  <a:pt x="2582945" y="0"/>
                </a:cubicBezTo>
                <a:cubicBezTo>
                  <a:pt x="2729880" y="111999"/>
                  <a:pt x="2885938" y="344990"/>
                  <a:pt x="3003596" y="423721"/>
                </a:cubicBezTo>
                <a:cubicBezTo>
                  <a:pt x="3121254" y="502452"/>
                  <a:pt x="3148684" y="652289"/>
                  <a:pt x="3372588" y="795407"/>
                </a:cubicBezTo>
                <a:cubicBezTo>
                  <a:pt x="3596492" y="938525"/>
                  <a:pt x="3537241" y="992711"/>
                  <a:pt x="3664092" y="1089038"/>
                </a:cubicBezTo>
                <a:cubicBezTo>
                  <a:pt x="3790942" y="1185365"/>
                  <a:pt x="3864615" y="1355025"/>
                  <a:pt x="4033084" y="1460724"/>
                </a:cubicBezTo>
                <a:cubicBezTo>
                  <a:pt x="4201553" y="1566423"/>
                  <a:pt x="4264535" y="1695831"/>
                  <a:pt x="4324587" y="1754355"/>
                </a:cubicBezTo>
                <a:cubicBezTo>
                  <a:pt x="4384639" y="1812879"/>
                  <a:pt x="4520865" y="2012443"/>
                  <a:pt x="4745238" y="2178077"/>
                </a:cubicBezTo>
                <a:cubicBezTo>
                  <a:pt x="4969612" y="2343711"/>
                  <a:pt x="5007186" y="2487878"/>
                  <a:pt x="5165889" y="2601798"/>
                </a:cubicBezTo>
                <a:cubicBezTo>
                  <a:pt x="5057619" y="2606496"/>
                  <a:pt x="4849249" y="2556583"/>
                  <a:pt x="4746878" y="2601798"/>
                </a:cubicBezTo>
                <a:cubicBezTo>
                  <a:pt x="4644507" y="2647013"/>
                  <a:pt x="4272636" y="2582568"/>
                  <a:pt x="4121231" y="2601798"/>
                </a:cubicBezTo>
                <a:cubicBezTo>
                  <a:pt x="3969826" y="2621028"/>
                  <a:pt x="3709097" y="2539107"/>
                  <a:pt x="3495585" y="2601798"/>
                </a:cubicBezTo>
                <a:cubicBezTo>
                  <a:pt x="3282073" y="2664489"/>
                  <a:pt x="3178860" y="2566727"/>
                  <a:pt x="3076574" y="2601798"/>
                </a:cubicBezTo>
                <a:cubicBezTo>
                  <a:pt x="2974288" y="2636869"/>
                  <a:pt x="2761050" y="2601461"/>
                  <a:pt x="2657563" y="2601798"/>
                </a:cubicBezTo>
                <a:cubicBezTo>
                  <a:pt x="2554076" y="2602135"/>
                  <a:pt x="2338037" y="2546521"/>
                  <a:pt x="2135234" y="2601798"/>
                </a:cubicBezTo>
                <a:cubicBezTo>
                  <a:pt x="1932431" y="2657075"/>
                  <a:pt x="1835011" y="2561911"/>
                  <a:pt x="1561246" y="2601798"/>
                </a:cubicBezTo>
                <a:cubicBezTo>
                  <a:pt x="1287481" y="2641685"/>
                  <a:pt x="1255900" y="2557198"/>
                  <a:pt x="1090577" y="2601798"/>
                </a:cubicBezTo>
                <a:cubicBezTo>
                  <a:pt x="925254" y="2646398"/>
                  <a:pt x="316115" y="2576777"/>
                  <a:pt x="0" y="260179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51784499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S. M. Hossein Mousavi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Lugano, Switzerland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December 2024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38D896-3569-48B1-8FA5-726250773B06}"/>
              </a:ext>
            </a:extLst>
          </p:cNvPr>
          <p:cNvSpPr/>
          <p:nvPr/>
        </p:nvSpPr>
        <p:spPr>
          <a:xfrm>
            <a:off x="3513054" y="1027522"/>
            <a:ext cx="5165889" cy="1244338"/>
          </a:xfrm>
          <a:custGeom>
            <a:avLst/>
            <a:gdLst>
              <a:gd name="connsiteX0" fmla="*/ 0 w 5165889"/>
              <a:gd name="connsiteY0" fmla="*/ 207394 h 1244338"/>
              <a:gd name="connsiteX1" fmla="*/ 207394 w 5165889"/>
              <a:gd name="connsiteY1" fmla="*/ 0 h 1244338"/>
              <a:gd name="connsiteX2" fmla="*/ 753771 w 5165889"/>
              <a:gd name="connsiteY2" fmla="*/ 0 h 1244338"/>
              <a:gd name="connsiteX3" fmla="*/ 1395169 w 5165889"/>
              <a:gd name="connsiteY3" fmla="*/ 0 h 1244338"/>
              <a:gd name="connsiteX4" fmla="*/ 1894035 w 5165889"/>
              <a:gd name="connsiteY4" fmla="*/ 0 h 1244338"/>
              <a:gd name="connsiteX5" fmla="*/ 2345389 w 5165889"/>
              <a:gd name="connsiteY5" fmla="*/ 0 h 1244338"/>
              <a:gd name="connsiteX6" fmla="*/ 2844255 w 5165889"/>
              <a:gd name="connsiteY6" fmla="*/ 0 h 1244338"/>
              <a:gd name="connsiteX7" fmla="*/ 3343121 w 5165889"/>
              <a:gd name="connsiteY7" fmla="*/ 0 h 1244338"/>
              <a:gd name="connsiteX8" fmla="*/ 3984519 w 5165889"/>
              <a:gd name="connsiteY8" fmla="*/ 0 h 1244338"/>
              <a:gd name="connsiteX9" fmla="*/ 4435874 w 5165889"/>
              <a:gd name="connsiteY9" fmla="*/ 0 h 1244338"/>
              <a:gd name="connsiteX10" fmla="*/ 4958495 w 5165889"/>
              <a:gd name="connsiteY10" fmla="*/ 0 h 1244338"/>
              <a:gd name="connsiteX11" fmla="*/ 5165889 w 5165889"/>
              <a:gd name="connsiteY11" fmla="*/ 207394 h 1244338"/>
              <a:gd name="connsiteX12" fmla="*/ 5165889 w 5165889"/>
              <a:gd name="connsiteY12" fmla="*/ 630465 h 1244338"/>
              <a:gd name="connsiteX13" fmla="*/ 5165889 w 5165889"/>
              <a:gd name="connsiteY13" fmla="*/ 1036944 h 1244338"/>
              <a:gd name="connsiteX14" fmla="*/ 4958495 w 5165889"/>
              <a:gd name="connsiteY14" fmla="*/ 1244338 h 1244338"/>
              <a:gd name="connsiteX15" fmla="*/ 4507140 w 5165889"/>
              <a:gd name="connsiteY15" fmla="*/ 1244338 h 1244338"/>
              <a:gd name="connsiteX16" fmla="*/ 3913253 w 5165889"/>
              <a:gd name="connsiteY16" fmla="*/ 1244338 h 1244338"/>
              <a:gd name="connsiteX17" fmla="*/ 3366876 w 5165889"/>
              <a:gd name="connsiteY17" fmla="*/ 1244338 h 1244338"/>
              <a:gd name="connsiteX18" fmla="*/ 2772989 w 5165889"/>
              <a:gd name="connsiteY18" fmla="*/ 1244338 h 1244338"/>
              <a:gd name="connsiteX19" fmla="*/ 2179101 w 5165889"/>
              <a:gd name="connsiteY19" fmla="*/ 1244338 h 1244338"/>
              <a:gd name="connsiteX20" fmla="*/ 1680235 w 5165889"/>
              <a:gd name="connsiteY20" fmla="*/ 1244338 h 1244338"/>
              <a:gd name="connsiteX21" fmla="*/ 991326 w 5165889"/>
              <a:gd name="connsiteY21" fmla="*/ 1244338 h 1244338"/>
              <a:gd name="connsiteX22" fmla="*/ 207394 w 5165889"/>
              <a:gd name="connsiteY22" fmla="*/ 1244338 h 1244338"/>
              <a:gd name="connsiteX23" fmla="*/ 0 w 5165889"/>
              <a:gd name="connsiteY23" fmla="*/ 1036944 h 1244338"/>
              <a:gd name="connsiteX24" fmla="*/ 0 w 5165889"/>
              <a:gd name="connsiteY24" fmla="*/ 622169 h 1244338"/>
              <a:gd name="connsiteX25" fmla="*/ 0 w 5165889"/>
              <a:gd name="connsiteY25" fmla="*/ 207394 h 124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65889" h="1244338" fill="none" extrusionOk="0">
                <a:moveTo>
                  <a:pt x="0" y="207394"/>
                </a:moveTo>
                <a:cubicBezTo>
                  <a:pt x="-2831" y="75968"/>
                  <a:pt x="108522" y="-19425"/>
                  <a:pt x="207394" y="0"/>
                </a:cubicBezTo>
                <a:cubicBezTo>
                  <a:pt x="418786" y="-58736"/>
                  <a:pt x="610572" y="26896"/>
                  <a:pt x="753771" y="0"/>
                </a:cubicBezTo>
                <a:cubicBezTo>
                  <a:pt x="896970" y="-26896"/>
                  <a:pt x="1136888" y="69361"/>
                  <a:pt x="1395169" y="0"/>
                </a:cubicBezTo>
                <a:cubicBezTo>
                  <a:pt x="1653450" y="-69361"/>
                  <a:pt x="1748822" y="41312"/>
                  <a:pt x="1894035" y="0"/>
                </a:cubicBezTo>
                <a:cubicBezTo>
                  <a:pt x="2039248" y="-41312"/>
                  <a:pt x="2146735" y="27077"/>
                  <a:pt x="2345389" y="0"/>
                </a:cubicBezTo>
                <a:cubicBezTo>
                  <a:pt x="2544043" y="-27077"/>
                  <a:pt x="2740014" y="11981"/>
                  <a:pt x="2844255" y="0"/>
                </a:cubicBezTo>
                <a:cubicBezTo>
                  <a:pt x="2948496" y="-11981"/>
                  <a:pt x="3211048" y="34224"/>
                  <a:pt x="3343121" y="0"/>
                </a:cubicBezTo>
                <a:cubicBezTo>
                  <a:pt x="3475194" y="-34224"/>
                  <a:pt x="3748584" y="62300"/>
                  <a:pt x="3984519" y="0"/>
                </a:cubicBezTo>
                <a:cubicBezTo>
                  <a:pt x="4220454" y="-62300"/>
                  <a:pt x="4238272" y="14865"/>
                  <a:pt x="4435874" y="0"/>
                </a:cubicBezTo>
                <a:cubicBezTo>
                  <a:pt x="4633476" y="-14865"/>
                  <a:pt x="4800300" y="26666"/>
                  <a:pt x="4958495" y="0"/>
                </a:cubicBezTo>
                <a:cubicBezTo>
                  <a:pt x="5044017" y="6465"/>
                  <a:pt x="5192166" y="113244"/>
                  <a:pt x="5165889" y="207394"/>
                </a:cubicBezTo>
                <a:cubicBezTo>
                  <a:pt x="5178174" y="344517"/>
                  <a:pt x="5135586" y="429797"/>
                  <a:pt x="5165889" y="630465"/>
                </a:cubicBezTo>
                <a:cubicBezTo>
                  <a:pt x="5196192" y="831133"/>
                  <a:pt x="5161638" y="855451"/>
                  <a:pt x="5165889" y="1036944"/>
                </a:cubicBezTo>
                <a:cubicBezTo>
                  <a:pt x="5139211" y="1153846"/>
                  <a:pt x="5054665" y="1268354"/>
                  <a:pt x="4958495" y="1244338"/>
                </a:cubicBezTo>
                <a:cubicBezTo>
                  <a:pt x="4737832" y="1285018"/>
                  <a:pt x="4704461" y="1200775"/>
                  <a:pt x="4507140" y="1244338"/>
                </a:cubicBezTo>
                <a:cubicBezTo>
                  <a:pt x="4309820" y="1287901"/>
                  <a:pt x="4170313" y="1203844"/>
                  <a:pt x="3913253" y="1244338"/>
                </a:cubicBezTo>
                <a:cubicBezTo>
                  <a:pt x="3656193" y="1284832"/>
                  <a:pt x="3629942" y="1221225"/>
                  <a:pt x="3366876" y="1244338"/>
                </a:cubicBezTo>
                <a:cubicBezTo>
                  <a:pt x="3103810" y="1267451"/>
                  <a:pt x="3030122" y="1208592"/>
                  <a:pt x="2772989" y="1244338"/>
                </a:cubicBezTo>
                <a:cubicBezTo>
                  <a:pt x="2515856" y="1280084"/>
                  <a:pt x="2437703" y="1221192"/>
                  <a:pt x="2179101" y="1244338"/>
                </a:cubicBezTo>
                <a:cubicBezTo>
                  <a:pt x="1920499" y="1267484"/>
                  <a:pt x="1800411" y="1243451"/>
                  <a:pt x="1680235" y="1244338"/>
                </a:cubicBezTo>
                <a:cubicBezTo>
                  <a:pt x="1560059" y="1245225"/>
                  <a:pt x="1328939" y="1214824"/>
                  <a:pt x="991326" y="1244338"/>
                </a:cubicBezTo>
                <a:cubicBezTo>
                  <a:pt x="653713" y="1273852"/>
                  <a:pt x="568595" y="1202778"/>
                  <a:pt x="207394" y="1244338"/>
                </a:cubicBezTo>
                <a:cubicBezTo>
                  <a:pt x="101333" y="1243300"/>
                  <a:pt x="11230" y="1141173"/>
                  <a:pt x="0" y="1036944"/>
                </a:cubicBezTo>
                <a:cubicBezTo>
                  <a:pt x="-39142" y="846720"/>
                  <a:pt x="28863" y="814827"/>
                  <a:pt x="0" y="622169"/>
                </a:cubicBezTo>
                <a:cubicBezTo>
                  <a:pt x="-28863" y="429511"/>
                  <a:pt x="47745" y="410509"/>
                  <a:pt x="0" y="207394"/>
                </a:cubicBezTo>
                <a:close/>
              </a:path>
              <a:path w="5165889" h="1244338" stroke="0" extrusionOk="0">
                <a:moveTo>
                  <a:pt x="0" y="207394"/>
                </a:moveTo>
                <a:cubicBezTo>
                  <a:pt x="-14779" y="106466"/>
                  <a:pt x="105825" y="14474"/>
                  <a:pt x="207394" y="0"/>
                </a:cubicBezTo>
                <a:cubicBezTo>
                  <a:pt x="465966" y="-57583"/>
                  <a:pt x="576871" y="10406"/>
                  <a:pt x="801282" y="0"/>
                </a:cubicBezTo>
                <a:cubicBezTo>
                  <a:pt x="1025693" y="-10406"/>
                  <a:pt x="1052157" y="59450"/>
                  <a:pt x="1300147" y="0"/>
                </a:cubicBezTo>
                <a:cubicBezTo>
                  <a:pt x="1548138" y="-59450"/>
                  <a:pt x="1587973" y="37357"/>
                  <a:pt x="1846524" y="0"/>
                </a:cubicBezTo>
                <a:cubicBezTo>
                  <a:pt x="2105075" y="-37357"/>
                  <a:pt x="2204390" y="9100"/>
                  <a:pt x="2440411" y="0"/>
                </a:cubicBezTo>
                <a:cubicBezTo>
                  <a:pt x="2676432" y="-9100"/>
                  <a:pt x="2776539" y="23095"/>
                  <a:pt x="2891766" y="0"/>
                </a:cubicBezTo>
                <a:cubicBezTo>
                  <a:pt x="3006994" y="-23095"/>
                  <a:pt x="3225610" y="42320"/>
                  <a:pt x="3390632" y="0"/>
                </a:cubicBezTo>
                <a:cubicBezTo>
                  <a:pt x="3555654" y="-42320"/>
                  <a:pt x="3791921" y="3522"/>
                  <a:pt x="3937008" y="0"/>
                </a:cubicBezTo>
                <a:cubicBezTo>
                  <a:pt x="4082095" y="-3522"/>
                  <a:pt x="4634563" y="41238"/>
                  <a:pt x="4958495" y="0"/>
                </a:cubicBezTo>
                <a:cubicBezTo>
                  <a:pt x="5088880" y="11606"/>
                  <a:pt x="5153761" y="98919"/>
                  <a:pt x="5165889" y="207394"/>
                </a:cubicBezTo>
                <a:cubicBezTo>
                  <a:pt x="5170786" y="366858"/>
                  <a:pt x="5160600" y="448925"/>
                  <a:pt x="5165889" y="613874"/>
                </a:cubicBezTo>
                <a:cubicBezTo>
                  <a:pt x="5171178" y="778823"/>
                  <a:pt x="5123949" y="887682"/>
                  <a:pt x="5165889" y="1036944"/>
                </a:cubicBezTo>
                <a:cubicBezTo>
                  <a:pt x="5184371" y="1138301"/>
                  <a:pt x="5069242" y="1241980"/>
                  <a:pt x="4958495" y="1244338"/>
                </a:cubicBezTo>
                <a:cubicBezTo>
                  <a:pt x="4770857" y="1256690"/>
                  <a:pt x="4606703" y="1222765"/>
                  <a:pt x="4412118" y="1244338"/>
                </a:cubicBezTo>
                <a:cubicBezTo>
                  <a:pt x="4217533" y="1265911"/>
                  <a:pt x="3976565" y="1204424"/>
                  <a:pt x="3818231" y="1244338"/>
                </a:cubicBezTo>
                <a:cubicBezTo>
                  <a:pt x="3659897" y="1284252"/>
                  <a:pt x="3361868" y="1222043"/>
                  <a:pt x="3224343" y="1244338"/>
                </a:cubicBezTo>
                <a:cubicBezTo>
                  <a:pt x="3086818" y="1266633"/>
                  <a:pt x="2803731" y="1181983"/>
                  <a:pt x="2535433" y="1244338"/>
                </a:cubicBezTo>
                <a:cubicBezTo>
                  <a:pt x="2267135" y="1306693"/>
                  <a:pt x="2079534" y="1206364"/>
                  <a:pt x="1894035" y="1244338"/>
                </a:cubicBezTo>
                <a:cubicBezTo>
                  <a:pt x="1708536" y="1282312"/>
                  <a:pt x="1522265" y="1186780"/>
                  <a:pt x="1347658" y="1244338"/>
                </a:cubicBezTo>
                <a:cubicBezTo>
                  <a:pt x="1173051" y="1301896"/>
                  <a:pt x="586963" y="1179718"/>
                  <a:pt x="207394" y="1244338"/>
                </a:cubicBezTo>
                <a:cubicBezTo>
                  <a:pt x="118255" y="1231399"/>
                  <a:pt x="2486" y="1148443"/>
                  <a:pt x="0" y="1036944"/>
                </a:cubicBezTo>
                <a:cubicBezTo>
                  <a:pt x="-18178" y="913410"/>
                  <a:pt x="38998" y="700098"/>
                  <a:pt x="0" y="605578"/>
                </a:cubicBezTo>
                <a:cubicBezTo>
                  <a:pt x="-38998" y="511058"/>
                  <a:pt x="35116" y="354498"/>
                  <a:pt x="0" y="20739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09827959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232D-DFAC-4B7A-8779-90AE81F3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b="1" smtClean="0">
                <a:solidFill>
                  <a:srgbClr val="FF0000"/>
                </a:solidFill>
              </a:rPr>
              <a:t>1</a:t>
            </a:fld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38620-6E8A-4EA6-B135-C364390CC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35" y="82863"/>
            <a:ext cx="839325" cy="840964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0C307-2670-42AF-A241-9051EE43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84" y="2182305"/>
            <a:ext cx="3338703" cy="31909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7AD5A8-2CEE-46A3-80B5-EE2929367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2" y="2080967"/>
            <a:ext cx="3032691" cy="319097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84F9B6-88F4-41B7-8B2B-4A7B5538A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525" y="5848544"/>
            <a:ext cx="609604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3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2">
                <a:lumMod val="90000"/>
              </a:schemeClr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A435F-DA3A-491D-8A4F-0A5375EB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z="1400" b="1" smtClean="0">
                <a:solidFill>
                  <a:srgbClr val="FF0000"/>
                </a:solidFill>
              </a:rPr>
              <a:t>2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EE00-CB1D-4DF6-8368-2C6529327ABA}"/>
              </a:ext>
            </a:extLst>
          </p:cNvPr>
          <p:cNvSpPr txBox="1"/>
          <p:nvPr/>
        </p:nvSpPr>
        <p:spPr>
          <a:xfrm>
            <a:off x="131975" y="188536"/>
            <a:ext cx="117080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 – Notation Classes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19468-1C01-4FBD-87EA-E98B7ED0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5" y="5533688"/>
            <a:ext cx="822662" cy="822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B17AE-EB8F-4A7C-A9AE-4895E4041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18" y="678730"/>
            <a:ext cx="3032691" cy="319097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64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2">
                <a:lumMod val="90000"/>
              </a:schemeClr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A435F-DA3A-491D-8A4F-0A5375EB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z="1400" b="1" smtClean="0">
                <a:solidFill>
                  <a:srgbClr val="FF0000"/>
                </a:solidFill>
              </a:rPr>
              <a:t>3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EE00-CB1D-4DF6-8368-2C6529327ABA}"/>
              </a:ext>
            </a:extLst>
          </p:cNvPr>
          <p:cNvSpPr txBox="1"/>
          <p:nvPr/>
        </p:nvSpPr>
        <p:spPr>
          <a:xfrm>
            <a:off x="131975" y="188536"/>
            <a:ext cx="11708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an algorithm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required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focus is given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(generally measured by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needed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storage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 problem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 solving the problem.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refers to the study of how computational resources (like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 memory, or energy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consumed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or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helps us evaluate and compare the efficiency and feasibility of solutions for computational problems.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of algorithmic complexity is crucial as it helps evaluate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feasibility of solutions to computational problems.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complexity, we can determine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algorithm scales with input size, predict its performance,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resource requirements such as time, memory, or energy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informed decisions when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or designing algorithms, ensuring optimal performance and cost-effectiveness,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especially for large-scale or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resource-constrained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complexity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balancing trade-offs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robust, scalable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185F1-8DC3-4325-820B-F700BDD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643" y="5666180"/>
            <a:ext cx="662560" cy="662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8D98D-836C-49ED-8797-CCDEE70F4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06" y="5666180"/>
            <a:ext cx="662560" cy="6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8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2">
                <a:lumMod val="90000"/>
              </a:schemeClr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A435F-DA3A-491D-8A4F-0A5375EB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z="1400" b="1" smtClean="0">
                <a:solidFill>
                  <a:srgbClr val="FF0000"/>
                </a:solidFill>
              </a:rPr>
              <a:t>4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EE00-CB1D-4DF6-8368-2C6529327ABA}"/>
              </a:ext>
            </a:extLst>
          </p:cNvPr>
          <p:cNvSpPr txBox="1"/>
          <p:nvPr/>
        </p:nvSpPr>
        <p:spPr>
          <a:xfrm>
            <a:off x="131975" y="188536"/>
            <a:ext cx="1170809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inefficiencies in algorithms to improve runtime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memory usage.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Assessment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that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remain effective as input sizes grow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critical in fields like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data, machine learning, and cloud computing.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most suitable algorithms for hardware or software systems based on available resources.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algorithms meet strict time constraints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systems like robotics, autonomous vehicles, or real-time monitoring.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and Graphics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algorithms for rendering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physics simulation, and AI behavior in real-time environments.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routing protocols and resource allocation for efficient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algorithms with lower energy consumption for battery-operated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energy-constrained devices.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Simulations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computational models in physics, biology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climate science are efficient and scalable.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machine learning algorithms for faster training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inference in AI applications.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3C437-4199-49A6-A5E7-9984B2CF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59" y="5551511"/>
            <a:ext cx="901683" cy="9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2">
                <a:lumMod val="90000"/>
              </a:schemeClr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A435F-DA3A-491D-8A4F-0A5375EB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z="1400" b="1" smtClean="0">
                <a:solidFill>
                  <a:srgbClr val="FF0000"/>
                </a:solidFill>
              </a:rPr>
              <a:t>5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EE00-CB1D-4DF6-8368-2C6529327ABA}"/>
              </a:ext>
            </a:extLst>
          </p:cNvPr>
          <p:cNvSpPr txBox="1"/>
          <p:nvPr/>
        </p:nvSpPr>
        <p:spPr>
          <a:xfrm>
            <a:off x="131975" y="188536"/>
            <a:ext cx="11708091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 – Notation Classes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how algorithms grow in terms of resource use (like time or memory) as input size increases.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goes from the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fastest/less complex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slowest/most complex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O(n!)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samples, iterations, epochs, data size, and layers affects the complexity.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𝑂(1)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Takes the same time regardless of input size.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Accessing an element in an array by index.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Flatline.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Time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grows slowly as the input size increases.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search on a sorted list.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Slowly increasing curve.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grows directly proportional to the input size.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Searching for an element in an unsorted list.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Straight diagonal line.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Linearithmic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 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Combination of linear and logarithmic growth.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Merge sort or heap sort.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Curves faster than linear but slower than quadratic.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BF8E-0799-4ABC-91E9-3A4C2DCA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78454"/>
            <a:ext cx="3338703" cy="31909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D970D-CF3E-44D4-9D04-6138D56FA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36" y="5816078"/>
            <a:ext cx="577593" cy="5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2">
                <a:lumMod val="90000"/>
              </a:schemeClr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A435F-DA3A-491D-8A4F-0A5375EB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4F5D-A2A3-4164-B9CF-805477FCE248}" type="slidenum">
              <a:rPr lang="en-US" sz="1400" b="1" smtClean="0">
                <a:solidFill>
                  <a:srgbClr val="FF0000"/>
                </a:solidFill>
              </a:rPr>
              <a:t>6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EE00-CB1D-4DF6-8368-2C6529327ABA}"/>
              </a:ext>
            </a:extLst>
          </p:cNvPr>
          <p:cNvSpPr txBox="1"/>
          <p:nvPr/>
        </p:nvSpPr>
        <p:spPr>
          <a:xfrm>
            <a:off x="131975" y="188536"/>
            <a:ext cx="1170809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 – Notation Classes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𝑂(n</a:t>
            </a:r>
            <a:r>
              <a:rPr lang="en-US" sz="18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Takes the same time regardless of input size.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Accessing an element in an array by index.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Flatline.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𝑂(n</a:t>
            </a:r>
            <a:r>
              <a:rPr lang="en-US" sz="18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grows as the square of input size.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Comparing all pairs in a list (e.g., bubble sort).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Parabolic curve.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𝑂(n</a:t>
            </a:r>
            <a:r>
              <a:rPr lang="en-US" sz="18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grows as the cube of input size.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Matrix multiplication with brute force.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Steep parabolic curve.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𝑂(2</a:t>
            </a:r>
            <a:r>
              <a:rPr lang="en-US" sz="18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doubles with each additional input.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Solving the traveling salesman problem (brute force).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Exponentially steep curve.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𝑂(n!)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class: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grows faster than exponential.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Generating all permutations of 𝑛 elements.</a:t>
            </a:r>
          </a:p>
          <a:p>
            <a:pPr marL="1657350" lvl="3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Extremely steep curve.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65ADF-E805-4098-87BA-9BF66D52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36" y="5816078"/>
            <a:ext cx="577593" cy="577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1689C-5310-46E8-9F96-56673395D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78454"/>
            <a:ext cx="3338703" cy="31909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371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790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Muhammad Hossein Mousavi</dc:creator>
  <cp:lastModifiedBy>Seyed Muhammad Hossein Mousavi</cp:lastModifiedBy>
  <cp:revision>16</cp:revision>
  <dcterms:created xsi:type="dcterms:W3CDTF">2024-12-16T10:42:50Z</dcterms:created>
  <dcterms:modified xsi:type="dcterms:W3CDTF">2024-12-20T20:38:16Z</dcterms:modified>
</cp:coreProperties>
</file>