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90" r:id="rId18"/>
    <p:sldId id="272" r:id="rId19"/>
    <p:sldId id="288" r:id="rId20"/>
    <p:sldId id="273" r:id="rId21"/>
    <p:sldId id="274" r:id="rId22"/>
    <p:sldId id="275" r:id="rId23"/>
    <p:sldId id="276" r:id="rId24"/>
    <p:sldId id="277" r:id="rId25"/>
    <p:sldId id="278" r:id="rId26"/>
    <p:sldId id="283" r:id="rId27"/>
    <p:sldId id="284" r:id="rId28"/>
    <p:sldId id="285" r:id="rId29"/>
    <p:sldId id="280" r:id="rId30"/>
    <p:sldId id="281" r:id="rId31"/>
    <p:sldId id="282" r:id="rId32"/>
    <p:sldId id="279" r:id="rId33"/>
    <p:sldId id="286" r:id="rId34"/>
    <p:sldId id="287" r:id="rId35"/>
    <p:sldId id="289"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7" r:id="rId56"/>
    <p:sldId id="316" r:id="rId57"/>
    <p:sldId id="310" r:id="rId58"/>
    <p:sldId id="319" r:id="rId59"/>
    <p:sldId id="318" r:id="rId60"/>
    <p:sldId id="320" r:id="rId61"/>
    <p:sldId id="311" r:id="rId62"/>
    <p:sldId id="321" r:id="rId63"/>
    <p:sldId id="312" r:id="rId64"/>
    <p:sldId id="322" r:id="rId65"/>
    <p:sldId id="313" r:id="rId66"/>
    <p:sldId id="315" r:id="rId67"/>
    <p:sldId id="323" r:id="rId68"/>
    <p:sldId id="324" r:id="rId69"/>
    <p:sldId id="325" r:id="rId70"/>
    <p:sldId id="32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02B0A-E836-466D-A57F-04C2ABC93A12}"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5C2DA-41E5-4732-8834-5BBF58DFC8F6}" type="slidenum">
              <a:rPr lang="en-US" smtClean="0"/>
              <a:t>‹#›</a:t>
            </a:fld>
            <a:endParaRPr lang="en-US"/>
          </a:p>
        </p:txBody>
      </p:sp>
    </p:spTree>
    <p:extLst>
      <p:ext uri="{BB962C8B-B14F-4D97-AF65-F5344CB8AC3E}">
        <p14:creationId xmlns:p14="http://schemas.microsoft.com/office/powerpoint/2010/main" val="398897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15C2DA-41E5-4732-8834-5BBF58DFC8F6}" type="slidenum">
              <a:rPr lang="en-US" smtClean="0"/>
              <a:t>2</a:t>
            </a:fld>
            <a:endParaRPr lang="en-US"/>
          </a:p>
        </p:txBody>
      </p:sp>
    </p:spTree>
    <p:extLst>
      <p:ext uri="{BB962C8B-B14F-4D97-AF65-F5344CB8AC3E}">
        <p14:creationId xmlns:p14="http://schemas.microsoft.com/office/powerpoint/2010/main" val="236429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FE5A-C199-4B1D-ACE8-425A3C639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56FD60-1718-4C13-9D07-CA8FD8AF7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057448-47C8-4AF5-8161-3413BDCC0FB6}"/>
              </a:ext>
            </a:extLst>
          </p:cNvPr>
          <p:cNvSpPr>
            <a:spLocks noGrp="1"/>
          </p:cNvSpPr>
          <p:nvPr>
            <p:ph type="dt" sz="half" idx="10"/>
          </p:nvPr>
        </p:nvSpPr>
        <p:spPr/>
        <p:txBody>
          <a:bodyPr/>
          <a:lstStyle/>
          <a:p>
            <a:fld id="{5E1D5EB1-5290-4FB2-ABEC-D208B0A5B89C}" type="datetime1">
              <a:rPr lang="en-US" smtClean="0"/>
              <a:t>10/20/2024</a:t>
            </a:fld>
            <a:endParaRPr lang="en-US"/>
          </a:p>
        </p:txBody>
      </p:sp>
      <p:sp>
        <p:nvSpPr>
          <p:cNvPr id="5" name="Footer Placeholder 4">
            <a:extLst>
              <a:ext uri="{FF2B5EF4-FFF2-40B4-BE49-F238E27FC236}">
                <a16:creationId xmlns:a16="http://schemas.microsoft.com/office/drawing/2014/main" id="{3449D0D1-F823-48DE-8879-0E6470BFA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71425-9F57-4E0D-8264-8E8FCEE01C2E}"/>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168366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08EC-F708-43C6-8AD2-3F96D7625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5054EE-AE1F-4386-A3B8-6FFDCD39BC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4DF01-A5D0-489F-843A-D68CAC08C40B}"/>
              </a:ext>
            </a:extLst>
          </p:cNvPr>
          <p:cNvSpPr>
            <a:spLocks noGrp="1"/>
          </p:cNvSpPr>
          <p:nvPr>
            <p:ph type="dt" sz="half" idx="10"/>
          </p:nvPr>
        </p:nvSpPr>
        <p:spPr/>
        <p:txBody>
          <a:bodyPr/>
          <a:lstStyle/>
          <a:p>
            <a:fld id="{02C971BA-463A-45AF-9E20-DA052DE67D44}" type="datetime1">
              <a:rPr lang="en-US" smtClean="0"/>
              <a:t>10/20/2024</a:t>
            </a:fld>
            <a:endParaRPr lang="en-US"/>
          </a:p>
        </p:txBody>
      </p:sp>
      <p:sp>
        <p:nvSpPr>
          <p:cNvPr id="5" name="Footer Placeholder 4">
            <a:extLst>
              <a:ext uri="{FF2B5EF4-FFF2-40B4-BE49-F238E27FC236}">
                <a16:creationId xmlns:a16="http://schemas.microsoft.com/office/drawing/2014/main" id="{716E25FD-F7CF-4DE6-91B0-35AD197FA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155C1-8293-4053-A9D3-EA6F81DBBE36}"/>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301008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5A10D-2AE6-4EEF-B1B4-C50D25571C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389A97-59D4-4B66-9EA8-B56B169AA0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6D203-F2E3-4B86-B091-CBCF57240C2E}"/>
              </a:ext>
            </a:extLst>
          </p:cNvPr>
          <p:cNvSpPr>
            <a:spLocks noGrp="1"/>
          </p:cNvSpPr>
          <p:nvPr>
            <p:ph type="dt" sz="half" idx="10"/>
          </p:nvPr>
        </p:nvSpPr>
        <p:spPr/>
        <p:txBody>
          <a:bodyPr/>
          <a:lstStyle/>
          <a:p>
            <a:fld id="{F2E8CAFC-E7F8-489C-BE14-737046A816BA}" type="datetime1">
              <a:rPr lang="en-US" smtClean="0"/>
              <a:t>10/20/2024</a:t>
            </a:fld>
            <a:endParaRPr lang="en-US"/>
          </a:p>
        </p:txBody>
      </p:sp>
      <p:sp>
        <p:nvSpPr>
          <p:cNvPr id="5" name="Footer Placeholder 4">
            <a:extLst>
              <a:ext uri="{FF2B5EF4-FFF2-40B4-BE49-F238E27FC236}">
                <a16:creationId xmlns:a16="http://schemas.microsoft.com/office/drawing/2014/main" id="{EA3FADF2-963F-4858-BA73-AC74ACF85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169AF-F5E3-429F-A90B-319E324CFD6E}"/>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156029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15D3-3769-4CC5-B2FE-5570A2D72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B2900-0B9D-4DD1-9EC5-D9933936F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E05F0-2B7A-4BD7-8B3B-31F65D80CE15}"/>
              </a:ext>
            </a:extLst>
          </p:cNvPr>
          <p:cNvSpPr>
            <a:spLocks noGrp="1"/>
          </p:cNvSpPr>
          <p:nvPr>
            <p:ph type="dt" sz="half" idx="10"/>
          </p:nvPr>
        </p:nvSpPr>
        <p:spPr/>
        <p:txBody>
          <a:bodyPr/>
          <a:lstStyle/>
          <a:p>
            <a:fld id="{34515E0E-4CA3-4F69-8734-5FE7F0B5333D}" type="datetime1">
              <a:rPr lang="en-US" smtClean="0"/>
              <a:t>10/20/2024</a:t>
            </a:fld>
            <a:endParaRPr lang="en-US"/>
          </a:p>
        </p:txBody>
      </p:sp>
      <p:sp>
        <p:nvSpPr>
          <p:cNvPr id="5" name="Footer Placeholder 4">
            <a:extLst>
              <a:ext uri="{FF2B5EF4-FFF2-40B4-BE49-F238E27FC236}">
                <a16:creationId xmlns:a16="http://schemas.microsoft.com/office/drawing/2014/main" id="{494E237A-A05C-4ADA-90B0-FCE7B51EF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7198C-1E06-4471-A22F-9DD2AB54A6F9}"/>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133687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B80-E83A-47FD-A77E-928FB01A23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44D59E-6A68-4A2E-BBC5-15BAF791FF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CE54A-F59F-4604-BB77-A89C98BB3401}"/>
              </a:ext>
            </a:extLst>
          </p:cNvPr>
          <p:cNvSpPr>
            <a:spLocks noGrp="1"/>
          </p:cNvSpPr>
          <p:nvPr>
            <p:ph type="dt" sz="half" idx="10"/>
          </p:nvPr>
        </p:nvSpPr>
        <p:spPr/>
        <p:txBody>
          <a:bodyPr/>
          <a:lstStyle/>
          <a:p>
            <a:fld id="{89988BB4-318C-4113-9144-591422D0ED92}" type="datetime1">
              <a:rPr lang="en-US" smtClean="0"/>
              <a:t>10/20/2024</a:t>
            </a:fld>
            <a:endParaRPr lang="en-US"/>
          </a:p>
        </p:txBody>
      </p:sp>
      <p:sp>
        <p:nvSpPr>
          <p:cNvPr id="5" name="Footer Placeholder 4">
            <a:extLst>
              <a:ext uri="{FF2B5EF4-FFF2-40B4-BE49-F238E27FC236}">
                <a16:creationId xmlns:a16="http://schemas.microsoft.com/office/drawing/2014/main" id="{013E9936-4E0E-48F0-95DE-67F2AFCED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9AA5F-DE44-43E5-BBA8-0E6D7262D4E7}"/>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316504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FF44-F928-4362-B351-12EE85EAED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E28376-72FD-4F7B-861E-0AE9A22A6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9B6A80-760E-4720-A21C-C83EF5826A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1F09A5-239F-4891-87D0-E093EAEBD9D7}"/>
              </a:ext>
            </a:extLst>
          </p:cNvPr>
          <p:cNvSpPr>
            <a:spLocks noGrp="1"/>
          </p:cNvSpPr>
          <p:nvPr>
            <p:ph type="dt" sz="half" idx="10"/>
          </p:nvPr>
        </p:nvSpPr>
        <p:spPr/>
        <p:txBody>
          <a:bodyPr/>
          <a:lstStyle/>
          <a:p>
            <a:fld id="{34BD1820-D7ED-44F2-B8B5-86F466DE4120}" type="datetime1">
              <a:rPr lang="en-US" smtClean="0"/>
              <a:t>10/20/2024</a:t>
            </a:fld>
            <a:endParaRPr lang="en-US"/>
          </a:p>
        </p:txBody>
      </p:sp>
      <p:sp>
        <p:nvSpPr>
          <p:cNvPr id="6" name="Footer Placeholder 5">
            <a:extLst>
              <a:ext uri="{FF2B5EF4-FFF2-40B4-BE49-F238E27FC236}">
                <a16:creationId xmlns:a16="http://schemas.microsoft.com/office/drawing/2014/main" id="{15F69136-CCDE-4868-ABDD-83DE9F666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3FDA2-B75C-4CA9-BC83-6C26CC5FD123}"/>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179141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0A65-7834-4511-84FB-9276D6AC0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EBFED7-8771-4F25-8EDF-02FAEF36A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2B3C45-F2DA-4729-865E-D0331826C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94763D-D472-4BA0-B96E-FD247A315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0B28B6-3F8F-4E22-A89B-6A28259C8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5F6E65-2C1E-4D36-99A5-EB8F844025FA}"/>
              </a:ext>
            </a:extLst>
          </p:cNvPr>
          <p:cNvSpPr>
            <a:spLocks noGrp="1"/>
          </p:cNvSpPr>
          <p:nvPr>
            <p:ph type="dt" sz="half" idx="10"/>
          </p:nvPr>
        </p:nvSpPr>
        <p:spPr/>
        <p:txBody>
          <a:bodyPr/>
          <a:lstStyle/>
          <a:p>
            <a:fld id="{C022EA87-0186-45BE-B67F-4FE0D5277694}" type="datetime1">
              <a:rPr lang="en-US" smtClean="0"/>
              <a:t>10/20/2024</a:t>
            </a:fld>
            <a:endParaRPr lang="en-US"/>
          </a:p>
        </p:txBody>
      </p:sp>
      <p:sp>
        <p:nvSpPr>
          <p:cNvPr id="8" name="Footer Placeholder 7">
            <a:extLst>
              <a:ext uri="{FF2B5EF4-FFF2-40B4-BE49-F238E27FC236}">
                <a16:creationId xmlns:a16="http://schemas.microsoft.com/office/drawing/2014/main" id="{33B00798-62D9-4326-9EF8-84E106D0BC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A29392-95A1-4471-86DB-B6CB6C02ED2E}"/>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362280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33CF-45B1-432F-86B6-BB87ABD032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CB59F9-B0B6-42FB-9A93-4F37C3517757}"/>
              </a:ext>
            </a:extLst>
          </p:cNvPr>
          <p:cNvSpPr>
            <a:spLocks noGrp="1"/>
          </p:cNvSpPr>
          <p:nvPr>
            <p:ph type="dt" sz="half" idx="10"/>
          </p:nvPr>
        </p:nvSpPr>
        <p:spPr/>
        <p:txBody>
          <a:bodyPr/>
          <a:lstStyle/>
          <a:p>
            <a:fld id="{A200BD06-BB96-46F3-BCA8-A64770BA20A0}" type="datetime1">
              <a:rPr lang="en-US" smtClean="0"/>
              <a:t>10/20/2024</a:t>
            </a:fld>
            <a:endParaRPr lang="en-US"/>
          </a:p>
        </p:txBody>
      </p:sp>
      <p:sp>
        <p:nvSpPr>
          <p:cNvPr id="4" name="Footer Placeholder 3">
            <a:extLst>
              <a:ext uri="{FF2B5EF4-FFF2-40B4-BE49-F238E27FC236}">
                <a16:creationId xmlns:a16="http://schemas.microsoft.com/office/drawing/2014/main" id="{35BB2CBD-382D-4156-BEE7-555F092B4E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81FF88-C972-4FA5-B891-F2C67FD1A38E}"/>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228853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26FF5D-C676-4405-85E7-1A87AD0C4E58}"/>
              </a:ext>
            </a:extLst>
          </p:cNvPr>
          <p:cNvSpPr>
            <a:spLocks noGrp="1"/>
          </p:cNvSpPr>
          <p:nvPr>
            <p:ph type="dt" sz="half" idx="10"/>
          </p:nvPr>
        </p:nvSpPr>
        <p:spPr/>
        <p:txBody>
          <a:bodyPr/>
          <a:lstStyle/>
          <a:p>
            <a:fld id="{D4DC6CA4-B7A2-4E73-96B2-CCE0E5F271A1}" type="datetime1">
              <a:rPr lang="en-US" smtClean="0"/>
              <a:t>10/20/2024</a:t>
            </a:fld>
            <a:endParaRPr lang="en-US"/>
          </a:p>
        </p:txBody>
      </p:sp>
      <p:sp>
        <p:nvSpPr>
          <p:cNvPr id="3" name="Footer Placeholder 2">
            <a:extLst>
              <a:ext uri="{FF2B5EF4-FFF2-40B4-BE49-F238E27FC236}">
                <a16:creationId xmlns:a16="http://schemas.microsoft.com/office/drawing/2014/main" id="{75213743-4FC1-42A4-9248-75A6AC7432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60436-627D-44F3-BE0D-52B4CAF1BEC4}"/>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13310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091D-FF4D-4F47-A664-139B16DF2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072C3C-9B43-428A-8038-7EF68EAE0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8E11E-7412-42CA-A3CA-6481743BE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28048-9906-43E2-A77B-230DBF10F9A2}"/>
              </a:ext>
            </a:extLst>
          </p:cNvPr>
          <p:cNvSpPr>
            <a:spLocks noGrp="1"/>
          </p:cNvSpPr>
          <p:nvPr>
            <p:ph type="dt" sz="half" idx="10"/>
          </p:nvPr>
        </p:nvSpPr>
        <p:spPr/>
        <p:txBody>
          <a:bodyPr/>
          <a:lstStyle/>
          <a:p>
            <a:fld id="{401312D9-6156-4106-8878-99538CB00C2C}" type="datetime1">
              <a:rPr lang="en-US" smtClean="0"/>
              <a:t>10/20/2024</a:t>
            </a:fld>
            <a:endParaRPr lang="en-US"/>
          </a:p>
        </p:txBody>
      </p:sp>
      <p:sp>
        <p:nvSpPr>
          <p:cNvPr id="6" name="Footer Placeholder 5">
            <a:extLst>
              <a:ext uri="{FF2B5EF4-FFF2-40B4-BE49-F238E27FC236}">
                <a16:creationId xmlns:a16="http://schemas.microsoft.com/office/drawing/2014/main" id="{BAFBB35C-F488-40CF-B523-EEA6A2F3D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06F63-548A-4ACC-8D35-C60C0E6E602C}"/>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286336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689B-9A17-4B7E-A7B4-C0B6CC8C3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E0ACA-A283-49BC-8618-1F302C733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E6EE1F-47D6-421D-9922-744C1D5FF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C5B6F-2773-4D72-9F2E-F8DD3D916F6A}"/>
              </a:ext>
            </a:extLst>
          </p:cNvPr>
          <p:cNvSpPr>
            <a:spLocks noGrp="1"/>
          </p:cNvSpPr>
          <p:nvPr>
            <p:ph type="dt" sz="half" idx="10"/>
          </p:nvPr>
        </p:nvSpPr>
        <p:spPr/>
        <p:txBody>
          <a:bodyPr/>
          <a:lstStyle/>
          <a:p>
            <a:fld id="{4726797D-74E6-470E-B091-3DB7AB305128}" type="datetime1">
              <a:rPr lang="en-US" smtClean="0"/>
              <a:t>10/20/2024</a:t>
            </a:fld>
            <a:endParaRPr lang="en-US"/>
          </a:p>
        </p:txBody>
      </p:sp>
      <p:sp>
        <p:nvSpPr>
          <p:cNvPr id="6" name="Footer Placeholder 5">
            <a:extLst>
              <a:ext uri="{FF2B5EF4-FFF2-40B4-BE49-F238E27FC236}">
                <a16:creationId xmlns:a16="http://schemas.microsoft.com/office/drawing/2014/main" id="{B7F1E135-90FD-4395-B6C8-972D889BC7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EEA3B-0EA0-486B-8778-7B9D3343AFD7}"/>
              </a:ext>
            </a:extLst>
          </p:cNvPr>
          <p:cNvSpPr>
            <a:spLocks noGrp="1"/>
          </p:cNvSpPr>
          <p:nvPr>
            <p:ph type="sldNum" sz="quarter" idx="12"/>
          </p:nvPr>
        </p:nvSpPr>
        <p:spPr/>
        <p:txBody>
          <a:bodyPr/>
          <a:lstStyle/>
          <a:p>
            <a:fld id="{331865F6-1260-4793-BC31-634261E56994}" type="slidenum">
              <a:rPr lang="en-US" smtClean="0"/>
              <a:t>‹#›</a:t>
            </a:fld>
            <a:endParaRPr lang="en-US"/>
          </a:p>
        </p:txBody>
      </p:sp>
    </p:spTree>
    <p:extLst>
      <p:ext uri="{BB962C8B-B14F-4D97-AF65-F5344CB8AC3E}">
        <p14:creationId xmlns:p14="http://schemas.microsoft.com/office/powerpoint/2010/main" val="196306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41000">
              <a:schemeClr val="bg1"/>
            </a:gs>
            <a:gs pos="83000">
              <a:schemeClr val="accent6">
                <a:lumMod val="20000"/>
                <a:lumOff val="80000"/>
              </a:schemeClr>
            </a:gs>
            <a:gs pos="100000">
              <a:schemeClr val="accent6">
                <a:lumMod val="20000"/>
                <a:lumOff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CEE8E4-2D75-4BD3-9976-6CE6709DF3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41FFC-42D3-4915-931E-264F801E3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D9CC0-6B1A-4CD9-8005-9EEC5A7F4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AB27E-97B1-4343-AD4A-5FF099D1B91B}" type="datetime1">
              <a:rPr lang="en-US" smtClean="0"/>
              <a:t>10/20/2024</a:t>
            </a:fld>
            <a:endParaRPr lang="en-US"/>
          </a:p>
        </p:txBody>
      </p:sp>
      <p:sp>
        <p:nvSpPr>
          <p:cNvPr id="5" name="Footer Placeholder 4">
            <a:extLst>
              <a:ext uri="{FF2B5EF4-FFF2-40B4-BE49-F238E27FC236}">
                <a16:creationId xmlns:a16="http://schemas.microsoft.com/office/drawing/2014/main" id="{32202BB4-034B-4C28-B01A-0B659321B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2CCC84-554D-44FF-975F-9DFC63E22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865F6-1260-4793-BC31-634261E56994}" type="slidenum">
              <a:rPr lang="en-US" smtClean="0"/>
              <a:t>‹#›</a:t>
            </a:fld>
            <a:endParaRPr lang="en-US"/>
          </a:p>
        </p:txBody>
      </p:sp>
    </p:spTree>
    <p:extLst>
      <p:ext uri="{BB962C8B-B14F-4D97-AF65-F5344CB8AC3E}">
        <p14:creationId xmlns:p14="http://schemas.microsoft.com/office/powerpoint/2010/main" val="1042071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osavi.a.i.buali@gmail.com" TargetMode="External"/><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250.png"/><Relationship Id="rId5" Type="http://schemas.openxmlformats.org/officeDocument/2006/relationships/image" Target="../media/image240.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30.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70.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80.png"/></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90.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69.png"/><Relationship Id="rId4" Type="http://schemas.openxmlformats.org/officeDocument/2006/relationships/image" Target="../media/image68.png"/></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7"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13.png"/><Relationship Id="rId4" Type="http://schemas.openxmlformats.org/officeDocument/2006/relationships/image" Target="../media/image72.png"/></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76.png"/><Relationship Id="rId4" Type="http://schemas.openxmlformats.org/officeDocument/2006/relationships/image" Target="../media/image75.png"/></Relationships>
</file>

<file path=ppt/slides/_rels/slide68.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jpg"/><Relationship Id="rId1" Type="http://schemas.openxmlformats.org/officeDocument/2006/relationships/slideLayout" Target="../slideLayouts/slideLayout1.xml"/><Relationship Id="rId4" Type="http://schemas.openxmlformats.org/officeDocument/2006/relationships/image" Target="../media/image65.jpg"/></Relationships>
</file>

<file path=ppt/slides/_rels/slide69.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66.jpg"/><Relationship Id="rId1" Type="http://schemas.openxmlformats.org/officeDocument/2006/relationships/slideLayout" Target="../slideLayouts/slideLayout1.xml"/><Relationship Id="rId4" Type="http://schemas.openxmlformats.org/officeDocument/2006/relationships/image" Target="../media/image68.jp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jpg"/><Relationship Id="rId1" Type="http://schemas.openxmlformats.org/officeDocument/2006/relationships/slideLayout" Target="../slideLayouts/slideLayout1.xml"/><Relationship Id="rId4" Type="http://schemas.openxmlformats.org/officeDocument/2006/relationships/image" Target="../media/image71.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D936CB1-625D-45C9-B38C-CDE7260C4C29}"/>
              </a:ext>
            </a:extLst>
          </p:cNvPr>
          <p:cNvSpPr/>
          <p:nvPr/>
        </p:nvSpPr>
        <p:spPr>
          <a:xfrm>
            <a:off x="1415762" y="2235200"/>
            <a:ext cx="9360475" cy="2387600"/>
          </a:xfrm>
          <a:prstGeom prst="roundRect">
            <a:avLst/>
          </a:prstGeom>
          <a:gradFill>
            <a:gsLst>
              <a:gs pos="0">
                <a:schemeClr val="accent6">
                  <a:lumMod val="20000"/>
                  <a:lumOff val="80000"/>
                </a:schemeClr>
              </a:gs>
              <a:gs pos="50000">
                <a:schemeClr val="accent6">
                  <a:lumMod val="40000"/>
                  <a:lumOff val="60000"/>
                </a:schemeClr>
              </a:gs>
              <a:gs pos="100000">
                <a:schemeClr val="accent6">
                  <a:lumMod val="105000"/>
                  <a:satMod val="109000"/>
                  <a:tint val="81000"/>
                </a:schemeClr>
              </a:gs>
            </a:gsLst>
          </a:gradFill>
          <a:effectLst>
            <a:outerShdw blurRad="76200" dir="13500000" sy="23000" kx="1200000" algn="br" rotWithShape="0">
              <a:prstClr val="black">
                <a:alpha val="2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dirty="0">
                <a:latin typeface="Times New Roman" panose="02020603050405020304" pitchFamily="18" charset="0"/>
                <a:cs typeface="Times New Roman" panose="02020603050405020304" pitchFamily="18" charset="0"/>
              </a:rPr>
              <a:t>Machine Learning Main Techniques,</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Evaluation Metrics and Plots</a:t>
            </a:r>
            <a:endParaRPr lang="en-US" sz="4400" dirty="0"/>
          </a:p>
        </p:txBody>
      </p:sp>
      <p:pic>
        <p:nvPicPr>
          <p:cNvPr id="6" name="Picture 5">
            <a:extLst>
              <a:ext uri="{FF2B5EF4-FFF2-40B4-BE49-F238E27FC236}">
                <a16:creationId xmlns:a16="http://schemas.microsoft.com/office/drawing/2014/main" id="{A05C5D4A-5143-4D5F-B5BE-6AC8FE623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5537460"/>
            <a:ext cx="886461" cy="886461"/>
          </a:xfrm>
          <a:prstGeom prst="rect">
            <a:avLst/>
          </a:prstGeom>
          <a:effectLst>
            <a:glow rad="228600">
              <a:schemeClr val="accent5">
                <a:satMod val="175000"/>
                <a:alpha val="40000"/>
              </a:schemeClr>
            </a:glow>
          </a:effectLst>
        </p:spPr>
      </p:pic>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a:t>
            </a:fld>
            <a:endParaRPr lang="en-US"/>
          </a:p>
        </p:txBody>
      </p:sp>
      <p:sp>
        <p:nvSpPr>
          <p:cNvPr id="2" name="Rectangle: Top Corners Snipped 1">
            <a:extLst>
              <a:ext uri="{FF2B5EF4-FFF2-40B4-BE49-F238E27FC236}">
                <a16:creationId xmlns:a16="http://schemas.microsoft.com/office/drawing/2014/main" id="{08355141-7BC1-4BB2-AEAE-6C205E2D4491}"/>
              </a:ext>
            </a:extLst>
          </p:cNvPr>
          <p:cNvSpPr/>
          <p:nvPr/>
        </p:nvSpPr>
        <p:spPr>
          <a:xfrm>
            <a:off x="4125797" y="5382705"/>
            <a:ext cx="3940404" cy="1225484"/>
          </a:xfrm>
          <a:prstGeom prst="snip2SameRect">
            <a:avLst/>
          </a:prstGeom>
          <a:effectLst>
            <a:glow rad="228600">
              <a:schemeClr val="accent6">
                <a:satMod val="175000"/>
                <a:alpha val="40000"/>
              </a:schemeClr>
            </a:glow>
          </a:effectLst>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By: Seyed Muhammad Hossein Mousavi</a:t>
            </a:r>
          </a:p>
          <a:p>
            <a:pPr algn="ctr"/>
            <a:r>
              <a:rPr lang="en-US" sz="1600" dirty="0">
                <a:latin typeface="Times New Roman" panose="02020603050405020304" pitchFamily="18" charset="0"/>
                <a:cs typeface="Times New Roman" panose="02020603050405020304" pitchFamily="18" charset="0"/>
                <a:hlinkClick r:id="rId3"/>
              </a:rPr>
              <a:t>mosavi.a.i.buali@gmail.com</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Lugano, Switzerland</a:t>
            </a:r>
          </a:p>
          <a:p>
            <a:pPr algn="ctr"/>
            <a:r>
              <a:rPr lang="en-US" sz="1600" dirty="0">
                <a:latin typeface="Times New Roman" panose="02020603050405020304" pitchFamily="18" charset="0"/>
                <a:cs typeface="Times New Roman" panose="02020603050405020304" pitchFamily="18" charset="0"/>
              </a:rPr>
              <a:t>August 2024</a:t>
            </a:r>
          </a:p>
        </p:txBody>
      </p:sp>
      <p:pic>
        <p:nvPicPr>
          <p:cNvPr id="5" name="Picture 4">
            <a:extLst>
              <a:ext uri="{FF2B5EF4-FFF2-40B4-BE49-F238E27FC236}">
                <a16:creationId xmlns:a16="http://schemas.microsoft.com/office/drawing/2014/main" id="{9BF7AF38-B178-427F-9333-4FE357F58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9800" y="124952"/>
            <a:ext cx="1937647" cy="1937647"/>
          </a:xfrm>
          <a:prstGeom prst="rect">
            <a:avLst/>
          </a:prstGeom>
        </p:spPr>
      </p:pic>
      <p:pic>
        <p:nvPicPr>
          <p:cNvPr id="10" name="Picture 9">
            <a:extLst>
              <a:ext uri="{FF2B5EF4-FFF2-40B4-BE49-F238E27FC236}">
                <a16:creationId xmlns:a16="http://schemas.microsoft.com/office/drawing/2014/main" id="{E0392F9A-D449-4F2D-A0A5-2F569639A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378" y="124952"/>
            <a:ext cx="1937646" cy="1937646"/>
          </a:xfrm>
          <a:prstGeom prst="rect">
            <a:avLst/>
          </a:prstGeom>
        </p:spPr>
      </p:pic>
      <p:pic>
        <p:nvPicPr>
          <p:cNvPr id="12" name="Picture 11">
            <a:extLst>
              <a:ext uri="{FF2B5EF4-FFF2-40B4-BE49-F238E27FC236}">
                <a16:creationId xmlns:a16="http://schemas.microsoft.com/office/drawing/2014/main" id="{C4963CF8-FA07-43C7-9845-DF9F79F40F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5953" y="256927"/>
            <a:ext cx="1687741" cy="1687741"/>
          </a:xfrm>
          <a:prstGeom prst="rect">
            <a:avLst/>
          </a:prstGeom>
        </p:spPr>
      </p:pic>
      <p:pic>
        <p:nvPicPr>
          <p:cNvPr id="14" name="Picture 13">
            <a:extLst>
              <a:ext uri="{FF2B5EF4-FFF2-40B4-BE49-F238E27FC236}">
                <a16:creationId xmlns:a16="http://schemas.microsoft.com/office/drawing/2014/main" id="{5FDC120C-8470-43C1-9464-0C849E9932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2200" y="249906"/>
            <a:ext cx="1687740" cy="1687740"/>
          </a:xfrm>
          <a:prstGeom prst="rect">
            <a:avLst/>
          </a:prstGeom>
        </p:spPr>
      </p:pic>
    </p:spTree>
    <p:extLst>
      <p:ext uri="{BB962C8B-B14F-4D97-AF65-F5344CB8AC3E}">
        <p14:creationId xmlns:p14="http://schemas.microsoft.com/office/powerpoint/2010/main" val="244643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63121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Understanding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Feature Correlation by Regression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the analysis of the relationship between two or more features using regression techniques, rather than simple correlation coefficients.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plots </a:t>
            </a:r>
            <a:r>
              <a:rPr lang="en-US" sz="1600" b="1" dirty="0">
                <a:latin typeface="Times New Roman" panose="02020603050405020304" pitchFamily="18" charset="0"/>
                <a:cs typeface="Times New Roman" panose="02020603050405020304" pitchFamily="18" charset="0"/>
              </a:rPr>
              <a:t>one feature against another and fits a regression line </a:t>
            </a:r>
            <a:r>
              <a:rPr lang="en-US" sz="1600" dirty="0">
                <a:latin typeface="Times New Roman" panose="02020603050405020304" pitchFamily="18" charset="0"/>
                <a:cs typeface="Times New Roman" panose="02020603050405020304" pitchFamily="18" charset="0"/>
              </a:rPr>
              <a:t>to understand how one feature predicts or explains the other.</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method provides </a:t>
            </a:r>
            <a:r>
              <a:rPr lang="en-US" sz="1600" b="1" dirty="0">
                <a:latin typeface="Times New Roman" panose="02020603050405020304" pitchFamily="18" charset="0"/>
                <a:cs typeface="Times New Roman" panose="02020603050405020304" pitchFamily="18" charset="0"/>
              </a:rPr>
              <a:t>more insight into the nature of the relationship, such as linearity or non-linearity</a:t>
            </a:r>
            <a:r>
              <a:rPr lang="en-US" sz="1600" dirty="0">
                <a:latin typeface="Times New Roman" panose="02020603050405020304" pitchFamily="18" charset="0"/>
                <a:cs typeface="Times New Roman" panose="02020603050405020304" pitchFamily="18" charset="0"/>
              </a:rPr>
              <a:t>.</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10</a:t>
            </a:fld>
            <a:endParaRPr lang="en-US"/>
          </a:p>
        </p:txBody>
      </p:sp>
      <p:pic>
        <p:nvPicPr>
          <p:cNvPr id="8" name="Picture 7">
            <a:extLst>
              <a:ext uri="{FF2B5EF4-FFF2-40B4-BE49-F238E27FC236}">
                <a16:creationId xmlns:a16="http://schemas.microsoft.com/office/drawing/2014/main" id="{DB3E812D-E71B-4109-973F-9DCB7A6D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35832"/>
            <a:ext cx="493818" cy="493818"/>
          </a:xfrm>
          <a:prstGeom prst="rect">
            <a:avLst/>
          </a:prstGeom>
        </p:spPr>
      </p:pic>
      <p:pic>
        <p:nvPicPr>
          <p:cNvPr id="6" name="Picture 5">
            <a:extLst>
              <a:ext uri="{FF2B5EF4-FFF2-40B4-BE49-F238E27FC236}">
                <a16:creationId xmlns:a16="http://schemas.microsoft.com/office/drawing/2014/main" id="{626BE081-9E13-4A83-B137-A4A36D77AF15}"/>
              </a:ext>
            </a:extLst>
          </p:cNvPr>
          <p:cNvPicPr>
            <a:picLocks noChangeAspect="1"/>
          </p:cNvPicPr>
          <p:nvPr/>
        </p:nvPicPr>
        <p:blipFill>
          <a:blip r:embed="rId3"/>
          <a:stretch>
            <a:fillRect/>
          </a:stretch>
        </p:blipFill>
        <p:spPr>
          <a:xfrm>
            <a:off x="0" y="1766390"/>
            <a:ext cx="12192000" cy="4017539"/>
          </a:xfrm>
          <a:prstGeom prst="rect">
            <a:avLst/>
          </a:prstGeom>
        </p:spPr>
      </p:pic>
    </p:spTree>
    <p:extLst>
      <p:ext uri="{BB962C8B-B14F-4D97-AF65-F5344CB8AC3E}">
        <p14:creationId xmlns:p14="http://schemas.microsoft.com/office/powerpoint/2010/main" val="408673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212365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Understanding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Feature Importance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importance refers to techniques used to measure the </a:t>
            </a:r>
            <a:r>
              <a:rPr lang="en-US" sz="1600" b="1" dirty="0">
                <a:solidFill>
                  <a:srgbClr val="FF0000"/>
                </a:solidFill>
                <a:latin typeface="Times New Roman" panose="02020603050405020304" pitchFamily="18" charset="0"/>
                <a:cs typeface="Times New Roman" panose="02020603050405020304" pitchFamily="18" charset="0"/>
              </a:rPr>
              <a:t>contribution</a:t>
            </a:r>
            <a:r>
              <a:rPr lang="en-US" sz="1600" b="1" dirty="0">
                <a:latin typeface="Times New Roman" panose="02020603050405020304" pitchFamily="18" charset="0"/>
                <a:cs typeface="Times New Roman" panose="02020603050405020304" pitchFamily="18" charset="0"/>
              </a:rPr>
              <a:t> of each feature in predicting the target variable </a:t>
            </a:r>
            <a:r>
              <a:rPr lang="en-US" sz="1600" dirty="0">
                <a:latin typeface="Times New Roman" panose="02020603050405020304" pitchFamily="18" charset="0"/>
                <a:cs typeface="Times New Roman" panose="02020603050405020304" pitchFamily="18" charset="0"/>
              </a:rPr>
              <a:t>in a machine-learning model.</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quantifies </a:t>
            </a:r>
            <a:r>
              <a:rPr lang="en-US" sz="1600" b="1" dirty="0">
                <a:latin typeface="Times New Roman" panose="02020603050405020304" pitchFamily="18" charset="0"/>
                <a:cs typeface="Times New Roman" panose="02020603050405020304" pitchFamily="18" charset="0"/>
              </a:rPr>
              <a:t>how much a feature influences the model's predictions</a:t>
            </a:r>
            <a:r>
              <a:rPr lang="en-US" sz="1600" dirty="0">
                <a:latin typeface="Times New Roman" panose="02020603050405020304" pitchFamily="18" charset="0"/>
                <a:cs typeface="Times New Roman" panose="02020603050405020304" pitchFamily="18" charset="0"/>
              </a:rPr>
              <a:t>, helping to </a:t>
            </a:r>
            <a:r>
              <a:rPr lang="en-US" sz="1600" b="1" dirty="0">
                <a:solidFill>
                  <a:srgbClr val="FF0000"/>
                </a:solidFill>
                <a:latin typeface="Times New Roman" panose="02020603050405020304" pitchFamily="18" charset="0"/>
                <a:cs typeface="Times New Roman" panose="02020603050405020304" pitchFamily="18" charset="0"/>
              </a:rPr>
              <a:t>identify the most relevant features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importance is often derived from models like tree-based algorithms (e.g., Random Forest) or calculated through statistical methods.</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11</a:t>
            </a:fld>
            <a:endParaRPr lang="en-US"/>
          </a:p>
        </p:txBody>
      </p:sp>
      <p:pic>
        <p:nvPicPr>
          <p:cNvPr id="8" name="Picture 7">
            <a:extLst>
              <a:ext uri="{FF2B5EF4-FFF2-40B4-BE49-F238E27FC236}">
                <a16:creationId xmlns:a16="http://schemas.microsoft.com/office/drawing/2014/main" id="{DB3E812D-E71B-4109-973F-9DCB7A6D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35832"/>
            <a:ext cx="493818" cy="493818"/>
          </a:xfrm>
          <a:prstGeom prst="rect">
            <a:avLst/>
          </a:prstGeom>
        </p:spPr>
      </p:pic>
      <p:pic>
        <p:nvPicPr>
          <p:cNvPr id="5" name="Picture 4">
            <a:extLst>
              <a:ext uri="{FF2B5EF4-FFF2-40B4-BE49-F238E27FC236}">
                <a16:creationId xmlns:a16="http://schemas.microsoft.com/office/drawing/2014/main" id="{1499D68C-F0A0-44F4-9EA2-2213D7EFD939}"/>
              </a:ext>
            </a:extLst>
          </p:cNvPr>
          <p:cNvPicPr>
            <a:picLocks noChangeAspect="1"/>
          </p:cNvPicPr>
          <p:nvPr/>
        </p:nvPicPr>
        <p:blipFill>
          <a:blip r:embed="rId3"/>
          <a:stretch>
            <a:fillRect/>
          </a:stretch>
        </p:blipFill>
        <p:spPr>
          <a:xfrm>
            <a:off x="2708757" y="2065039"/>
            <a:ext cx="6774485" cy="4291311"/>
          </a:xfrm>
          <a:prstGeom prst="rect">
            <a:avLst/>
          </a:prstGeom>
        </p:spPr>
      </p:pic>
      <p:sp>
        <p:nvSpPr>
          <p:cNvPr id="10" name="TextBox 9">
            <a:extLst>
              <a:ext uri="{FF2B5EF4-FFF2-40B4-BE49-F238E27FC236}">
                <a16:creationId xmlns:a16="http://schemas.microsoft.com/office/drawing/2014/main" id="{9354245A-6041-4504-BEA6-28F59CF3F56B}"/>
              </a:ext>
            </a:extLst>
          </p:cNvPr>
          <p:cNvSpPr txBox="1"/>
          <p:nvPr/>
        </p:nvSpPr>
        <p:spPr>
          <a:xfrm>
            <a:off x="9415021" y="3796640"/>
            <a:ext cx="2111727" cy="646331"/>
          </a:xfrm>
          <a:prstGeom prst="rect">
            <a:avLst/>
          </a:prstGeom>
          <a:noFill/>
        </p:spPr>
        <p:txBody>
          <a:bodyPr wrap="square">
            <a:spAutoFit/>
          </a:bodyPr>
          <a:lstStyle/>
          <a:p>
            <a:r>
              <a:rPr lang="en-US" dirty="0"/>
              <a:t>Feature  Importance</a:t>
            </a:r>
          </a:p>
          <a:p>
            <a:r>
              <a:rPr lang="en-US" dirty="0"/>
              <a:t>7        High 0.217136</a:t>
            </a:r>
          </a:p>
        </p:txBody>
      </p:sp>
      <p:sp>
        <p:nvSpPr>
          <p:cNvPr id="12" name="TextBox 11">
            <a:extLst>
              <a:ext uri="{FF2B5EF4-FFF2-40B4-BE49-F238E27FC236}">
                <a16:creationId xmlns:a16="http://schemas.microsoft.com/office/drawing/2014/main" id="{691FD731-A996-4725-8989-A9F6F4DEF168}"/>
              </a:ext>
            </a:extLst>
          </p:cNvPr>
          <p:cNvSpPr txBox="1"/>
          <p:nvPr/>
        </p:nvSpPr>
        <p:spPr>
          <a:xfrm>
            <a:off x="9415021" y="2953459"/>
            <a:ext cx="2511090" cy="646331"/>
          </a:xfrm>
          <a:prstGeom prst="rect">
            <a:avLst/>
          </a:prstGeom>
          <a:noFill/>
        </p:spPr>
        <p:txBody>
          <a:bodyPr wrap="square">
            <a:spAutoFit/>
          </a:bodyPr>
          <a:lstStyle/>
          <a:p>
            <a:r>
              <a:rPr lang="en-US" dirty="0"/>
              <a:t>Feature  Importance</a:t>
            </a:r>
          </a:p>
          <a:p>
            <a:r>
              <a:rPr lang="en-US" dirty="0"/>
              <a:t>4       Low 0.027745</a:t>
            </a:r>
          </a:p>
        </p:txBody>
      </p:sp>
      <p:cxnSp>
        <p:nvCxnSpPr>
          <p:cNvPr id="14" name="Straight Arrow Connector 13">
            <a:extLst>
              <a:ext uri="{FF2B5EF4-FFF2-40B4-BE49-F238E27FC236}">
                <a16:creationId xmlns:a16="http://schemas.microsoft.com/office/drawing/2014/main" id="{64174084-4906-4665-8FCC-80D92F11E56E}"/>
              </a:ext>
            </a:extLst>
          </p:cNvPr>
          <p:cNvCxnSpPr/>
          <p:nvPr/>
        </p:nvCxnSpPr>
        <p:spPr>
          <a:xfrm>
            <a:off x="3921551" y="3429000"/>
            <a:ext cx="5493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513C747-1972-497E-89AA-A669A05CBEE9}"/>
              </a:ext>
            </a:extLst>
          </p:cNvPr>
          <p:cNvCxnSpPr>
            <a:endCxn id="10" idx="1"/>
          </p:cNvCxnSpPr>
          <p:nvPr/>
        </p:nvCxnSpPr>
        <p:spPr>
          <a:xfrm>
            <a:off x="9115720" y="4119805"/>
            <a:ext cx="29930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002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84720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Understanding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SHAP</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SHAP (SHapley Additive exPlanations) is a method used to explain the output of machine learning models by </a:t>
            </a:r>
            <a:r>
              <a:rPr lang="en-US" sz="1600" b="1" dirty="0">
                <a:latin typeface="Times New Roman" panose="02020603050405020304" pitchFamily="18" charset="0"/>
                <a:cs typeface="Times New Roman" panose="02020603050405020304" pitchFamily="18" charset="0"/>
              </a:rPr>
              <a:t>assigning each feature an importance value based on its contribution to a prediction</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based on Shapley values from game theory, ensuring that the importance of each feature is fairly distributed.</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SHAP helps make complex models like neural networks and tree-based models </a:t>
            </a:r>
            <a:r>
              <a:rPr lang="en-US" sz="1600" b="1" dirty="0">
                <a:latin typeface="Times New Roman" panose="02020603050405020304" pitchFamily="18" charset="0"/>
                <a:cs typeface="Times New Roman" panose="02020603050405020304" pitchFamily="18" charset="0"/>
              </a:rPr>
              <a:t>interpretable by explaining how each feature influences a specific prediction</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Importance in SHAP is </a:t>
            </a:r>
            <a:r>
              <a:rPr lang="en-US" sz="1600" b="1" dirty="0">
                <a:latin typeface="Times New Roman" panose="02020603050405020304" pitchFamily="18" charset="0"/>
                <a:cs typeface="Times New Roman" panose="02020603050405020304" pitchFamily="18" charset="0"/>
              </a:rPr>
              <a:t>measured not by whether the feature increases or decreases the prediction but by how much it influences the prediction overall.</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Even though most of the SHAP values (dots) for Feature 7 are on the negative side (decreasing the prediction), the range of SHAP values is wide</a:t>
            </a:r>
            <a:r>
              <a:rPr lang="en-US" sz="1600" dirty="0">
                <a:latin typeface="Times New Roman" panose="02020603050405020304" pitchFamily="18" charset="0"/>
                <a:cs typeface="Times New Roman" panose="02020603050405020304" pitchFamily="18" charset="0"/>
              </a:rPr>
              <a:t>. This means that Feature 7 strongly influences predictions but in a negative direction for most samples.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wide spread of SHAP values (from negative to positive) means that </a:t>
            </a:r>
            <a:r>
              <a:rPr lang="en-US" sz="1600" b="1" dirty="0">
                <a:latin typeface="Times New Roman" panose="02020603050405020304" pitchFamily="18" charset="0"/>
                <a:cs typeface="Times New Roman" panose="02020603050405020304" pitchFamily="18" charset="0"/>
              </a:rPr>
              <a:t>Feature 7 is driving the predictions more than other features</a:t>
            </a:r>
            <a:r>
              <a:rPr lang="en-US" sz="1600" dirty="0">
                <a:latin typeface="Times New Roman" panose="02020603050405020304" pitchFamily="18" charset="0"/>
                <a:cs typeface="Times New Roman" panose="02020603050405020304" pitchFamily="18" charset="0"/>
              </a:rPr>
              <a:t>, even if it mostly pushes predictions down.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Figure is in the next slide.</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12</a:t>
            </a:fld>
            <a:endParaRPr lang="en-US"/>
          </a:p>
        </p:txBody>
      </p:sp>
      <p:pic>
        <p:nvPicPr>
          <p:cNvPr id="8" name="Picture 7">
            <a:extLst>
              <a:ext uri="{FF2B5EF4-FFF2-40B4-BE49-F238E27FC236}">
                <a16:creationId xmlns:a16="http://schemas.microsoft.com/office/drawing/2014/main" id="{DB3E812D-E71B-4109-973F-9DCB7A6D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35832"/>
            <a:ext cx="493818" cy="493818"/>
          </a:xfrm>
          <a:prstGeom prst="rect">
            <a:avLst/>
          </a:prstGeom>
        </p:spPr>
      </p:pic>
    </p:spTree>
    <p:extLst>
      <p:ext uri="{BB962C8B-B14F-4D97-AF65-F5344CB8AC3E}">
        <p14:creationId xmlns:p14="http://schemas.microsoft.com/office/powerpoint/2010/main" val="399838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89255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Understanding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SHAP</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13</a:t>
            </a:fld>
            <a:endParaRPr lang="en-US"/>
          </a:p>
        </p:txBody>
      </p:sp>
      <p:pic>
        <p:nvPicPr>
          <p:cNvPr id="8" name="Picture 7">
            <a:extLst>
              <a:ext uri="{FF2B5EF4-FFF2-40B4-BE49-F238E27FC236}">
                <a16:creationId xmlns:a16="http://schemas.microsoft.com/office/drawing/2014/main" id="{DB3E812D-E71B-4109-973F-9DCB7A6D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8182" y="6356350"/>
            <a:ext cx="493818" cy="493818"/>
          </a:xfrm>
          <a:prstGeom prst="rect">
            <a:avLst/>
          </a:prstGeom>
        </p:spPr>
      </p:pic>
      <p:pic>
        <p:nvPicPr>
          <p:cNvPr id="6" name="Picture 5">
            <a:extLst>
              <a:ext uri="{FF2B5EF4-FFF2-40B4-BE49-F238E27FC236}">
                <a16:creationId xmlns:a16="http://schemas.microsoft.com/office/drawing/2014/main" id="{70F7322A-46DC-4FCF-955E-84F125A6E85B}"/>
              </a:ext>
            </a:extLst>
          </p:cNvPr>
          <p:cNvPicPr>
            <a:picLocks noChangeAspect="1"/>
          </p:cNvPicPr>
          <p:nvPr/>
        </p:nvPicPr>
        <p:blipFill>
          <a:blip r:embed="rId3"/>
          <a:stretch>
            <a:fillRect/>
          </a:stretch>
        </p:blipFill>
        <p:spPr>
          <a:xfrm>
            <a:off x="6590" y="892552"/>
            <a:ext cx="12185410" cy="5407065"/>
          </a:xfrm>
          <a:prstGeom prst="rect">
            <a:avLst/>
          </a:prstGeom>
        </p:spPr>
      </p:pic>
    </p:spTree>
    <p:extLst>
      <p:ext uri="{BB962C8B-B14F-4D97-AF65-F5344CB8AC3E}">
        <p14:creationId xmlns:p14="http://schemas.microsoft.com/office/powerpoint/2010/main" val="322366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58587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Understanding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LIME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LIME (Local Interpretable Model-agnostic Explanations) is a technique used to </a:t>
            </a:r>
            <a:r>
              <a:rPr lang="en-US" sz="1600" b="1" dirty="0">
                <a:latin typeface="Times New Roman" panose="02020603050405020304" pitchFamily="18" charset="0"/>
                <a:cs typeface="Times New Roman" panose="02020603050405020304" pitchFamily="18" charset="0"/>
              </a:rPr>
              <a:t>explain the predictions of any machine learning model </a:t>
            </a:r>
            <a:r>
              <a:rPr lang="en-US" sz="1600" dirty="0">
                <a:latin typeface="Times New Roman" panose="02020603050405020304" pitchFamily="18" charset="0"/>
                <a:cs typeface="Times New Roman" panose="02020603050405020304" pitchFamily="18" charset="0"/>
              </a:rPr>
              <a:t>by approximating the model's behavior </a:t>
            </a:r>
            <a:r>
              <a:rPr lang="en-US" sz="1600" b="1" dirty="0">
                <a:latin typeface="Times New Roman" panose="02020603050405020304" pitchFamily="18" charset="0"/>
                <a:cs typeface="Times New Roman" panose="02020603050405020304" pitchFamily="18" charset="0"/>
              </a:rPr>
              <a:t>locally around a </a:t>
            </a:r>
            <a:r>
              <a:rPr lang="en-US" sz="1600" b="1" dirty="0">
                <a:solidFill>
                  <a:srgbClr val="FF0000"/>
                </a:solidFill>
                <a:latin typeface="Times New Roman" panose="02020603050405020304" pitchFamily="18" charset="0"/>
                <a:cs typeface="Times New Roman" panose="02020603050405020304" pitchFamily="18" charset="0"/>
              </a:rPr>
              <a:t>specific instance</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generates </a:t>
            </a:r>
            <a:r>
              <a:rPr lang="en-US" sz="1600" b="1" dirty="0">
                <a:latin typeface="Times New Roman" panose="02020603050405020304" pitchFamily="18" charset="0"/>
                <a:cs typeface="Times New Roman" panose="02020603050405020304" pitchFamily="18" charset="0"/>
              </a:rPr>
              <a:t>simple</a:t>
            </a:r>
            <a:r>
              <a:rPr lang="en-US" sz="1600" dirty="0">
                <a:latin typeface="Times New Roman" panose="02020603050405020304" pitchFamily="18" charset="0"/>
                <a:cs typeface="Times New Roman" panose="02020603050405020304" pitchFamily="18" charset="0"/>
              </a:rPr>
              <a:t>, interpretable models (like linear models) for individual predictions to show how each </a:t>
            </a:r>
            <a:r>
              <a:rPr lang="en-US" sz="1600" b="1" dirty="0">
                <a:latin typeface="Times New Roman" panose="02020603050405020304" pitchFamily="18" charset="0"/>
                <a:cs typeface="Times New Roman" panose="02020603050405020304" pitchFamily="18" charset="0"/>
              </a:rPr>
              <a:t>feature contributes to that specific prediction</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LIME is model-agnostic, meaning it can be applied to any machine learning model</a:t>
            </a:r>
            <a:r>
              <a:rPr lang="en-US" sz="1600" dirty="0">
                <a:latin typeface="Times New Roman" panose="02020603050405020304" pitchFamily="18" charset="0"/>
                <a:cs typeface="Times New Roman" panose="02020603050405020304" pitchFamily="18" charset="0"/>
              </a:rPr>
              <a:t>, making it useful for explaining complex black-box models like neural networks and ensemble methods.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It is instance - or sample-based</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so we have to do it for different samples overall</a:t>
            </a:r>
            <a:r>
              <a:rPr lang="en-US" sz="1600" dirty="0">
                <a:latin typeface="Times New Roman" panose="02020603050405020304" pitchFamily="18" charset="0"/>
                <a:cs typeface="Times New Roman" panose="02020603050405020304" pitchFamily="18" charset="0"/>
              </a:rPr>
              <a:t>. So, the figure is just for one sample.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7 has the largest negative impact, strongly reducing the prediction (red bar, far left).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11 has the largest positive impact, increasing the prediction (green bar, far right).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7 significantly decreases the prediction, while Feature 11 increases it.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LIME is showing how Feature 7 affects this specific prediction, but it </a:t>
            </a:r>
            <a:r>
              <a:rPr lang="en-US" sz="1600" b="1" dirty="0">
                <a:latin typeface="Times New Roman" panose="02020603050405020304" pitchFamily="18" charset="0"/>
                <a:cs typeface="Times New Roman" panose="02020603050405020304" pitchFamily="18" charset="0"/>
              </a:rPr>
              <a:t>doesn't judge whether the effect is inherently "good" or "bad.“</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we are trying to </a:t>
            </a:r>
            <a:r>
              <a:rPr lang="en-US" sz="1600" b="1" dirty="0">
                <a:latin typeface="Times New Roman" panose="02020603050405020304" pitchFamily="18" charset="0"/>
                <a:cs typeface="Times New Roman" panose="02020603050405020304" pitchFamily="18" charset="0"/>
              </a:rPr>
              <a:t>minimize a prediction </a:t>
            </a:r>
            <a:r>
              <a:rPr lang="en-US" sz="1600" dirty="0">
                <a:latin typeface="Times New Roman" panose="02020603050405020304" pitchFamily="18" charset="0"/>
                <a:cs typeface="Times New Roman" panose="02020603050405020304" pitchFamily="18" charset="0"/>
              </a:rPr>
              <a:t>(e.g., reducing costs, risks, or errors), </a:t>
            </a:r>
            <a:r>
              <a:rPr lang="en-US" sz="1600" b="1" dirty="0">
                <a:latin typeface="Times New Roman" panose="02020603050405020304" pitchFamily="18" charset="0"/>
                <a:cs typeface="Times New Roman" panose="02020603050405020304" pitchFamily="18" charset="0"/>
              </a:rPr>
              <a:t>then a negative impact from Feature 7 is desirable</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we are trying to </a:t>
            </a:r>
            <a:r>
              <a:rPr lang="en-US" sz="1600" b="1" dirty="0">
                <a:latin typeface="Times New Roman" panose="02020603050405020304" pitchFamily="18" charset="0"/>
                <a:cs typeface="Times New Roman" panose="02020603050405020304" pitchFamily="18" charset="0"/>
              </a:rPr>
              <a:t>maximize a prediction </a:t>
            </a:r>
            <a:r>
              <a:rPr lang="en-US" sz="1600" dirty="0">
                <a:latin typeface="Times New Roman" panose="02020603050405020304" pitchFamily="18" charset="0"/>
                <a:cs typeface="Times New Roman" panose="02020603050405020304" pitchFamily="18" charset="0"/>
              </a:rPr>
              <a:t>(e.g., increasing profits or success probability), </a:t>
            </a:r>
            <a:r>
              <a:rPr lang="en-US" sz="1600" b="1" dirty="0">
                <a:latin typeface="Times New Roman" panose="02020603050405020304" pitchFamily="18" charset="0"/>
                <a:cs typeface="Times New Roman" panose="02020603050405020304" pitchFamily="18" charset="0"/>
              </a:rPr>
              <a:t>then a negative impact from Feature 7 is undesirable.</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14</a:t>
            </a:fld>
            <a:endParaRPr lang="en-US"/>
          </a:p>
        </p:txBody>
      </p:sp>
      <p:pic>
        <p:nvPicPr>
          <p:cNvPr id="8" name="Picture 7">
            <a:extLst>
              <a:ext uri="{FF2B5EF4-FFF2-40B4-BE49-F238E27FC236}">
                <a16:creationId xmlns:a16="http://schemas.microsoft.com/office/drawing/2014/main" id="{DB3E812D-E71B-4109-973F-9DCB7A6D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35832"/>
            <a:ext cx="493818" cy="493818"/>
          </a:xfrm>
          <a:prstGeom prst="rect">
            <a:avLst/>
          </a:prstGeom>
        </p:spPr>
      </p:pic>
      <p:pic>
        <p:nvPicPr>
          <p:cNvPr id="3" name="Picture 2">
            <a:extLst>
              <a:ext uri="{FF2B5EF4-FFF2-40B4-BE49-F238E27FC236}">
                <a16:creationId xmlns:a16="http://schemas.microsoft.com/office/drawing/2014/main" id="{42987592-C7B4-44F1-AEC4-518156FB6F89}"/>
              </a:ext>
            </a:extLst>
          </p:cNvPr>
          <p:cNvPicPr>
            <a:picLocks noChangeAspect="1"/>
          </p:cNvPicPr>
          <p:nvPr/>
        </p:nvPicPr>
        <p:blipFill>
          <a:blip r:embed="rId3"/>
          <a:stretch>
            <a:fillRect/>
          </a:stretch>
        </p:blipFill>
        <p:spPr>
          <a:xfrm>
            <a:off x="1275577" y="4279769"/>
            <a:ext cx="9640845" cy="2578231"/>
          </a:xfrm>
          <a:prstGeom prst="rect">
            <a:avLst/>
          </a:prstGeom>
        </p:spPr>
      </p:pic>
    </p:spTree>
    <p:extLst>
      <p:ext uri="{BB962C8B-B14F-4D97-AF65-F5344CB8AC3E}">
        <p14:creationId xmlns:p14="http://schemas.microsoft.com/office/powerpoint/2010/main" val="387041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63121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Understanding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Class Distribution Ratio</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Class distribution ratio refers to the </a:t>
            </a:r>
            <a:r>
              <a:rPr lang="en-US" sz="1600" b="1" dirty="0">
                <a:latin typeface="Times New Roman" panose="02020603050405020304" pitchFamily="18" charset="0"/>
                <a:cs typeface="Times New Roman" panose="02020603050405020304" pitchFamily="18" charset="0"/>
              </a:rPr>
              <a:t>proportion</a:t>
            </a:r>
            <a:r>
              <a:rPr lang="en-US" sz="1600" dirty="0">
                <a:latin typeface="Times New Roman" panose="02020603050405020304" pitchFamily="18" charset="0"/>
                <a:cs typeface="Times New Roman" panose="02020603050405020304" pitchFamily="18" charset="0"/>
              </a:rPr>
              <a:t> of different classes in a dataset, typically in a classification problem.</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helps to understand whether the dataset is </a:t>
            </a:r>
            <a:r>
              <a:rPr lang="en-US" sz="1600" b="1" dirty="0">
                <a:latin typeface="Times New Roman" panose="02020603050405020304" pitchFamily="18" charset="0"/>
                <a:cs typeface="Times New Roman" panose="02020603050405020304" pitchFamily="18" charset="0"/>
              </a:rPr>
              <a:t>balanced or imbalanced </a:t>
            </a:r>
            <a:r>
              <a:rPr lang="en-US" sz="1600" dirty="0">
                <a:latin typeface="Times New Roman" panose="02020603050405020304" pitchFamily="18" charset="0"/>
                <a:cs typeface="Times New Roman" panose="02020603050405020304" pitchFamily="18" charset="0"/>
              </a:rPr>
              <a:t>in terms of the target classes.</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15</a:t>
            </a:fld>
            <a:endParaRPr lang="en-US"/>
          </a:p>
        </p:txBody>
      </p:sp>
      <p:pic>
        <p:nvPicPr>
          <p:cNvPr id="8" name="Picture 7">
            <a:extLst>
              <a:ext uri="{FF2B5EF4-FFF2-40B4-BE49-F238E27FC236}">
                <a16:creationId xmlns:a16="http://schemas.microsoft.com/office/drawing/2014/main" id="{DB3E812D-E71B-4109-973F-9DCB7A6D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35832"/>
            <a:ext cx="493818" cy="493818"/>
          </a:xfrm>
          <a:prstGeom prst="rect">
            <a:avLst/>
          </a:prstGeom>
        </p:spPr>
      </p:pic>
      <p:pic>
        <p:nvPicPr>
          <p:cNvPr id="5" name="Picture 4">
            <a:extLst>
              <a:ext uri="{FF2B5EF4-FFF2-40B4-BE49-F238E27FC236}">
                <a16:creationId xmlns:a16="http://schemas.microsoft.com/office/drawing/2014/main" id="{18EDE63A-17EC-4554-B4CB-1C4F6B02BAA3}"/>
              </a:ext>
            </a:extLst>
          </p:cNvPr>
          <p:cNvPicPr>
            <a:picLocks noChangeAspect="1"/>
          </p:cNvPicPr>
          <p:nvPr/>
        </p:nvPicPr>
        <p:blipFill>
          <a:blip r:embed="rId3"/>
          <a:stretch>
            <a:fillRect/>
          </a:stretch>
        </p:blipFill>
        <p:spPr>
          <a:xfrm>
            <a:off x="2169400" y="1514475"/>
            <a:ext cx="6724650" cy="5343525"/>
          </a:xfrm>
          <a:prstGeom prst="rect">
            <a:avLst/>
          </a:prstGeom>
        </p:spPr>
      </p:pic>
    </p:spTree>
    <p:extLst>
      <p:ext uri="{BB962C8B-B14F-4D97-AF65-F5344CB8AC3E}">
        <p14:creationId xmlns:p14="http://schemas.microsoft.com/office/powerpoint/2010/main" val="21940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286232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Understanding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PCA and t-SNE Feature Plots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2D PCA plot projects high-dimensional data onto two axes (PC1 and PC2) that </a:t>
            </a:r>
            <a:r>
              <a:rPr lang="en-US" sz="1600" b="1" dirty="0">
                <a:latin typeface="Times New Roman" panose="02020603050405020304" pitchFamily="18" charset="0"/>
                <a:cs typeface="Times New Roman" panose="02020603050405020304" pitchFamily="18" charset="0"/>
              </a:rPr>
              <a:t>capture the most variance in the dataset</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allows us to visualize patterns, groupings, or clusters, with points that are </a:t>
            </a:r>
            <a:r>
              <a:rPr lang="en-US" sz="1600" b="1" dirty="0">
                <a:latin typeface="Times New Roman" panose="02020603050405020304" pitchFamily="18" charset="0"/>
                <a:cs typeface="Times New Roman" panose="02020603050405020304" pitchFamily="18" charset="0"/>
              </a:rPr>
              <a:t>closer together being more similar in their features </a:t>
            </a:r>
            <a:r>
              <a:rPr lang="en-US" sz="1600" dirty="0">
                <a:latin typeface="Times New Roman" panose="02020603050405020304" pitchFamily="18" charset="0"/>
                <a:cs typeface="Times New Roman" panose="02020603050405020304" pitchFamily="18" charset="0"/>
              </a:rPr>
              <a:t>and </a:t>
            </a:r>
            <a:r>
              <a:rPr lang="en-US" sz="1600" b="1" dirty="0">
                <a:latin typeface="Times New Roman" panose="02020603050405020304" pitchFamily="18" charset="0"/>
                <a:cs typeface="Times New Roman" panose="02020603050405020304" pitchFamily="18" charset="0"/>
              </a:rPr>
              <a:t>points further apart being more distinct</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t-SNE (t-distributed Stochastic Neighbor Embedding) is a non-linear </a:t>
            </a:r>
            <a:r>
              <a:rPr lang="en-US" sz="1600" b="1" dirty="0">
                <a:latin typeface="Times New Roman" panose="02020603050405020304" pitchFamily="18" charset="0"/>
                <a:cs typeface="Times New Roman" panose="02020603050405020304" pitchFamily="18" charset="0"/>
              </a:rPr>
              <a:t>dimensionality reduction technique </a:t>
            </a:r>
            <a:r>
              <a:rPr lang="en-US" sz="1600" dirty="0">
                <a:latin typeface="Times New Roman" panose="02020603050405020304" pitchFamily="18" charset="0"/>
                <a:cs typeface="Times New Roman" panose="02020603050405020304" pitchFamily="18" charset="0"/>
              </a:rPr>
              <a:t>that </a:t>
            </a:r>
            <a:r>
              <a:rPr lang="en-US" sz="1600" b="1" dirty="0">
                <a:latin typeface="Times New Roman" panose="02020603050405020304" pitchFamily="18" charset="0"/>
                <a:cs typeface="Times New Roman" panose="02020603050405020304" pitchFamily="18" charset="0"/>
              </a:rPr>
              <a:t>visualizes high-dimensional data by preserving the local structure of data points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good at </a:t>
            </a:r>
            <a:r>
              <a:rPr lang="en-US" sz="1600" b="1" dirty="0">
                <a:latin typeface="Times New Roman" panose="02020603050405020304" pitchFamily="18" charset="0"/>
                <a:cs typeface="Times New Roman" panose="02020603050405020304" pitchFamily="18" charset="0"/>
              </a:rPr>
              <a:t>displaying clusters and complex patterns in a lower-dimensional space </a:t>
            </a:r>
            <a:r>
              <a:rPr lang="en-US" sz="1600" dirty="0">
                <a:latin typeface="Times New Roman" panose="02020603050405020304" pitchFamily="18" charset="0"/>
                <a:cs typeface="Times New Roman" panose="02020603050405020304" pitchFamily="18" charset="0"/>
              </a:rPr>
              <a:t>(typically 2D or 3D), </a:t>
            </a:r>
            <a:r>
              <a:rPr lang="en-US" sz="1600" b="1" dirty="0">
                <a:solidFill>
                  <a:srgbClr val="FF0000"/>
                </a:solidFill>
                <a:latin typeface="Times New Roman" panose="02020603050405020304" pitchFamily="18" charset="0"/>
                <a:cs typeface="Times New Roman" panose="02020603050405020304" pitchFamily="18" charset="0"/>
              </a:rPr>
              <a:t>making similar data points appear close together and dissimilar ones far apart while maintaining local relationships better than PCA</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16</a:t>
            </a:fld>
            <a:endParaRPr lang="en-US"/>
          </a:p>
        </p:txBody>
      </p:sp>
      <p:pic>
        <p:nvPicPr>
          <p:cNvPr id="8" name="Picture 7">
            <a:extLst>
              <a:ext uri="{FF2B5EF4-FFF2-40B4-BE49-F238E27FC236}">
                <a16:creationId xmlns:a16="http://schemas.microsoft.com/office/drawing/2014/main" id="{DB3E812D-E71B-4109-973F-9DCB7A6D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35832"/>
            <a:ext cx="493818" cy="493818"/>
          </a:xfrm>
          <a:prstGeom prst="rect">
            <a:avLst/>
          </a:prstGeom>
        </p:spPr>
      </p:pic>
      <p:pic>
        <p:nvPicPr>
          <p:cNvPr id="3" name="Picture 2">
            <a:extLst>
              <a:ext uri="{FF2B5EF4-FFF2-40B4-BE49-F238E27FC236}">
                <a16:creationId xmlns:a16="http://schemas.microsoft.com/office/drawing/2014/main" id="{AB3DDE43-7558-46A7-995F-07A6DCD88F06}"/>
              </a:ext>
            </a:extLst>
          </p:cNvPr>
          <p:cNvPicPr>
            <a:picLocks noChangeAspect="1"/>
          </p:cNvPicPr>
          <p:nvPr/>
        </p:nvPicPr>
        <p:blipFill>
          <a:blip r:embed="rId3"/>
          <a:stretch>
            <a:fillRect/>
          </a:stretch>
        </p:blipFill>
        <p:spPr>
          <a:xfrm>
            <a:off x="0" y="2827440"/>
            <a:ext cx="5269584" cy="4030560"/>
          </a:xfrm>
          <a:prstGeom prst="rect">
            <a:avLst/>
          </a:prstGeom>
        </p:spPr>
      </p:pic>
      <p:pic>
        <p:nvPicPr>
          <p:cNvPr id="6" name="Picture 5">
            <a:extLst>
              <a:ext uri="{FF2B5EF4-FFF2-40B4-BE49-F238E27FC236}">
                <a16:creationId xmlns:a16="http://schemas.microsoft.com/office/drawing/2014/main" id="{398E3C49-D0CC-40BD-A33B-B4472442E8CC}"/>
              </a:ext>
            </a:extLst>
          </p:cNvPr>
          <p:cNvPicPr>
            <a:picLocks noChangeAspect="1"/>
          </p:cNvPicPr>
          <p:nvPr/>
        </p:nvPicPr>
        <p:blipFill>
          <a:blip r:embed="rId4"/>
          <a:stretch>
            <a:fillRect/>
          </a:stretch>
        </p:blipFill>
        <p:spPr>
          <a:xfrm>
            <a:off x="5269584" y="2827440"/>
            <a:ext cx="5265012" cy="4030560"/>
          </a:xfrm>
          <a:prstGeom prst="rect">
            <a:avLst/>
          </a:prstGeom>
        </p:spPr>
      </p:pic>
    </p:spTree>
    <p:extLst>
      <p:ext uri="{BB962C8B-B14F-4D97-AF65-F5344CB8AC3E}">
        <p14:creationId xmlns:p14="http://schemas.microsoft.com/office/powerpoint/2010/main" val="1215737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58587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Understanding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Base Line and the Ground Truth</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a:t>
            </a:r>
            <a:r>
              <a:rPr lang="en-US" sz="1600" b="1" dirty="0">
                <a:solidFill>
                  <a:srgbClr val="FF0000"/>
                </a:solidFill>
                <a:latin typeface="Times New Roman" panose="02020603050405020304" pitchFamily="18" charset="0"/>
                <a:cs typeface="Times New Roman" panose="02020603050405020304" pitchFamily="18" charset="0"/>
              </a:rPr>
              <a:t>baseline</a:t>
            </a:r>
            <a:r>
              <a:rPr lang="en-US" sz="1600" dirty="0">
                <a:latin typeface="Times New Roman" panose="02020603050405020304" pitchFamily="18" charset="0"/>
                <a:cs typeface="Times New Roman" panose="02020603050405020304" pitchFamily="18" charset="0"/>
              </a:rPr>
              <a:t> is </a:t>
            </a:r>
            <a:r>
              <a:rPr lang="en-US" sz="1600" b="1" dirty="0">
                <a:solidFill>
                  <a:srgbClr val="FF0000"/>
                </a:solidFill>
                <a:latin typeface="Times New Roman" panose="02020603050405020304" pitchFamily="18" charset="0"/>
                <a:cs typeface="Times New Roman" panose="02020603050405020304" pitchFamily="18" charset="0"/>
              </a:rPr>
              <a:t>a simple, minimal model used as a point of reference to compare the performance of more complex models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It sets the foundation for understanding how well any more sophisticated algorithm performs.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Using these baselines, </a:t>
            </a:r>
            <a:r>
              <a:rPr lang="en-US" sz="1600" b="1" dirty="0">
                <a:latin typeface="Times New Roman" panose="02020603050405020304" pitchFamily="18" charset="0"/>
                <a:cs typeface="Times New Roman" panose="02020603050405020304" pitchFamily="18" charset="0"/>
              </a:rPr>
              <a:t>we can get a preliminary idea of what the minimum expected performance should be</a:t>
            </a:r>
            <a:r>
              <a:rPr lang="en-US" sz="1600" dirty="0">
                <a:latin typeface="Times New Roman" panose="02020603050405020304" pitchFamily="18" charset="0"/>
                <a:cs typeface="Times New Roman" panose="02020603050405020304" pitchFamily="18" charset="0"/>
              </a:rPr>
              <a:t>, and any sophisticated model should ideally perform significantly better than these baselines to justify its complexity.</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t>
            </a:r>
            <a:r>
              <a:rPr lang="en-US" sz="1600" b="1" dirty="0">
                <a:solidFill>
                  <a:srgbClr val="FF0000"/>
                </a:solidFill>
                <a:latin typeface="Times New Roman" panose="02020603050405020304" pitchFamily="18" charset="0"/>
                <a:cs typeface="Times New Roman" panose="02020603050405020304" pitchFamily="18" charset="0"/>
              </a:rPr>
              <a:t>ground truth </a:t>
            </a:r>
            <a:r>
              <a:rPr lang="en-US" sz="1600" dirty="0">
                <a:latin typeface="Times New Roman" panose="02020603050405020304" pitchFamily="18" charset="0"/>
                <a:cs typeface="Times New Roman" panose="02020603050405020304" pitchFamily="18" charset="0"/>
              </a:rPr>
              <a:t>refers to the </a:t>
            </a:r>
            <a:r>
              <a:rPr lang="en-US" sz="1600" b="1" dirty="0">
                <a:solidFill>
                  <a:srgbClr val="FF0000"/>
                </a:solidFill>
                <a:latin typeface="Times New Roman" panose="02020603050405020304" pitchFamily="18" charset="0"/>
                <a:cs typeface="Times New Roman" panose="02020603050405020304" pitchFamily="18" charset="0"/>
              </a:rPr>
              <a:t>actual, real-world facts or correct labels </a:t>
            </a:r>
            <a:r>
              <a:rPr lang="en-US" sz="1600" dirty="0">
                <a:latin typeface="Times New Roman" panose="02020603050405020304" pitchFamily="18" charset="0"/>
                <a:cs typeface="Times New Roman" panose="02020603050405020304" pitchFamily="18" charset="0"/>
              </a:rPr>
              <a:t>against which the predictions of a model are compared.</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classification, regression, or other supervised learning tasks, ground truth consists of the known labels or outputs provided in the training data.</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For example, in image classification, the </a:t>
            </a:r>
            <a:r>
              <a:rPr lang="en-US" sz="1600" b="1" dirty="0">
                <a:latin typeface="Times New Roman" panose="02020603050405020304" pitchFamily="18" charset="0"/>
                <a:cs typeface="Times New Roman" panose="02020603050405020304" pitchFamily="18" charset="0"/>
              </a:rPr>
              <a:t>ground truth would be the actual labels (like "cat," "dog," etc.) </a:t>
            </a:r>
            <a:r>
              <a:rPr lang="en-US" sz="1600" dirty="0">
                <a:latin typeface="Times New Roman" panose="02020603050405020304" pitchFamily="18" charset="0"/>
                <a:cs typeface="Times New Roman" panose="02020603050405020304" pitchFamily="18" charset="0"/>
              </a:rPr>
              <a:t>that are correct for each image.</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origin of the term comes from remote sensing and geographical information systems, where "ground truth" refers to data collected on location to verify the accuracy of aerial or satellite imaging.</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it just means "</a:t>
            </a:r>
            <a:r>
              <a:rPr lang="en-US" sz="1600" b="1" dirty="0">
                <a:solidFill>
                  <a:srgbClr val="7030A0"/>
                </a:solidFill>
                <a:latin typeface="Times New Roman" panose="02020603050405020304" pitchFamily="18" charset="0"/>
                <a:cs typeface="Times New Roman" panose="02020603050405020304" pitchFamily="18" charset="0"/>
              </a:rPr>
              <a:t>the correct answers</a:t>
            </a:r>
            <a:r>
              <a:rPr lang="en-US" sz="1600" b="1" dirty="0">
                <a:solidFill>
                  <a:srgbClr val="FF0000"/>
                </a:solidFill>
                <a:latin typeface="Times New Roman" panose="02020603050405020304" pitchFamily="18" charset="0"/>
                <a:cs typeface="Times New Roman" panose="02020603050405020304" pitchFamily="18" charset="0"/>
              </a:rPr>
              <a:t>" or "</a:t>
            </a:r>
            <a:r>
              <a:rPr lang="en-US" sz="1600" b="1" dirty="0">
                <a:solidFill>
                  <a:srgbClr val="7030A0"/>
                </a:solidFill>
                <a:latin typeface="Times New Roman" panose="02020603050405020304" pitchFamily="18" charset="0"/>
                <a:cs typeface="Times New Roman" panose="02020603050405020304" pitchFamily="18" charset="0"/>
              </a:rPr>
              <a:t>actual facts</a:t>
            </a:r>
            <a:r>
              <a:rPr lang="en-US" sz="1600" b="1" dirty="0">
                <a:solidFill>
                  <a:srgbClr val="FF000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In </a:t>
            </a:r>
            <a:r>
              <a:rPr lang="en-US" sz="1600" b="1" dirty="0">
                <a:solidFill>
                  <a:srgbClr val="7030A0"/>
                </a:solidFill>
                <a:latin typeface="Times New Roman" panose="02020603050405020304" pitchFamily="18" charset="0"/>
                <a:cs typeface="Times New Roman" panose="02020603050405020304" pitchFamily="18" charset="0"/>
              </a:rPr>
              <a:t>classification</a:t>
            </a:r>
            <a:r>
              <a:rPr lang="en-US" sz="1600" b="1" dirty="0">
                <a:solidFill>
                  <a:srgbClr val="FF0000"/>
                </a:solidFill>
                <a:latin typeface="Times New Roman" panose="02020603050405020304" pitchFamily="18" charset="0"/>
                <a:cs typeface="Times New Roman" panose="02020603050405020304" pitchFamily="18" charset="0"/>
              </a:rPr>
              <a:t>, the "</a:t>
            </a:r>
            <a:r>
              <a:rPr lang="en-US" sz="1600" b="1" dirty="0">
                <a:solidFill>
                  <a:srgbClr val="7030A0"/>
                </a:solidFill>
                <a:latin typeface="Times New Roman" panose="02020603050405020304" pitchFamily="18" charset="0"/>
                <a:cs typeface="Times New Roman" panose="02020603050405020304" pitchFamily="18" charset="0"/>
              </a:rPr>
              <a:t>ground truth</a:t>
            </a:r>
            <a:r>
              <a:rPr lang="en-US" sz="1600" b="1" dirty="0">
                <a:solidFill>
                  <a:srgbClr val="FF0000"/>
                </a:solidFill>
                <a:latin typeface="Times New Roman" panose="02020603050405020304" pitchFamily="18" charset="0"/>
                <a:cs typeface="Times New Roman" panose="02020603050405020304" pitchFamily="18" charset="0"/>
              </a:rPr>
              <a:t>" refers to the </a:t>
            </a:r>
            <a:r>
              <a:rPr lang="en-US" sz="1600" b="1" dirty="0">
                <a:solidFill>
                  <a:srgbClr val="7030A0"/>
                </a:solidFill>
                <a:latin typeface="Times New Roman" panose="02020603050405020304" pitchFamily="18" charset="0"/>
                <a:cs typeface="Times New Roman" panose="02020603050405020304" pitchFamily="18" charset="0"/>
              </a:rPr>
              <a:t>correct</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a:solidFill>
                  <a:srgbClr val="7030A0"/>
                </a:solidFill>
                <a:latin typeface="Times New Roman" panose="02020603050405020304" pitchFamily="18" charset="0"/>
                <a:cs typeface="Times New Roman" panose="02020603050405020304" pitchFamily="18" charset="0"/>
              </a:rPr>
              <a:t>labels</a:t>
            </a:r>
            <a:r>
              <a:rPr lang="en-US" sz="1600" b="1" dirty="0">
                <a:solidFill>
                  <a:srgbClr val="FF0000"/>
                </a:solidFill>
                <a:latin typeface="Times New Roman" panose="02020603050405020304" pitchFamily="18" charset="0"/>
                <a:cs typeface="Times New Roman" panose="02020603050405020304" pitchFamily="18" charset="0"/>
              </a:rPr>
              <a:t> assigned to the data points/samples.</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17</a:t>
            </a:fld>
            <a:endParaRPr lang="en-US"/>
          </a:p>
        </p:txBody>
      </p:sp>
      <p:pic>
        <p:nvPicPr>
          <p:cNvPr id="8" name="Picture 7">
            <a:extLst>
              <a:ext uri="{FF2B5EF4-FFF2-40B4-BE49-F238E27FC236}">
                <a16:creationId xmlns:a16="http://schemas.microsoft.com/office/drawing/2014/main" id="{DB3E812D-E71B-4109-973F-9DCB7A6D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35832"/>
            <a:ext cx="493818" cy="493818"/>
          </a:xfrm>
          <a:prstGeom prst="rect">
            <a:avLst/>
          </a:prstGeom>
        </p:spPr>
      </p:pic>
    </p:spTree>
    <p:extLst>
      <p:ext uri="{BB962C8B-B14F-4D97-AF65-F5344CB8AC3E}">
        <p14:creationId xmlns:p14="http://schemas.microsoft.com/office/powerpoint/2010/main" val="3146816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87743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TP, FN, FP, FN</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True Positive (TP): </a:t>
            </a:r>
            <a:r>
              <a:rPr lang="en-US" sz="1600" dirty="0">
                <a:latin typeface="Times New Roman" panose="02020603050405020304" pitchFamily="18" charset="0"/>
                <a:cs typeface="Times New Roman" panose="02020603050405020304" pitchFamily="18" charset="0"/>
              </a:rPr>
              <a:t>The model correctly predicts a positive class.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False Negative (FN): </a:t>
            </a:r>
            <a:r>
              <a:rPr lang="en-US" sz="1600" dirty="0">
                <a:latin typeface="Times New Roman" panose="02020603050405020304" pitchFamily="18" charset="0"/>
                <a:cs typeface="Times New Roman" panose="02020603050405020304" pitchFamily="18" charset="0"/>
              </a:rPr>
              <a:t>The model incorrectly predicts a negative class when the true class is positive.</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True Negative (TN): </a:t>
            </a:r>
            <a:r>
              <a:rPr lang="en-US" sz="1600" dirty="0">
                <a:latin typeface="Times New Roman" panose="02020603050405020304" pitchFamily="18" charset="0"/>
                <a:cs typeface="Times New Roman" panose="02020603050405020304" pitchFamily="18" charset="0"/>
              </a:rPr>
              <a:t>The model correctly predicts a negative class.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False Positive (FP): </a:t>
            </a:r>
            <a:r>
              <a:rPr lang="en-US" sz="1600" dirty="0">
                <a:latin typeface="Times New Roman" panose="02020603050405020304" pitchFamily="18" charset="0"/>
                <a:cs typeface="Times New Roman" panose="02020603050405020304" pitchFamily="18" charset="0"/>
              </a:rPr>
              <a:t>The model incorrectly predicts a positive class when the true class is negative.</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18</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p:pic>
        <p:nvPicPr>
          <p:cNvPr id="6" name="Picture 5">
            <a:extLst>
              <a:ext uri="{FF2B5EF4-FFF2-40B4-BE49-F238E27FC236}">
                <a16:creationId xmlns:a16="http://schemas.microsoft.com/office/drawing/2014/main" id="{479D58BD-EA68-49A4-ABBF-A57C41AC75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8460073" y="2118853"/>
            <a:ext cx="5057316" cy="2195922"/>
          </a:xfrm>
          <a:prstGeom prst="rect">
            <a:avLst/>
          </a:prstGeom>
          <a:ln>
            <a:noFill/>
          </a:ln>
          <a:effectLst>
            <a:outerShdw blurRad="190500" algn="tl" rotWithShape="0">
              <a:srgbClr val="000000">
                <a:alpha val="70000"/>
              </a:srgbClr>
            </a:outerShdw>
          </a:effec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115600-12BF-496B-A16F-3A6027890E12}"/>
                  </a:ext>
                </a:extLst>
              </p:cNvPr>
              <p:cNvSpPr txBox="1"/>
              <p:nvPr/>
            </p:nvSpPr>
            <p:spPr>
              <a:xfrm>
                <a:off x="130621" y="1812901"/>
                <a:ext cx="11415860" cy="2295628"/>
              </a:xfrm>
              <a:prstGeom prst="rect">
                <a:avLst/>
              </a:prstGeom>
              <a:noFill/>
            </p:spPr>
            <p:txBody>
              <a:bodyPr wrap="square">
                <a:spAutoFit/>
              </a:bodyPr>
              <a:lstStyle/>
              <a:p>
                <a:pPr marL="0" marR="0">
                  <a:spcBef>
                    <a:spcPts val="0"/>
                  </a:spcBef>
                  <a:spcAft>
                    <a:spcPts val="12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𝑇𝑃</m:t>
                      </m:r>
                      <m:r>
                        <a:rPr lang="en-US">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subHide m:val="on"/>
                          <m:supHide m:val="on"/>
                          <m:ctrlPr>
                            <a:rPr lang="en-US" i="1">
                              <a:effectLst/>
                              <a:latin typeface="Cambria Math" panose="02040503050406030204" pitchFamily="18" charset="0"/>
                              <a:ea typeface="Calibri" panose="020F0502020204030204" pitchFamily="34" charset="0"/>
                              <a:cs typeface="Arial" panose="020B0604020202020204" pitchFamily="34" charset="0"/>
                            </a:rPr>
                          </m:ctrlPr>
                        </m:naryPr>
                        <m:sub/>
                        <m:sup/>
                        <m:e>
                          <m:r>
                            <a:rPr lang="en-US" i="1">
                              <a:effectLst/>
                              <a:latin typeface="Cambria Math" panose="02040503050406030204" pitchFamily="18" charset="0"/>
                              <a:ea typeface="Calibri" panose="020F0502020204030204" pitchFamily="34" charset="0"/>
                              <a:cs typeface="Arial" panose="020B0604020202020204" pitchFamily="34" charset="0"/>
                            </a:rPr>
                            <m:t> </m:t>
                          </m:r>
                        </m:e>
                      </m:nary>
                      <m:r>
                        <a:rPr lang="en-US">
                          <a:effectLst/>
                          <a:latin typeface="Cambria Math" panose="02040503050406030204" pitchFamily="18" charset="0"/>
                          <a:ea typeface="Calibri" panose="020F0502020204030204" pitchFamily="34" charset="0"/>
                          <a:cs typeface="Arial" panose="020B0604020202020204" pitchFamily="34" charset="0"/>
                        </a:rPr>
                        <m:t>(</m:t>
                      </m:r>
                      <m:r>
                        <m:rPr>
                          <m:nor/>
                        </m:rPr>
                        <a:rPr lang="en-US" i="1">
                          <a:effectLst/>
                          <a:latin typeface="Times New Roman" panose="02020603050405020304" pitchFamily="18" charset="0"/>
                          <a:ea typeface="Calibri" panose="020F0502020204030204" pitchFamily="34" charset="0"/>
                          <a:cs typeface="Times New Roman" panose="02020603050405020304" pitchFamily="18" charset="0"/>
                        </a:rPr>
                        <m:t> </m:t>
                      </m:r>
                      <m:r>
                        <m:rPr>
                          <m:nor/>
                        </m:rPr>
                        <a:rPr lang="en-US">
                          <a:effectLst/>
                          <a:latin typeface="Times New Roman" panose="02020603050405020304" pitchFamily="18" charset="0"/>
                          <a:ea typeface="Calibri" panose="020F0502020204030204" pitchFamily="34" charset="0"/>
                          <a:cs typeface="Times New Roman" panose="02020603050405020304" pitchFamily="18" charset="0"/>
                        </a:rPr>
                        <m:t>Actual</m:t>
                      </m:r>
                      <m:r>
                        <m:rPr>
                          <m:nor/>
                        </m:rPr>
                        <a:rPr lang="en-US" i="1">
                          <a:effectLst/>
                          <a:latin typeface="Times New Roman" panose="02020603050405020304" pitchFamily="18" charset="0"/>
                          <a:ea typeface="Calibri" panose="020F0502020204030204" pitchFamily="34" charset="0"/>
                          <a:cs typeface="Times New Roman" panose="02020603050405020304" pitchFamily="18" charset="0"/>
                        </a:rPr>
                        <m:t> </m:t>
                      </m:r>
                      <m:r>
                        <a:rPr lang="en-US">
                          <a:effectLst/>
                          <a:latin typeface="Cambria Math" panose="02040503050406030204" pitchFamily="18" charset="0"/>
                          <a:ea typeface="Calibri" panose="020F0502020204030204" pitchFamily="34" charset="0"/>
                          <a:cs typeface="Arial" panose="020B0604020202020204" pitchFamily="34" charset="0"/>
                        </a:rPr>
                        <m:t>=1∧</m:t>
                      </m:r>
                      <m:r>
                        <m:rPr>
                          <m:nor/>
                        </m:rPr>
                        <a:rPr lang="en-US" i="1">
                          <a:effectLst/>
                          <a:latin typeface="Times New Roman" panose="02020603050405020304" pitchFamily="18" charset="0"/>
                          <a:ea typeface="Calibri" panose="020F0502020204030204" pitchFamily="34" charset="0"/>
                          <a:cs typeface="Times New Roman" panose="02020603050405020304" pitchFamily="18" charset="0"/>
                        </a:rPr>
                        <m:t> </m:t>
                      </m:r>
                      <m:r>
                        <m:rPr>
                          <m:nor/>
                        </m:rPr>
                        <a:rPr lang="en-US">
                          <a:effectLst/>
                          <a:latin typeface="Times New Roman" panose="02020603050405020304" pitchFamily="18" charset="0"/>
                          <a:ea typeface="Calibri" panose="020F0502020204030204" pitchFamily="34" charset="0"/>
                          <a:cs typeface="Times New Roman" panose="02020603050405020304" pitchFamily="18" charset="0"/>
                        </a:rPr>
                        <m:t>Predicted</m:t>
                      </m:r>
                      <m:r>
                        <m:rPr>
                          <m:nor/>
                        </m:rPr>
                        <a:rPr lang="en-US" i="1">
                          <a:effectLst/>
                          <a:latin typeface="Times New Roman" panose="02020603050405020304" pitchFamily="18" charset="0"/>
                          <a:ea typeface="Calibri" panose="020F0502020204030204" pitchFamily="34" charset="0"/>
                          <a:cs typeface="Times New Roman" panose="02020603050405020304" pitchFamily="18" charset="0"/>
                        </a:rPr>
                        <m:t> </m:t>
                      </m:r>
                      <m:r>
                        <a:rPr lang="en-US">
                          <a:effectLst/>
                          <a:latin typeface="Cambria Math" panose="02040503050406030204" pitchFamily="18" charset="0"/>
                          <a:ea typeface="Calibri" panose="020F0502020204030204" pitchFamily="34" charset="0"/>
                          <a:cs typeface="Arial" panose="020B0604020202020204" pitchFamily="34" charset="0"/>
                        </a:rPr>
                        <m:t>=1)</m:t>
                      </m:r>
                    </m:oMath>
                  </m:oMathPara>
                </a14:m>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2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counts instances where both actual and predicted labels are positive (1).</a:t>
                </a:r>
                <a:br>
                  <a:rPr lang="en-US" dirty="0">
                    <a:effectLst/>
                    <a:latin typeface="Times New Roman" panose="02020603050405020304" pitchFamily="18" charset="0"/>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𝐹𝑁</m:t>
                      </m:r>
                      <m:r>
                        <a:rPr lang="en-US">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subHide m:val="on"/>
                          <m:supHide m:val="on"/>
                          <m:ctrlPr>
                            <a:rPr lang="en-US" i="1">
                              <a:effectLst/>
                              <a:latin typeface="Cambria Math" panose="02040503050406030204" pitchFamily="18" charset="0"/>
                              <a:ea typeface="Calibri" panose="020F0502020204030204" pitchFamily="34" charset="0"/>
                              <a:cs typeface="Arial" panose="020B0604020202020204" pitchFamily="34" charset="0"/>
                            </a:rPr>
                          </m:ctrlPr>
                        </m:naryPr>
                        <m:sub/>
                        <m:sup/>
                        <m:e>
                          <m:r>
                            <a:rPr lang="en-US" i="1">
                              <a:effectLst/>
                              <a:latin typeface="Cambria Math" panose="02040503050406030204" pitchFamily="18" charset="0"/>
                              <a:ea typeface="Calibri" panose="020F0502020204030204" pitchFamily="34" charset="0"/>
                              <a:cs typeface="Arial" panose="020B0604020202020204" pitchFamily="34" charset="0"/>
                            </a:rPr>
                            <m:t> </m:t>
                          </m:r>
                        </m:e>
                      </m:nary>
                      <m:r>
                        <a:rPr lang="en-US">
                          <a:effectLst/>
                          <a:latin typeface="Cambria Math" panose="02040503050406030204" pitchFamily="18" charset="0"/>
                          <a:ea typeface="Calibri" panose="020F0502020204030204" pitchFamily="34" charset="0"/>
                          <a:cs typeface="Arial" panose="020B0604020202020204" pitchFamily="34" charset="0"/>
                        </a:rPr>
                        <m:t>(</m:t>
                      </m:r>
                      <m:r>
                        <m:rPr>
                          <m:nor/>
                        </m:rPr>
                        <a:rPr lang="en-US" i="1">
                          <a:effectLst/>
                          <a:latin typeface="Times New Roman" panose="02020603050405020304" pitchFamily="18" charset="0"/>
                          <a:ea typeface="Calibri" panose="020F0502020204030204" pitchFamily="34" charset="0"/>
                          <a:cs typeface="Times New Roman" panose="02020603050405020304" pitchFamily="18" charset="0"/>
                        </a:rPr>
                        <m:t> </m:t>
                      </m:r>
                      <m:r>
                        <m:rPr>
                          <m:nor/>
                        </m:rPr>
                        <a:rPr lang="en-US">
                          <a:effectLst/>
                          <a:latin typeface="Times New Roman" panose="02020603050405020304" pitchFamily="18" charset="0"/>
                          <a:ea typeface="Calibri" panose="020F0502020204030204" pitchFamily="34" charset="0"/>
                          <a:cs typeface="Times New Roman" panose="02020603050405020304" pitchFamily="18" charset="0"/>
                        </a:rPr>
                        <m:t>Actual</m:t>
                      </m:r>
                      <m:r>
                        <m:rPr>
                          <m:nor/>
                        </m:rPr>
                        <a:rPr lang="en-US" i="1">
                          <a:effectLst/>
                          <a:latin typeface="Times New Roman" panose="02020603050405020304" pitchFamily="18" charset="0"/>
                          <a:ea typeface="Calibri" panose="020F0502020204030204" pitchFamily="34" charset="0"/>
                          <a:cs typeface="Times New Roman" panose="02020603050405020304" pitchFamily="18" charset="0"/>
                        </a:rPr>
                        <m:t> </m:t>
                      </m:r>
                      <m:r>
                        <a:rPr lang="en-US">
                          <a:effectLst/>
                          <a:latin typeface="Cambria Math" panose="02040503050406030204" pitchFamily="18" charset="0"/>
                          <a:ea typeface="Calibri" panose="020F0502020204030204" pitchFamily="34" charset="0"/>
                          <a:cs typeface="Arial" panose="020B0604020202020204" pitchFamily="34" charset="0"/>
                        </a:rPr>
                        <m:t>=1∧</m:t>
                      </m:r>
                      <m:r>
                        <m:rPr>
                          <m:nor/>
                        </m:rPr>
                        <a:rPr lang="en-US" i="1">
                          <a:effectLst/>
                          <a:latin typeface="Times New Roman" panose="02020603050405020304" pitchFamily="18" charset="0"/>
                          <a:ea typeface="Calibri" panose="020F0502020204030204" pitchFamily="34" charset="0"/>
                          <a:cs typeface="Times New Roman" panose="02020603050405020304" pitchFamily="18" charset="0"/>
                        </a:rPr>
                        <m:t> </m:t>
                      </m:r>
                      <m:r>
                        <m:rPr>
                          <m:nor/>
                        </m:rPr>
                        <a:rPr lang="en-US">
                          <a:effectLst/>
                          <a:latin typeface="Times New Roman" panose="02020603050405020304" pitchFamily="18" charset="0"/>
                          <a:ea typeface="Calibri" panose="020F0502020204030204" pitchFamily="34" charset="0"/>
                          <a:cs typeface="Times New Roman" panose="02020603050405020304" pitchFamily="18" charset="0"/>
                        </a:rPr>
                        <m:t>Predicted</m:t>
                      </m:r>
                      <m:r>
                        <m:rPr>
                          <m:nor/>
                        </m:rPr>
                        <a:rPr lang="en-US" i="1">
                          <a:effectLst/>
                          <a:latin typeface="Times New Roman" panose="02020603050405020304" pitchFamily="18" charset="0"/>
                          <a:ea typeface="Calibri" panose="020F0502020204030204" pitchFamily="34" charset="0"/>
                          <a:cs typeface="Times New Roman" panose="02020603050405020304" pitchFamily="18" charset="0"/>
                        </a:rPr>
                        <m:t> </m:t>
                      </m:r>
                      <m:r>
                        <a:rPr lang="en-US">
                          <a:effectLst/>
                          <a:latin typeface="Cambria Math" panose="02040503050406030204" pitchFamily="18" charset="0"/>
                          <a:ea typeface="Calibri" panose="020F0502020204030204" pitchFamily="34" charset="0"/>
                          <a:cs typeface="Arial" panose="020B0604020202020204" pitchFamily="34" charset="0"/>
                        </a:rPr>
                        <m:t>=0)</m:t>
                      </m:r>
                    </m:oMath>
                  </m:oMathPara>
                </a14:m>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2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counts instances where the actual label is positive (1), but the model predicted negative (0).</a:t>
                </a:r>
              </a:p>
            </p:txBody>
          </p:sp>
        </mc:Choice>
        <mc:Fallback xmlns="">
          <p:sp>
            <p:nvSpPr>
              <p:cNvPr id="8" name="TextBox 7">
                <a:extLst>
                  <a:ext uri="{FF2B5EF4-FFF2-40B4-BE49-F238E27FC236}">
                    <a16:creationId xmlns:a16="http://schemas.microsoft.com/office/drawing/2014/main" id="{E4115600-12BF-496B-A16F-3A6027890E12}"/>
                  </a:ext>
                </a:extLst>
              </p:cNvPr>
              <p:cNvSpPr txBox="1">
                <a:spLocks noRot="1" noChangeAspect="1" noMove="1" noResize="1" noEditPoints="1" noAdjustHandles="1" noChangeArrowheads="1" noChangeShapeType="1" noTextEdit="1"/>
              </p:cNvSpPr>
              <p:nvPr/>
            </p:nvSpPr>
            <p:spPr>
              <a:xfrm>
                <a:off x="130621" y="1812901"/>
                <a:ext cx="11415860" cy="2295628"/>
              </a:xfrm>
              <a:prstGeom prst="rect">
                <a:avLst/>
              </a:prstGeom>
              <a:blipFill>
                <a:blip r:embed="rId5"/>
                <a:stretch>
                  <a:fillRect l="-427" b="-31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B89C41C-BCF3-4765-9BEC-895DF84699A8}"/>
                  </a:ext>
                </a:extLst>
              </p:cNvPr>
              <p:cNvSpPr txBox="1"/>
              <p:nvPr/>
            </p:nvSpPr>
            <p:spPr>
              <a:xfrm>
                <a:off x="105308" y="4271958"/>
                <a:ext cx="10709463" cy="2449517"/>
              </a:xfrm>
              <a:prstGeom prst="rect">
                <a:avLst/>
              </a:prstGeom>
              <a:noFill/>
            </p:spPr>
            <p:txBody>
              <a:bodyPr wrap="square">
                <a:spAutoFit/>
              </a:bodyPr>
              <a:lstStyle/>
              <a:p>
                <a:pPr marL="0" marR="0">
                  <a:spcBef>
                    <a:spcPts val="0"/>
                  </a:spcBef>
                  <a:spcAft>
                    <a:spcPts val="12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𝑇𝑁</m:t>
                      </m:r>
                      <m:r>
                        <a:rPr lang="en-US" sz="18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subHide m:val="on"/>
                          <m:supHide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sup/>
                        <m:e>
                          <m:r>
                            <a:rPr lang="en-US" sz="1800" i="1">
                              <a:effectLst/>
                              <a:latin typeface="Cambria Math" panose="02040503050406030204" pitchFamily="18" charset="0"/>
                              <a:ea typeface="Calibri" panose="020F0502020204030204" pitchFamily="34" charset="0"/>
                              <a:cs typeface="Arial" panose="020B0604020202020204" pitchFamily="34" charset="0"/>
                            </a:rPr>
                            <m:t> </m:t>
                          </m:r>
                        </m:e>
                      </m:nary>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Times New Roman" panose="02020603050405020304" pitchFamily="18" charset="0"/>
                          <a:ea typeface="Calibri" panose="020F0502020204030204" pitchFamily="34" charset="0"/>
                          <a:cs typeface="Times New Roman" panose="02020603050405020304" pitchFamily="18" charset="0"/>
                        </a:rPr>
                        <m:t> </m:t>
                      </m:r>
                      <m:r>
                        <m:rPr>
                          <m:nor/>
                        </m:rPr>
                        <a:rPr lang="en-US" sz="1800">
                          <a:effectLst/>
                          <a:latin typeface="Times New Roman" panose="02020603050405020304" pitchFamily="18" charset="0"/>
                          <a:ea typeface="Calibri" panose="020F0502020204030204" pitchFamily="34" charset="0"/>
                          <a:cs typeface="Times New Roman" panose="02020603050405020304" pitchFamily="18" charset="0"/>
                        </a:rPr>
                        <m:t>Actual</m:t>
                      </m:r>
                      <m:r>
                        <m:rPr>
                          <m:nor/>
                        </m:rPr>
                        <a:rPr lang="en-US" sz="1800" i="1">
                          <a:effectLst/>
                          <a:latin typeface="Times New Roman" panose="02020603050405020304" pitchFamily="18" charset="0"/>
                          <a:ea typeface="Calibri" panose="020F0502020204030204" pitchFamily="34" charset="0"/>
                          <a:cs typeface="Times New Roman" panose="02020603050405020304" pitchFamily="18"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=0∧</m:t>
                      </m:r>
                      <m:r>
                        <m:rPr>
                          <m:nor/>
                        </m:rPr>
                        <a:rPr lang="en-US" sz="1800" i="1">
                          <a:effectLst/>
                          <a:latin typeface="Times New Roman" panose="02020603050405020304" pitchFamily="18" charset="0"/>
                          <a:ea typeface="Calibri" panose="020F0502020204030204" pitchFamily="34" charset="0"/>
                          <a:cs typeface="Times New Roman" panose="02020603050405020304" pitchFamily="18" charset="0"/>
                        </a:rPr>
                        <m:t> </m:t>
                      </m:r>
                      <m:r>
                        <m:rPr>
                          <m:nor/>
                        </m:rPr>
                        <a:rPr lang="en-US" sz="1800">
                          <a:effectLst/>
                          <a:latin typeface="Times New Roman" panose="02020603050405020304" pitchFamily="18" charset="0"/>
                          <a:ea typeface="Calibri" panose="020F0502020204030204" pitchFamily="34" charset="0"/>
                          <a:cs typeface="Times New Roman" panose="02020603050405020304" pitchFamily="18" charset="0"/>
                        </a:rPr>
                        <m:t>Predicted</m:t>
                      </m:r>
                      <m:r>
                        <m:rPr>
                          <m:nor/>
                        </m:rPr>
                        <a:rPr lang="en-US" sz="1800" i="1">
                          <a:effectLst/>
                          <a:latin typeface="Times New Roman" panose="02020603050405020304" pitchFamily="18" charset="0"/>
                          <a:ea typeface="Calibri" panose="020F0502020204030204" pitchFamily="34" charset="0"/>
                          <a:cs typeface="Times New Roman" panose="02020603050405020304" pitchFamily="18"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=0)</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counts instances where both actual and predicted labels are negative (0).</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𝐹𝑃</m:t>
                      </m:r>
                      <m:r>
                        <a:rPr lang="en-US" sz="18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subHide m:val="on"/>
                          <m:supHide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sup/>
                        <m:e>
                          <m:r>
                            <a:rPr lang="en-US" sz="1800" i="1">
                              <a:effectLst/>
                              <a:latin typeface="Cambria Math" panose="02040503050406030204" pitchFamily="18" charset="0"/>
                              <a:ea typeface="Calibri" panose="020F0502020204030204" pitchFamily="34" charset="0"/>
                              <a:cs typeface="Arial" panose="020B0604020202020204" pitchFamily="34" charset="0"/>
                            </a:rPr>
                            <m:t> </m:t>
                          </m:r>
                        </m:e>
                      </m:nary>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Times New Roman" panose="02020603050405020304" pitchFamily="18" charset="0"/>
                          <a:ea typeface="Calibri" panose="020F0502020204030204" pitchFamily="34" charset="0"/>
                          <a:cs typeface="Times New Roman" panose="02020603050405020304" pitchFamily="18" charset="0"/>
                        </a:rPr>
                        <m:t> </m:t>
                      </m:r>
                      <m:r>
                        <m:rPr>
                          <m:nor/>
                        </m:rPr>
                        <a:rPr lang="en-US" sz="1800">
                          <a:effectLst/>
                          <a:latin typeface="Times New Roman" panose="02020603050405020304" pitchFamily="18" charset="0"/>
                          <a:ea typeface="Calibri" panose="020F0502020204030204" pitchFamily="34" charset="0"/>
                          <a:cs typeface="Times New Roman" panose="02020603050405020304" pitchFamily="18" charset="0"/>
                        </a:rPr>
                        <m:t>Actual</m:t>
                      </m:r>
                      <m:r>
                        <m:rPr>
                          <m:nor/>
                        </m:rPr>
                        <a:rPr lang="en-US" sz="1800" i="1">
                          <a:effectLst/>
                          <a:latin typeface="Times New Roman" panose="02020603050405020304" pitchFamily="18" charset="0"/>
                          <a:ea typeface="Calibri" panose="020F0502020204030204" pitchFamily="34" charset="0"/>
                          <a:cs typeface="Times New Roman" panose="02020603050405020304" pitchFamily="18"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=0∧</m:t>
                      </m:r>
                      <m:r>
                        <m:rPr>
                          <m:nor/>
                        </m:rPr>
                        <a:rPr lang="en-US" sz="1800" i="1">
                          <a:effectLst/>
                          <a:latin typeface="Times New Roman" panose="02020603050405020304" pitchFamily="18" charset="0"/>
                          <a:ea typeface="Calibri" panose="020F0502020204030204" pitchFamily="34" charset="0"/>
                          <a:cs typeface="Times New Roman" panose="02020603050405020304" pitchFamily="18" charset="0"/>
                        </a:rPr>
                        <m:t> </m:t>
                      </m:r>
                      <m:r>
                        <m:rPr>
                          <m:nor/>
                        </m:rPr>
                        <a:rPr lang="en-US" sz="1800">
                          <a:effectLst/>
                          <a:latin typeface="Times New Roman" panose="02020603050405020304" pitchFamily="18" charset="0"/>
                          <a:ea typeface="Calibri" panose="020F0502020204030204" pitchFamily="34" charset="0"/>
                          <a:cs typeface="Times New Roman" panose="02020603050405020304" pitchFamily="18" charset="0"/>
                        </a:rPr>
                        <m:t>Predicted</m:t>
                      </m:r>
                      <m:r>
                        <m:rPr>
                          <m:nor/>
                        </m:rPr>
                        <a:rPr lang="en-US" sz="1800" i="1">
                          <a:effectLst/>
                          <a:latin typeface="Times New Roman" panose="02020603050405020304" pitchFamily="18" charset="0"/>
                          <a:ea typeface="Calibri" panose="020F0502020204030204" pitchFamily="34" charset="0"/>
                          <a:cs typeface="Times New Roman" panose="02020603050405020304" pitchFamily="18"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=1)</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1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counts instances where the actual label is negative (0), but the model predicted positive (1).</a:t>
                </a:r>
              </a:p>
            </p:txBody>
          </p:sp>
        </mc:Choice>
        <mc:Fallback xmlns="">
          <p:sp>
            <p:nvSpPr>
              <p:cNvPr id="10" name="TextBox 9">
                <a:extLst>
                  <a:ext uri="{FF2B5EF4-FFF2-40B4-BE49-F238E27FC236}">
                    <a16:creationId xmlns:a16="http://schemas.microsoft.com/office/drawing/2014/main" id="{BB89C41C-BCF3-4765-9BEC-895DF84699A8}"/>
                  </a:ext>
                </a:extLst>
              </p:cNvPr>
              <p:cNvSpPr txBox="1">
                <a:spLocks noRot="1" noChangeAspect="1" noMove="1" noResize="1" noEditPoints="1" noAdjustHandles="1" noChangeArrowheads="1" noChangeShapeType="1" noTextEdit="1"/>
              </p:cNvSpPr>
              <p:nvPr/>
            </p:nvSpPr>
            <p:spPr>
              <a:xfrm>
                <a:off x="105308" y="4271958"/>
                <a:ext cx="10709463" cy="2449517"/>
              </a:xfrm>
              <a:prstGeom prst="rect">
                <a:avLst/>
              </a:prstGeom>
              <a:blipFill>
                <a:blip r:embed="rId6"/>
                <a:stretch>
                  <a:fillRect l="-455" b="-2985"/>
                </a:stretch>
              </a:blipFill>
            </p:spPr>
            <p:txBody>
              <a:bodyPr/>
              <a:lstStyle/>
              <a:p>
                <a:r>
                  <a:rPr lang="en-US">
                    <a:noFill/>
                  </a:rPr>
                  <a:t> </a:t>
                </a:r>
              </a:p>
            </p:txBody>
          </p:sp>
        </mc:Fallback>
      </mc:AlternateContent>
    </p:spTree>
    <p:extLst>
      <p:ext uri="{BB962C8B-B14F-4D97-AF65-F5344CB8AC3E}">
        <p14:creationId xmlns:p14="http://schemas.microsoft.com/office/powerpoint/2010/main" val="11264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84720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Classification Report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classification report is a </a:t>
            </a:r>
            <a:r>
              <a:rPr lang="en-US" sz="1600" b="1" dirty="0">
                <a:latin typeface="Times New Roman" panose="02020603050405020304" pitchFamily="18" charset="0"/>
                <a:cs typeface="Times New Roman" panose="02020603050405020304" pitchFamily="18" charset="0"/>
              </a:rPr>
              <a:t>performance summary </a:t>
            </a:r>
            <a:r>
              <a:rPr lang="en-US" sz="1600" dirty="0">
                <a:latin typeface="Times New Roman" panose="02020603050405020304" pitchFamily="18" charset="0"/>
                <a:cs typeface="Times New Roman" panose="02020603050405020304" pitchFamily="18" charset="0"/>
              </a:rPr>
              <a:t>for a classification model that includes key metrics such as </a:t>
            </a:r>
            <a:r>
              <a:rPr lang="en-US" sz="1600" b="1" dirty="0">
                <a:latin typeface="Times New Roman" panose="02020603050405020304" pitchFamily="18" charset="0"/>
                <a:cs typeface="Times New Roman" panose="02020603050405020304" pitchFamily="18" charset="0"/>
              </a:rPr>
              <a:t>precision (how many or percentage of selected items are relevant)</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recall (how many or percentage relevant items are selected), F1-score (the harmonic mean of precision and recall), </a:t>
            </a:r>
            <a:r>
              <a:rPr lang="en-US" sz="1600" dirty="0">
                <a:latin typeface="Times New Roman" panose="02020603050405020304" pitchFamily="18" charset="0"/>
                <a:cs typeface="Times New Roman" panose="02020603050405020304" pitchFamily="18" charset="0"/>
              </a:rPr>
              <a:t>and support (the number of true instances per class).</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harmonic</a:t>
            </a:r>
            <a:r>
              <a:rPr lang="en-US" sz="1600" dirty="0">
                <a:latin typeface="Times New Roman" panose="02020603050405020304" pitchFamily="18" charset="0"/>
                <a:cs typeface="Times New Roman" panose="02020603050405020304" pitchFamily="18" charset="0"/>
              </a:rPr>
              <a:t> mean is </a:t>
            </a:r>
            <a:r>
              <a:rPr lang="en-US" sz="1600" b="1" dirty="0">
                <a:latin typeface="Times New Roman" panose="02020603050405020304" pitchFamily="18" charset="0"/>
                <a:cs typeface="Times New Roman" panose="02020603050405020304" pitchFamily="18" charset="0"/>
              </a:rPr>
              <a:t>a type of average </a:t>
            </a:r>
            <a:r>
              <a:rPr lang="en-US" sz="1600" dirty="0">
                <a:latin typeface="Times New Roman" panose="02020603050405020304" pitchFamily="18" charset="0"/>
                <a:cs typeface="Times New Roman" panose="02020603050405020304" pitchFamily="18" charset="0"/>
              </a:rPr>
              <a:t>that is particularly useful when dealing with </a:t>
            </a:r>
            <a:r>
              <a:rPr lang="en-US" sz="1600" b="1" dirty="0">
                <a:latin typeface="Times New Roman" panose="02020603050405020304" pitchFamily="18" charset="0"/>
                <a:cs typeface="Times New Roman" panose="02020603050405020304" pitchFamily="18" charset="0"/>
              </a:rPr>
              <a:t>ratios</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like precision and recall</a:t>
            </a:r>
            <a:r>
              <a:rPr lang="en-US" sz="1600" dirty="0">
                <a:latin typeface="Times New Roman" panose="02020603050405020304" pitchFamily="18" charset="0"/>
                <a:cs typeface="Times New Roman" panose="02020603050405020304" pitchFamily="18" charset="0"/>
              </a:rPr>
              <a:t>. It gives </a:t>
            </a:r>
            <a:r>
              <a:rPr lang="en-US" sz="1600" b="1" dirty="0">
                <a:latin typeface="Times New Roman" panose="02020603050405020304" pitchFamily="18" charset="0"/>
                <a:cs typeface="Times New Roman" panose="02020603050405020304" pitchFamily="18" charset="0"/>
              </a:rPr>
              <a:t>more weight to smaller values</a:t>
            </a:r>
            <a:r>
              <a:rPr lang="en-US" sz="1600" dirty="0">
                <a:latin typeface="Times New Roman" panose="02020603050405020304" pitchFamily="18" charset="0"/>
                <a:cs typeface="Times New Roman" panose="02020603050405020304" pitchFamily="18" charset="0"/>
              </a:rPr>
              <a:t>, making it a </a:t>
            </a:r>
            <a:r>
              <a:rPr lang="en-US" sz="1600" b="1" dirty="0">
                <a:latin typeface="Times New Roman" panose="02020603050405020304" pitchFamily="18" charset="0"/>
                <a:cs typeface="Times New Roman" panose="02020603050405020304" pitchFamily="18" charset="0"/>
              </a:rPr>
              <a:t>better measure </a:t>
            </a:r>
            <a:r>
              <a:rPr lang="en-US" sz="1600" dirty="0">
                <a:latin typeface="Times New Roman" panose="02020603050405020304" pitchFamily="18" charset="0"/>
                <a:cs typeface="Times New Roman" panose="02020603050405020304" pitchFamily="18" charset="0"/>
              </a:rPr>
              <a:t>when both values are important.</a:t>
            </a:r>
          </a:p>
          <a:p>
            <a:pPr marL="1200150" lvl="2"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Each metric is calculated for each class, offering insight into how well the model performs across different categories. It helps evaluate model </a:t>
            </a:r>
            <a:r>
              <a:rPr lang="en-US" sz="1600" b="1" dirty="0">
                <a:latin typeface="Times New Roman" panose="02020603050405020304" pitchFamily="18" charset="0"/>
                <a:cs typeface="Times New Roman" panose="02020603050405020304" pitchFamily="18" charset="0"/>
              </a:rPr>
              <a:t>accuracy, particularly when dealing with imbalanced data</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TP (True Positive): These are cases where the </a:t>
            </a:r>
            <a:r>
              <a:rPr lang="en-US" sz="1600" b="1" dirty="0">
                <a:latin typeface="Times New Roman" panose="02020603050405020304" pitchFamily="18" charset="0"/>
                <a:cs typeface="Times New Roman" panose="02020603050405020304" pitchFamily="18" charset="0"/>
              </a:rPr>
              <a:t>model correctly predicted the positive class.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FN (False Negative): These are cases where the </a:t>
            </a:r>
            <a:r>
              <a:rPr lang="en-US" sz="1600" b="1" dirty="0">
                <a:latin typeface="Times New Roman" panose="02020603050405020304" pitchFamily="18" charset="0"/>
                <a:cs typeface="Times New Roman" panose="02020603050405020304" pitchFamily="18" charset="0"/>
              </a:rPr>
              <a:t>model incorrectly predicted the negative class.</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19</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p:sp>
        <p:nvSpPr>
          <p:cNvPr id="10" name="TextBox 9">
            <a:extLst>
              <a:ext uri="{FF2B5EF4-FFF2-40B4-BE49-F238E27FC236}">
                <a16:creationId xmlns:a16="http://schemas.microsoft.com/office/drawing/2014/main" id="{E13BDA0B-81D5-4EEB-B118-C9064AE20C7E}"/>
              </a:ext>
            </a:extLst>
          </p:cNvPr>
          <p:cNvSpPr txBox="1"/>
          <p:nvPr/>
        </p:nvSpPr>
        <p:spPr>
          <a:xfrm>
            <a:off x="1729708" y="4413151"/>
            <a:ext cx="8732583" cy="2308324"/>
          </a:xfrm>
          <a:prstGeom prst="rect">
            <a:avLst/>
          </a:prstGeom>
          <a:noFill/>
        </p:spPr>
        <p:txBody>
          <a:bodyPr wrap="square">
            <a:spAutoFit/>
          </a:bodyPr>
          <a:lstStyle/>
          <a:p>
            <a:r>
              <a:rPr lang="en-US" dirty="0">
                <a:solidFill>
                  <a:srgbClr val="FF0000"/>
                </a:solidFill>
              </a:rPr>
              <a:t>Class	Precision	Recall	F1-Score	Support	ACC Per Class	TP	FN</a:t>
            </a:r>
          </a:p>
          <a:p>
            <a:r>
              <a:rPr lang="en-US" dirty="0">
                <a:solidFill>
                  <a:srgbClr val="FF0000"/>
                </a:solidFill>
              </a:rPr>
              <a:t>0</a:t>
            </a:r>
            <a:r>
              <a:rPr lang="en-US" dirty="0">
                <a:solidFill>
                  <a:srgbClr val="002060"/>
                </a:solidFill>
              </a:rPr>
              <a:t>	0.60	0.64	0.62	56	0.64		36	20</a:t>
            </a:r>
          </a:p>
          <a:p>
            <a:r>
              <a:rPr lang="en-US" dirty="0">
                <a:solidFill>
                  <a:srgbClr val="FF0000"/>
                </a:solidFill>
              </a:rPr>
              <a:t>1</a:t>
            </a:r>
            <a:r>
              <a:rPr lang="en-US" dirty="0">
                <a:solidFill>
                  <a:srgbClr val="002060"/>
                </a:solidFill>
              </a:rPr>
              <a:t>	0.62	0.77	0.69	56	0.77		43	13</a:t>
            </a:r>
          </a:p>
          <a:p>
            <a:r>
              <a:rPr lang="en-US" dirty="0">
                <a:solidFill>
                  <a:srgbClr val="FF0000"/>
                </a:solidFill>
              </a:rPr>
              <a:t>2</a:t>
            </a:r>
            <a:r>
              <a:rPr lang="en-US" dirty="0">
                <a:solidFill>
                  <a:srgbClr val="002060"/>
                </a:solidFill>
              </a:rPr>
              <a:t>	0.58	0.51	0.54	63	0.51		32	31</a:t>
            </a:r>
          </a:p>
          <a:p>
            <a:r>
              <a:rPr lang="en-US" dirty="0">
                <a:solidFill>
                  <a:srgbClr val="FF0000"/>
                </a:solidFill>
              </a:rPr>
              <a:t>3</a:t>
            </a:r>
            <a:r>
              <a:rPr lang="en-US" dirty="0">
                <a:solidFill>
                  <a:srgbClr val="002060"/>
                </a:solidFill>
              </a:rPr>
              <a:t>	0.79	0.66	0.72	56	0.66		37	19</a:t>
            </a:r>
          </a:p>
          <a:p>
            <a:r>
              <a:rPr lang="en-US" dirty="0">
                <a:solidFill>
                  <a:srgbClr val="FF0000"/>
                </a:solidFill>
              </a:rPr>
              <a:t>Acc</a:t>
            </a:r>
            <a:r>
              <a:rPr lang="en-US" dirty="0">
                <a:solidFill>
                  <a:srgbClr val="002060"/>
                </a:solidFill>
              </a:rPr>
              <a:t>					</a:t>
            </a:r>
            <a:r>
              <a:rPr lang="en-US" b="1" dirty="0">
                <a:solidFill>
                  <a:srgbClr val="00B050"/>
                </a:solidFill>
              </a:rPr>
              <a:t>0.64</a:t>
            </a:r>
          </a:p>
          <a:p>
            <a:r>
              <a:rPr lang="en-US" dirty="0">
                <a:solidFill>
                  <a:srgbClr val="FF0000"/>
                </a:solidFill>
              </a:rPr>
              <a:t>Macro Avg</a:t>
            </a:r>
            <a:r>
              <a:rPr lang="en-US" dirty="0">
                <a:solidFill>
                  <a:srgbClr val="002060"/>
                </a:solidFill>
              </a:rPr>
              <a:t>		0.65	0.64	0.64	</a:t>
            </a:r>
          </a:p>
          <a:p>
            <a:r>
              <a:rPr lang="en-US" dirty="0">
                <a:solidFill>
                  <a:srgbClr val="FF0000"/>
                </a:solidFill>
              </a:rPr>
              <a:t>Weighted Avg</a:t>
            </a:r>
            <a:r>
              <a:rPr lang="en-US" dirty="0">
                <a:solidFill>
                  <a:srgbClr val="002060"/>
                </a:solidFill>
              </a:rPr>
              <a:t>		0.65	0.64	0.64</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7B45EEA-76B0-47D6-96B1-E06185899967}"/>
                  </a:ext>
                </a:extLst>
              </p:cNvPr>
              <p:cNvSpPr txBox="1"/>
              <p:nvPr/>
            </p:nvSpPr>
            <p:spPr>
              <a:xfrm>
                <a:off x="3469064" y="2327118"/>
                <a:ext cx="6146276" cy="327205"/>
              </a:xfrm>
              <a:prstGeom prst="rect">
                <a:avLst/>
              </a:prstGeom>
              <a:noFill/>
            </p:spPr>
            <p:txBody>
              <a:bodyPr wrap="square">
                <a:spAutoFit/>
              </a:bodyPr>
              <a:lstStyle/>
              <a:p>
                <a:pPr marL="0" marR="0">
                  <a:lnSpc>
                    <a:spcPts val="1200"/>
                  </a:lnSpc>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Harmonic Mean </a:t>
                </a:r>
                <a14:m>
                  <m:oMath xmlns:m="http://schemas.openxmlformats.org/officeDocument/2006/math">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a:effectLst/>
                            <a:latin typeface="Cambria Math" panose="02040503050406030204" pitchFamily="18" charset="0"/>
                            <a:ea typeface="Calibri" panose="020F0502020204030204" pitchFamily="34" charset="0"/>
                            <a:cs typeface="Arial" panose="020B0604020202020204" pitchFamily="34" charset="0"/>
                          </a:rPr>
                          <m:t>2×</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Precision</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Recall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num>
                      <m:den>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Precision</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Recall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den>
                    </m:f>
                  </m:oMath>
                </a14:m>
                <a:endParaRPr lang="en-US" sz="18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F7B45EEA-76B0-47D6-96B1-E06185899967}"/>
                  </a:ext>
                </a:extLst>
              </p:cNvPr>
              <p:cNvSpPr txBox="1">
                <a:spLocks noRot="1" noChangeAspect="1" noMove="1" noResize="1" noEditPoints="1" noAdjustHandles="1" noChangeArrowheads="1" noChangeShapeType="1" noTextEdit="1"/>
              </p:cNvSpPr>
              <p:nvPr/>
            </p:nvSpPr>
            <p:spPr>
              <a:xfrm>
                <a:off x="3469064" y="2327118"/>
                <a:ext cx="6146276" cy="327205"/>
              </a:xfrm>
              <a:prstGeom prst="rect">
                <a:avLst/>
              </a:prstGeom>
              <a:blipFill>
                <a:blip r:embed="rId4"/>
                <a:stretch>
                  <a:fillRect l="-794" t="-52830" b="-5660"/>
                </a:stretch>
              </a:blipFill>
            </p:spPr>
            <p:txBody>
              <a:bodyPr/>
              <a:lstStyle/>
              <a:p>
                <a:r>
                  <a:rPr lang="en-US">
                    <a:noFill/>
                  </a:rPr>
                  <a:t> </a:t>
                </a:r>
              </a:p>
            </p:txBody>
          </p:sp>
        </mc:Fallback>
      </mc:AlternateContent>
    </p:spTree>
    <p:extLst>
      <p:ext uri="{BB962C8B-B14F-4D97-AF65-F5344CB8AC3E}">
        <p14:creationId xmlns:p14="http://schemas.microsoft.com/office/powerpoint/2010/main" val="118225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a:t>
            </a:fld>
            <a:endParaRPr lang="en-US"/>
          </a:p>
        </p:txBody>
      </p:sp>
      <p:pic>
        <p:nvPicPr>
          <p:cNvPr id="10" name="Picture 9">
            <a:extLst>
              <a:ext uri="{FF2B5EF4-FFF2-40B4-BE49-F238E27FC236}">
                <a16:creationId xmlns:a16="http://schemas.microsoft.com/office/drawing/2014/main" id="{6E23E2EF-7A73-410E-A82D-9D9961F23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105" y="5701927"/>
            <a:ext cx="697101" cy="6971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43C4F532-1507-4C5C-A50B-D722A01084E3}"/>
              </a:ext>
            </a:extLst>
          </p:cNvPr>
          <p:cNvSpPr txBox="1"/>
          <p:nvPr/>
        </p:nvSpPr>
        <p:spPr>
          <a:xfrm>
            <a:off x="0" y="-16729"/>
            <a:ext cx="4800852" cy="674030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Outline:</a:t>
            </a:r>
          </a:p>
          <a:p>
            <a:endParaRPr lang="en-US" sz="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Pre-Processing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Parsing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Interpolation/Resizing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Denoising</a:t>
            </a:r>
          </a:p>
          <a:p>
            <a:pPr marL="742950" lvl="1"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NaNs</a:t>
            </a:r>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Normalization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Standardization</a:t>
            </a:r>
          </a:p>
          <a:p>
            <a:pPr marL="742950" lvl="1"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Mid-Level Processing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Augmentation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Extraction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Selection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Dimensionality Reduction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Multi-Modal Fusion</a:t>
            </a:r>
          </a:p>
          <a:p>
            <a:pPr marL="1200150" lvl="2" indent="-285750">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Understanding</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Distribution Over Classes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Correlation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Correlation by Regression</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Importance</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SHAP</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LIME</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Class Distribution Ratio</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PCA and t-SNE Feature Plots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Baseline and The Ground Truth</a:t>
            </a:r>
          </a:p>
        </p:txBody>
      </p:sp>
      <p:sp>
        <p:nvSpPr>
          <p:cNvPr id="12" name="TextBox 11">
            <a:extLst>
              <a:ext uri="{FF2B5EF4-FFF2-40B4-BE49-F238E27FC236}">
                <a16:creationId xmlns:a16="http://schemas.microsoft.com/office/drawing/2014/main" id="{D29D6B50-59CB-4E7D-9E86-B07645B99919}"/>
              </a:ext>
            </a:extLst>
          </p:cNvPr>
          <p:cNvSpPr txBox="1"/>
          <p:nvPr/>
        </p:nvSpPr>
        <p:spPr>
          <a:xfrm>
            <a:off x="3244153" y="192725"/>
            <a:ext cx="4873338" cy="6494085"/>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Metrics</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TP, FN, FP, FN</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Classification Report</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Confusion Matrix</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ROC-AUC</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Precision-Recall AUC</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Log Loss / Cross-Entropy Loss</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Cohen's Kappa</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MCC</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Precision</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Recall (sensitivity)</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Unweighted Average Recall</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Specificity</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F1-Score</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Accuracy</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Balanced Accuracy</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Hamming Loss</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Jaccard Index</a:t>
            </a:r>
          </a:p>
          <a:p>
            <a:pPr lvl="2"/>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Evaluation Plots</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Violin Plot</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Test Accuracy Plot</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Cumulative Gain Chart</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Prediction Probabilities Histogram</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Box Plot</a:t>
            </a:r>
          </a:p>
          <a:p>
            <a:pPr marL="1200150" lvl="2"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9408007-1AB8-4B63-A62E-657F52486B92}"/>
              </a:ext>
            </a:extLst>
          </p:cNvPr>
          <p:cNvSpPr txBox="1"/>
          <p:nvPr/>
        </p:nvSpPr>
        <p:spPr>
          <a:xfrm>
            <a:off x="6622222" y="438947"/>
            <a:ext cx="5650994" cy="5016758"/>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Classifiers</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Naïve Bayes (NB)</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K-Nearest Neighborhood (KNN)</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Support Vector Machine (SVM)</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Logistic Regression (LR)</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Decision Tree (DT)</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Gradient Boosting</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eXtreme Gradient Boosting (XGBoost)</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Random Forest (RF)</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AdaBoost</a:t>
            </a:r>
          </a:p>
          <a:p>
            <a:pPr marL="1200150" lvl="2"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Advanced Techniques and Analysis</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Leave One Participant Out CV (LOPO)</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Leave-One-Out Cross-Validation (LOO)</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K-Fold Cross-Validation</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Stratified K-Fold Cross-Validation</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Repeated K-Fold Cross-Validation</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Nested Cross-Validation</a:t>
            </a:r>
          </a:p>
          <a:p>
            <a:pPr marL="12001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Bootstrapping</a:t>
            </a:r>
          </a:p>
        </p:txBody>
      </p:sp>
      <p:pic>
        <p:nvPicPr>
          <p:cNvPr id="3" name="Picture 2">
            <a:extLst>
              <a:ext uri="{FF2B5EF4-FFF2-40B4-BE49-F238E27FC236}">
                <a16:creationId xmlns:a16="http://schemas.microsoft.com/office/drawing/2014/main" id="{A1BEBD77-6660-48B1-A612-850BC152F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519" y="438947"/>
            <a:ext cx="461608" cy="461608"/>
          </a:xfrm>
          <a:prstGeom prst="rect">
            <a:avLst/>
          </a:prstGeom>
        </p:spPr>
      </p:pic>
      <p:pic>
        <p:nvPicPr>
          <p:cNvPr id="6" name="Picture 5">
            <a:extLst>
              <a:ext uri="{FF2B5EF4-FFF2-40B4-BE49-F238E27FC236}">
                <a16:creationId xmlns:a16="http://schemas.microsoft.com/office/drawing/2014/main" id="{C53C606E-4073-437A-915B-64BF7F2DBB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0426" y="2300139"/>
            <a:ext cx="493817" cy="493817"/>
          </a:xfrm>
          <a:prstGeom prst="rect">
            <a:avLst/>
          </a:prstGeom>
        </p:spPr>
      </p:pic>
      <p:pic>
        <p:nvPicPr>
          <p:cNvPr id="9" name="Picture 8">
            <a:extLst>
              <a:ext uri="{FF2B5EF4-FFF2-40B4-BE49-F238E27FC236}">
                <a16:creationId xmlns:a16="http://schemas.microsoft.com/office/drawing/2014/main" id="{AAEE82EA-72BB-4C48-B539-32B96F1D77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7652" y="3918496"/>
            <a:ext cx="493818" cy="493818"/>
          </a:xfrm>
          <a:prstGeom prst="rect">
            <a:avLst/>
          </a:prstGeom>
        </p:spPr>
      </p:pic>
      <p:pic>
        <p:nvPicPr>
          <p:cNvPr id="15" name="Picture 14">
            <a:extLst>
              <a:ext uri="{FF2B5EF4-FFF2-40B4-BE49-F238E27FC236}">
                <a16:creationId xmlns:a16="http://schemas.microsoft.com/office/drawing/2014/main" id="{B9EB982A-D25E-4283-AD43-BDDE88988A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3454" y="-133726"/>
            <a:ext cx="706397" cy="706397"/>
          </a:xfrm>
          <a:prstGeom prst="rect">
            <a:avLst/>
          </a:prstGeom>
        </p:spPr>
      </p:pic>
      <p:pic>
        <p:nvPicPr>
          <p:cNvPr id="19" name="Picture 18">
            <a:extLst>
              <a:ext uri="{FF2B5EF4-FFF2-40B4-BE49-F238E27FC236}">
                <a16:creationId xmlns:a16="http://schemas.microsoft.com/office/drawing/2014/main" id="{E48AA673-F43E-4AF9-BAFE-50B5DF3055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5713" y="4656841"/>
            <a:ext cx="652480" cy="606446"/>
          </a:xfrm>
          <a:prstGeom prst="rect">
            <a:avLst/>
          </a:prstGeom>
        </p:spPr>
      </p:pic>
      <p:pic>
        <p:nvPicPr>
          <p:cNvPr id="21" name="Picture 20">
            <a:extLst>
              <a:ext uri="{FF2B5EF4-FFF2-40B4-BE49-F238E27FC236}">
                <a16:creationId xmlns:a16="http://schemas.microsoft.com/office/drawing/2014/main" id="{0B36BE2C-67C9-40A6-A9EE-00A25A3825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91520" y="208192"/>
            <a:ext cx="605346" cy="506829"/>
          </a:xfrm>
          <a:prstGeom prst="rect">
            <a:avLst/>
          </a:prstGeom>
        </p:spPr>
      </p:pic>
      <p:pic>
        <p:nvPicPr>
          <p:cNvPr id="23" name="Picture 22">
            <a:extLst>
              <a:ext uri="{FF2B5EF4-FFF2-40B4-BE49-F238E27FC236}">
                <a16:creationId xmlns:a16="http://schemas.microsoft.com/office/drawing/2014/main" id="{B00EA03C-A0EC-4489-B629-9A054A7195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00416" y="2947326"/>
            <a:ext cx="661228" cy="661228"/>
          </a:xfrm>
          <a:prstGeom prst="rect">
            <a:avLst/>
          </a:prstGeom>
        </p:spPr>
      </p:pic>
    </p:spTree>
    <p:extLst>
      <p:ext uri="{BB962C8B-B14F-4D97-AF65-F5344CB8AC3E}">
        <p14:creationId xmlns:p14="http://schemas.microsoft.com/office/powerpoint/2010/main" val="2949557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84720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Confusion Matrix</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confusion matrix is a table that </a:t>
            </a:r>
            <a:r>
              <a:rPr lang="en-US" sz="1600" b="1" dirty="0">
                <a:latin typeface="Times New Roman" panose="02020603050405020304" pitchFamily="18" charset="0"/>
                <a:cs typeface="Times New Roman" panose="02020603050405020304" pitchFamily="18" charset="0"/>
              </a:rPr>
              <a:t>summarizes the performance of a classification model </a:t>
            </a:r>
            <a:r>
              <a:rPr lang="en-US" sz="1600" dirty="0">
                <a:latin typeface="Times New Roman" panose="02020603050405020304" pitchFamily="18" charset="0"/>
                <a:cs typeface="Times New Roman" panose="02020603050405020304" pitchFamily="18" charset="0"/>
              </a:rPr>
              <a:t>by comparing </a:t>
            </a:r>
            <a:r>
              <a:rPr lang="en-US" sz="1600" b="1" dirty="0">
                <a:latin typeface="Times New Roman" panose="02020603050405020304" pitchFamily="18" charset="0"/>
                <a:cs typeface="Times New Roman" panose="02020603050405020304" pitchFamily="18" charset="0"/>
              </a:rPr>
              <a:t>actual versus predicted classifications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contains four key metrics: </a:t>
            </a:r>
            <a:r>
              <a:rPr lang="en-US" sz="1600" b="1" dirty="0">
                <a:latin typeface="Times New Roman" panose="02020603050405020304" pitchFamily="18" charset="0"/>
                <a:cs typeface="Times New Roman" panose="02020603050405020304" pitchFamily="18" charset="0"/>
              </a:rPr>
              <a:t>True Positives (TP), True Negatives (TN), False Positives (FP), and False Negatives (FN).</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True Positives (TP): The top-left quadrant, where </a:t>
            </a:r>
            <a:r>
              <a:rPr lang="en-US" sz="1600" b="1" dirty="0">
                <a:latin typeface="Times New Roman" panose="02020603050405020304" pitchFamily="18" charset="0"/>
                <a:cs typeface="Times New Roman" panose="02020603050405020304" pitchFamily="18" charset="0"/>
              </a:rPr>
              <a:t>the model correctly predicts positive outcomes</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False Positives (FP): The top-right quadrant, where </a:t>
            </a:r>
            <a:r>
              <a:rPr lang="en-US" sz="1600" b="1" dirty="0">
                <a:latin typeface="Times New Roman" panose="02020603050405020304" pitchFamily="18" charset="0"/>
                <a:cs typeface="Times New Roman" panose="02020603050405020304" pitchFamily="18" charset="0"/>
              </a:rPr>
              <a:t>the model incorrectly predicts positive when it should have predicted negative</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False Negatives (FN): The bottom-left quadrant, where </a:t>
            </a:r>
            <a:r>
              <a:rPr lang="en-US" sz="1600" b="1" dirty="0">
                <a:latin typeface="Times New Roman" panose="02020603050405020304" pitchFamily="18" charset="0"/>
                <a:cs typeface="Times New Roman" panose="02020603050405020304" pitchFamily="18" charset="0"/>
              </a:rPr>
              <a:t>the model incorrectly predicts negative when it should have predicted positive</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True Negatives (TN): The bottom-right quadrant, where </a:t>
            </a:r>
            <a:r>
              <a:rPr lang="en-US" sz="1600" b="1" dirty="0">
                <a:latin typeface="Times New Roman" panose="02020603050405020304" pitchFamily="18" charset="0"/>
                <a:cs typeface="Times New Roman" panose="02020603050405020304" pitchFamily="18" charset="0"/>
              </a:rPr>
              <a:t>the model correctly predicts negative outcomes.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Rows represent the actual classes, while columns represent the predicted classes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matrix helps to assess the accuracy, precision, recall, and other evaluation metrics of the model across different classes.</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20</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p:pic>
        <p:nvPicPr>
          <p:cNvPr id="13" name="Picture 12">
            <a:extLst>
              <a:ext uri="{FF2B5EF4-FFF2-40B4-BE49-F238E27FC236}">
                <a16:creationId xmlns:a16="http://schemas.microsoft.com/office/drawing/2014/main" id="{443B888E-7D4B-4537-81BD-2ABD74CA371E}"/>
              </a:ext>
            </a:extLst>
          </p:cNvPr>
          <p:cNvPicPr>
            <a:picLocks noChangeAspect="1"/>
          </p:cNvPicPr>
          <p:nvPr/>
        </p:nvPicPr>
        <p:blipFill>
          <a:blip r:embed="rId3"/>
          <a:stretch>
            <a:fillRect/>
          </a:stretch>
        </p:blipFill>
        <p:spPr>
          <a:xfrm>
            <a:off x="2056614" y="3706553"/>
            <a:ext cx="8078771" cy="3014922"/>
          </a:xfrm>
          <a:prstGeom prst="rect">
            <a:avLst/>
          </a:prstGeom>
        </p:spPr>
      </p:pic>
    </p:spTree>
    <p:extLst>
      <p:ext uri="{BB962C8B-B14F-4D97-AF65-F5344CB8AC3E}">
        <p14:creationId xmlns:p14="http://schemas.microsoft.com/office/powerpoint/2010/main" val="674468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83209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ROC-AUC</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ROC-AUC (Receiver Operating Characteristic - Area Under the Curve) is a performance measurement for classification models, especially binary classifiers (here adapted for four classes).</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It's most useful when the class distribution is balanced.</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ROC (Receiver Operating Characteristic): </a:t>
            </a:r>
            <a:r>
              <a:rPr lang="en-US" sz="1600" dirty="0">
                <a:latin typeface="Times New Roman" panose="02020603050405020304" pitchFamily="18" charset="0"/>
                <a:cs typeface="Times New Roman" panose="02020603050405020304" pitchFamily="18" charset="0"/>
              </a:rPr>
              <a:t>It's a </a:t>
            </a:r>
            <a:r>
              <a:rPr lang="en-US" sz="1600" b="1" dirty="0">
                <a:latin typeface="Times New Roman" panose="02020603050405020304" pitchFamily="18" charset="0"/>
                <a:cs typeface="Times New Roman" panose="02020603050405020304" pitchFamily="18" charset="0"/>
              </a:rPr>
              <a:t>curve that plots the True Positive Rate (</a:t>
            </a:r>
            <a:r>
              <a:rPr lang="en-US" sz="1600" b="1" dirty="0">
                <a:solidFill>
                  <a:srgbClr val="FF0000"/>
                </a:solidFill>
                <a:latin typeface="Times New Roman" panose="02020603050405020304" pitchFamily="18" charset="0"/>
                <a:cs typeface="Times New Roman" panose="02020603050405020304" pitchFamily="18" charset="0"/>
              </a:rPr>
              <a:t>Recall</a:t>
            </a:r>
            <a:r>
              <a:rPr lang="en-US" sz="1600" b="1" dirty="0">
                <a:latin typeface="Times New Roman" panose="02020603050405020304" pitchFamily="18" charset="0"/>
                <a:cs typeface="Times New Roman" panose="02020603050405020304" pitchFamily="18" charset="0"/>
              </a:rPr>
              <a:t>) against the False Positive Rate (</a:t>
            </a:r>
            <a:r>
              <a:rPr lang="en-US" sz="1600" b="1" dirty="0">
                <a:solidFill>
                  <a:srgbClr val="FF0000"/>
                </a:solidFill>
                <a:latin typeface="Times New Roman" panose="02020603050405020304" pitchFamily="18" charset="0"/>
                <a:cs typeface="Times New Roman" panose="02020603050405020304" pitchFamily="18" charset="0"/>
              </a:rPr>
              <a:t>FPR</a:t>
            </a:r>
            <a:r>
              <a:rPr lang="en-US" sz="1600" b="1" dirty="0">
                <a:latin typeface="Times New Roman" panose="02020603050405020304" pitchFamily="18" charset="0"/>
                <a:cs typeface="Times New Roman" panose="02020603050405020304" pitchFamily="18" charset="0"/>
              </a:rPr>
              <a:t>) at various threshold </a:t>
            </a:r>
            <a:r>
              <a:rPr lang="en-US" sz="1600" dirty="0">
                <a:latin typeface="Times New Roman" panose="02020603050405020304" pitchFamily="18" charset="0"/>
                <a:cs typeface="Times New Roman" panose="02020603050405020304" pitchFamily="18" charset="0"/>
              </a:rPr>
              <a:t>settings. It shows the </a:t>
            </a:r>
            <a:r>
              <a:rPr lang="en-US" sz="1600" b="1" dirty="0">
                <a:latin typeface="Times New Roman" panose="02020603050405020304" pitchFamily="18" charset="0"/>
                <a:cs typeface="Times New Roman" panose="02020603050405020304" pitchFamily="18" charset="0"/>
              </a:rPr>
              <a:t>trade-off between sensitivity and specificity</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threshold here is </a:t>
            </a:r>
            <a:r>
              <a:rPr lang="en-US" sz="1600" b="1" dirty="0">
                <a:solidFill>
                  <a:srgbClr val="FF0000"/>
                </a:solidFill>
                <a:latin typeface="Times New Roman" panose="02020603050405020304" pitchFamily="18" charset="0"/>
                <a:cs typeface="Times New Roman" panose="02020603050405020304" pitchFamily="18" charset="0"/>
              </a:rPr>
              <a:t>0.5</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The ROC curve plots the True Positive Rate </a:t>
            </a:r>
            <a:r>
              <a:rPr lang="en-US" sz="1600" b="1" dirty="0">
                <a:solidFill>
                  <a:srgbClr val="7030A0"/>
                </a:solidFill>
                <a:latin typeface="Times New Roman" panose="02020603050405020304" pitchFamily="18" charset="0"/>
                <a:cs typeface="Times New Roman" panose="02020603050405020304" pitchFamily="18" charset="0"/>
              </a:rPr>
              <a:t>(Recall) on the Y-axis </a:t>
            </a:r>
            <a:r>
              <a:rPr lang="en-US" sz="1600" b="1" dirty="0">
                <a:solidFill>
                  <a:srgbClr val="FF0000"/>
                </a:solidFill>
                <a:latin typeface="Times New Roman" panose="02020603050405020304" pitchFamily="18" charset="0"/>
                <a:cs typeface="Times New Roman" panose="02020603050405020304" pitchFamily="18" charset="0"/>
              </a:rPr>
              <a:t>against the </a:t>
            </a:r>
            <a:r>
              <a:rPr lang="en-US" sz="1600" b="1" dirty="0">
                <a:solidFill>
                  <a:srgbClr val="7030A0"/>
                </a:solidFill>
                <a:latin typeface="Times New Roman" panose="02020603050405020304" pitchFamily="18" charset="0"/>
                <a:cs typeface="Times New Roman" panose="02020603050405020304" pitchFamily="18" charset="0"/>
              </a:rPr>
              <a:t>False Positive Rate on the X-axis</a:t>
            </a:r>
            <a:r>
              <a:rPr lang="en-US" sz="1600" b="1" dirty="0">
                <a:solidFill>
                  <a:srgbClr val="FF000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AUC (Area Under the Curve): </a:t>
            </a:r>
            <a:r>
              <a:rPr lang="en-US" sz="1600" dirty="0">
                <a:latin typeface="Times New Roman" panose="02020603050405020304" pitchFamily="18" charset="0"/>
                <a:cs typeface="Times New Roman" panose="02020603050405020304" pitchFamily="18" charset="0"/>
              </a:rPr>
              <a:t>This measures the </a:t>
            </a:r>
            <a:r>
              <a:rPr lang="en-US" sz="1600" b="1" dirty="0">
                <a:latin typeface="Times New Roman" panose="02020603050405020304" pitchFamily="18" charset="0"/>
                <a:cs typeface="Times New Roman" panose="02020603050405020304" pitchFamily="18" charset="0"/>
              </a:rPr>
              <a:t>area under the ROC curve</a:t>
            </a:r>
            <a:r>
              <a:rPr lang="en-US" sz="1600" dirty="0">
                <a:latin typeface="Times New Roman" panose="02020603050405020304" pitchFamily="18" charset="0"/>
                <a:cs typeface="Times New Roman" panose="02020603050405020304" pitchFamily="18" charset="0"/>
              </a:rPr>
              <a:t>. A perfect model will have an AUC of 1, while a random classifier will have an AUC of 0.5.</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is a single numerical value that represents the area under the ROC curve.</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closer the AUC is to 1, the better the model's performance. (the legend in the figure).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diagonal dashed line represents the baseline performance of a random classifier</a:t>
            </a:r>
            <a:r>
              <a:rPr lang="en-US" sz="1600" dirty="0">
                <a:latin typeface="Times New Roman" panose="02020603050405020304" pitchFamily="18" charset="0"/>
                <a:cs typeface="Times New Roman" panose="02020603050405020304" pitchFamily="18" charset="0"/>
              </a:rPr>
              <a:t>. </a:t>
            </a:r>
            <a:r>
              <a:rPr lang="en-US" sz="1600" b="1" dirty="0">
                <a:solidFill>
                  <a:srgbClr val="00B050"/>
                </a:solidFill>
                <a:latin typeface="Times New Roman" panose="02020603050405020304" pitchFamily="18" charset="0"/>
                <a:cs typeface="Times New Roman" panose="02020603050405020304" pitchFamily="18" charset="0"/>
              </a:rPr>
              <a:t>It is always 0.5</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ROC curves for each class are significantly above the diagonal dashed line, which means your XGBoost model is performing well for each class.</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21</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p:pic>
        <p:nvPicPr>
          <p:cNvPr id="3" name="Picture 2">
            <a:extLst>
              <a:ext uri="{FF2B5EF4-FFF2-40B4-BE49-F238E27FC236}">
                <a16:creationId xmlns:a16="http://schemas.microsoft.com/office/drawing/2014/main" id="{9B3A1891-7CA8-444F-AF87-239070C74545}"/>
              </a:ext>
            </a:extLst>
          </p:cNvPr>
          <p:cNvPicPr>
            <a:picLocks noChangeAspect="1"/>
          </p:cNvPicPr>
          <p:nvPr/>
        </p:nvPicPr>
        <p:blipFill>
          <a:blip r:embed="rId3"/>
          <a:stretch>
            <a:fillRect/>
          </a:stretch>
        </p:blipFill>
        <p:spPr>
          <a:xfrm>
            <a:off x="4231825" y="4074734"/>
            <a:ext cx="3554715" cy="2783266"/>
          </a:xfrm>
          <a:prstGeom prst="rect">
            <a:avLst/>
          </a:prstGeom>
        </p:spPr>
      </p:pic>
    </p:spTree>
    <p:extLst>
      <p:ext uri="{BB962C8B-B14F-4D97-AF65-F5344CB8AC3E}">
        <p14:creationId xmlns:p14="http://schemas.microsoft.com/office/powerpoint/2010/main" val="3358896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09342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Precision-Recall AUC</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Precision-Recall AUC is the area under the Precision-Recall curve, which is an evaluation metric used especially when dealing with </a:t>
            </a:r>
            <a:r>
              <a:rPr lang="en-US" sz="1600" b="1" dirty="0">
                <a:solidFill>
                  <a:srgbClr val="FF0000"/>
                </a:solidFill>
                <a:latin typeface="Times New Roman" panose="02020603050405020304" pitchFamily="18" charset="0"/>
                <a:cs typeface="Times New Roman" panose="02020603050405020304" pitchFamily="18" charset="0"/>
              </a:rPr>
              <a:t>imbalanced datasets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It is more suitable for imbalanced datasets, where the positive class is much smaller than the negative class (</a:t>
            </a:r>
            <a:r>
              <a:rPr lang="en-US" sz="1600" b="1" dirty="0">
                <a:solidFill>
                  <a:srgbClr val="7030A0"/>
                </a:solidFill>
                <a:latin typeface="Times New Roman" panose="02020603050405020304" pitchFamily="18" charset="0"/>
                <a:cs typeface="Times New Roman" panose="02020603050405020304" pitchFamily="18" charset="0"/>
              </a:rPr>
              <a:t>unlike ROC-AUC</a:t>
            </a:r>
            <a:r>
              <a:rPr lang="en-US" sz="1600" b="1" dirty="0">
                <a:solidFill>
                  <a:srgbClr val="FF000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curve plots Precision (the proportion of correctly predicted positives out of all predicted positives) against Recall (the proportion of actual positives that were correctly predicted) at different thresholds.</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Here, we have </a:t>
            </a:r>
            <a:r>
              <a:rPr lang="en-US" sz="1600" b="1" dirty="0">
                <a:solidFill>
                  <a:srgbClr val="7030A0"/>
                </a:solidFill>
                <a:latin typeface="Times New Roman" panose="02020603050405020304" pitchFamily="18" charset="0"/>
                <a:cs typeface="Times New Roman" panose="02020603050405020304" pitchFamily="18" charset="0"/>
              </a:rPr>
              <a:t>Recall in the X-axis </a:t>
            </a:r>
            <a:r>
              <a:rPr lang="en-US" sz="1600" b="1" dirty="0">
                <a:solidFill>
                  <a:srgbClr val="FF0000"/>
                </a:solidFill>
                <a:latin typeface="Times New Roman" panose="02020603050405020304" pitchFamily="18" charset="0"/>
                <a:cs typeface="Times New Roman" panose="02020603050405020304" pitchFamily="18" charset="0"/>
              </a:rPr>
              <a:t>and </a:t>
            </a:r>
            <a:r>
              <a:rPr lang="en-US" sz="1600" b="1" dirty="0">
                <a:solidFill>
                  <a:srgbClr val="7030A0"/>
                </a:solidFill>
                <a:latin typeface="Times New Roman" panose="02020603050405020304" pitchFamily="18" charset="0"/>
                <a:cs typeface="Times New Roman" panose="02020603050405020304" pitchFamily="18" charset="0"/>
              </a:rPr>
              <a:t>precision in the Y-axis.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Each step in the curve represents the performance at a specific threshold.</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threshold is a probability value that the model uses to decide whether a prediction belongs to a specific class.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For example, if the threshold is 0.5, the model will predict a class if its probability is greater than or equal to 0.5 and predict otherwise if it's less than 0.5.</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threshold is changing continuously (increasing or decreasing) across the full probability range.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does not matter if the curve is going down or up. The application determines if it is good or bad which is another topic.</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22</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p:pic>
        <p:nvPicPr>
          <p:cNvPr id="5" name="Picture 4">
            <a:extLst>
              <a:ext uri="{FF2B5EF4-FFF2-40B4-BE49-F238E27FC236}">
                <a16:creationId xmlns:a16="http://schemas.microsoft.com/office/drawing/2014/main" id="{E5AB6CD8-EA64-496E-B300-E21A72F706FF}"/>
              </a:ext>
            </a:extLst>
          </p:cNvPr>
          <p:cNvPicPr>
            <a:picLocks noChangeAspect="1"/>
          </p:cNvPicPr>
          <p:nvPr/>
        </p:nvPicPr>
        <p:blipFill>
          <a:blip r:embed="rId3"/>
          <a:stretch>
            <a:fillRect/>
          </a:stretch>
        </p:blipFill>
        <p:spPr>
          <a:xfrm>
            <a:off x="4040565" y="3801952"/>
            <a:ext cx="3859098" cy="3056048"/>
          </a:xfrm>
          <a:prstGeom prst="rect">
            <a:avLst/>
          </a:prstGeom>
        </p:spPr>
      </p:pic>
    </p:spTree>
    <p:extLst>
      <p:ext uri="{BB962C8B-B14F-4D97-AF65-F5344CB8AC3E}">
        <p14:creationId xmlns:p14="http://schemas.microsoft.com/office/powerpoint/2010/main" val="3470836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10854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Log Loss / Cross-Entropy Loss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Log Loss (also known as </a:t>
            </a:r>
            <a:r>
              <a:rPr lang="en-US" sz="1600" b="1" dirty="0">
                <a:latin typeface="Times New Roman" panose="02020603050405020304" pitchFamily="18" charset="0"/>
                <a:cs typeface="Times New Roman" panose="02020603050405020304" pitchFamily="18" charset="0"/>
              </a:rPr>
              <a:t>logarithmic loss </a:t>
            </a:r>
            <a:r>
              <a:rPr lang="en-US" sz="1600" dirty="0">
                <a:latin typeface="Times New Roman" panose="02020603050405020304" pitchFamily="18" charset="0"/>
                <a:cs typeface="Times New Roman" panose="02020603050405020304" pitchFamily="18" charset="0"/>
              </a:rPr>
              <a:t>or </a:t>
            </a:r>
            <a:r>
              <a:rPr lang="en-US" sz="1600" b="1" dirty="0">
                <a:latin typeface="Times New Roman" panose="02020603050405020304" pitchFamily="18" charset="0"/>
                <a:cs typeface="Times New Roman" panose="02020603050405020304" pitchFamily="18" charset="0"/>
              </a:rPr>
              <a:t>cross-entropy loss</a:t>
            </a:r>
            <a:r>
              <a:rPr lang="en-US" sz="1600" dirty="0">
                <a:latin typeface="Times New Roman" panose="02020603050405020304" pitchFamily="18" charset="0"/>
                <a:cs typeface="Times New Roman" panose="02020603050405020304" pitchFamily="18" charset="0"/>
              </a:rPr>
              <a:t>) is a performance metric for classification models that evaluates </a:t>
            </a:r>
            <a:r>
              <a:rPr lang="en-US" sz="1600" b="1" dirty="0">
                <a:latin typeface="Times New Roman" panose="02020603050405020304" pitchFamily="18" charset="0"/>
                <a:cs typeface="Times New Roman" panose="02020603050405020304" pitchFamily="18" charset="0"/>
              </a:rPr>
              <a:t>how well the model's predicted probabilities match the actual class labels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It penalizes incorrect predictions with a high probability more heavily</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A lower log loss indicates better model performance.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Log Loss, cares about the </a:t>
            </a:r>
            <a:r>
              <a:rPr lang="en-US" sz="1600" b="1" dirty="0">
                <a:latin typeface="Times New Roman" panose="02020603050405020304" pitchFamily="18" charset="0"/>
                <a:cs typeface="Times New Roman" panose="02020603050405020304" pitchFamily="18" charset="0"/>
              </a:rPr>
              <a:t>probability estimates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a:t>
            </a:r>
            <a:r>
              <a:rPr lang="en-US" sz="1600" b="1" dirty="0">
                <a:solidFill>
                  <a:srgbClr val="FF0000"/>
                </a:solidFill>
                <a:latin typeface="Times New Roman" panose="02020603050405020304" pitchFamily="18" charset="0"/>
                <a:cs typeface="Times New Roman" panose="02020603050405020304" pitchFamily="18" charset="0"/>
              </a:rPr>
              <a:t>penalizes the model for being confident in wrong</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If the model predicts a class with a high probability as correct but gets it wrong, the log loss will be high (high is bad)</a:t>
            </a:r>
            <a:r>
              <a:rPr lang="en-US" sz="1600" dirty="0">
                <a:latin typeface="Times New Roman" panose="02020603050405020304" pitchFamily="18" charset="0"/>
                <a:cs typeface="Times New Roman" panose="02020603050405020304" pitchFamily="18" charset="0"/>
              </a:rPr>
              <a:t>, even if the ROC-AUC is good.</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23</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38E1DB-C1B1-4E2C-87ED-AF73F6021507}"/>
                  </a:ext>
                </a:extLst>
              </p:cNvPr>
              <p:cNvSpPr txBox="1"/>
              <p:nvPr/>
            </p:nvSpPr>
            <p:spPr>
              <a:xfrm>
                <a:off x="2498103" y="2601816"/>
                <a:ext cx="7195794" cy="3876189"/>
              </a:xfrm>
              <a:prstGeom prst="rect">
                <a:avLst/>
              </a:prstGeom>
              <a:noFill/>
            </p:spPr>
            <p:txBody>
              <a:bodyPr wrap="square">
                <a:spAutoFit/>
              </a:bodyPr>
              <a:lstStyle/>
              <a:p>
                <a:pPr marL="0" marR="0">
                  <a:lnSpc>
                    <a:spcPct val="150000"/>
                  </a:lnSpc>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US" sz="1800" smtClean="0">
                          <a:effectLst/>
                          <a:latin typeface="Cambria Math" panose="02040503050406030204" pitchFamily="18" charset="0"/>
                          <a:ea typeface="Calibri" panose="020F0502020204030204" pitchFamily="34" charset="0"/>
                          <a:cs typeface="Arial" panose="020B0604020202020204" pitchFamily="34" charset="0"/>
                        </a:rPr>
                        <m:t>log</m:t>
                      </m:r>
                      <m:r>
                        <a:rPr lang="en-US" sz="1800" smtClean="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smtClean="0">
                          <a:effectLst/>
                          <a:latin typeface="Cambria Math" panose="02040503050406030204" pitchFamily="18" charset="0"/>
                          <a:ea typeface="Calibri" panose="020F0502020204030204" pitchFamily="34" charset="0"/>
                          <a:cs typeface="Arial" panose="020B0604020202020204" pitchFamily="34" charset="0"/>
                        </a:rPr>
                        <m:t>Loss</m:t>
                      </m:r>
                      <m:r>
                        <a:rPr lang="en-US" sz="1800" smtClean="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a:effectLst/>
                              <a:latin typeface="Cambria Math" panose="02040503050406030204" pitchFamily="18" charset="0"/>
                              <a:ea typeface="Calibri" panose="020F0502020204030204" pitchFamily="34" charset="0"/>
                              <a:cs typeface="Arial" panose="020B0604020202020204" pitchFamily="34" charset="0"/>
                            </a:rPr>
                            <m:t>1</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𝑁</m:t>
                          </m:r>
                        </m:den>
                      </m:f>
                      <m:nary>
                        <m:naryPr>
                          <m:chr m:val="∑"/>
                          <m:limLoc m:val="undOvr"/>
                          <m:grow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𝑁</m:t>
                          </m:r>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nary>
                        <m:naryPr>
                          <m:chr m:val="∑"/>
                          <m:limLoc m:val="undOvr"/>
                          <m:grow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𝑐</m:t>
                          </m:r>
                          <m:r>
                            <a:rPr lang="en-US" sz="18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𝐶</m:t>
                          </m:r>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𝑐</m:t>
                          </m:r>
                        </m:sub>
                      </m:s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𝑐</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nSpc>
                    <a:spcPct val="150000"/>
                  </a:lnSpc>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lnSpc>
                    <a:spcPct val="150000"/>
                  </a:lnSpc>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𝑁</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number of samples.</a:t>
                </a:r>
              </a:p>
              <a:p>
                <a:pPr marL="342900" marR="0" lvl="0" indent="-342900">
                  <a:lnSpc>
                    <a:spcPct val="150000"/>
                  </a:lnSpc>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𝐶</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number of classes.</a:t>
                </a:r>
              </a:p>
              <a:p>
                <a:pPr marL="342900" marR="0" lvl="0" indent="-342900">
                  <a:lnSpc>
                    <a:spcPct val="150000"/>
                  </a:lnSpc>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𝑐</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1 if sample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belongs to class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𝑐</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and 0 otherwise.</a:t>
                </a:r>
              </a:p>
              <a:p>
                <a:pPr marL="342900" marR="0" lvl="0" indent="-342900">
                  <a:lnSpc>
                    <a:spcPct val="150000"/>
                  </a:lnSpc>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𝑐</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predicted probability that sample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belongs to class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𝑐</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p:txBody>
          </p:sp>
        </mc:Choice>
        <mc:Fallback xmlns="">
          <p:sp>
            <p:nvSpPr>
              <p:cNvPr id="8" name="TextBox 7">
                <a:extLst>
                  <a:ext uri="{FF2B5EF4-FFF2-40B4-BE49-F238E27FC236}">
                    <a16:creationId xmlns:a16="http://schemas.microsoft.com/office/drawing/2014/main" id="{E838E1DB-C1B1-4E2C-87ED-AF73F6021507}"/>
                  </a:ext>
                </a:extLst>
              </p:cNvPr>
              <p:cNvSpPr txBox="1">
                <a:spLocks noRot="1" noChangeAspect="1" noMove="1" noResize="1" noEditPoints="1" noAdjustHandles="1" noChangeArrowheads="1" noChangeShapeType="1" noTextEdit="1"/>
              </p:cNvSpPr>
              <p:nvPr/>
            </p:nvSpPr>
            <p:spPr>
              <a:xfrm>
                <a:off x="2498103" y="2601816"/>
                <a:ext cx="7195794" cy="3876189"/>
              </a:xfrm>
              <a:prstGeom prst="rect">
                <a:avLst/>
              </a:prstGeom>
              <a:blipFill>
                <a:blip r:embed="rId4"/>
                <a:stretch>
                  <a:fillRect l="-763" b="-1258"/>
                </a:stretch>
              </a:blipFill>
            </p:spPr>
            <p:txBody>
              <a:bodyPr/>
              <a:lstStyle/>
              <a:p>
                <a:r>
                  <a:rPr lang="en-US">
                    <a:noFill/>
                  </a:rPr>
                  <a:t> </a:t>
                </a:r>
              </a:p>
            </p:txBody>
          </p:sp>
        </mc:Fallback>
      </mc:AlternateContent>
    </p:spTree>
    <p:extLst>
      <p:ext uri="{BB962C8B-B14F-4D97-AF65-F5344CB8AC3E}">
        <p14:creationId xmlns:p14="http://schemas.microsoft.com/office/powerpoint/2010/main" val="2717396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58587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Cohen's Kappa</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Cohen's Kappa is a statistical measure used to evaluate the </a:t>
            </a:r>
            <a:r>
              <a:rPr lang="en-US" sz="1600" b="1" dirty="0">
                <a:latin typeface="Times New Roman" panose="02020603050405020304" pitchFamily="18" charset="0"/>
                <a:cs typeface="Times New Roman" panose="02020603050405020304" pitchFamily="18" charset="0"/>
              </a:rPr>
              <a:t>level of agreement between two raters </a:t>
            </a:r>
            <a:r>
              <a:rPr lang="en-US" sz="1600" dirty="0">
                <a:latin typeface="Times New Roman" panose="02020603050405020304" pitchFamily="18" charset="0"/>
                <a:cs typeface="Times New Roman" panose="02020603050405020304" pitchFamily="18" charset="0"/>
              </a:rPr>
              <a:t>(or a model and ground truth labels) while accounting for the possibility of agreement occurring by chance.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classification problems, it provides a </a:t>
            </a:r>
            <a:r>
              <a:rPr lang="en-US" sz="1600" b="1" dirty="0">
                <a:latin typeface="Times New Roman" panose="02020603050405020304" pitchFamily="18" charset="0"/>
                <a:cs typeface="Times New Roman" panose="02020603050405020304" pitchFamily="18" charset="0"/>
              </a:rPr>
              <a:t>more robust evaluation of model performance than simple accuracy</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particularly in cases of class imbalance.</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The range is from -1 to 1, and the higher, the better.</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compares the observed accuracy of the model (how many predictions were correct) with the expected accuracy (the agreement that could occur by random chance).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It’s especially useful </a:t>
            </a:r>
            <a:r>
              <a:rPr lang="en-US" sz="1600" b="1" dirty="0">
                <a:latin typeface="Times New Roman" panose="02020603050405020304" pitchFamily="18" charset="0"/>
                <a:cs typeface="Times New Roman" panose="02020603050405020304" pitchFamily="18" charset="0"/>
              </a:rPr>
              <a:t>in imbalanced datasets</a:t>
            </a:r>
            <a:r>
              <a:rPr lang="en-US" sz="1600" dirty="0">
                <a:latin typeface="Times New Roman" panose="02020603050405020304" pitchFamily="18" charset="0"/>
                <a:cs typeface="Times New Roman" panose="02020603050405020304" pitchFamily="18" charset="0"/>
              </a:rPr>
              <a:t>, where simple accuracy might be misleading.</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would indicate that the model is correctly classifying instances more often than what would be expected by chance.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term </a:t>
            </a:r>
            <a:r>
              <a:rPr lang="en-US" sz="1600" b="1" dirty="0">
                <a:latin typeface="Times New Roman" panose="02020603050405020304" pitchFamily="18" charset="0"/>
                <a:cs typeface="Times New Roman" panose="02020603050405020304" pitchFamily="18" charset="0"/>
              </a:rPr>
              <a:t>agreement</a:t>
            </a:r>
            <a:r>
              <a:rPr lang="en-US" sz="1600" dirty="0">
                <a:latin typeface="Times New Roman" panose="02020603050405020304" pitchFamily="18" charset="0"/>
                <a:cs typeface="Times New Roman" panose="02020603050405020304" pitchFamily="18" charset="0"/>
              </a:rPr>
              <a:t> is to how often the model’s predictions match the actual (true) class labels.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term </a:t>
            </a:r>
            <a:r>
              <a:rPr lang="en-US" sz="1600" b="1" dirty="0">
                <a:latin typeface="Times New Roman" panose="02020603050405020304" pitchFamily="18" charset="0"/>
                <a:cs typeface="Times New Roman" panose="02020603050405020304" pitchFamily="18" charset="0"/>
              </a:rPr>
              <a:t>chance</a:t>
            </a:r>
            <a:r>
              <a:rPr lang="en-US" sz="1600" dirty="0">
                <a:latin typeface="Times New Roman" panose="02020603050405020304" pitchFamily="18" charset="0"/>
                <a:cs typeface="Times New Roman" panose="02020603050405020304" pitchFamily="18" charset="0"/>
              </a:rPr>
              <a:t> means the level of agreement that could occur randomly if the model were making random guesses rather than informed predictions.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Cohen's Kappa, "chance" refers to the agreement between predictions and actual labels that could happen just based on the distribution of the classes, not actual random guessing by the classifier. </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24</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B90D287-3BBC-43EF-9839-0BBA627D753C}"/>
                  </a:ext>
                </a:extLst>
              </p:cNvPr>
              <p:cNvSpPr txBox="1"/>
              <p:nvPr/>
            </p:nvSpPr>
            <p:spPr>
              <a:xfrm>
                <a:off x="838200" y="4222638"/>
                <a:ext cx="10096107" cy="2537105"/>
              </a:xfrm>
              <a:prstGeom prst="rect">
                <a:avLst/>
              </a:prstGeom>
              <a:noFill/>
            </p:spPr>
            <p:txBody>
              <a:bodyPr wrap="square">
                <a:spAutoFit/>
              </a:bodyPr>
              <a:lstStyle/>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Cohen's Kappa </a:t>
                </a:r>
                <a14:m>
                  <m:oMath xmlns:m="http://schemas.openxmlformats.org/officeDocument/2006/math">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𝜅</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calculated as: </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𝜅</m:t>
                      </m:r>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𝑜</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𝑒</m:t>
                              </m:r>
                            </m:sub>
                          </m:sSub>
                        </m:num>
                        <m:den>
                          <m:r>
                            <a:rPr lang="en-US" sz="1800">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𝑒</m:t>
                              </m:r>
                            </m:sub>
                          </m:sSub>
                        </m:den>
                      </m:f>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𝑜</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Observed agreement (the accuracy of the model, or how often the predicted labels agree with the true labels).</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𝑒</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Expected agreement (the agreement you would expect by random chance).</a:t>
                </a:r>
              </a:p>
            </p:txBody>
          </p:sp>
        </mc:Choice>
        <mc:Fallback xmlns="">
          <p:sp>
            <p:nvSpPr>
              <p:cNvPr id="10" name="TextBox 9">
                <a:extLst>
                  <a:ext uri="{FF2B5EF4-FFF2-40B4-BE49-F238E27FC236}">
                    <a16:creationId xmlns:a16="http://schemas.microsoft.com/office/drawing/2014/main" id="{CB90D287-3BBC-43EF-9839-0BBA627D753C}"/>
                  </a:ext>
                </a:extLst>
              </p:cNvPr>
              <p:cNvSpPr txBox="1">
                <a:spLocks noRot="1" noChangeAspect="1" noMove="1" noResize="1" noEditPoints="1" noAdjustHandles="1" noChangeArrowheads="1" noChangeShapeType="1" noTextEdit="1"/>
              </p:cNvSpPr>
              <p:nvPr/>
            </p:nvSpPr>
            <p:spPr>
              <a:xfrm>
                <a:off x="838200" y="4222638"/>
                <a:ext cx="10096107" cy="2537105"/>
              </a:xfrm>
              <a:prstGeom prst="rect">
                <a:avLst/>
              </a:prstGeom>
              <a:blipFill>
                <a:blip r:embed="rId4"/>
                <a:stretch>
                  <a:fillRect l="-543" t="-1442" b="-2885"/>
                </a:stretch>
              </a:blipFill>
            </p:spPr>
            <p:txBody>
              <a:bodyPr/>
              <a:lstStyle/>
              <a:p>
                <a:r>
                  <a:rPr lang="en-US">
                    <a:noFill/>
                  </a:rPr>
                  <a:t> </a:t>
                </a:r>
              </a:p>
            </p:txBody>
          </p:sp>
        </mc:Fallback>
      </mc:AlternateContent>
    </p:spTree>
    <p:extLst>
      <p:ext uri="{BB962C8B-B14F-4D97-AF65-F5344CB8AC3E}">
        <p14:creationId xmlns:p14="http://schemas.microsoft.com/office/powerpoint/2010/main" val="3886406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507831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MCC</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Matthews Correlation Coefficient (MCC) is a metric used to evaluate the quality of binary (and multi-class) classifications.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takes into account true positives (TP), true negatives (TN), false positives (FP), and false negatives (FN), </a:t>
            </a:r>
            <a:r>
              <a:rPr lang="en-US" sz="1600" b="1" dirty="0">
                <a:latin typeface="Times New Roman" panose="02020603050405020304" pitchFamily="18" charset="0"/>
                <a:cs typeface="Times New Roman" panose="02020603050405020304" pitchFamily="18" charset="0"/>
              </a:rPr>
              <a:t>providing a balanced measure even with imbalanced datasets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That means: </a:t>
            </a:r>
            <a:r>
              <a:rPr lang="en-US" sz="1600" b="1" dirty="0">
                <a:solidFill>
                  <a:srgbClr val="7030A0"/>
                </a:solidFill>
                <a:latin typeface="Times New Roman" panose="02020603050405020304" pitchFamily="18" charset="0"/>
                <a:cs typeface="Times New Roman" panose="02020603050405020304" pitchFamily="18" charset="0"/>
              </a:rPr>
              <a:t>Unlike accuracy, which can be misleading in imbalanced datasets (</a:t>
            </a:r>
            <a:r>
              <a:rPr lang="en-US" sz="1600" b="1" dirty="0">
                <a:solidFill>
                  <a:srgbClr val="FF0000"/>
                </a:solidFill>
                <a:latin typeface="Times New Roman" panose="02020603050405020304" pitchFamily="18" charset="0"/>
                <a:cs typeface="Times New Roman" panose="02020603050405020304" pitchFamily="18" charset="0"/>
              </a:rPr>
              <a:t>where one class dominates</a:t>
            </a:r>
            <a:r>
              <a:rPr lang="en-US" sz="1600" b="1" dirty="0">
                <a:solidFill>
                  <a:srgbClr val="7030A0"/>
                </a:solidFill>
                <a:latin typeface="Times New Roman" panose="02020603050405020304" pitchFamily="18" charset="0"/>
                <a:cs typeface="Times New Roman" panose="02020603050405020304" pitchFamily="18" charset="0"/>
              </a:rPr>
              <a:t>), MCC gives a comprehensive view of how well the model is performing across both classes.</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The range is from -1 to 1, and the higher, the better.</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other words, MCC provides a single score that reflects the performance across both the majority and minority classes, ensuring that a good score requires the model to correctly classify both positive and negative classes, even if one class significantly outnumbers the other.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makes </a:t>
            </a:r>
            <a:r>
              <a:rPr lang="en-US" sz="1600" b="1" dirty="0">
                <a:latin typeface="Times New Roman" panose="02020603050405020304" pitchFamily="18" charset="0"/>
                <a:cs typeface="Times New Roman" panose="02020603050405020304" pitchFamily="18" charset="0"/>
              </a:rPr>
              <a:t>MCC more robust than simple accuracy </a:t>
            </a:r>
            <a:r>
              <a:rPr lang="en-US" sz="1600" dirty="0">
                <a:latin typeface="Times New Roman" panose="02020603050405020304" pitchFamily="18" charset="0"/>
                <a:cs typeface="Times New Roman" panose="02020603050405020304" pitchFamily="18" charset="0"/>
              </a:rPr>
              <a:t>in cases where </a:t>
            </a:r>
            <a:r>
              <a:rPr lang="en-US" sz="1600" b="1" dirty="0">
                <a:solidFill>
                  <a:srgbClr val="FF0000"/>
                </a:solidFill>
                <a:latin typeface="Times New Roman" panose="02020603050405020304" pitchFamily="18" charset="0"/>
                <a:cs typeface="Times New Roman" panose="02020603050405020304" pitchFamily="18" charset="0"/>
              </a:rPr>
              <a:t>class imbalance </a:t>
            </a:r>
            <a:r>
              <a:rPr lang="en-US" sz="1600" dirty="0">
                <a:latin typeface="Times New Roman" panose="02020603050405020304" pitchFamily="18" charset="0"/>
                <a:cs typeface="Times New Roman" panose="02020603050405020304" pitchFamily="18" charset="0"/>
              </a:rPr>
              <a:t>exists.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Note:</a:t>
            </a:r>
          </a:p>
          <a:p>
            <a:pPr marL="1200150" lvl="2" indent="-285750" algn="just">
              <a:buFont typeface="Wingdings" panose="05000000000000000000" pitchFamily="2" charset="2"/>
              <a:buChar char="ü"/>
            </a:pPr>
            <a:r>
              <a:rPr lang="en-US" sz="1600" b="1" dirty="0">
                <a:solidFill>
                  <a:srgbClr val="FF0000"/>
                </a:solidFill>
                <a:latin typeface="Times New Roman" panose="02020603050405020304" pitchFamily="18" charset="0"/>
                <a:cs typeface="Times New Roman" panose="02020603050405020304" pitchFamily="18" charset="0"/>
              </a:rPr>
              <a:t>ROC-AUC</a:t>
            </a:r>
            <a:r>
              <a:rPr lang="en-US" sz="1600" dirty="0">
                <a:latin typeface="Times New Roman" panose="02020603050405020304" pitchFamily="18" charset="0"/>
                <a:cs typeface="Times New Roman" panose="02020603050405020304" pitchFamily="18" charset="0"/>
              </a:rPr>
              <a:t> can be </a:t>
            </a:r>
            <a:r>
              <a:rPr lang="en-US" sz="1600" b="1" dirty="0">
                <a:solidFill>
                  <a:srgbClr val="FF0000"/>
                </a:solidFill>
                <a:latin typeface="Times New Roman" panose="02020603050405020304" pitchFamily="18" charset="0"/>
                <a:cs typeface="Times New Roman" panose="02020603050405020304" pitchFamily="18" charset="0"/>
              </a:rPr>
              <a:t>influenced by the majority class </a:t>
            </a:r>
            <a:r>
              <a:rPr lang="en-US" sz="1600" dirty="0">
                <a:latin typeface="Times New Roman" panose="02020603050405020304" pitchFamily="18" charset="0"/>
                <a:cs typeface="Times New Roman" panose="02020603050405020304" pitchFamily="18" charset="0"/>
              </a:rPr>
              <a:t>and might still show a good score even if the minority class is not well predicted.</a:t>
            </a:r>
          </a:p>
          <a:p>
            <a:pPr marL="1200150" lvl="2" indent="-285750" algn="just">
              <a:buFont typeface="Wingdings" panose="05000000000000000000" pitchFamily="2" charset="2"/>
              <a:buChar char="ü"/>
            </a:pPr>
            <a:r>
              <a:rPr lang="en-US" sz="1600" b="1" dirty="0">
                <a:solidFill>
                  <a:srgbClr val="FF0000"/>
                </a:solidFill>
                <a:latin typeface="Times New Roman" panose="02020603050405020304" pitchFamily="18" charset="0"/>
                <a:cs typeface="Times New Roman" panose="02020603050405020304" pitchFamily="18" charset="0"/>
              </a:rPr>
              <a:t>Precision-recall AUC </a:t>
            </a:r>
            <a:r>
              <a:rPr lang="en-US" sz="1600" dirty="0">
                <a:solidFill>
                  <a:srgbClr val="FF0000"/>
                </a:solidFill>
                <a:latin typeface="Times New Roman" panose="02020603050405020304" pitchFamily="18" charset="0"/>
                <a:cs typeface="Times New Roman" panose="02020603050405020304" pitchFamily="18" charset="0"/>
              </a:rPr>
              <a:t>is </a:t>
            </a:r>
            <a:r>
              <a:rPr lang="en-US" sz="1600" b="1" dirty="0">
                <a:solidFill>
                  <a:srgbClr val="FF0000"/>
                </a:solidFill>
                <a:latin typeface="Times New Roman" panose="02020603050405020304" pitchFamily="18" charset="0"/>
                <a:cs typeface="Times New Roman" panose="02020603050405020304" pitchFamily="18" charset="0"/>
              </a:rPr>
              <a:t>more focused on the minority class </a:t>
            </a:r>
            <a:r>
              <a:rPr lang="en-US" sz="1600" dirty="0">
                <a:latin typeface="Times New Roman" panose="02020603050405020304" pitchFamily="18" charset="0"/>
                <a:cs typeface="Times New Roman" panose="02020603050405020304" pitchFamily="18" charset="0"/>
              </a:rPr>
              <a:t>and is often preferred in highly imbalanced datasets where positive class predictions matter more.</a:t>
            </a:r>
          </a:p>
          <a:p>
            <a:pPr marL="1200150" lvl="2" indent="-285750" algn="just">
              <a:buFont typeface="Wingdings" panose="05000000000000000000" pitchFamily="2" charset="2"/>
              <a:buChar char="ü"/>
            </a:pPr>
            <a:r>
              <a:rPr lang="en-US" sz="1600" b="1" dirty="0">
                <a:solidFill>
                  <a:srgbClr val="FF0000"/>
                </a:solidFill>
                <a:latin typeface="Times New Roman" panose="02020603050405020304" pitchFamily="18" charset="0"/>
                <a:cs typeface="Times New Roman" panose="02020603050405020304" pitchFamily="18" charset="0"/>
              </a:rPr>
              <a:t>MCC and Cohen's Kappa offer more balanced views and adjust for baseline performance</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25</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9B42C8A-890F-40BD-98E4-82F339F5DC1A}"/>
                  </a:ext>
                </a:extLst>
              </p:cNvPr>
              <p:cNvSpPr txBox="1"/>
              <p:nvPr/>
            </p:nvSpPr>
            <p:spPr>
              <a:xfrm>
                <a:off x="3022862" y="5348267"/>
                <a:ext cx="6146276" cy="7461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m:t>
                      </m:r>
                      <m:r>
                        <m:rPr>
                          <m:sty m:val="p"/>
                        </m:rPr>
                        <a:rPr lang="en-US" i="0">
                          <a:latin typeface="Cambria Math" panose="02040503050406030204" pitchFamily="18" charset="0"/>
                        </a:rPr>
                        <m:t>CC</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𝑇𝑃</m:t>
                              </m:r>
                              <m:r>
                                <a:rPr lang="en-US" i="0">
                                  <a:latin typeface="Cambria Math" panose="02040503050406030204" pitchFamily="18" charset="0"/>
                                </a:rPr>
                                <m:t>×</m:t>
                              </m:r>
                              <m:r>
                                <a:rPr lang="en-US" i="1">
                                  <a:latin typeface="Cambria Math" panose="02040503050406030204" pitchFamily="18" charset="0"/>
                                </a:rPr>
                                <m:t>𝑇𝑁</m:t>
                              </m:r>
                            </m:e>
                          </m:d>
                          <m:r>
                            <a:rPr lang="en-US" i="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𝐹𝑃</m:t>
                              </m:r>
                              <m:r>
                                <a:rPr lang="en-US" i="0">
                                  <a:latin typeface="Cambria Math" panose="02040503050406030204" pitchFamily="18" charset="0"/>
                                </a:rPr>
                                <m:t>×</m:t>
                              </m:r>
                              <m:r>
                                <a:rPr lang="en-US" i="1">
                                  <a:latin typeface="Cambria Math" panose="02040503050406030204" pitchFamily="18" charset="0"/>
                                </a:rPr>
                                <m:t>𝐹𝑁</m:t>
                              </m:r>
                            </m:e>
                          </m:d>
                        </m:num>
                        <m:den>
                          <m:rad>
                            <m:radPr>
                              <m:degHide m:val="on"/>
                              <m:ctrlPr>
                                <a:rPr lang="en-US" i="1">
                                  <a:solidFill>
                                    <a:srgbClr val="836967"/>
                                  </a:solidFill>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𝑇𝑃</m:t>
                                  </m:r>
                                  <m:r>
                                    <a:rPr lang="en-US" i="0">
                                      <a:latin typeface="Cambria Math" panose="02040503050406030204" pitchFamily="18" charset="0"/>
                                    </a:rPr>
                                    <m:t>+</m:t>
                                  </m:r>
                                  <m:r>
                                    <a:rPr lang="en-US" i="1">
                                      <a:latin typeface="Cambria Math" panose="02040503050406030204" pitchFamily="18" charset="0"/>
                                    </a:rPr>
                                    <m:t>𝐹𝑃</m:t>
                                  </m:r>
                                </m:e>
                              </m:d>
                              <m:d>
                                <m:dPr>
                                  <m:ctrlPr>
                                    <a:rPr lang="en-US" i="1">
                                      <a:latin typeface="Cambria Math" panose="02040503050406030204" pitchFamily="18" charset="0"/>
                                    </a:rPr>
                                  </m:ctrlPr>
                                </m:dPr>
                                <m:e>
                                  <m:r>
                                    <a:rPr lang="en-US" i="1">
                                      <a:latin typeface="Cambria Math" panose="02040503050406030204" pitchFamily="18" charset="0"/>
                                    </a:rPr>
                                    <m:t>𝑇𝑃</m:t>
                                  </m:r>
                                  <m:r>
                                    <a:rPr lang="en-US" i="0">
                                      <a:latin typeface="Cambria Math" panose="02040503050406030204" pitchFamily="18" charset="0"/>
                                    </a:rPr>
                                    <m:t>+</m:t>
                                  </m:r>
                                  <m:r>
                                    <a:rPr lang="en-US" i="1">
                                      <a:latin typeface="Cambria Math" panose="02040503050406030204" pitchFamily="18" charset="0"/>
                                    </a:rPr>
                                    <m:t>𝐹𝑁</m:t>
                                  </m:r>
                                </m:e>
                              </m:d>
                              <m:d>
                                <m:dPr>
                                  <m:ctrlPr>
                                    <a:rPr lang="en-US" i="1">
                                      <a:latin typeface="Cambria Math" panose="02040503050406030204" pitchFamily="18" charset="0"/>
                                    </a:rPr>
                                  </m:ctrlPr>
                                </m:dPr>
                                <m:e>
                                  <m:r>
                                    <a:rPr lang="en-US" i="1">
                                      <a:latin typeface="Cambria Math" panose="02040503050406030204" pitchFamily="18" charset="0"/>
                                    </a:rPr>
                                    <m:t>𝑇𝑁</m:t>
                                  </m:r>
                                  <m:r>
                                    <a:rPr lang="en-US" i="0">
                                      <a:latin typeface="Cambria Math" panose="02040503050406030204" pitchFamily="18" charset="0"/>
                                    </a:rPr>
                                    <m:t>+</m:t>
                                  </m:r>
                                  <m:r>
                                    <a:rPr lang="en-US" i="1">
                                      <a:latin typeface="Cambria Math" panose="02040503050406030204" pitchFamily="18" charset="0"/>
                                    </a:rPr>
                                    <m:t>𝐹𝑃</m:t>
                                  </m:r>
                                </m:e>
                              </m:d>
                              <m:d>
                                <m:dPr>
                                  <m:ctrlPr>
                                    <a:rPr lang="en-US" i="1">
                                      <a:latin typeface="Cambria Math" panose="02040503050406030204" pitchFamily="18" charset="0"/>
                                    </a:rPr>
                                  </m:ctrlPr>
                                </m:dPr>
                                <m:e>
                                  <m:r>
                                    <a:rPr lang="en-US" i="1">
                                      <a:latin typeface="Cambria Math" panose="02040503050406030204" pitchFamily="18" charset="0"/>
                                    </a:rPr>
                                    <m:t>𝑇𝑁</m:t>
                                  </m:r>
                                  <m:r>
                                    <a:rPr lang="en-US" i="0">
                                      <a:latin typeface="Cambria Math" panose="02040503050406030204" pitchFamily="18" charset="0"/>
                                    </a:rPr>
                                    <m:t>+</m:t>
                                  </m:r>
                                  <m:r>
                                    <a:rPr lang="en-US" i="1">
                                      <a:latin typeface="Cambria Math" panose="02040503050406030204" pitchFamily="18" charset="0"/>
                                    </a:rPr>
                                    <m:t>𝐹𝑁</m:t>
                                  </m:r>
                                </m:e>
                              </m:d>
                            </m:e>
                          </m:rad>
                        </m:den>
                      </m:f>
                    </m:oMath>
                  </m:oMathPara>
                </a14:m>
                <a:endParaRPr lang="en-US" dirty="0"/>
              </a:p>
            </p:txBody>
          </p:sp>
        </mc:Choice>
        <mc:Fallback xmlns="">
          <p:sp>
            <p:nvSpPr>
              <p:cNvPr id="8" name="TextBox 7">
                <a:extLst>
                  <a:ext uri="{FF2B5EF4-FFF2-40B4-BE49-F238E27FC236}">
                    <a16:creationId xmlns:a16="http://schemas.microsoft.com/office/drawing/2014/main" id="{39B42C8A-890F-40BD-98E4-82F339F5DC1A}"/>
                  </a:ext>
                </a:extLst>
              </p:cNvPr>
              <p:cNvSpPr txBox="1">
                <a:spLocks noRot="1" noChangeAspect="1" noMove="1" noResize="1" noEditPoints="1" noAdjustHandles="1" noChangeArrowheads="1" noChangeShapeType="1" noTextEdit="1"/>
              </p:cNvSpPr>
              <p:nvPr/>
            </p:nvSpPr>
            <p:spPr>
              <a:xfrm>
                <a:off x="3022862" y="5348267"/>
                <a:ext cx="6146276" cy="74616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45032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60098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Precision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Precision is a performance metric used in classification tasks, particularly when the focus is on </a:t>
            </a:r>
            <a:r>
              <a:rPr lang="en-US" sz="1600" b="1" dirty="0">
                <a:latin typeface="Times New Roman" panose="02020603050405020304" pitchFamily="18" charset="0"/>
                <a:cs typeface="Times New Roman" panose="02020603050405020304" pitchFamily="18" charset="0"/>
              </a:rPr>
              <a:t>minimizing false positives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measures the </a:t>
            </a:r>
            <a:r>
              <a:rPr lang="en-US" sz="1600" b="1" dirty="0">
                <a:latin typeface="Times New Roman" panose="02020603050405020304" pitchFamily="18" charset="0"/>
                <a:cs typeface="Times New Roman" panose="02020603050405020304" pitchFamily="18" charset="0"/>
              </a:rPr>
              <a:t>proportion of true positive predictions out of all the instances predicted as positive </a:t>
            </a:r>
            <a:r>
              <a:rPr lang="en-US" sz="1600" dirty="0">
                <a:latin typeface="Times New Roman" panose="02020603050405020304" pitchFamily="18" charset="0"/>
                <a:cs typeface="Times New Roman" panose="02020603050405020304" pitchFamily="18" charset="0"/>
              </a:rPr>
              <a:t>by the model.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Precision helps </a:t>
            </a:r>
            <a:r>
              <a:rPr lang="en-US" sz="1600" b="1" dirty="0">
                <a:latin typeface="Times New Roman" panose="02020603050405020304" pitchFamily="18" charset="0"/>
                <a:cs typeface="Times New Roman" panose="02020603050405020304" pitchFamily="18" charset="0"/>
              </a:rPr>
              <a:t>evaluate the accuracy of positive predictions.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especially useful in </a:t>
            </a:r>
            <a:r>
              <a:rPr lang="en-US" sz="1600" b="1" dirty="0">
                <a:latin typeface="Times New Roman" panose="02020603050405020304" pitchFamily="18" charset="0"/>
                <a:cs typeface="Times New Roman" panose="02020603050405020304" pitchFamily="18" charset="0"/>
              </a:rPr>
              <a:t>situations where the cost of false positives is high</a:t>
            </a:r>
            <a:r>
              <a:rPr lang="en-US" sz="1600" dirty="0">
                <a:latin typeface="Times New Roman" panose="02020603050405020304" pitchFamily="18" charset="0"/>
                <a:cs typeface="Times New Roman" panose="02020603050405020304" pitchFamily="18" charset="0"/>
              </a:rPr>
              <a:t>, such as in </a:t>
            </a:r>
            <a:r>
              <a:rPr lang="en-US" sz="1600" b="1" dirty="0">
                <a:latin typeface="Times New Roman" panose="02020603050405020304" pitchFamily="18" charset="0"/>
                <a:cs typeface="Times New Roman" panose="02020603050405020304" pitchFamily="18" charset="0"/>
              </a:rPr>
              <a:t>medical diagnoses or spam detection</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In simple terms, it says that it is so precise to detect any wrong and recognize just true predictions as the applications are so sensitive.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high precision means that the model makes fewer false positive errors, but it does not consider how well the model identifies all positive instances (which is handled by recall).</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Precision is part of the precision-recall trade-off in classification problems.</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26</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5D26E4-2767-4B58-A586-0CEAE0DBC33B}"/>
                  </a:ext>
                </a:extLst>
              </p:cNvPr>
              <p:cNvSpPr txBox="1"/>
              <p:nvPr/>
            </p:nvSpPr>
            <p:spPr>
              <a:xfrm>
                <a:off x="4048812" y="3519965"/>
                <a:ext cx="4094375" cy="1831207"/>
              </a:xfrm>
              <a:prstGeom prst="rect">
                <a:avLst/>
              </a:prstGeom>
              <a:noFill/>
            </p:spPr>
            <p:txBody>
              <a:bodyPr wrap="square">
                <a:spAutoFit/>
              </a:bodyPr>
              <a:lstStyle/>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smtClean="0">
                          <a:effectLst/>
                          <a:latin typeface="Calibri" panose="020F0502020204030204" pitchFamily="34" charset="0"/>
                          <a:ea typeface="Calibri" panose="020F0502020204030204" pitchFamily="34" charset="0"/>
                          <a:cs typeface="Arial" panose="020B0604020202020204" pitchFamily="34" charset="0"/>
                        </a:rPr>
                        <m:t> </m:t>
                      </m:r>
                      <m:r>
                        <m:rPr>
                          <m:nor/>
                        </m:rPr>
                        <a:rPr lang="en-US" sz="1800" smtClean="0">
                          <a:effectLst/>
                          <a:latin typeface="Georgia" panose="02040502050405020303" pitchFamily="18" charset="0"/>
                          <a:ea typeface="Calibri" panose="020F0502020204030204" pitchFamily="34" charset="0"/>
                          <a:cs typeface="Arial" panose="020B0604020202020204" pitchFamily="34" charset="0"/>
                        </a:rPr>
                        <m:t>Precision</m:t>
                      </m:r>
                      <m:r>
                        <m:rPr>
                          <m:nor/>
                        </m:rPr>
                        <a:rPr lang="en-US" sz="1800" i="1" smtClean="0">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𝑇𝑃</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𝑇𝑃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𝐹𝑃</m:t>
                          </m:r>
                        </m:den>
                      </m:f>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TP is the number of true positives.</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FP</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number of false positives.</a:t>
                </a:r>
              </a:p>
            </p:txBody>
          </p:sp>
        </mc:Choice>
        <mc:Fallback xmlns="">
          <p:sp>
            <p:nvSpPr>
              <p:cNvPr id="8" name="TextBox 7">
                <a:extLst>
                  <a:ext uri="{FF2B5EF4-FFF2-40B4-BE49-F238E27FC236}">
                    <a16:creationId xmlns:a16="http://schemas.microsoft.com/office/drawing/2014/main" id="{655D26E4-2767-4B58-A586-0CEAE0DBC33B}"/>
                  </a:ext>
                </a:extLst>
              </p:cNvPr>
              <p:cNvSpPr txBox="1">
                <a:spLocks noRot="1" noChangeAspect="1" noMove="1" noResize="1" noEditPoints="1" noAdjustHandles="1" noChangeArrowheads="1" noChangeShapeType="1" noTextEdit="1"/>
              </p:cNvSpPr>
              <p:nvPr/>
            </p:nvSpPr>
            <p:spPr>
              <a:xfrm>
                <a:off x="4048812" y="3519965"/>
                <a:ext cx="4094375" cy="1831207"/>
              </a:xfrm>
              <a:prstGeom prst="rect">
                <a:avLst/>
              </a:prstGeom>
              <a:blipFill>
                <a:blip r:embed="rId4"/>
                <a:stretch>
                  <a:fillRect l="-1190" b="-4319"/>
                </a:stretch>
              </a:blipFill>
            </p:spPr>
            <p:txBody>
              <a:bodyPr/>
              <a:lstStyle/>
              <a:p>
                <a:r>
                  <a:rPr lang="en-US">
                    <a:noFill/>
                  </a:rPr>
                  <a:t> </a:t>
                </a:r>
              </a:p>
            </p:txBody>
          </p:sp>
        </mc:Fallback>
      </mc:AlternateContent>
    </p:spTree>
    <p:extLst>
      <p:ext uri="{BB962C8B-B14F-4D97-AF65-F5344CB8AC3E}">
        <p14:creationId xmlns:p14="http://schemas.microsoft.com/office/powerpoint/2010/main" val="4128669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35476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Recall (Sensitivity)</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Recall (also known as sensitivity or true positive rate) is a metric used to measure </a:t>
            </a:r>
            <a:r>
              <a:rPr lang="en-US" sz="1600" b="1" dirty="0">
                <a:latin typeface="Times New Roman" panose="02020603050405020304" pitchFamily="18" charset="0"/>
                <a:cs typeface="Times New Roman" panose="02020603050405020304" pitchFamily="18" charset="0"/>
              </a:rPr>
              <a:t>how well a classification model identifies all the actual positive instances</a:t>
            </a:r>
            <a:r>
              <a:rPr lang="en-US" sz="1600" dirty="0">
                <a:latin typeface="Times New Roman" panose="02020603050405020304" pitchFamily="18" charset="0"/>
                <a:cs typeface="Times New Roman" panose="02020603050405020304" pitchFamily="18" charset="0"/>
              </a:rPr>
              <a:t> in a dataset.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calculates the </a:t>
            </a:r>
            <a:r>
              <a:rPr lang="en-US" sz="1600" b="1" dirty="0">
                <a:latin typeface="Times New Roman" panose="02020603050405020304" pitchFamily="18" charset="0"/>
                <a:cs typeface="Times New Roman" panose="02020603050405020304" pitchFamily="18" charset="0"/>
              </a:rPr>
              <a:t>proportion of true positive predictions out of the total number of actual positive cases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Recall is crucial in scenarios where it's important to minimize false negatives, such as in </a:t>
            </a:r>
            <a:r>
              <a:rPr lang="en-US" sz="1600" b="1" dirty="0">
                <a:latin typeface="Times New Roman" panose="02020603050405020304" pitchFamily="18" charset="0"/>
                <a:cs typeface="Times New Roman" panose="02020603050405020304" pitchFamily="18" charset="0"/>
              </a:rPr>
              <a:t>medical screenings or fraud detection</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where missing a positive case can have serious consequences.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high recall indicates that the model is effectively capturing most of the actual positive cases, but it doesn’t account for false positives, which is considered by precision.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Recall is part of the precision-recall trade-off, often used together with precision for model evaluation.</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27</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D54195-E5A0-4385-AF2D-98CA130BB379}"/>
                  </a:ext>
                </a:extLst>
              </p:cNvPr>
              <p:cNvSpPr txBox="1"/>
              <p:nvPr/>
            </p:nvSpPr>
            <p:spPr>
              <a:xfrm>
                <a:off x="3926264" y="3519965"/>
                <a:ext cx="4339472" cy="1831207"/>
              </a:xfrm>
              <a:prstGeom prst="rect">
                <a:avLst/>
              </a:prstGeom>
              <a:noFill/>
            </p:spPr>
            <p:txBody>
              <a:bodyPr wrap="square">
                <a:spAutoFit/>
              </a:bodyPr>
              <a:lstStyle/>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smtClean="0">
                          <a:effectLst/>
                          <a:latin typeface="Calibri" panose="020F0502020204030204" pitchFamily="34" charset="0"/>
                          <a:ea typeface="Calibri" panose="020F0502020204030204" pitchFamily="34" charset="0"/>
                          <a:cs typeface="Arial" panose="020B0604020202020204" pitchFamily="34" charset="0"/>
                        </a:rPr>
                        <m:t> </m:t>
                      </m:r>
                      <m:r>
                        <m:rPr>
                          <m:nor/>
                        </m:rPr>
                        <a:rPr lang="en-US" sz="1800" smtClean="0">
                          <a:effectLst/>
                          <a:latin typeface="Georgia" panose="02040502050405020303" pitchFamily="18" charset="0"/>
                          <a:ea typeface="Calibri" panose="020F0502020204030204" pitchFamily="34" charset="0"/>
                          <a:cs typeface="Arial" panose="020B0604020202020204" pitchFamily="34" charset="0"/>
                        </a:rPr>
                        <m:t>Recall</m:t>
                      </m:r>
                      <m:r>
                        <m:rPr>
                          <m:nor/>
                        </m:rPr>
                        <a:rPr lang="en-US" sz="1800" i="1" smtClean="0">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𝑇𝑃</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𝑇𝑃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𝐹𝑁</m:t>
                          </m:r>
                        </m:den>
                      </m:f>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TP is the number of true positives.</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FN</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number of false negatives.</a:t>
                </a:r>
              </a:p>
            </p:txBody>
          </p:sp>
        </mc:Choice>
        <mc:Fallback xmlns="">
          <p:sp>
            <p:nvSpPr>
              <p:cNvPr id="8" name="TextBox 7">
                <a:extLst>
                  <a:ext uri="{FF2B5EF4-FFF2-40B4-BE49-F238E27FC236}">
                    <a16:creationId xmlns:a16="http://schemas.microsoft.com/office/drawing/2014/main" id="{75D54195-E5A0-4385-AF2D-98CA130BB379}"/>
                  </a:ext>
                </a:extLst>
              </p:cNvPr>
              <p:cNvSpPr txBox="1">
                <a:spLocks noRot="1" noChangeAspect="1" noMove="1" noResize="1" noEditPoints="1" noAdjustHandles="1" noChangeArrowheads="1" noChangeShapeType="1" noTextEdit="1"/>
              </p:cNvSpPr>
              <p:nvPr/>
            </p:nvSpPr>
            <p:spPr>
              <a:xfrm>
                <a:off x="3926264" y="3519965"/>
                <a:ext cx="4339472" cy="1831207"/>
              </a:xfrm>
              <a:prstGeom prst="rect">
                <a:avLst/>
              </a:prstGeom>
              <a:blipFill>
                <a:blip r:embed="rId4"/>
                <a:stretch>
                  <a:fillRect l="-1124" b="-4319"/>
                </a:stretch>
              </a:blipFill>
            </p:spPr>
            <p:txBody>
              <a:bodyPr/>
              <a:lstStyle/>
              <a:p>
                <a:r>
                  <a:rPr lang="en-US">
                    <a:noFill/>
                  </a:rPr>
                  <a:t> </a:t>
                </a:r>
              </a:p>
            </p:txBody>
          </p:sp>
        </mc:Fallback>
      </mc:AlternateContent>
    </p:spTree>
    <p:extLst>
      <p:ext uri="{BB962C8B-B14F-4D97-AF65-F5344CB8AC3E}">
        <p14:creationId xmlns:p14="http://schemas.microsoft.com/office/powerpoint/2010/main" val="3109909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10854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Unweighted Average Recall</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UAR is the </a:t>
            </a:r>
            <a:r>
              <a:rPr lang="en-US" sz="1600" b="1" dirty="0">
                <a:latin typeface="Times New Roman" panose="02020603050405020304" pitchFamily="18" charset="0"/>
                <a:cs typeface="Times New Roman" panose="02020603050405020304" pitchFamily="18" charset="0"/>
              </a:rPr>
              <a:t>average of recall values for all classes</a:t>
            </a:r>
            <a:r>
              <a:rPr lang="en-US" sz="1600" dirty="0">
                <a:latin typeface="Times New Roman" panose="02020603050405020304" pitchFamily="18" charset="0"/>
                <a:cs typeface="Times New Roman" panose="02020603050405020304" pitchFamily="18" charset="0"/>
              </a:rPr>
              <a:t> without considering the class distribution.</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It simply computes the recall (true positive rate) for each class and then averages them.</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Unweighted Average Recall (UAR) </a:t>
            </a:r>
            <a:r>
              <a:rPr lang="en-US" sz="1600" b="1" dirty="0">
                <a:solidFill>
                  <a:srgbClr val="7030A0"/>
                </a:solidFill>
                <a:latin typeface="Times New Roman" panose="02020603050405020304" pitchFamily="18" charset="0"/>
                <a:cs typeface="Times New Roman" panose="02020603050405020304" pitchFamily="18" charset="0"/>
              </a:rPr>
              <a:t>is a bit better than accuracy for imbalanced data because it treats each class equally when calculating recall</a:t>
            </a:r>
            <a:r>
              <a:rPr lang="en-US" sz="1600" dirty="0">
                <a:solidFill>
                  <a:srgbClr val="7030A0"/>
                </a:solidFill>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UAR improves on accuracy by averaging recall across all classes, </a:t>
            </a:r>
            <a:r>
              <a:rPr lang="en-US" sz="1600" b="1" dirty="0">
                <a:latin typeface="Times New Roman" panose="02020603050405020304" pitchFamily="18" charset="0"/>
                <a:cs typeface="Times New Roman" panose="02020603050405020304" pitchFamily="18" charset="0"/>
              </a:rPr>
              <a:t>giving minority classes a chance to influence the score</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However, it is not specifically designed to handle class imbalance, as it doesn't fully address the disproportionate impact that a well-performing majority class can have on the overall metric.</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28</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982CDA4-27F3-4234-A1C9-F512EF7EED16}"/>
                  </a:ext>
                </a:extLst>
              </p:cNvPr>
              <p:cNvSpPr txBox="1"/>
              <p:nvPr/>
            </p:nvSpPr>
            <p:spPr>
              <a:xfrm>
                <a:off x="3022862" y="3091814"/>
                <a:ext cx="6146276" cy="1303755"/>
              </a:xfrm>
              <a:prstGeom prst="rect">
                <a:avLst/>
              </a:prstGeom>
              <a:noFill/>
            </p:spPr>
            <p:txBody>
              <a:bodyPr wrap="square">
                <a:spAutoFit/>
              </a:bodyPr>
              <a:lstStyle/>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smtClean="0">
                          <a:effectLst/>
                          <a:latin typeface="Calibri" panose="020F0502020204030204" pitchFamily="34" charset="0"/>
                          <a:ea typeface="Calibri" panose="020F0502020204030204" pitchFamily="34" charset="0"/>
                          <a:cs typeface="Arial" panose="020B0604020202020204" pitchFamily="34" charset="0"/>
                        </a:rPr>
                        <m:t> </m:t>
                      </m:r>
                      <m:r>
                        <m:rPr>
                          <m:nor/>
                        </m:rPr>
                        <a:rPr lang="en-US" sz="1800" smtClean="0">
                          <a:effectLst/>
                          <a:latin typeface="Georgia" panose="02040502050405020303" pitchFamily="18" charset="0"/>
                          <a:ea typeface="Calibri" panose="020F0502020204030204" pitchFamily="34" charset="0"/>
                          <a:cs typeface="Arial" panose="020B0604020202020204" pitchFamily="34" charset="0"/>
                        </a:rPr>
                        <m:t>UAR</m:t>
                      </m:r>
                      <m:r>
                        <m:rPr>
                          <m:nor/>
                        </m:rPr>
                        <a:rPr lang="en-US" sz="1800" i="1" smtClean="0">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a:effectLst/>
                              <a:latin typeface="Cambria Math" panose="02040503050406030204" pitchFamily="18" charset="0"/>
                              <a:ea typeface="Calibri" panose="020F0502020204030204" pitchFamily="34" charset="0"/>
                              <a:cs typeface="Arial" panose="020B0604020202020204" pitchFamily="34" charset="0"/>
                            </a:rPr>
                            <m:t>1</m:t>
                          </m:r>
                        </m:num>
                        <m:den>
                          <m:r>
                            <a:rPr lang="en-US" sz="1800" i="1">
                              <a:effectLst/>
                              <a:latin typeface="Cambria Math" panose="02040503050406030204" pitchFamily="18" charset="0"/>
                              <a:ea typeface="Calibri" panose="020F0502020204030204" pitchFamily="34" charset="0"/>
                              <a:cs typeface="Arial" panose="020B0604020202020204" pitchFamily="34" charset="0"/>
                            </a:rPr>
                            <m:t>𝐶</m:t>
                          </m:r>
                        </m:den>
                      </m:f>
                      <m:nary>
                        <m:naryPr>
                          <m:chr m:val="∑"/>
                          <m:limLoc m:val="undOvr"/>
                          <m:grow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𝐶</m:t>
                          </m:r>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True</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Positives</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for</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Class</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i</m:t>
                          </m:r>
                        </m:num>
                        <m:den>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Total</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Actual</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Positives</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for</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Class</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i</m:t>
                          </m:r>
                        </m:den>
                      </m:f>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𝐶</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number of classes.</a:t>
                </a:r>
              </a:p>
            </p:txBody>
          </p:sp>
        </mc:Choice>
        <mc:Fallback xmlns="">
          <p:sp>
            <p:nvSpPr>
              <p:cNvPr id="8" name="TextBox 7">
                <a:extLst>
                  <a:ext uri="{FF2B5EF4-FFF2-40B4-BE49-F238E27FC236}">
                    <a16:creationId xmlns:a16="http://schemas.microsoft.com/office/drawing/2014/main" id="{C982CDA4-27F3-4234-A1C9-F512EF7EED16}"/>
                  </a:ext>
                </a:extLst>
              </p:cNvPr>
              <p:cNvSpPr txBox="1">
                <a:spLocks noRot="1" noChangeAspect="1" noMove="1" noResize="1" noEditPoints="1" noAdjustHandles="1" noChangeArrowheads="1" noChangeShapeType="1" noTextEdit="1"/>
              </p:cNvSpPr>
              <p:nvPr/>
            </p:nvSpPr>
            <p:spPr>
              <a:xfrm>
                <a:off x="3022862" y="3091814"/>
                <a:ext cx="6146276" cy="1303755"/>
              </a:xfrm>
              <a:prstGeom prst="rect">
                <a:avLst/>
              </a:prstGeom>
              <a:blipFill>
                <a:blip r:embed="rId4"/>
                <a:stretch>
                  <a:fillRect l="-893" b="-6542"/>
                </a:stretch>
              </a:blipFill>
            </p:spPr>
            <p:txBody>
              <a:bodyPr/>
              <a:lstStyle/>
              <a:p>
                <a:r>
                  <a:rPr lang="en-US">
                    <a:noFill/>
                  </a:rPr>
                  <a:t> </a:t>
                </a:r>
              </a:p>
            </p:txBody>
          </p:sp>
        </mc:Fallback>
      </mc:AlternateContent>
    </p:spTree>
    <p:extLst>
      <p:ext uri="{BB962C8B-B14F-4D97-AF65-F5344CB8AC3E}">
        <p14:creationId xmlns:p14="http://schemas.microsoft.com/office/powerpoint/2010/main" val="269627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35476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Specificity</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Specificity (also called the True Negative Rate) </a:t>
            </a:r>
            <a:r>
              <a:rPr lang="en-US" sz="1600" b="1" dirty="0">
                <a:latin typeface="Times New Roman" panose="02020603050405020304" pitchFamily="18" charset="0"/>
                <a:cs typeface="Times New Roman" panose="02020603050405020304" pitchFamily="18" charset="0"/>
              </a:rPr>
              <a:t>measures the proportion of </a:t>
            </a:r>
            <a:r>
              <a:rPr lang="en-US" sz="1600" b="1" dirty="0">
                <a:solidFill>
                  <a:srgbClr val="FF0000"/>
                </a:solidFill>
                <a:latin typeface="Times New Roman" panose="02020603050405020304" pitchFamily="18" charset="0"/>
                <a:cs typeface="Times New Roman" panose="02020603050405020304" pitchFamily="18" charset="0"/>
              </a:rPr>
              <a:t>actual negative cases that are correctly identified </a:t>
            </a:r>
            <a:r>
              <a:rPr lang="en-US" sz="1600" dirty="0">
                <a:latin typeface="Times New Roman" panose="02020603050405020304" pitchFamily="18" charset="0"/>
                <a:cs typeface="Times New Roman" panose="02020603050405020304" pitchFamily="18" charset="0"/>
              </a:rPr>
              <a:t>by the model.</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focuses on </a:t>
            </a:r>
            <a:r>
              <a:rPr lang="en-US" sz="1600" b="1" dirty="0">
                <a:latin typeface="Times New Roman" panose="02020603050405020304" pitchFamily="18" charset="0"/>
                <a:cs typeface="Times New Roman" panose="02020603050405020304" pitchFamily="18" charset="0"/>
              </a:rPr>
              <a:t>how well the model is at avoiding false positives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 Specificity: The model is good at identifying negative cases and making a few false positive errors. </a:t>
            </a:r>
            <a:r>
              <a:rPr lang="en-US" sz="1600" b="1" dirty="0">
                <a:latin typeface="Times New Roman" panose="02020603050405020304" pitchFamily="18" charset="0"/>
                <a:cs typeface="Times New Roman" panose="02020603050405020304" pitchFamily="18" charset="0"/>
              </a:rPr>
              <a:t>The higher, the better</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29</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923C0FD-AE16-440E-A76D-67592BCCB6B4}"/>
                  </a:ext>
                </a:extLst>
              </p:cNvPr>
              <p:cNvSpPr txBox="1"/>
              <p:nvPr/>
            </p:nvSpPr>
            <p:spPr>
              <a:xfrm>
                <a:off x="3022862" y="3338036"/>
                <a:ext cx="6146276" cy="339260"/>
              </a:xfrm>
              <a:prstGeom prst="rect">
                <a:avLst/>
              </a:prstGeom>
              <a:noFill/>
            </p:spPr>
            <p:txBody>
              <a:bodyPr wrap="square">
                <a:spAutoFit/>
              </a:bodyPr>
              <a:lstStyle/>
              <a:p>
                <a:pPr marL="0" marR="0">
                  <a:lnSpc>
                    <a:spcPts val="1200"/>
                  </a:lnSpc>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Specificity </a:t>
                </a:r>
                <a14:m>
                  <m:oMath xmlns:m="http://schemas.openxmlformats.org/officeDocument/2006/math">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True</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Negatives</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TN</m:t>
                        </m:r>
                        <m:r>
                          <m:rPr>
                            <m:nor/>
                          </m:rPr>
                          <a:rPr lang="en-US" sz="1800">
                            <a:effectLst/>
                            <a:latin typeface="Georgia" panose="02040502050405020303"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num>
                      <m:den>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True</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Negatives</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TN</m:t>
                        </m:r>
                        <m:r>
                          <m:rPr>
                            <m:nor/>
                          </m:rPr>
                          <a:rPr lang="en-US" sz="1800">
                            <a:effectLst/>
                            <a:latin typeface="Georgia" panose="02040502050405020303" pitchFamily="18" charset="0"/>
                            <a:ea typeface="Calibri" panose="020F0502020204030204" pitchFamily="34" charset="0"/>
                            <a:cs typeface="Arial" panose="020B0604020202020204" pitchFamily="34" charset="0"/>
                          </a:rPr>
                          <m:t>) + </m:t>
                        </m:r>
                        <m:r>
                          <m:rPr>
                            <m:nor/>
                          </m:rPr>
                          <a:rPr lang="en-US" sz="1800">
                            <a:effectLst/>
                            <a:latin typeface="Georgia" panose="02040502050405020303" pitchFamily="18" charset="0"/>
                            <a:ea typeface="Calibri" panose="020F0502020204030204" pitchFamily="34" charset="0"/>
                            <a:cs typeface="Arial" panose="020B0604020202020204" pitchFamily="34" charset="0"/>
                          </a:rPr>
                          <m:t>False</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Positives</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FP</m:t>
                        </m:r>
                        <m:r>
                          <m:rPr>
                            <m:nor/>
                          </m:rPr>
                          <a:rPr lang="en-US" sz="1800">
                            <a:effectLst/>
                            <a:latin typeface="Georgia" panose="02040502050405020303"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den>
                    </m:f>
                  </m:oMath>
                </a14:m>
                <a:endParaRPr lang="en-US" sz="18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D923C0FD-AE16-440E-A76D-67592BCCB6B4}"/>
                  </a:ext>
                </a:extLst>
              </p:cNvPr>
              <p:cNvSpPr txBox="1">
                <a:spLocks noRot="1" noChangeAspect="1" noMove="1" noResize="1" noEditPoints="1" noAdjustHandles="1" noChangeArrowheads="1" noChangeShapeType="1" noTextEdit="1"/>
              </p:cNvSpPr>
              <p:nvPr/>
            </p:nvSpPr>
            <p:spPr>
              <a:xfrm>
                <a:off x="3022862" y="3338036"/>
                <a:ext cx="6146276" cy="339260"/>
              </a:xfrm>
              <a:prstGeom prst="rect">
                <a:avLst/>
              </a:prstGeom>
              <a:blipFill>
                <a:blip r:embed="rId4"/>
                <a:stretch>
                  <a:fillRect l="-893" t="-61818"/>
                </a:stretch>
              </a:blipFill>
            </p:spPr>
            <p:txBody>
              <a:bodyPr/>
              <a:lstStyle/>
              <a:p>
                <a:r>
                  <a:rPr lang="en-US">
                    <a:noFill/>
                  </a:rPr>
                  <a:t> </a:t>
                </a:r>
              </a:p>
            </p:txBody>
          </p:sp>
        </mc:Fallback>
      </mc:AlternateContent>
    </p:spTree>
    <p:extLst>
      <p:ext uri="{BB962C8B-B14F-4D97-AF65-F5344CB8AC3E}">
        <p14:creationId xmlns:p14="http://schemas.microsoft.com/office/powerpoint/2010/main" val="188415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606319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Pre-Processing</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Parsing</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Parsing is the process of </a:t>
            </a:r>
            <a:r>
              <a:rPr lang="en-US" sz="1600" b="1" dirty="0">
                <a:latin typeface="Times New Roman" panose="02020603050405020304" pitchFamily="18" charset="0"/>
                <a:cs typeface="Times New Roman" panose="02020603050405020304" pitchFamily="18" charset="0"/>
              </a:rPr>
              <a:t>analyzing and breaking down input data into its component parts </a:t>
            </a:r>
            <a:r>
              <a:rPr lang="en-US" sz="1600" dirty="0">
                <a:latin typeface="Times New Roman" panose="02020603050405020304" pitchFamily="18" charset="0"/>
                <a:cs typeface="Times New Roman" panose="02020603050405020304" pitchFamily="18" charset="0"/>
              </a:rPr>
              <a:t>to understand its structure.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parsing involves reading BVH files, which contain hierarchical structure and motion data.</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data is converted into a structured format like arrays or objects.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Frame interpolation is then used to generate additional frames between existing ones to create smoother transitions and standardize the frame rate across the dataset.</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Interpolation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Interpolation is the process of </a:t>
            </a:r>
            <a:r>
              <a:rPr lang="en-US" sz="1600" b="1" dirty="0">
                <a:latin typeface="Times New Roman" panose="02020603050405020304" pitchFamily="18" charset="0"/>
                <a:cs typeface="Times New Roman" panose="02020603050405020304" pitchFamily="18" charset="0"/>
              </a:rPr>
              <a:t>estimating unknown values between known data points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Frame interpolation is then used to generate additional frames between existing ones to create smoother transitions and standardize the frame rate across the dataset.</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Denoising</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Denoising is the process of removing noise or unwanted distortions from data to enhance the clarity or quality of the underlying signal</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Denoising refers to the process of reducing or removing irregularities or noise in the motion capture data, such as jittery or unnatural movements, to produce smoother and more realistic motion sequences like Gaussian denoising.</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Wavelet denoising uses wavelet transforms to decompose the motion data into different frequency components. </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By selectively removing or attenuating the high-frequency noise while preserving the important motion details (low-frequency components), it can smooth out the motion, reducing jitter and other unwanted artifacts while keeping the essential movement intact.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This technique is particularly effective for dealing with time-series data like motion capture in BVH files.</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a:t>
            </a:fld>
            <a:endParaRPr lang="en-US"/>
          </a:p>
        </p:txBody>
      </p:sp>
      <p:pic>
        <p:nvPicPr>
          <p:cNvPr id="8" name="Picture 7">
            <a:extLst>
              <a:ext uri="{FF2B5EF4-FFF2-40B4-BE49-F238E27FC236}">
                <a16:creationId xmlns:a16="http://schemas.microsoft.com/office/drawing/2014/main" id="{3DE678D7-EB09-4BB4-8125-BCF13F30A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4095" y="5835192"/>
            <a:ext cx="566244" cy="566244"/>
          </a:xfrm>
          <a:prstGeom prst="rect">
            <a:avLst/>
          </a:prstGeom>
        </p:spPr>
      </p:pic>
    </p:spTree>
    <p:extLst>
      <p:ext uri="{BB962C8B-B14F-4D97-AF65-F5344CB8AC3E}">
        <p14:creationId xmlns:p14="http://schemas.microsoft.com/office/powerpoint/2010/main" val="4005726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507831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F1-Score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F1-score is a metric that </a:t>
            </a:r>
            <a:r>
              <a:rPr lang="en-US" sz="1600" b="1" dirty="0">
                <a:latin typeface="Times New Roman" panose="02020603050405020304" pitchFamily="18" charset="0"/>
                <a:cs typeface="Times New Roman" panose="02020603050405020304" pitchFamily="18" charset="0"/>
              </a:rPr>
              <a:t>balances precision and recall</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providing a single score to evaluate a model's performance, especially when there's an uneven/imbalanced class distribution</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particularly useful in scenarios where both false positives and false negatives carry significant consequences.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F1-score is the </a:t>
            </a:r>
            <a:r>
              <a:rPr lang="en-US" sz="1600" b="1" dirty="0">
                <a:latin typeface="Times New Roman" panose="02020603050405020304" pitchFamily="18" charset="0"/>
                <a:cs typeface="Times New Roman" panose="02020603050405020304" pitchFamily="18" charset="0"/>
              </a:rPr>
              <a:t>harmonic mean of precision and recall, giving a higher weight to low values</a:t>
            </a:r>
            <a:r>
              <a:rPr lang="en-US" sz="1600" dirty="0">
                <a:latin typeface="Times New Roman" panose="02020603050405020304" pitchFamily="18" charset="0"/>
                <a:cs typeface="Times New Roman" panose="02020603050405020304" pitchFamily="18" charset="0"/>
              </a:rPr>
              <a:t>, making it a more conservative measure compared to the arithmetic mean.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Which means: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For example, if the model has:</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Precision = 0.9 (meaning the model is good at avoiding false positives)</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Recall = 0.4 (meaning the model is missing many actual positive instances)</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F1-score (with harmonic mean) will be much closer to 0.4 than 0.9 because the harmonic mean pulls the score towards the lower value</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But the </a:t>
            </a:r>
            <a:r>
              <a:rPr lang="en-US" sz="1600" b="1" dirty="0">
                <a:latin typeface="Times New Roman" panose="02020603050405020304" pitchFamily="18" charset="0"/>
                <a:cs typeface="Times New Roman" panose="02020603050405020304" pitchFamily="18" charset="0"/>
              </a:rPr>
              <a:t>normal mean </a:t>
            </a:r>
            <a:r>
              <a:rPr lang="en-US" sz="1600" dirty="0">
                <a:latin typeface="Times New Roman" panose="02020603050405020304" pitchFamily="18" charset="0"/>
                <a:cs typeface="Times New Roman" panose="02020603050405020304" pitchFamily="18" charset="0"/>
              </a:rPr>
              <a:t>goes in between, like 0.7.</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This helps </a:t>
            </a:r>
            <a:r>
              <a:rPr lang="en-US" sz="1600" b="1" dirty="0">
                <a:latin typeface="Times New Roman" panose="02020603050405020304" pitchFamily="18" charset="0"/>
                <a:cs typeface="Times New Roman" panose="02020603050405020304" pitchFamily="18" charset="0"/>
              </a:rPr>
              <a:t>prevent a high precision from misleadingly inflating the performance score </a:t>
            </a:r>
            <a:r>
              <a:rPr lang="en-US" sz="1600" dirty="0">
                <a:latin typeface="Times New Roman" panose="02020603050405020304" pitchFamily="18" charset="0"/>
                <a:cs typeface="Times New Roman" panose="02020603050405020304" pitchFamily="18" charset="0"/>
              </a:rPr>
              <a:t>when recall is low.</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A high F1 score indicates both high precision and high recall</a:t>
            </a:r>
            <a:r>
              <a:rPr lang="en-US" sz="1600" dirty="0">
                <a:latin typeface="Times New Roman" panose="02020603050405020304" pitchFamily="18" charset="0"/>
                <a:cs typeface="Times New Roman" panose="02020603050405020304" pitchFamily="18" charset="0"/>
              </a:rPr>
              <a:t>, while a low score shows that the model struggles in either precision, recall, or both.</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30</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91C59A-A5C6-4BDB-A64C-A71D6DE4BEFF}"/>
                  </a:ext>
                </a:extLst>
              </p:cNvPr>
              <p:cNvSpPr txBox="1"/>
              <p:nvPr/>
            </p:nvSpPr>
            <p:spPr>
              <a:xfrm>
                <a:off x="4210639" y="5218159"/>
                <a:ext cx="3770722" cy="327205"/>
              </a:xfrm>
              <a:prstGeom prst="rect">
                <a:avLst/>
              </a:prstGeom>
              <a:noFill/>
            </p:spPr>
            <p:txBody>
              <a:bodyPr wrap="square">
                <a:spAutoFit/>
              </a:bodyPr>
              <a:lstStyle/>
              <a:p>
                <a:pPr marL="0" marR="0">
                  <a:lnSpc>
                    <a:spcPts val="1200"/>
                  </a:lnSpc>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F1-Score </a:t>
                </a:r>
                <a14:m>
                  <m:oMath xmlns:m="http://schemas.openxmlformats.org/officeDocument/2006/math">
                    <m:r>
                      <a:rPr lang="en-US" sz="1800">
                        <a:effectLst/>
                        <a:latin typeface="Cambria Math" panose="02040503050406030204" pitchFamily="18" charset="0"/>
                        <a:ea typeface="Calibri" panose="020F0502020204030204" pitchFamily="34" charset="0"/>
                        <a:cs typeface="Arial" panose="020B0604020202020204" pitchFamily="34" charset="0"/>
                      </a:rPr>
                      <m:t>=2×</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Precision</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Recall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num>
                      <m:den>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Precision</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Recall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den>
                    </m:f>
                  </m:oMath>
                </a14:m>
                <a:endParaRPr lang="en-US" sz="18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B491C59A-A5C6-4BDB-A64C-A71D6DE4BEFF}"/>
                  </a:ext>
                </a:extLst>
              </p:cNvPr>
              <p:cNvSpPr txBox="1">
                <a:spLocks noRot="1" noChangeAspect="1" noMove="1" noResize="1" noEditPoints="1" noAdjustHandles="1" noChangeArrowheads="1" noChangeShapeType="1" noTextEdit="1"/>
              </p:cNvSpPr>
              <p:nvPr/>
            </p:nvSpPr>
            <p:spPr>
              <a:xfrm>
                <a:off x="4210639" y="5218159"/>
                <a:ext cx="3770722" cy="327205"/>
              </a:xfrm>
              <a:prstGeom prst="rect">
                <a:avLst/>
              </a:prstGeom>
              <a:blipFill>
                <a:blip r:embed="rId4"/>
                <a:stretch>
                  <a:fillRect l="-1456" t="-51852" b="-3704"/>
                </a:stretch>
              </a:blipFill>
            </p:spPr>
            <p:txBody>
              <a:bodyPr/>
              <a:lstStyle/>
              <a:p>
                <a:r>
                  <a:rPr lang="en-US">
                    <a:noFill/>
                  </a:rPr>
                  <a:t> </a:t>
                </a:r>
              </a:p>
            </p:txBody>
          </p:sp>
        </mc:Fallback>
      </mc:AlternateContent>
    </p:spTree>
    <p:extLst>
      <p:ext uri="{BB962C8B-B14F-4D97-AF65-F5344CB8AC3E}">
        <p14:creationId xmlns:p14="http://schemas.microsoft.com/office/powerpoint/2010/main" val="1894273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10854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Accuracy</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Accuracy is a simple and </a:t>
            </a:r>
            <a:r>
              <a:rPr lang="en-US" sz="1600" b="1" dirty="0">
                <a:latin typeface="Times New Roman" panose="02020603050405020304" pitchFamily="18" charset="0"/>
                <a:cs typeface="Times New Roman" panose="02020603050405020304" pitchFamily="18" charset="0"/>
              </a:rPr>
              <a:t>widely used metric </a:t>
            </a:r>
            <a:r>
              <a:rPr lang="en-US" sz="1600" dirty="0">
                <a:latin typeface="Times New Roman" panose="02020603050405020304" pitchFamily="18" charset="0"/>
                <a:cs typeface="Times New Roman" panose="02020603050405020304" pitchFamily="18" charset="0"/>
              </a:rPr>
              <a:t>in classification tasks that measures the </a:t>
            </a:r>
            <a:r>
              <a:rPr lang="en-US" sz="1600" b="1" dirty="0">
                <a:solidFill>
                  <a:srgbClr val="FF0000"/>
                </a:solidFill>
                <a:latin typeface="Times New Roman" panose="02020603050405020304" pitchFamily="18" charset="0"/>
                <a:cs typeface="Times New Roman" panose="02020603050405020304" pitchFamily="18" charset="0"/>
              </a:rPr>
              <a:t>proportion of correctly predicted instances (both positives and negatives) out of the total number of instances. </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It is best suited when the classes in a dataset are relatively balanced.</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However, accuracy can be </a:t>
            </a:r>
            <a:r>
              <a:rPr lang="en-US" sz="1600" b="1" dirty="0">
                <a:solidFill>
                  <a:srgbClr val="FF0000"/>
                </a:solidFill>
                <a:latin typeface="Times New Roman" panose="02020603050405020304" pitchFamily="18" charset="0"/>
                <a:cs typeface="Times New Roman" panose="02020603050405020304" pitchFamily="18" charset="0"/>
              </a:rPr>
              <a:t>misleading in imbalanced datasets</a:t>
            </a:r>
            <a:r>
              <a:rPr lang="en-US" sz="1600" b="1" dirty="0">
                <a:latin typeface="Times New Roman" panose="02020603050405020304" pitchFamily="18" charset="0"/>
                <a:cs typeface="Times New Roman" panose="02020603050405020304" pitchFamily="18" charset="0"/>
              </a:rPr>
              <a:t>, where one class dominates, and the model could achieve high accuracy simply by predicting the majority class.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While it is an easy-to-understand metric, it doesn't give insight into the performance for individual classes like precision, recall, or F1-score.</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31</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7D6DEB1-9F4F-4F21-AEE6-F13A475BCB2C}"/>
                  </a:ext>
                </a:extLst>
              </p:cNvPr>
              <p:cNvSpPr txBox="1"/>
              <p:nvPr/>
            </p:nvSpPr>
            <p:spPr>
              <a:xfrm>
                <a:off x="4718115" y="3429000"/>
                <a:ext cx="2755770" cy="485582"/>
              </a:xfrm>
              <a:prstGeom prst="rect">
                <a:avLst/>
              </a:prstGeom>
              <a:noFill/>
            </p:spPr>
            <p:txBody>
              <a:bodyPr wrap="square">
                <a:spAutoFit/>
              </a:bodyPr>
              <a:lstStyle/>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Accuracy </a:t>
                </a:r>
                <a14:m>
                  <m:oMath xmlns:m="http://schemas.openxmlformats.org/officeDocument/2006/math">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𝑇𝑃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𝑇𝑁</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𝑇𝑃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𝑇𝑁</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𝐹𝑃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𝐹𝑁</m:t>
                        </m:r>
                      </m:den>
                    </m:f>
                  </m:oMath>
                </a14:m>
                <a:endParaRPr lang="en-US" sz="18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77D6DEB1-9F4F-4F21-AEE6-F13A475BCB2C}"/>
                  </a:ext>
                </a:extLst>
              </p:cNvPr>
              <p:cNvSpPr txBox="1">
                <a:spLocks noRot="1" noChangeAspect="1" noMove="1" noResize="1" noEditPoints="1" noAdjustHandles="1" noChangeArrowheads="1" noChangeShapeType="1" noTextEdit="1"/>
              </p:cNvSpPr>
              <p:nvPr/>
            </p:nvSpPr>
            <p:spPr>
              <a:xfrm>
                <a:off x="4718115" y="3429000"/>
                <a:ext cx="2755770" cy="485582"/>
              </a:xfrm>
              <a:prstGeom prst="rect">
                <a:avLst/>
              </a:prstGeom>
              <a:blipFill>
                <a:blip r:embed="rId4"/>
                <a:stretch>
                  <a:fillRect l="-1991" b="-6329"/>
                </a:stretch>
              </a:blipFill>
            </p:spPr>
            <p:txBody>
              <a:bodyPr/>
              <a:lstStyle/>
              <a:p>
                <a:r>
                  <a:rPr lang="en-US">
                    <a:noFill/>
                  </a:rPr>
                  <a:t> </a:t>
                </a:r>
              </a:p>
            </p:txBody>
          </p:sp>
        </mc:Fallback>
      </mc:AlternateContent>
    </p:spTree>
    <p:extLst>
      <p:ext uri="{BB962C8B-B14F-4D97-AF65-F5344CB8AC3E}">
        <p14:creationId xmlns:p14="http://schemas.microsoft.com/office/powerpoint/2010/main" val="2912082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507831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Balanced Accuracy</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Balanced Accuracy is a metric designed to handle imbalanced datasets by taking into account the performance of </a:t>
            </a:r>
            <a:r>
              <a:rPr lang="en-US" sz="1600" b="1" dirty="0">
                <a:latin typeface="Times New Roman" panose="02020603050405020304" pitchFamily="18" charset="0"/>
                <a:cs typeface="Times New Roman" panose="02020603050405020304" pitchFamily="18" charset="0"/>
              </a:rPr>
              <a:t>both the majority and minority classes.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a:t>
            </a:r>
            <a:r>
              <a:rPr lang="en-US" sz="1600" b="1" dirty="0">
                <a:latin typeface="Times New Roman" panose="02020603050405020304" pitchFamily="18" charset="0"/>
                <a:cs typeface="Times New Roman" panose="02020603050405020304" pitchFamily="18" charset="0"/>
              </a:rPr>
              <a:t>the average of the recall (or True Positive Rate) across all classes</a:t>
            </a:r>
            <a:r>
              <a:rPr lang="en-US" sz="1600" dirty="0">
                <a:latin typeface="Times New Roman" panose="02020603050405020304" pitchFamily="18" charset="0"/>
                <a:cs typeface="Times New Roman" panose="02020603050405020304" pitchFamily="18" charset="0"/>
              </a:rPr>
              <a:t>, ensuring that </a:t>
            </a:r>
            <a:r>
              <a:rPr lang="en-US" sz="1600" b="1" dirty="0">
                <a:latin typeface="Times New Roman" panose="02020603050405020304" pitchFamily="18" charset="0"/>
                <a:cs typeface="Times New Roman" panose="02020603050405020304" pitchFamily="18" charset="0"/>
              </a:rPr>
              <a:t>each class contributes equally to the final score</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regardless of how imbalanced the dataset is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a:t>
            </a:r>
            <a:r>
              <a:rPr lang="en-US" sz="1600" b="1" dirty="0">
                <a:latin typeface="Times New Roman" panose="02020603050405020304" pitchFamily="18" charset="0"/>
                <a:cs typeface="Times New Roman" panose="02020603050405020304" pitchFamily="18" charset="0"/>
              </a:rPr>
              <a:t>balances the recall across both the positive and negative classes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cases of </a:t>
            </a:r>
            <a:r>
              <a:rPr lang="en-US" sz="1600" b="1" dirty="0">
                <a:latin typeface="Times New Roman" panose="02020603050405020304" pitchFamily="18" charset="0"/>
                <a:cs typeface="Times New Roman" panose="02020603050405020304" pitchFamily="18" charset="0"/>
              </a:rPr>
              <a:t>imbalance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where one class dominates</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Balanced Accuracy ensures that the minority class’s performance is given equal importance</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Balanced Accuracy of 1 indicates perfect classification, while 0.5 means the model is performing no better than random chance.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Balanced Accuracy ensures that both majority and minority classes are treated equally in terms of recall.</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It’s simpler than MCC and gives an overall balanced view of classification performance.</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MCC is more robust </a:t>
            </a:r>
            <a:r>
              <a:rPr lang="en-US" sz="1600" dirty="0">
                <a:latin typeface="Times New Roman" panose="02020603050405020304" pitchFamily="18" charset="0"/>
                <a:cs typeface="Times New Roman" panose="02020603050405020304" pitchFamily="18" charset="0"/>
              </a:rPr>
              <a:t>because it accounts for the relationships between all types of errors and correct predictions, not just recall.</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MCC is often more reliable </a:t>
            </a:r>
            <a:r>
              <a:rPr lang="en-US" sz="1600" dirty="0">
                <a:latin typeface="Times New Roman" panose="02020603050405020304" pitchFamily="18" charset="0"/>
                <a:cs typeface="Times New Roman" panose="02020603050405020304" pitchFamily="18" charset="0"/>
              </a:rPr>
              <a:t>in very imbalanced datasets where both precision and recall are important.</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Balanced Accuracy </a:t>
            </a:r>
            <a:r>
              <a:rPr lang="en-US" sz="1600" dirty="0">
                <a:latin typeface="Times New Roman" panose="02020603050405020304" pitchFamily="18" charset="0"/>
                <a:cs typeface="Times New Roman" panose="02020603050405020304" pitchFamily="18" charset="0"/>
              </a:rPr>
              <a:t>focuses more on recall across classes.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MCC</a:t>
            </a:r>
            <a:r>
              <a:rPr lang="en-US" sz="1600" dirty="0">
                <a:latin typeface="Times New Roman" panose="02020603050405020304" pitchFamily="18" charset="0"/>
                <a:cs typeface="Times New Roman" panose="02020603050405020304" pitchFamily="18" charset="0"/>
              </a:rPr>
              <a:t> provides a more comprehensive view by considering all aspects of the confusion matrix (precision, recall, true negatives, etc.), making it more robust for complex, imbalanced scenarios.</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So, MCC is better for imbalanced datasets as it covers more details.</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32</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E87BA02-430F-43E4-8C6E-05D2488F3F20}"/>
                  </a:ext>
                </a:extLst>
              </p:cNvPr>
              <p:cNvSpPr txBox="1"/>
              <p:nvPr/>
            </p:nvSpPr>
            <p:spPr>
              <a:xfrm>
                <a:off x="3907410" y="5241916"/>
                <a:ext cx="4377179" cy="311367"/>
              </a:xfrm>
              <a:prstGeom prst="rect">
                <a:avLst/>
              </a:prstGeom>
              <a:noFill/>
            </p:spPr>
            <p:txBody>
              <a:bodyPr wrap="square">
                <a:spAutoFit/>
              </a:bodyPr>
              <a:lstStyle/>
              <a:p>
                <a:pPr marL="0" marR="0">
                  <a:lnSpc>
                    <a:spcPts val="1200"/>
                  </a:lnSpc>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Balanced Accuracy </a:t>
                </a:r>
                <a14:m>
                  <m:oMath xmlns:m="http://schemas.openxmlformats.org/officeDocument/2006/math">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a:effectLst/>
                            <a:latin typeface="Cambria Math" panose="02040503050406030204" pitchFamily="18" charset="0"/>
                            <a:ea typeface="Calibri" panose="020F0502020204030204" pitchFamily="34" charset="0"/>
                            <a:cs typeface="Arial" panose="020B0604020202020204" pitchFamily="34" charset="0"/>
                          </a:rPr>
                          <m:t>1</m:t>
                        </m:r>
                      </m:num>
                      <m:den>
                        <m:r>
                          <a:rPr lang="en-US" sz="1800">
                            <a:effectLst/>
                            <a:latin typeface="Cambria Math" panose="02040503050406030204" pitchFamily="18" charset="0"/>
                            <a:ea typeface="Calibri" panose="020F0502020204030204" pitchFamily="34" charset="0"/>
                            <a:cs typeface="Arial" panose="020B0604020202020204" pitchFamily="34" charset="0"/>
                          </a:rPr>
                          <m:t>2</m:t>
                        </m:r>
                      </m:den>
                    </m:f>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TP</m:t>
                            </m:r>
                          </m:num>
                          <m:den>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TP</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FN</m:t>
                            </m:r>
                          </m:den>
                        </m:f>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TN</m:t>
                            </m:r>
                          </m:num>
                          <m:den>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TN</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FP</m:t>
                            </m:r>
                          </m:den>
                        </m:f>
                      </m:e>
                    </m:d>
                  </m:oMath>
                </a14:m>
                <a:endParaRPr lang="en-US" sz="18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6E87BA02-430F-43E4-8C6E-05D2488F3F20}"/>
                  </a:ext>
                </a:extLst>
              </p:cNvPr>
              <p:cNvSpPr txBox="1">
                <a:spLocks noRot="1" noChangeAspect="1" noMove="1" noResize="1" noEditPoints="1" noAdjustHandles="1" noChangeArrowheads="1" noChangeShapeType="1" noTextEdit="1"/>
              </p:cNvSpPr>
              <p:nvPr/>
            </p:nvSpPr>
            <p:spPr>
              <a:xfrm>
                <a:off x="3907410" y="5241916"/>
                <a:ext cx="4377179" cy="311367"/>
              </a:xfrm>
              <a:prstGeom prst="rect">
                <a:avLst/>
              </a:prstGeom>
              <a:blipFill>
                <a:blip r:embed="rId4"/>
                <a:stretch>
                  <a:fillRect l="-1253" t="-52941" b="-7843"/>
                </a:stretch>
              </a:blipFill>
            </p:spPr>
            <p:txBody>
              <a:bodyPr/>
              <a:lstStyle/>
              <a:p>
                <a:r>
                  <a:rPr lang="en-US">
                    <a:noFill/>
                  </a:rPr>
                  <a:t> </a:t>
                </a:r>
              </a:p>
            </p:txBody>
          </p:sp>
        </mc:Fallback>
      </mc:AlternateContent>
    </p:spTree>
    <p:extLst>
      <p:ext uri="{BB962C8B-B14F-4D97-AF65-F5344CB8AC3E}">
        <p14:creationId xmlns:p14="http://schemas.microsoft.com/office/powerpoint/2010/main" val="3847719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10854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Hamming Loss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Hamming loss is a metric used to measure the performance of classification models, particularly in multi-label settings.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a:t>
            </a:r>
            <a:r>
              <a:rPr lang="en-US" sz="1600" b="1" dirty="0">
                <a:latin typeface="Times New Roman" panose="02020603050405020304" pitchFamily="18" charset="0"/>
                <a:cs typeface="Times New Roman" panose="02020603050405020304" pitchFamily="18" charset="0"/>
              </a:rPr>
              <a:t>calculates the fraction of labels that are incorrectly predicted</a:t>
            </a:r>
            <a:r>
              <a:rPr lang="en-US" sz="1600" dirty="0">
                <a:latin typeface="Times New Roman" panose="02020603050405020304" pitchFamily="18" charset="0"/>
                <a:cs typeface="Times New Roman" panose="02020603050405020304" pitchFamily="18" charset="0"/>
              </a:rPr>
              <a:t>, thus </a:t>
            </a:r>
            <a:r>
              <a:rPr lang="en-US" sz="1600" b="1" dirty="0">
                <a:latin typeface="Times New Roman" panose="02020603050405020304" pitchFamily="18" charset="0"/>
                <a:cs typeface="Times New Roman" panose="02020603050405020304" pitchFamily="18" charset="0"/>
              </a:rPr>
              <a:t>emphasizing the error rate per label</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The lower the Hamming loss, the better the classifier's performance</a:t>
            </a:r>
            <a:r>
              <a:rPr lang="en-US" sz="1600" dirty="0">
                <a:latin typeface="Times New Roman" panose="02020603050405020304" pitchFamily="18" charset="0"/>
                <a:cs typeface="Times New Roman" panose="02020603050405020304" pitchFamily="18" charset="0"/>
              </a:rPr>
              <a:t>, as it indicates fewer misclassifications.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It's useful for comparing classifiers on an equal basis </a:t>
            </a:r>
            <a:r>
              <a:rPr lang="en-US" sz="1600" b="1" dirty="0">
                <a:latin typeface="Times New Roman" panose="02020603050405020304" pitchFamily="18" charset="0"/>
                <a:cs typeface="Times New Roman" panose="02020603050405020304" pitchFamily="18" charset="0"/>
              </a:rPr>
              <a:t>when label imbalance is present</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focuses on </a:t>
            </a:r>
            <a:r>
              <a:rPr lang="en-US" sz="1600" b="1" dirty="0">
                <a:latin typeface="Times New Roman" panose="02020603050405020304" pitchFamily="18" charset="0"/>
                <a:cs typeface="Times New Roman" panose="02020603050405020304" pitchFamily="18" charset="0"/>
              </a:rPr>
              <a:t>the number of label mismatches between the actual and predicted labels across all labels.</a:t>
            </a:r>
          </a:p>
          <a:p>
            <a:pPr marL="742950" lvl="1" indent="-285750" algn="just">
              <a:buFont typeface="Wingdings" panose="05000000000000000000" pitchFamily="2" charset="2"/>
              <a:buChar char="Ø"/>
            </a:pPr>
            <a:r>
              <a:rPr lang="en-US" sz="1600" dirty="0">
                <a:solidFill>
                  <a:srgbClr val="FF0000"/>
                </a:solidFill>
                <a:latin typeface="Times New Roman" panose="02020603050405020304" pitchFamily="18" charset="0"/>
                <a:cs typeface="Times New Roman" panose="02020603050405020304" pitchFamily="18" charset="0"/>
              </a:rPr>
              <a:t>Hamming loss does this by counting mismatches in binary label predictions</a:t>
            </a:r>
            <a:r>
              <a:rPr lang="en-US" sz="1600" dirty="0">
                <a:latin typeface="Times New Roman" panose="02020603050405020304" pitchFamily="18" charset="0"/>
                <a:cs typeface="Times New Roman" panose="02020603050405020304" pitchFamily="18" charset="0"/>
              </a:rPr>
              <a:t>, </a:t>
            </a:r>
            <a:r>
              <a:rPr lang="en-US" sz="1600" dirty="0">
                <a:solidFill>
                  <a:srgbClr val="7030A0"/>
                </a:solidFill>
                <a:latin typeface="Times New Roman" panose="02020603050405020304" pitchFamily="18" charset="0"/>
                <a:cs typeface="Times New Roman" panose="02020603050405020304" pitchFamily="18" charset="0"/>
              </a:rPr>
              <a:t>while MSE does it by calculating the square of numerical prediction errors.</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33</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D38BD8-8C1A-4651-B802-FD19279C3934}"/>
                  </a:ext>
                </a:extLst>
              </p:cNvPr>
              <p:cNvSpPr txBox="1"/>
              <p:nvPr/>
            </p:nvSpPr>
            <p:spPr>
              <a:xfrm>
                <a:off x="0" y="2836103"/>
                <a:ext cx="10671141" cy="3702809"/>
              </a:xfrm>
              <a:prstGeom prst="rect">
                <a:avLst/>
              </a:prstGeom>
              <a:noFill/>
            </p:spPr>
            <p:txBody>
              <a:bodyPr wrap="square">
                <a:spAutoFit/>
              </a:bodyPr>
              <a:lstStyle/>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𝐿</m:t>
                          </m:r>
                        </m:e>
                        <m:sub>
                          <m:r>
                            <a:rPr lang="en-US" sz="1800" i="1">
                              <a:effectLst/>
                              <a:latin typeface="Cambria Math" panose="02040503050406030204" pitchFamily="18" charset="0"/>
                              <a:ea typeface="Calibri" panose="020F0502020204030204" pitchFamily="34" charset="0"/>
                              <a:cs typeface="Arial" panose="020B0604020202020204" pitchFamily="34" charset="0"/>
                            </a:rPr>
                            <m:t>𝐻</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𝑦</m:t>
                      </m:r>
                      <m:r>
                        <a:rPr lang="en-US" sz="1800">
                          <a:effectLst/>
                          <a:latin typeface="Cambria Math" panose="02040503050406030204" pitchFamily="18" charset="0"/>
                          <a:ea typeface="Calibri" panose="020F0502020204030204" pitchFamily="34" charset="0"/>
                          <a:cs typeface="Arial" panose="020B0604020202020204" pitchFamily="34" charset="0"/>
                        </a:rPr>
                        <m:t>,</m:t>
                      </m:r>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acc>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a:effectLst/>
                              <a:latin typeface="Cambria Math" panose="02040503050406030204" pitchFamily="18" charset="0"/>
                              <a:ea typeface="Calibri" panose="020F0502020204030204" pitchFamily="34" charset="0"/>
                              <a:cs typeface="Arial" panose="020B0604020202020204" pitchFamily="34" charset="0"/>
                            </a:rPr>
                            <m:t>1</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𝑁</m:t>
                          </m:r>
                        </m:den>
                      </m:f>
                      <m:nary>
                        <m:naryPr>
                          <m:chr m:val="∑"/>
                          <m:limLoc m:val="undOvr"/>
                          <m:grow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𝑁</m:t>
                          </m:r>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xor</m:t>
                          </m:r>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num>
                        <m:den>
                          <m:r>
                            <a:rPr lang="en-US" sz="1800" i="1">
                              <a:effectLst/>
                              <a:latin typeface="Cambria Math" panose="02040503050406030204" pitchFamily="18" charset="0"/>
                              <a:ea typeface="Calibri" panose="020F0502020204030204" pitchFamily="34" charset="0"/>
                              <a:cs typeface="Arial" panose="020B0604020202020204" pitchFamily="34" charset="0"/>
                            </a:rPr>
                            <m:t>𝐿</m:t>
                          </m:r>
                        </m:den>
                      </m:f>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Where:</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𝐿</m:t>
                        </m:r>
                      </m:e>
                      <m:sub>
                        <m:r>
                          <a:rPr lang="en-US" sz="1800" i="1">
                            <a:effectLst/>
                            <a:latin typeface="Cambria Math" panose="02040503050406030204" pitchFamily="18" charset="0"/>
                            <a:ea typeface="Calibri" panose="020F0502020204030204" pitchFamily="34" charset="0"/>
                            <a:cs typeface="Arial" panose="020B0604020202020204" pitchFamily="34" charset="0"/>
                          </a:rPr>
                          <m:t>𝐻</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𝑦</m:t>
                    </m:r>
                    <m:r>
                      <a:rPr lang="en-US" sz="1800">
                        <a:effectLst/>
                        <a:latin typeface="Cambria Math" panose="02040503050406030204" pitchFamily="18" charset="0"/>
                        <a:ea typeface="Calibri" panose="020F0502020204030204" pitchFamily="34" charset="0"/>
                        <a:cs typeface="Arial" panose="020B0604020202020204" pitchFamily="34" charset="0"/>
                      </a:rPr>
                      <m:t>,</m:t>
                    </m:r>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acc>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the Hamming loss between the true labels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𝑦</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predicted labels </a:t>
                </a:r>
                <a14:m>
                  <m:oMath xmlns:m="http://schemas.openxmlformats.org/officeDocument/2006/math">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acc>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𝑁</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the number of samples.</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𝐿</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the number of labels.</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xor</m:t>
                    </m:r>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represents the XOR operation between the true and predicted labels for each label in a sample, effectively counting the number of label mismatches.</a:t>
                </a:r>
              </a:p>
              <a:p>
                <a:pPr marL="0" marR="0" algn="just">
                  <a:spcBef>
                    <a:spcPts val="0"/>
                  </a:spcBef>
                  <a:spcAft>
                    <a:spcPts val="1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calculation provides the average fraction of incorrect labels per sample, normalized by the total number of labels.</a:t>
                </a:r>
              </a:p>
            </p:txBody>
          </p:sp>
        </mc:Choice>
        <mc:Fallback xmlns="">
          <p:sp>
            <p:nvSpPr>
              <p:cNvPr id="8" name="TextBox 7">
                <a:extLst>
                  <a:ext uri="{FF2B5EF4-FFF2-40B4-BE49-F238E27FC236}">
                    <a16:creationId xmlns:a16="http://schemas.microsoft.com/office/drawing/2014/main" id="{EAD38BD8-8C1A-4651-B802-FD19279C3934}"/>
                  </a:ext>
                </a:extLst>
              </p:cNvPr>
              <p:cNvSpPr txBox="1">
                <a:spLocks noRot="1" noChangeAspect="1" noMove="1" noResize="1" noEditPoints="1" noAdjustHandles="1" noChangeArrowheads="1" noChangeShapeType="1" noTextEdit="1"/>
              </p:cNvSpPr>
              <p:nvPr/>
            </p:nvSpPr>
            <p:spPr>
              <a:xfrm>
                <a:off x="0" y="2836103"/>
                <a:ext cx="10671141" cy="3702809"/>
              </a:xfrm>
              <a:prstGeom prst="rect">
                <a:avLst/>
              </a:prstGeom>
              <a:blipFill>
                <a:blip r:embed="rId4"/>
                <a:stretch>
                  <a:fillRect l="-457" r="-400" b="-1645"/>
                </a:stretch>
              </a:blipFill>
            </p:spPr>
            <p:txBody>
              <a:bodyPr/>
              <a:lstStyle/>
              <a:p>
                <a:r>
                  <a:rPr lang="en-US">
                    <a:noFill/>
                  </a:rPr>
                  <a:t> </a:t>
                </a:r>
              </a:p>
            </p:txBody>
          </p:sp>
        </mc:Fallback>
      </mc:AlternateContent>
    </p:spTree>
    <p:extLst>
      <p:ext uri="{BB962C8B-B14F-4D97-AF65-F5344CB8AC3E}">
        <p14:creationId xmlns:p14="http://schemas.microsoft.com/office/powerpoint/2010/main" val="2782152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286232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Metrics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Jaccard Index</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Jaccard Index, also known as the </a:t>
            </a:r>
            <a:r>
              <a:rPr lang="en-US" sz="1600" b="1" dirty="0">
                <a:latin typeface="Times New Roman" panose="02020603050405020304" pitchFamily="18" charset="0"/>
                <a:cs typeface="Times New Roman" panose="02020603050405020304" pitchFamily="18" charset="0"/>
              </a:rPr>
              <a:t>Jaccard similarity coefficient</a:t>
            </a:r>
            <a:r>
              <a:rPr lang="en-US" sz="1600" dirty="0">
                <a:latin typeface="Times New Roman" panose="02020603050405020304" pitchFamily="18" charset="0"/>
                <a:cs typeface="Times New Roman" panose="02020603050405020304" pitchFamily="18" charset="0"/>
              </a:rPr>
              <a:t>, is a statistic used for measuring the similarity and diversity of sample sets.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It's calculated as </a:t>
            </a:r>
            <a:r>
              <a:rPr lang="en-US" sz="1600" b="1" dirty="0">
                <a:latin typeface="Times New Roman" panose="02020603050405020304" pitchFamily="18" charset="0"/>
                <a:cs typeface="Times New Roman" panose="02020603050405020304" pitchFamily="18" charset="0"/>
              </a:rPr>
              <a:t>the size of the intersection divided by the size of the union of two label sets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binary and multi-label classification tasks, it measures </a:t>
            </a:r>
            <a:r>
              <a:rPr lang="en-US" sz="1600" b="1" dirty="0">
                <a:latin typeface="Times New Roman" panose="02020603050405020304" pitchFamily="18" charset="0"/>
                <a:cs typeface="Times New Roman" panose="02020603050405020304" pitchFamily="18" charset="0"/>
              </a:rPr>
              <a:t>how many labels are correctly predicted, ignoring the true negatives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This metric ranges from 0 (no overlap) to 1 (perfect agreement). The higher, the better.</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A higher Jaccard Index indicates a greater degree of similarity between the predicted labels and the true labels.</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34</a:t>
            </a:fld>
            <a:endParaRPr lang="en-US"/>
          </a:p>
        </p:txBody>
      </p:sp>
      <p:pic>
        <p:nvPicPr>
          <p:cNvPr id="9" name="Picture 8">
            <a:extLst>
              <a:ext uri="{FF2B5EF4-FFF2-40B4-BE49-F238E27FC236}">
                <a16:creationId xmlns:a16="http://schemas.microsoft.com/office/drawing/2014/main" id="{FAAEAE70-E225-47F9-B06B-BF5B3E34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084" y="5832515"/>
            <a:ext cx="706397" cy="70639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D8C5258-4569-4DD3-9163-0F776FBBB918}"/>
                  </a:ext>
                </a:extLst>
              </p:cNvPr>
              <p:cNvSpPr txBox="1"/>
              <p:nvPr/>
            </p:nvSpPr>
            <p:spPr>
              <a:xfrm>
                <a:off x="0" y="2739731"/>
                <a:ext cx="10649367" cy="3354701"/>
              </a:xfrm>
              <a:prstGeom prst="rect">
                <a:avLst/>
              </a:prstGeom>
              <a:noFill/>
            </p:spPr>
            <p:txBody>
              <a:bodyPr wrap="square">
                <a:spAutoFit/>
              </a:bodyPr>
              <a:lstStyle/>
              <a:p>
                <a:pPr marL="0" marR="0" algn="just">
                  <a:lnSpc>
                    <a:spcPct val="150000"/>
                  </a:lnSpc>
                  <a:spcBef>
                    <a:spcPts val="0"/>
                  </a:spcBef>
                  <a:spcAft>
                    <a:spcPts val="12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𝐽</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acc>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𝑇𝑃</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𝑇𝑃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𝐹𝑃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𝐹𝑁</m:t>
                          </m:r>
                        </m:den>
                      </m:f>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Where for each class:</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𝑇𝑃</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(True Positives) is the count of correct predictions for a particular class.</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𝐹𝑃</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(False Positives) is the count of other class instances incorrectly predicted as this class.</a:t>
                </a:r>
              </a:p>
              <a:p>
                <a:pPr marL="342900" marR="0" lvl="0" indent="-342900" algn="just">
                  <a:spcBef>
                    <a:spcPts val="0"/>
                  </a:spcBef>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FN (False Negatives) is the count of instances of this class incorrectly predicted as some other class.</a:t>
                </a:r>
              </a:p>
              <a:p>
                <a:pPr marL="0" marR="0" algn="just">
                  <a:spcBef>
                    <a:spcPts val="0"/>
                  </a:spcBef>
                  <a:spcAft>
                    <a:spcPts val="1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practice, it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calculates this for each class and can then take the average Jaccard Index across all classes to get a single measure of performance.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is often referred to as the mean Jaccard Index or Jaccard similarity score for multi-class classification scenarios.</a:t>
                </a:r>
              </a:p>
            </p:txBody>
          </p:sp>
        </mc:Choice>
        <mc:Fallback xmlns="">
          <p:sp>
            <p:nvSpPr>
              <p:cNvPr id="8" name="TextBox 7">
                <a:extLst>
                  <a:ext uri="{FF2B5EF4-FFF2-40B4-BE49-F238E27FC236}">
                    <a16:creationId xmlns:a16="http://schemas.microsoft.com/office/drawing/2014/main" id="{BD8C5258-4569-4DD3-9163-0F776FBBB918}"/>
                  </a:ext>
                </a:extLst>
              </p:cNvPr>
              <p:cNvSpPr txBox="1">
                <a:spLocks noRot="1" noChangeAspect="1" noMove="1" noResize="1" noEditPoints="1" noAdjustHandles="1" noChangeArrowheads="1" noChangeShapeType="1" noTextEdit="1"/>
              </p:cNvSpPr>
              <p:nvPr/>
            </p:nvSpPr>
            <p:spPr>
              <a:xfrm>
                <a:off x="0" y="2739731"/>
                <a:ext cx="10649367" cy="3354701"/>
              </a:xfrm>
              <a:prstGeom prst="rect">
                <a:avLst/>
              </a:prstGeom>
              <a:blipFill>
                <a:blip r:embed="rId4"/>
                <a:stretch>
                  <a:fillRect l="-458" r="-458" b="-1815"/>
                </a:stretch>
              </a:blipFill>
            </p:spPr>
            <p:txBody>
              <a:bodyPr/>
              <a:lstStyle/>
              <a:p>
                <a:r>
                  <a:rPr lang="en-US">
                    <a:noFill/>
                  </a:rPr>
                  <a:t> </a:t>
                </a:r>
              </a:p>
            </p:txBody>
          </p:sp>
        </mc:Fallback>
      </mc:AlternateContent>
    </p:spTree>
    <p:extLst>
      <p:ext uri="{BB962C8B-B14F-4D97-AF65-F5344CB8AC3E}">
        <p14:creationId xmlns:p14="http://schemas.microsoft.com/office/powerpoint/2010/main" val="2287135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507831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Evaluation Plot</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Violin Plot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violin plot is a method of visualizing the distribution of numerical data, combining aspects of a box plot and a kernel density plot.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the classification, a violin plot can be used to visualize the distribution of feature values or prediction probabilities for different classes.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helps in understanding how different features or predicted probabilities vary across known categories, which can aid in assessing the separability of classes based on these features or probabilities.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provides insights into which features might be influential in predicting a class and if any overlap occurs between classes, indicating potential challenges in classification.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prediction</a:t>
            </a:r>
            <a:r>
              <a:rPr lang="en-US" sz="1600" dirty="0">
                <a:latin typeface="Times New Roman" panose="02020603050405020304" pitchFamily="18" charset="0"/>
                <a:cs typeface="Times New Roman" panose="02020603050405020304" pitchFamily="18" charset="0"/>
              </a:rPr>
              <a:t> is the output of a model when you input some features. It's the </a:t>
            </a:r>
            <a:r>
              <a:rPr lang="en-US" sz="1600" b="1" dirty="0">
                <a:latin typeface="Times New Roman" panose="02020603050405020304" pitchFamily="18" charset="0"/>
                <a:cs typeface="Times New Roman" panose="02020603050405020304" pitchFamily="18" charset="0"/>
              </a:rPr>
              <a:t>model's best guess at the label or class for the given input.</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Probability</a:t>
            </a:r>
            <a:r>
              <a:rPr lang="en-US" sz="1600" dirty="0">
                <a:latin typeface="Times New Roman" panose="02020603050405020304" pitchFamily="18" charset="0"/>
                <a:cs typeface="Times New Roman" panose="02020603050405020304" pitchFamily="18" charset="0"/>
              </a:rPr>
              <a:t> refers to the likelihood or </a:t>
            </a:r>
            <a:r>
              <a:rPr lang="en-US" sz="1600" b="1" dirty="0">
                <a:latin typeface="Times New Roman" panose="02020603050405020304" pitchFamily="18" charset="0"/>
                <a:cs typeface="Times New Roman" panose="02020603050405020304" pitchFamily="18" charset="0"/>
              </a:rPr>
              <a:t>confidence the model has in its prediction</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It's usually a number between 0 and 1. A </a:t>
            </a:r>
            <a:r>
              <a:rPr lang="en-US" sz="1600" b="1" dirty="0">
                <a:latin typeface="Times New Roman" panose="02020603050405020304" pitchFamily="18" charset="0"/>
                <a:cs typeface="Times New Roman" panose="02020603050405020304" pitchFamily="18" charset="0"/>
              </a:rPr>
              <a:t>probability close to 1 means the model is very confident </a:t>
            </a:r>
            <a:r>
              <a:rPr lang="en-US" sz="1600" dirty="0">
                <a:latin typeface="Times New Roman" panose="02020603050405020304" pitchFamily="18" charset="0"/>
                <a:cs typeface="Times New Roman" panose="02020603050405020304" pitchFamily="18" charset="0"/>
              </a:rPr>
              <a:t>that the input belongs to a particular class, and a probability close to 0 means the model is confident the input does not belong to that class.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Each violin plot displays the </a:t>
            </a:r>
            <a:r>
              <a:rPr lang="en-US" sz="1600" b="1" dirty="0">
                <a:latin typeface="Times New Roman" panose="02020603050405020304" pitchFamily="18" charset="0"/>
                <a:cs typeface="Times New Roman" panose="02020603050405020304" pitchFamily="18" charset="0"/>
              </a:rPr>
              <a:t>distribution and density of the predicted probabilities </a:t>
            </a:r>
            <a:r>
              <a:rPr lang="en-US" sz="1600" dirty="0">
                <a:latin typeface="Times New Roman" panose="02020603050405020304" pitchFamily="18" charset="0"/>
                <a:cs typeface="Times New Roman" panose="02020603050405020304" pitchFamily="18" charset="0"/>
              </a:rPr>
              <a:t>for a specific class from a model's output.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density of the predicted probabilities</a:t>
            </a:r>
            <a:r>
              <a:rPr lang="en-US" sz="1600" dirty="0">
                <a:latin typeface="Times New Roman" panose="02020603050405020304" pitchFamily="18" charset="0"/>
                <a:cs typeface="Times New Roman" panose="02020603050405020304" pitchFamily="18" charset="0"/>
              </a:rPr>
              <a:t>" refers to </a:t>
            </a:r>
            <a:r>
              <a:rPr lang="en-US" sz="1600" b="1" dirty="0">
                <a:latin typeface="Times New Roman" panose="02020603050405020304" pitchFamily="18" charset="0"/>
                <a:cs typeface="Times New Roman" panose="02020603050405020304" pitchFamily="18" charset="0"/>
              </a:rPr>
              <a:t>how often certain probability values occur</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For example, </a:t>
            </a:r>
            <a:r>
              <a:rPr lang="en-US" sz="1600" b="1" dirty="0">
                <a:solidFill>
                  <a:srgbClr val="FF0000"/>
                </a:solidFill>
                <a:latin typeface="Times New Roman" panose="02020603050405020304" pitchFamily="18" charset="0"/>
                <a:cs typeface="Times New Roman" panose="02020603050405020304" pitchFamily="18" charset="0"/>
              </a:rPr>
              <a:t>if many predictions are close to 0.5, the plot will be wider at that value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indicating a higher density of predictions around 0.5.</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if the wider sections are located towards the higher probability values (closer to 1), it indicates that a larger number of samples have been classified with high confidence for that particular class. </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35</a:t>
            </a:fld>
            <a:endParaRPr lang="en-US"/>
          </a:p>
        </p:txBody>
      </p:sp>
      <p:pic>
        <p:nvPicPr>
          <p:cNvPr id="10" name="Picture 9">
            <a:extLst>
              <a:ext uri="{FF2B5EF4-FFF2-40B4-BE49-F238E27FC236}">
                <a16:creationId xmlns:a16="http://schemas.microsoft.com/office/drawing/2014/main" id="{88E972BC-D9BC-4F3E-A8F6-E884570F5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855" y="5937961"/>
            <a:ext cx="531286" cy="493803"/>
          </a:xfrm>
          <a:prstGeom prst="rect">
            <a:avLst/>
          </a:prstGeom>
        </p:spPr>
      </p:pic>
    </p:spTree>
    <p:extLst>
      <p:ext uri="{BB962C8B-B14F-4D97-AF65-F5344CB8AC3E}">
        <p14:creationId xmlns:p14="http://schemas.microsoft.com/office/powerpoint/2010/main" val="2968971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58587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Evaluation Plot</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Violin Plot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The wider, the more predictions signifying that classification percentage</a:t>
            </a:r>
            <a:r>
              <a:rPr lang="en-US" sz="1600" dirty="0">
                <a:latin typeface="Times New Roman" panose="02020603050405020304" pitchFamily="18" charset="0"/>
                <a:cs typeface="Times New Roman" panose="02020603050405020304" pitchFamily="18" charset="0"/>
              </a:rPr>
              <a:t>. For example, if a line of around 0.25 is wide, there are more samples around that area for that class.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 in the figure, except for the green class 2, things are not good in general.</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simplest interpretation is that the model is generally not very confident about assigning instances to Class 0, with most predictions falling below 0.5.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For class 0: The widest point of the violin is near the lower end of the probability scale, particularly around 0.25. This indicates that a significant number of predictions are clustered around this probability.</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dashed lines in a violin plot typically represent the </a:t>
            </a:r>
            <a:r>
              <a:rPr lang="en-US" sz="1600" b="1" dirty="0">
                <a:latin typeface="Times New Roman" panose="02020603050405020304" pitchFamily="18" charset="0"/>
                <a:cs typeface="Times New Roman" panose="02020603050405020304" pitchFamily="18" charset="0"/>
              </a:rPr>
              <a:t>quartiles</a:t>
            </a:r>
            <a:r>
              <a:rPr lang="en-US" sz="1600" dirty="0">
                <a:latin typeface="Times New Roman" panose="02020603050405020304" pitchFamily="18" charset="0"/>
                <a:cs typeface="Times New Roman" panose="02020603050405020304" pitchFamily="18" charset="0"/>
              </a:rPr>
              <a:t> of the data distribution.</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Lower Quartile (bottom dashed line): This line marks the 25th percentile, </a:t>
            </a:r>
            <a:r>
              <a:rPr lang="en-US" sz="1600" b="1" dirty="0">
                <a:latin typeface="Times New Roman" panose="02020603050405020304" pitchFamily="18" charset="0"/>
                <a:cs typeface="Times New Roman" panose="02020603050405020304" pitchFamily="18" charset="0"/>
              </a:rPr>
              <a:t>meaning 25% of the data falls below this value</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Median (middle dashed line): This line marks the 50th percentile or the </a:t>
            </a:r>
            <a:r>
              <a:rPr lang="en-US" sz="1600" b="1" dirty="0">
                <a:latin typeface="Times New Roman" panose="02020603050405020304" pitchFamily="18" charset="0"/>
                <a:cs typeface="Times New Roman" panose="02020603050405020304" pitchFamily="18" charset="0"/>
              </a:rPr>
              <a:t>median of the data</a:t>
            </a:r>
            <a:r>
              <a:rPr lang="en-US" sz="1600" dirty="0">
                <a:latin typeface="Times New Roman" panose="02020603050405020304" pitchFamily="18" charset="0"/>
                <a:cs typeface="Times New Roman" panose="02020603050405020304" pitchFamily="18" charset="0"/>
              </a:rPr>
              <a:t>. It splits the data into two halves, with </a:t>
            </a:r>
            <a:r>
              <a:rPr lang="en-US" sz="1600" b="1" dirty="0">
                <a:latin typeface="Times New Roman" panose="02020603050405020304" pitchFamily="18" charset="0"/>
                <a:cs typeface="Times New Roman" panose="02020603050405020304" pitchFamily="18" charset="0"/>
              </a:rPr>
              <a:t>50% of the data falling below this point and 50% above</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Upper Quartile (top dashed line): This line marks the 75th percentile, meaning </a:t>
            </a:r>
            <a:r>
              <a:rPr lang="en-US" sz="1600" b="1" dirty="0">
                <a:latin typeface="Times New Roman" panose="02020603050405020304" pitchFamily="18" charset="0"/>
                <a:cs typeface="Times New Roman" panose="02020603050405020304" pitchFamily="18" charset="0"/>
              </a:rPr>
              <a:t>75% of the data falls below this value</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b="1" dirty="0">
                <a:solidFill>
                  <a:srgbClr val="FF0000"/>
                </a:solidFill>
                <a:latin typeface="Times New Roman" panose="02020603050405020304" pitchFamily="18" charset="0"/>
                <a:cs typeface="Times New Roman" panose="02020603050405020304" pitchFamily="18" charset="0"/>
              </a:rPr>
              <a:t>So, the higher the dashed lines, the better. </a:t>
            </a:r>
          </a:p>
          <a:p>
            <a:pPr marL="1200150" lvl="2" indent="-285750" algn="just">
              <a:buFont typeface="Wingdings" panose="05000000000000000000" pitchFamily="2" charset="2"/>
              <a:buChar char="ü"/>
            </a:pPr>
            <a:r>
              <a:rPr lang="en-US" sz="1600" b="1" dirty="0">
                <a:solidFill>
                  <a:srgbClr val="7030A0"/>
                </a:solidFill>
                <a:latin typeface="Times New Roman" panose="02020603050405020304" pitchFamily="18" charset="0"/>
                <a:cs typeface="Times New Roman" panose="02020603050405020304" pitchFamily="18" charset="0"/>
              </a:rPr>
              <a:t>Also, if the above parts are wider, it is better.</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36</a:t>
            </a:fld>
            <a:endParaRPr lang="en-US"/>
          </a:p>
        </p:txBody>
      </p:sp>
      <p:pic>
        <p:nvPicPr>
          <p:cNvPr id="10" name="Picture 9">
            <a:extLst>
              <a:ext uri="{FF2B5EF4-FFF2-40B4-BE49-F238E27FC236}">
                <a16:creationId xmlns:a16="http://schemas.microsoft.com/office/drawing/2014/main" id="{88E972BC-D9BC-4F3E-A8F6-E884570F5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855" y="5937961"/>
            <a:ext cx="531286" cy="493803"/>
          </a:xfrm>
          <a:prstGeom prst="rect">
            <a:avLst/>
          </a:prstGeom>
        </p:spPr>
      </p:pic>
      <p:pic>
        <p:nvPicPr>
          <p:cNvPr id="6" name="Picture 5">
            <a:extLst>
              <a:ext uri="{FF2B5EF4-FFF2-40B4-BE49-F238E27FC236}">
                <a16:creationId xmlns:a16="http://schemas.microsoft.com/office/drawing/2014/main" id="{56AF1C67-B2B4-4336-A301-B2F78A2FB0E3}"/>
              </a:ext>
            </a:extLst>
          </p:cNvPr>
          <p:cNvPicPr>
            <a:picLocks noChangeAspect="1"/>
          </p:cNvPicPr>
          <p:nvPr/>
        </p:nvPicPr>
        <p:blipFill>
          <a:blip r:embed="rId3"/>
          <a:stretch>
            <a:fillRect/>
          </a:stretch>
        </p:blipFill>
        <p:spPr>
          <a:xfrm>
            <a:off x="3283179" y="4279674"/>
            <a:ext cx="5012409" cy="2578326"/>
          </a:xfrm>
          <a:prstGeom prst="rect">
            <a:avLst/>
          </a:prstGeom>
        </p:spPr>
      </p:pic>
    </p:spTree>
    <p:extLst>
      <p:ext uri="{BB962C8B-B14F-4D97-AF65-F5344CB8AC3E}">
        <p14:creationId xmlns:p14="http://schemas.microsoft.com/office/powerpoint/2010/main" val="3210592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212365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Evaluation Plot</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Violin Plot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Here, the </a:t>
            </a:r>
            <a:r>
              <a:rPr lang="en-US" sz="1600" b="1" dirty="0">
                <a:latin typeface="Times New Roman" panose="02020603050405020304" pitchFamily="18" charset="0"/>
                <a:cs typeface="Times New Roman" panose="02020603050405020304" pitchFamily="18" charset="0"/>
              </a:rPr>
              <a:t>white dot is the median</a:t>
            </a:r>
            <a:r>
              <a:rPr lang="en-US" sz="1600" dirty="0">
                <a:latin typeface="Times New Roman" panose="02020603050405020304" pitchFamily="18" charset="0"/>
                <a:cs typeface="Times New Roman" panose="02020603050405020304" pitchFamily="18" charset="0"/>
              </a:rPr>
              <a:t>, a statistical measure showing the middle value of predicted probabilities for each class.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Accuracy of each class is added.</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Also, the density of samples per class is presented by black dots. The wider, the more samples in that area.</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First class (left, green), which has the upper part wider, has more accuracy. Also, higher upper dashed line.</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37</a:t>
            </a:fld>
            <a:endParaRPr lang="en-US"/>
          </a:p>
        </p:txBody>
      </p:sp>
      <p:pic>
        <p:nvPicPr>
          <p:cNvPr id="10" name="Picture 9">
            <a:extLst>
              <a:ext uri="{FF2B5EF4-FFF2-40B4-BE49-F238E27FC236}">
                <a16:creationId xmlns:a16="http://schemas.microsoft.com/office/drawing/2014/main" id="{88E972BC-D9BC-4F3E-A8F6-E884570F5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855" y="5937961"/>
            <a:ext cx="531286" cy="493803"/>
          </a:xfrm>
          <a:prstGeom prst="rect">
            <a:avLst/>
          </a:prstGeom>
        </p:spPr>
      </p:pic>
      <p:pic>
        <p:nvPicPr>
          <p:cNvPr id="8" name="Picture 7">
            <a:extLst>
              <a:ext uri="{FF2B5EF4-FFF2-40B4-BE49-F238E27FC236}">
                <a16:creationId xmlns:a16="http://schemas.microsoft.com/office/drawing/2014/main" id="{3C03D0FD-2FAD-4E89-830C-641B46F26F03}"/>
              </a:ext>
            </a:extLst>
          </p:cNvPr>
          <p:cNvPicPr>
            <a:picLocks noChangeAspect="1"/>
          </p:cNvPicPr>
          <p:nvPr/>
        </p:nvPicPr>
        <p:blipFill>
          <a:blip r:embed="rId3"/>
          <a:stretch>
            <a:fillRect/>
          </a:stretch>
        </p:blipFill>
        <p:spPr>
          <a:xfrm>
            <a:off x="1126012" y="2114550"/>
            <a:ext cx="9544050" cy="4743450"/>
          </a:xfrm>
          <a:prstGeom prst="rect">
            <a:avLst/>
          </a:prstGeom>
        </p:spPr>
      </p:pic>
    </p:spTree>
    <p:extLst>
      <p:ext uri="{BB962C8B-B14F-4D97-AF65-F5344CB8AC3E}">
        <p14:creationId xmlns:p14="http://schemas.microsoft.com/office/powerpoint/2010/main" val="3314448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63121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Evaluation Plot</a:t>
            </a:r>
          </a:p>
          <a:p>
            <a:pPr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Test Accuracy Plot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purpose of it is to observe the </a:t>
            </a:r>
            <a:r>
              <a:rPr lang="en-US" sz="1600" b="1" dirty="0">
                <a:latin typeface="Times New Roman" panose="02020603050405020304" pitchFamily="18" charset="0"/>
                <a:cs typeface="Times New Roman" panose="02020603050405020304" pitchFamily="18" charset="0"/>
              </a:rPr>
              <a:t>variance</a:t>
            </a:r>
            <a:r>
              <a:rPr lang="en-US" sz="1600" dirty="0">
                <a:latin typeface="Times New Roman" panose="02020603050405020304" pitchFamily="18" charset="0"/>
                <a:cs typeface="Times New Roman" panose="02020603050405020304" pitchFamily="18" charset="0"/>
              </a:rPr>
              <a:t> in test accuracy across different runs, indicating the </a:t>
            </a:r>
            <a:r>
              <a:rPr lang="en-US" sz="1600" b="1" dirty="0">
                <a:latin typeface="Times New Roman" panose="02020603050405020304" pitchFamily="18" charset="0"/>
                <a:cs typeface="Times New Roman" panose="02020603050405020304" pitchFamily="18" charset="0"/>
              </a:rPr>
              <a:t>model's stability and performance consistency.</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38</a:t>
            </a:fld>
            <a:endParaRPr lang="en-US"/>
          </a:p>
        </p:txBody>
      </p:sp>
      <p:pic>
        <p:nvPicPr>
          <p:cNvPr id="10" name="Picture 9">
            <a:extLst>
              <a:ext uri="{FF2B5EF4-FFF2-40B4-BE49-F238E27FC236}">
                <a16:creationId xmlns:a16="http://schemas.microsoft.com/office/drawing/2014/main" id="{88E972BC-D9BC-4F3E-A8F6-E884570F5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855" y="5937961"/>
            <a:ext cx="531286" cy="493803"/>
          </a:xfrm>
          <a:prstGeom prst="rect">
            <a:avLst/>
          </a:prstGeom>
        </p:spPr>
      </p:pic>
      <p:pic>
        <p:nvPicPr>
          <p:cNvPr id="3" name="Picture 2">
            <a:extLst>
              <a:ext uri="{FF2B5EF4-FFF2-40B4-BE49-F238E27FC236}">
                <a16:creationId xmlns:a16="http://schemas.microsoft.com/office/drawing/2014/main" id="{28DFB085-4AFD-4305-8C6E-3460D2A1EA29}"/>
              </a:ext>
            </a:extLst>
          </p:cNvPr>
          <p:cNvPicPr>
            <a:picLocks noChangeAspect="1"/>
          </p:cNvPicPr>
          <p:nvPr/>
        </p:nvPicPr>
        <p:blipFill>
          <a:blip r:embed="rId3"/>
          <a:stretch>
            <a:fillRect/>
          </a:stretch>
        </p:blipFill>
        <p:spPr>
          <a:xfrm>
            <a:off x="2681287" y="1406525"/>
            <a:ext cx="6829425" cy="5314950"/>
          </a:xfrm>
          <a:prstGeom prst="rect">
            <a:avLst/>
          </a:prstGeom>
        </p:spPr>
      </p:pic>
    </p:spTree>
    <p:extLst>
      <p:ext uri="{BB962C8B-B14F-4D97-AF65-F5344CB8AC3E}">
        <p14:creationId xmlns:p14="http://schemas.microsoft.com/office/powerpoint/2010/main" val="3385552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532453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Evaluation Plot</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Cumulative Gain Chart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When the model classifies a sample; it doesn't just output a class (e.g., "Angry" or "Sad"). It </a:t>
            </a:r>
            <a:r>
              <a:rPr lang="en-US" sz="1600" b="1" dirty="0">
                <a:latin typeface="Times New Roman" panose="02020603050405020304" pitchFamily="18" charset="0"/>
                <a:cs typeface="Times New Roman" panose="02020603050405020304" pitchFamily="18" charset="0"/>
              </a:rPr>
              <a:t>often provides a probability for each class </a:t>
            </a:r>
            <a:r>
              <a:rPr lang="en-US" sz="1600" dirty="0">
                <a:latin typeface="Times New Roman" panose="02020603050405020304" pitchFamily="18" charset="0"/>
                <a:cs typeface="Times New Roman" panose="02020603050405020304" pitchFamily="18" charset="0"/>
              </a:rPr>
              <a:t>(e.g., </a:t>
            </a:r>
            <a:r>
              <a:rPr lang="en-US" sz="1600" b="1" dirty="0">
                <a:solidFill>
                  <a:srgbClr val="FF0000"/>
                </a:solidFill>
                <a:latin typeface="Times New Roman" panose="02020603050405020304" pitchFamily="18" charset="0"/>
                <a:cs typeface="Times New Roman" panose="02020603050405020304" pitchFamily="18" charset="0"/>
              </a:rPr>
              <a:t>70% probability of "Angry,” 20% probability of “Sad,” </a:t>
            </a:r>
            <a:r>
              <a:rPr lang="en-US" sz="1600" dirty="0">
                <a:latin typeface="Times New Roman" panose="02020603050405020304" pitchFamily="18" charset="0"/>
                <a:cs typeface="Times New Roman" panose="02020603050405020304" pitchFamily="18" charset="0"/>
              </a:rPr>
              <a:t>etc.).</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model </a:t>
            </a:r>
            <a:r>
              <a:rPr lang="en-US" sz="1600" b="1" dirty="0">
                <a:latin typeface="Times New Roman" panose="02020603050405020304" pitchFamily="18" charset="0"/>
                <a:cs typeface="Times New Roman" panose="02020603050405020304" pitchFamily="18" charset="0"/>
              </a:rPr>
              <a:t>ranks the samples based on these predicted probabilities </a:t>
            </a:r>
            <a:r>
              <a:rPr lang="en-US" sz="1600" dirty="0">
                <a:latin typeface="Times New Roman" panose="02020603050405020304" pitchFamily="18" charset="0"/>
                <a:cs typeface="Times New Roman" panose="02020603050405020304" pitchFamily="18" charset="0"/>
              </a:rPr>
              <a:t>for the target class (e.g., "Angry") or for all classes.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Cumulative Gain Chart </a:t>
            </a:r>
            <a:r>
              <a:rPr lang="en-US" sz="1600" b="1" dirty="0">
                <a:latin typeface="Times New Roman" panose="02020603050405020304" pitchFamily="18" charset="0"/>
                <a:cs typeface="Times New Roman" panose="02020603050405020304" pitchFamily="18" charset="0"/>
              </a:rPr>
              <a:t>evaluates how well the model ranks </a:t>
            </a:r>
            <a:r>
              <a:rPr lang="en-US" sz="1600" b="1" dirty="0">
                <a:solidFill>
                  <a:srgbClr val="FF0000"/>
                </a:solidFill>
                <a:latin typeface="Times New Roman" panose="02020603050405020304" pitchFamily="18" charset="0"/>
                <a:cs typeface="Times New Roman" panose="02020603050405020304" pitchFamily="18" charset="0"/>
              </a:rPr>
              <a:t>positive cases </a:t>
            </a:r>
            <a:r>
              <a:rPr lang="en-US" sz="1600" b="1" dirty="0">
                <a:latin typeface="Times New Roman" panose="02020603050405020304" pitchFamily="18" charset="0"/>
                <a:cs typeface="Times New Roman" panose="02020603050405020304" pitchFamily="18" charset="0"/>
              </a:rPr>
              <a:t>(e.g., true "Angry" samples) at the top.</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Here, the Cumulative Gain Chart </a:t>
            </a:r>
            <a:r>
              <a:rPr lang="en-US" sz="1600" b="1" dirty="0">
                <a:latin typeface="Times New Roman" panose="02020603050405020304" pitchFamily="18" charset="0"/>
                <a:cs typeface="Times New Roman" panose="02020603050405020304" pitchFamily="18" charset="0"/>
              </a:rPr>
              <a:t>evaluates how well the model is performing across all classes (e.g., Angry, Sad, Happy, Neutral) in ranking correct predictions.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In other words, for each sample, the model ranks </a:t>
            </a:r>
            <a:r>
              <a:rPr lang="en-US" sz="1600" b="1" dirty="0">
                <a:solidFill>
                  <a:srgbClr val="FF0000"/>
                </a:solidFill>
                <a:latin typeface="Times New Roman" panose="02020603050405020304" pitchFamily="18" charset="0"/>
                <a:cs typeface="Times New Roman" panose="02020603050405020304" pitchFamily="18" charset="0"/>
              </a:rPr>
              <a:t>how confident it is that the sample belongs to its actual class</a:t>
            </a:r>
            <a:r>
              <a:rPr lang="en-US" sz="1600" b="1" dirty="0">
                <a:latin typeface="Times New Roman" panose="02020603050405020304" pitchFamily="18" charset="0"/>
                <a:cs typeface="Times New Roman" panose="02020603050405020304" pitchFamily="18" charset="0"/>
              </a:rPr>
              <a:t> (whether that's Angry, Sad, Happy, or Neutral).</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chart shows how many correct predictions (across all emotions) are captured as we include more of these ranked samples, starting with the most confident predictions.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x-axis represents the cumulative fraction of samples (for all emotions) that the model has included, ordered by confidence in its predictions.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y-axis represents the cumulative fraction of correctly classified samples (for all emotions).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further the curve is above the diagonal (random model), the better your model is at prioritizing correct predictions.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the curve is well above the diagonal, the model is doing a good job of ranking the correct predictions for all emotions higher.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If it's close to the diagonal, the model may be struggling to confidently identify and rank samples across the different emotions.</a:t>
            </a: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39</a:t>
            </a:fld>
            <a:endParaRPr lang="en-US"/>
          </a:p>
        </p:txBody>
      </p:sp>
      <p:pic>
        <p:nvPicPr>
          <p:cNvPr id="10" name="Picture 9">
            <a:extLst>
              <a:ext uri="{FF2B5EF4-FFF2-40B4-BE49-F238E27FC236}">
                <a16:creationId xmlns:a16="http://schemas.microsoft.com/office/drawing/2014/main" id="{88E972BC-D9BC-4F3E-A8F6-E884570F5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855" y="5937961"/>
            <a:ext cx="531286" cy="493803"/>
          </a:xfrm>
          <a:prstGeom prst="rect">
            <a:avLst/>
          </a:prstGeom>
        </p:spPr>
      </p:pic>
    </p:spTree>
    <p:extLst>
      <p:ext uri="{BB962C8B-B14F-4D97-AF65-F5344CB8AC3E}">
        <p14:creationId xmlns:p14="http://schemas.microsoft.com/office/powerpoint/2010/main" val="59056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58587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Pre-Processing</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NaNs</a:t>
            </a:r>
            <a:endParaRPr lang="en-US" sz="16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Handling </a:t>
            </a:r>
            <a:r>
              <a:rPr lang="en-US" sz="1600" dirty="0" err="1">
                <a:latin typeface="Times New Roman" panose="02020603050405020304" pitchFamily="18" charset="0"/>
                <a:cs typeface="Times New Roman" panose="02020603050405020304" pitchFamily="18" charset="0"/>
              </a:rPr>
              <a:t>NaNs</a:t>
            </a:r>
            <a:r>
              <a:rPr lang="en-US" sz="1600" dirty="0">
                <a:latin typeface="Times New Roman" panose="02020603050405020304" pitchFamily="18" charset="0"/>
                <a:cs typeface="Times New Roman" panose="02020603050405020304" pitchFamily="18" charset="0"/>
              </a:rPr>
              <a:t> (Not a Number) addresses missing data points that could disrupt motion capture continuity. Techniques like </a:t>
            </a:r>
            <a:r>
              <a:rPr lang="en-US" sz="1600" b="1" dirty="0">
                <a:latin typeface="Times New Roman" panose="02020603050405020304" pitchFamily="18" charset="0"/>
                <a:cs typeface="Times New Roman" panose="02020603050405020304" pitchFamily="18" charset="0"/>
              </a:rPr>
              <a:t>removing </a:t>
            </a:r>
            <a:r>
              <a:rPr lang="en-US" sz="1600" b="1" dirty="0" err="1">
                <a:latin typeface="Times New Roman" panose="02020603050405020304" pitchFamily="18" charset="0"/>
                <a:cs typeface="Times New Roman" panose="02020603050405020304" pitchFamily="18" charset="0"/>
              </a:rPr>
              <a:t>NaNs</a:t>
            </a:r>
            <a:r>
              <a:rPr lang="en-US" sz="1600" b="1" dirty="0">
                <a:latin typeface="Times New Roman" panose="02020603050405020304" pitchFamily="18" charset="0"/>
                <a:cs typeface="Times New Roman" panose="02020603050405020304" pitchFamily="18" charset="0"/>
              </a:rPr>
              <a:t>, imputing values, or using interpolation</a:t>
            </a:r>
            <a:r>
              <a:rPr lang="en-US" sz="1600" dirty="0">
                <a:latin typeface="Times New Roman" panose="02020603050405020304" pitchFamily="18" charset="0"/>
                <a:cs typeface="Times New Roman" panose="02020603050405020304" pitchFamily="18" charset="0"/>
              </a:rPr>
              <a:t> methods are employed to maintain the integrity of the motion data.</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Normalization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normalization is the process of scaling data to a standard range, typically between 0 and 1 or -1 and 1, to ensure that different </a:t>
            </a:r>
            <a:r>
              <a:rPr lang="en-US" sz="1600" b="1" dirty="0">
                <a:latin typeface="Times New Roman" panose="02020603050405020304" pitchFamily="18" charset="0"/>
                <a:cs typeface="Times New Roman" panose="02020603050405020304" pitchFamily="18" charset="0"/>
              </a:rPr>
              <a:t>features contribute equally to a model</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helps improve the performance and </a:t>
            </a:r>
            <a:r>
              <a:rPr lang="en-US" sz="1600" b="1" dirty="0">
                <a:latin typeface="Times New Roman" panose="02020603050405020304" pitchFamily="18" charset="0"/>
                <a:cs typeface="Times New Roman" panose="02020603050405020304" pitchFamily="18" charset="0"/>
              </a:rPr>
              <a:t>convergence speed of machine learning algorithms </a:t>
            </a:r>
            <a:r>
              <a:rPr lang="en-US" sz="1600" dirty="0">
                <a:latin typeface="Times New Roman" panose="02020603050405020304" pitchFamily="18" charset="0"/>
                <a:cs typeface="Times New Roman" panose="02020603050405020304" pitchFamily="18" charset="0"/>
              </a:rPr>
              <a:t>by preventing features with larger ranges from dominating those with smaller ranges.</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Standardization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standardization is the process of rescaling data so that it has a </a:t>
            </a:r>
            <a:r>
              <a:rPr lang="en-US" sz="1600" b="1" dirty="0">
                <a:latin typeface="Times New Roman" panose="02020603050405020304" pitchFamily="18" charset="0"/>
                <a:cs typeface="Times New Roman" panose="02020603050405020304" pitchFamily="18" charset="0"/>
              </a:rPr>
              <a:t>mean of 0 and a standard deviation of 1</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Unlike normalization, which scales data to a fixed range, standardization transforms the data to have unit variance and is commonly used when the distribution of the data is Gaussian (normal) but with different scales for different features.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essential when working with BVH files from various sources that might have </a:t>
            </a:r>
            <a:r>
              <a:rPr lang="en-US" sz="1600" b="1" dirty="0">
                <a:latin typeface="Times New Roman" panose="02020603050405020304" pitchFamily="18" charset="0"/>
                <a:cs typeface="Times New Roman" panose="02020603050405020304" pitchFamily="18" charset="0"/>
              </a:rPr>
              <a:t>different units of measurement or scales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a:t>
            </a:fld>
            <a:endParaRPr lang="en-US"/>
          </a:p>
        </p:txBody>
      </p:sp>
      <p:pic>
        <p:nvPicPr>
          <p:cNvPr id="8" name="Picture 7">
            <a:extLst>
              <a:ext uri="{FF2B5EF4-FFF2-40B4-BE49-F238E27FC236}">
                <a16:creationId xmlns:a16="http://schemas.microsoft.com/office/drawing/2014/main" id="{3DE678D7-EB09-4BB4-8125-BCF13F30A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4095" y="5835192"/>
            <a:ext cx="566244" cy="566244"/>
          </a:xfrm>
          <a:prstGeom prst="rect">
            <a:avLst/>
          </a:prstGeom>
        </p:spPr>
      </p:pic>
      <p:pic>
        <p:nvPicPr>
          <p:cNvPr id="3" name="Picture 2">
            <a:extLst>
              <a:ext uri="{FF2B5EF4-FFF2-40B4-BE49-F238E27FC236}">
                <a16:creationId xmlns:a16="http://schemas.microsoft.com/office/drawing/2014/main" id="{03B6C47E-F2D5-4476-B0DC-8B520D524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218" y="4569142"/>
            <a:ext cx="1967563" cy="1665989"/>
          </a:xfrm>
          <a:prstGeom prst="rect">
            <a:avLst/>
          </a:prstGeom>
        </p:spPr>
      </p:pic>
      <p:sp>
        <p:nvSpPr>
          <p:cNvPr id="9" name="TextBox 8">
            <a:extLst>
              <a:ext uri="{FF2B5EF4-FFF2-40B4-BE49-F238E27FC236}">
                <a16:creationId xmlns:a16="http://schemas.microsoft.com/office/drawing/2014/main" id="{E75AB818-407D-453B-A567-DB0A42B25853}"/>
              </a:ext>
            </a:extLst>
          </p:cNvPr>
          <p:cNvSpPr txBox="1"/>
          <p:nvPr/>
        </p:nvSpPr>
        <p:spPr>
          <a:xfrm>
            <a:off x="5304063" y="6118314"/>
            <a:ext cx="614627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Normalization</a:t>
            </a:r>
            <a:endParaRPr lang="en-US" dirty="0"/>
          </a:p>
        </p:txBody>
      </p:sp>
    </p:spTree>
    <p:extLst>
      <p:ext uri="{BB962C8B-B14F-4D97-AF65-F5344CB8AC3E}">
        <p14:creationId xmlns:p14="http://schemas.microsoft.com/office/powerpoint/2010/main" val="2506727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87743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Evaluation Plot</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Cumulative Gain Chart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figure, the performance of the model </a:t>
            </a:r>
            <a:r>
              <a:rPr lang="en-US" sz="1600" b="1" dirty="0">
                <a:latin typeface="Times New Roman" panose="02020603050405020304" pitchFamily="18" charset="0"/>
                <a:cs typeface="Times New Roman" panose="02020603050405020304" pitchFamily="18" charset="0"/>
              </a:rPr>
              <a:t>is slightly better than the random 50 percent</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as accuracy is just 61 percent</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So, the higher blue line above the dashed line over time indicates better positive prediction of samples over time.</a:t>
            </a: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40</a:t>
            </a:fld>
            <a:endParaRPr lang="en-US"/>
          </a:p>
        </p:txBody>
      </p:sp>
      <p:pic>
        <p:nvPicPr>
          <p:cNvPr id="10" name="Picture 9">
            <a:extLst>
              <a:ext uri="{FF2B5EF4-FFF2-40B4-BE49-F238E27FC236}">
                <a16:creationId xmlns:a16="http://schemas.microsoft.com/office/drawing/2014/main" id="{88E972BC-D9BC-4F3E-A8F6-E884570F5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855" y="5937961"/>
            <a:ext cx="531286" cy="493803"/>
          </a:xfrm>
          <a:prstGeom prst="rect">
            <a:avLst/>
          </a:prstGeom>
        </p:spPr>
      </p:pic>
      <p:pic>
        <p:nvPicPr>
          <p:cNvPr id="3" name="Picture 2">
            <a:extLst>
              <a:ext uri="{FF2B5EF4-FFF2-40B4-BE49-F238E27FC236}">
                <a16:creationId xmlns:a16="http://schemas.microsoft.com/office/drawing/2014/main" id="{E8F354CE-0629-4C58-9CC0-A862118D6530}"/>
              </a:ext>
            </a:extLst>
          </p:cNvPr>
          <p:cNvPicPr>
            <a:picLocks noChangeAspect="1"/>
          </p:cNvPicPr>
          <p:nvPr/>
        </p:nvPicPr>
        <p:blipFill>
          <a:blip r:embed="rId3"/>
          <a:stretch>
            <a:fillRect/>
          </a:stretch>
        </p:blipFill>
        <p:spPr>
          <a:xfrm>
            <a:off x="2898324" y="1421409"/>
            <a:ext cx="6395351" cy="5300066"/>
          </a:xfrm>
          <a:prstGeom prst="rect">
            <a:avLst/>
          </a:prstGeom>
        </p:spPr>
      </p:pic>
    </p:spTree>
    <p:extLst>
      <p:ext uri="{BB962C8B-B14F-4D97-AF65-F5344CB8AC3E}">
        <p14:creationId xmlns:p14="http://schemas.microsoft.com/office/powerpoint/2010/main" val="1363196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09342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Evaluation Plot</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Prediction Probabilities Histogram</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Prediction Probabilities Histogram visualizes the distribution of the model's predicted probabilities for different classes in classification.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shows </a:t>
            </a:r>
            <a:r>
              <a:rPr lang="en-US" sz="1600" b="1" dirty="0">
                <a:latin typeface="Times New Roman" panose="02020603050405020304" pitchFamily="18" charset="0"/>
                <a:cs typeface="Times New Roman" panose="02020603050405020304" pitchFamily="18" charset="0"/>
              </a:rPr>
              <a:t>how</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confident the model is about its predictions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x-axis represents the predicted probability values (typically ranging from 0 to 1).</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y-axis represents the </a:t>
            </a:r>
            <a:r>
              <a:rPr lang="en-US" sz="1600" b="1" dirty="0">
                <a:solidFill>
                  <a:srgbClr val="FF0000"/>
                </a:solidFill>
                <a:latin typeface="Times New Roman" panose="02020603050405020304" pitchFamily="18" charset="0"/>
                <a:cs typeface="Times New Roman" panose="02020603050405020304" pitchFamily="18" charset="0"/>
              </a:rPr>
              <a:t>frequency or count of predictions (number of samples) </a:t>
            </a:r>
            <a:r>
              <a:rPr lang="en-US" sz="1600" dirty="0">
                <a:latin typeface="Times New Roman" panose="02020603050405020304" pitchFamily="18" charset="0"/>
                <a:cs typeface="Times New Roman" panose="02020603050405020304" pitchFamily="18" charset="0"/>
              </a:rPr>
              <a:t>at each probability level.</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A good model will have higher bars near 0 and 1, indicating confident predictions.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shows how many predictions the model made with </a:t>
            </a:r>
            <a:r>
              <a:rPr lang="en-US" sz="1600" b="1" dirty="0">
                <a:latin typeface="Times New Roman" panose="02020603050405020304" pitchFamily="18" charset="0"/>
                <a:cs typeface="Times New Roman" panose="02020603050405020304" pitchFamily="18" charset="0"/>
              </a:rPr>
              <a:t>low, medium, or high confidence </a:t>
            </a:r>
            <a:r>
              <a:rPr lang="en-US" sz="1600" dirty="0">
                <a:latin typeface="Times New Roman" panose="02020603050405020304" pitchFamily="18" charset="0"/>
                <a:cs typeface="Times New Roman" panose="02020603050405020304" pitchFamily="18" charset="0"/>
              </a:rPr>
              <a:t>(e.g., close to 0, around 0.5, or close to 1).</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the figure, the tall bars near 0 indicate that the model is assigning </a:t>
            </a:r>
            <a:r>
              <a:rPr lang="en-US" sz="1600" b="1" dirty="0">
                <a:latin typeface="Times New Roman" panose="02020603050405020304" pitchFamily="18" charset="0"/>
                <a:cs typeface="Times New Roman" panose="02020603050405020304" pitchFamily="18" charset="0"/>
              </a:rPr>
              <a:t>a very low probability for some classes.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There are a few bars near 1, which indicate that the model is highly confident in predicting certain classes correctly.</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But in general, it is moderate to bad. </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Taller bar near 1 in the x axis, the better. </a:t>
            </a: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41</a:t>
            </a:fld>
            <a:endParaRPr lang="en-US"/>
          </a:p>
        </p:txBody>
      </p:sp>
      <p:pic>
        <p:nvPicPr>
          <p:cNvPr id="10" name="Picture 9">
            <a:extLst>
              <a:ext uri="{FF2B5EF4-FFF2-40B4-BE49-F238E27FC236}">
                <a16:creationId xmlns:a16="http://schemas.microsoft.com/office/drawing/2014/main" id="{88E972BC-D9BC-4F3E-A8F6-E884570F5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855" y="5937961"/>
            <a:ext cx="531286" cy="493803"/>
          </a:xfrm>
          <a:prstGeom prst="rect">
            <a:avLst/>
          </a:prstGeom>
        </p:spPr>
      </p:pic>
      <p:pic>
        <p:nvPicPr>
          <p:cNvPr id="5" name="Picture 4">
            <a:extLst>
              <a:ext uri="{FF2B5EF4-FFF2-40B4-BE49-F238E27FC236}">
                <a16:creationId xmlns:a16="http://schemas.microsoft.com/office/drawing/2014/main" id="{F08145BB-DBB6-4D06-8BD1-C2F1AB96810F}"/>
              </a:ext>
            </a:extLst>
          </p:cNvPr>
          <p:cNvPicPr>
            <a:picLocks noChangeAspect="1"/>
          </p:cNvPicPr>
          <p:nvPr/>
        </p:nvPicPr>
        <p:blipFill>
          <a:blip r:embed="rId3"/>
          <a:stretch>
            <a:fillRect/>
          </a:stretch>
        </p:blipFill>
        <p:spPr>
          <a:xfrm>
            <a:off x="2948380" y="3724623"/>
            <a:ext cx="6295240" cy="3133377"/>
          </a:xfrm>
          <a:prstGeom prst="rect">
            <a:avLst/>
          </a:prstGeom>
        </p:spPr>
      </p:pic>
    </p:spTree>
    <p:extLst>
      <p:ext uri="{BB962C8B-B14F-4D97-AF65-F5344CB8AC3E}">
        <p14:creationId xmlns:p14="http://schemas.microsoft.com/office/powerpoint/2010/main" val="4121780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704808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Evaluation Plot</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Box Plot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box plot (or box-and-whisker plot) visually summarizes the </a:t>
            </a:r>
            <a:r>
              <a:rPr lang="en-US" sz="1600" b="1" dirty="0">
                <a:latin typeface="Times New Roman" panose="02020603050405020304" pitchFamily="18" charset="0"/>
                <a:cs typeface="Times New Roman" panose="02020603050405020304" pitchFamily="18" charset="0"/>
              </a:rPr>
              <a:t>distribution of a dataset by showing its quartiles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plot displays the </a:t>
            </a:r>
            <a:r>
              <a:rPr lang="en-US" sz="1600" b="1" dirty="0">
                <a:latin typeface="Times New Roman" panose="02020603050405020304" pitchFamily="18" charset="0"/>
                <a:cs typeface="Times New Roman" panose="02020603050405020304" pitchFamily="18" charset="0"/>
              </a:rPr>
              <a:t>median (middle value), upper and lower quartiles (25th and 75th percentiles), </a:t>
            </a:r>
            <a:r>
              <a:rPr lang="en-US" sz="1600" dirty="0">
                <a:latin typeface="Times New Roman" panose="02020603050405020304" pitchFamily="18" charset="0"/>
                <a:cs typeface="Times New Roman" panose="02020603050405020304" pitchFamily="18" charset="0"/>
              </a:rPr>
              <a:t>and </a:t>
            </a:r>
            <a:r>
              <a:rPr lang="en-US" sz="1600" b="1" dirty="0">
                <a:latin typeface="Times New Roman" panose="02020603050405020304" pitchFamily="18" charset="0"/>
                <a:cs typeface="Times New Roman" panose="02020603050405020304" pitchFamily="18" charset="0"/>
              </a:rPr>
              <a:t>whiskers</a:t>
            </a:r>
            <a:r>
              <a:rPr lang="en-US" sz="1600" dirty="0">
                <a:latin typeface="Times New Roman" panose="02020603050405020304" pitchFamily="18" charset="0"/>
                <a:cs typeface="Times New Roman" panose="02020603050405020304" pitchFamily="18" charset="0"/>
              </a:rPr>
              <a:t> representing the range within 1.5 times the interquartile range (IQR).</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Outliers are displayed as individual points beyond the whiskers.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Box plots are useful for </a:t>
            </a:r>
            <a:r>
              <a:rPr lang="en-US" sz="1600" b="1" dirty="0">
                <a:latin typeface="Times New Roman" panose="02020603050405020304" pitchFamily="18" charset="0"/>
                <a:cs typeface="Times New Roman" panose="02020603050405020304" pitchFamily="18" charset="0"/>
              </a:rPr>
              <a:t>identifying the spread, skewness, and outliers </a:t>
            </a:r>
            <a:r>
              <a:rPr lang="en-US" sz="1600" dirty="0">
                <a:latin typeface="Times New Roman" panose="02020603050405020304" pitchFamily="18" charset="0"/>
                <a:cs typeface="Times New Roman" panose="02020603050405020304" pitchFamily="18" charset="0"/>
              </a:rPr>
              <a:t>in a dataset.</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Whiskers</a:t>
            </a:r>
            <a:r>
              <a:rPr lang="en-US" sz="1600" dirty="0">
                <a:latin typeface="Times New Roman" panose="02020603050405020304" pitchFamily="18" charset="0"/>
                <a:cs typeface="Times New Roman" panose="02020603050405020304" pitchFamily="18" charset="0"/>
              </a:rPr>
              <a:t> in a box plot are the lines that </a:t>
            </a:r>
            <a:r>
              <a:rPr lang="en-US" sz="1600" b="1" dirty="0">
                <a:latin typeface="Times New Roman" panose="02020603050405020304" pitchFamily="18" charset="0"/>
                <a:cs typeface="Times New Roman" panose="02020603050405020304" pitchFamily="18" charset="0"/>
              </a:rPr>
              <a:t>extend from the box to the minimum and maximum values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While outliers (data points beyond this range) are shown as individual points outside the whiskers.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short, </a:t>
            </a:r>
            <a:r>
              <a:rPr lang="en-US" sz="1600" b="1" dirty="0">
                <a:latin typeface="Times New Roman" panose="02020603050405020304" pitchFamily="18" charset="0"/>
                <a:cs typeface="Times New Roman" panose="02020603050405020304" pitchFamily="18" charset="0"/>
              </a:rPr>
              <a:t>whiskers represent the spread of most of the data but exclude extreme outliers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thick black line </a:t>
            </a:r>
            <a:r>
              <a:rPr lang="en-US" sz="1600" dirty="0">
                <a:latin typeface="Times New Roman" panose="02020603050405020304" pitchFamily="18" charset="0"/>
                <a:cs typeface="Times New Roman" panose="02020603050405020304" pitchFamily="18" charset="0"/>
              </a:rPr>
              <a:t>is the </a:t>
            </a:r>
            <a:r>
              <a:rPr lang="en-US" sz="1600" b="1" dirty="0">
                <a:latin typeface="Times New Roman" panose="02020603050405020304" pitchFamily="18" charset="0"/>
                <a:cs typeface="Times New Roman" panose="02020603050405020304" pitchFamily="18" charset="0"/>
              </a:rPr>
              <a:t>median (50th percentile), </a:t>
            </a:r>
            <a:r>
              <a:rPr lang="en-US" sz="1600" dirty="0">
                <a:latin typeface="Times New Roman" panose="02020603050405020304" pitchFamily="18" charset="0"/>
                <a:cs typeface="Times New Roman" panose="02020603050405020304" pitchFamily="18" charset="0"/>
              </a:rPr>
              <a:t>which is annotated for each class.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dashed green line inside the box </a:t>
            </a:r>
            <a:r>
              <a:rPr lang="en-US" sz="1600" dirty="0">
                <a:latin typeface="Times New Roman" panose="02020603050405020304" pitchFamily="18" charset="0"/>
                <a:cs typeface="Times New Roman" panose="02020603050405020304" pitchFamily="18" charset="0"/>
              </a:rPr>
              <a:t>is the </a:t>
            </a:r>
            <a:r>
              <a:rPr lang="en-US" sz="1600" b="1" dirty="0">
                <a:latin typeface="Times New Roman" panose="02020603050405020304" pitchFamily="18" charset="0"/>
                <a:cs typeface="Times New Roman" panose="02020603050405020304" pitchFamily="18" charset="0"/>
              </a:rPr>
              <a:t>mean</a:t>
            </a:r>
            <a:r>
              <a:rPr lang="en-US" sz="1600" dirty="0">
                <a:latin typeface="Times New Roman" panose="02020603050405020304" pitchFamily="18" charset="0"/>
                <a:cs typeface="Times New Roman" panose="02020603050405020304" pitchFamily="18" charset="0"/>
              </a:rPr>
              <a:t>, which is also annotated for each class.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mean represents the average predicted probability </a:t>
            </a:r>
            <a:r>
              <a:rPr lang="en-US" sz="1600" dirty="0">
                <a:latin typeface="Times New Roman" panose="02020603050405020304" pitchFamily="18" charset="0"/>
                <a:cs typeface="Times New Roman" panose="02020603050405020304" pitchFamily="18" charset="0"/>
              </a:rPr>
              <a:t>for each class across all samples.</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For example, if the mean for class 0 is 0.32, it means that, on average, the model predicts a 32% chance of class 0 being the correct class for the samples.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median is the middle predicted probability </a:t>
            </a:r>
            <a:r>
              <a:rPr lang="en-US" sz="1600" dirty="0">
                <a:latin typeface="Times New Roman" panose="02020603050405020304" pitchFamily="18" charset="0"/>
                <a:cs typeface="Times New Roman" panose="02020603050405020304" pitchFamily="18" charset="0"/>
              </a:rPr>
              <a:t>for each class when all predicted probabilities are sorted.</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For example, if the median for class 1 is 0.03, it means that 50% of the predicted probabilities for class 1 are below 0.03 and 50% are above it.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box plot shows the summary statistics: </a:t>
            </a:r>
            <a:r>
              <a:rPr lang="en-US" sz="1600" b="1" dirty="0">
                <a:latin typeface="Times New Roman" panose="02020603050405020304" pitchFamily="18" charset="0"/>
                <a:cs typeface="Times New Roman" panose="02020603050405020304" pitchFamily="18" charset="0"/>
              </a:rPr>
              <a:t>median, quartiles, IQR, and outliers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focuses on specific data points and </a:t>
            </a:r>
            <a:r>
              <a:rPr lang="en-US" sz="1600" b="1" dirty="0">
                <a:latin typeface="Times New Roman" panose="02020603050405020304" pitchFamily="18" charset="0"/>
                <a:cs typeface="Times New Roman" panose="02020603050405020304" pitchFamily="18" charset="0"/>
              </a:rPr>
              <a:t>how spread out the data is</a:t>
            </a:r>
            <a:r>
              <a:rPr lang="en-US" sz="1600" dirty="0">
                <a:latin typeface="Times New Roman" panose="02020603050405020304" pitchFamily="18" charset="0"/>
                <a:cs typeface="Times New Roman" panose="02020603050405020304" pitchFamily="18" charset="0"/>
              </a:rPr>
              <a:t>, particularly focusing on </a:t>
            </a:r>
            <a:r>
              <a:rPr lang="en-US" sz="1600" b="1" dirty="0">
                <a:solidFill>
                  <a:srgbClr val="FF0000"/>
                </a:solidFill>
                <a:latin typeface="Times New Roman" panose="02020603050405020304" pitchFamily="18" charset="0"/>
                <a:cs typeface="Times New Roman" panose="02020603050405020304" pitchFamily="18" charset="0"/>
              </a:rPr>
              <a:t>central tendencies (median and mean).</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Violin plot </a:t>
            </a:r>
            <a:r>
              <a:rPr lang="en-US" sz="1600" dirty="0">
                <a:latin typeface="Times New Roman" panose="02020603050405020304" pitchFamily="18" charset="0"/>
                <a:cs typeface="Times New Roman" panose="02020603050405020304" pitchFamily="18" charset="0"/>
              </a:rPr>
              <a:t>Combines elements of a </a:t>
            </a:r>
            <a:r>
              <a:rPr lang="en-US" sz="1600" b="1" dirty="0">
                <a:latin typeface="Times New Roman" panose="02020603050405020304" pitchFamily="18" charset="0"/>
                <a:cs typeface="Times New Roman" panose="02020603050405020304" pitchFamily="18" charset="0"/>
              </a:rPr>
              <a:t>box plot and a density plot.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the box plot, "</a:t>
            </a:r>
            <a:r>
              <a:rPr lang="en-US" sz="1600" b="1" dirty="0">
                <a:latin typeface="Times New Roman" panose="02020603050405020304" pitchFamily="18" charset="0"/>
                <a:cs typeface="Times New Roman" panose="02020603050405020304" pitchFamily="18" charset="0"/>
              </a:rPr>
              <a:t>6 outliers</a:t>
            </a:r>
            <a:r>
              <a:rPr lang="en-US" sz="1600" dirty="0">
                <a:latin typeface="Times New Roman" panose="02020603050405020304" pitchFamily="18" charset="0"/>
                <a:cs typeface="Times New Roman" panose="02020603050405020304" pitchFamily="18" charset="0"/>
              </a:rPr>
              <a:t>" means there are </a:t>
            </a:r>
            <a:r>
              <a:rPr lang="en-US" sz="1600" b="1" dirty="0">
                <a:latin typeface="Times New Roman" panose="02020603050405020304" pitchFamily="18" charset="0"/>
                <a:cs typeface="Times New Roman" panose="02020603050405020304" pitchFamily="18" charset="0"/>
              </a:rPr>
              <a:t>six predicted probabilities (samples) for class 3 that are far from the typical range,</a:t>
            </a:r>
            <a:r>
              <a:rPr lang="en-US" sz="1600" dirty="0">
                <a:latin typeface="Times New Roman" panose="02020603050405020304" pitchFamily="18" charset="0"/>
                <a:cs typeface="Times New Roman" panose="02020603050405020304" pitchFamily="18" charset="0"/>
              </a:rPr>
              <a:t> indicating unusual predictions for that class.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High (75th percentile), meaning 75% of the data falls below this value. Check the violin plot slide for more info.</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42</a:t>
            </a:fld>
            <a:endParaRPr lang="en-US"/>
          </a:p>
        </p:txBody>
      </p:sp>
      <p:pic>
        <p:nvPicPr>
          <p:cNvPr id="10" name="Picture 9">
            <a:extLst>
              <a:ext uri="{FF2B5EF4-FFF2-40B4-BE49-F238E27FC236}">
                <a16:creationId xmlns:a16="http://schemas.microsoft.com/office/drawing/2014/main" id="{88E972BC-D9BC-4F3E-A8F6-E884570F5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855" y="5937961"/>
            <a:ext cx="531286" cy="493803"/>
          </a:xfrm>
          <a:prstGeom prst="rect">
            <a:avLst/>
          </a:prstGeom>
        </p:spPr>
      </p:pic>
    </p:spTree>
    <p:extLst>
      <p:ext uri="{BB962C8B-B14F-4D97-AF65-F5344CB8AC3E}">
        <p14:creationId xmlns:p14="http://schemas.microsoft.com/office/powerpoint/2010/main" val="2527443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63121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Evaluation Plot</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Box Plot</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43</a:t>
            </a:fld>
            <a:endParaRPr lang="en-US"/>
          </a:p>
        </p:txBody>
      </p:sp>
      <p:pic>
        <p:nvPicPr>
          <p:cNvPr id="10" name="Picture 9">
            <a:extLst>
              <a:ext uri="{FF2B5EF4-FFF2-40B4-BE49-F238E27FC236}">
                <a16:creationId xmlns:a16="http://schemas.microsoft.com/office/drawing/2014/main" id="{88E972BC-D9BC-4F3E-A8F6-E884570F5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855" y="5937961"/>
            <a:ext cx="531286" cy="493803"/>
          </a:xfrm>
          <a:prstGeom prst="rect">
            <a:avLst/>
          </a:prstGeom>
        </p:spPr>
      </p:pic>
      <p:pic>
        <p:nvPicPr>
          <p:cNvPr id="3" name="Picture 2">
            <a:extLst>
              <a:ext uri="{FF2B5EF4-FFF2-40B4-BE49-F238E27FC236}">
                <a16:creationId xmlns:a16="http://schemas.microsoft.com/office/drawing/2014/main" id="{21EE9C6E-2FDC-496A-9243-AFBC6BC4A659}"/>
              </a:ext>
            </a:extLst>
          </p:cNvPr>
          <p:cNvPicPr>
            <a:picLocks noChangeAspect="1"/>
          </p:cNvPicPr>
          <p:nvPr/>
        </p:nvPicPr>
        <p:blipFill>
          <a:blip r:embed="rId3"/>
          <a:stretch>
            <a:fillRect/>
          </a:stretch>
        </p:blipFill>
        <p:spPr>
          <a:xfrm>
            <a:off x="2371760" y="0"/>
            <a:ext cx="7448480" cy="6858000"/>
          </a:xfrm>
          <a:prstGeom prst="rect">
            <a:avLst/>
          </a:prstGeom>
        </p:spPr>
      </p:pic>
    </p:spTree>
    <p:extLst>
      <p:ext uri="{BB962C8B-B14F-4D97-AF65-F5344CB8AC3E}">
        <p14:creationId xmlns:p14="http://schemas.microsoft.com/office/powerpoint/2010/main" val="1211096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33965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Classifiers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Naïve Bayes (NB)</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Naive Bayes is a </a:t>
            </a:r>
            <a:r>
              <a:rPr lang="en-US" sz="1600" b="1" dirty="0">
                <a:latin typeface="Times New Roman" panose="02020603050405020304" pitchFamily="18" charset="0"/>
                <a:cs typeface="Times New Roman" panose="02020603050405020304" pitchFamily="18" charset="0"/>
              </a:rPr>
              <a:t>simple probabilistic classifier </a:t>
            </a:r>
            <a:r>
              <a:rPr lang="en-US" sz="1600" dirty="0">
                <a:latin typeface="Times New Roman" panose="02020603050405020304" pitchFamily="18" charset="0"/>
                <a:cs typeface="Times New Roman" panose="02020603050405020304" pitchFamily="18" charset="0"/>
              </a:rPr>
              <a:t>based on applying </a:t>
            </a:r>
            <a:r>
              <a:rPr lang="en-US" sz="1600" b="1" dirty="0">
                <a:latin typeface="Times New Roman" panose="02020603050405020304" pitchFamily="18" charset="0"/>
                <a:cs typeface="Times New Roman" panose="02020603050405020304" pitchFamily="18" charset="0"/>
              </a:rPr>
              <a:t>Bayes' theorem </a:t>
            </a:r>
            <a:r>
              <a:rPr lang="en-US" sz="1600" dirty="0">
                <a:latin typeface="Times New Roman" panose="02020603050405020304" pitchFamily="18" charset="0"/>
                <a:cs typeface="Times New Roman" panose="02020603050405020304" pitchFamily="18" charset="0"/>
              </a:rPr>
              <a:t>with the assumption that </a:t>
            </a:r>
            <a:r>
              <a:rPr lang="en-US" sz="1600" b="1" dirty="0">
                <a:latin typeface="Times New Roman" panose="02020603050405020304" pitchFamily="18" charset="0"/>
                <a:cs typeface="Times New Roman" panose="02020603050405020304" pitchFamily="18" charset="0"/>
              </a:rPr>
              <a:t>features are </a:t>
            </a:r>
            <a:r>
              <a:rPr lang="en-US" sz="1600" b="1" dirty="0">
                <a:solidFill>
                  <a:srgbClr val="FF0000"/>
                </a:solidFill>
                <a:latin typeface="Times New Roman" panose="02020603050405020304" pitchFamily="18" charset="0"/>
                <a:cs typeface="Times New Roman" panose="02020603050405020304" pitchFamily="18" charset="0"/>
              </a:rPr>
              <a:t>independent</a:t>
            </a:r>
            <a:r>
              <a:rPr lang="en-US" sz="1600" b="1" dirty="0">
                <a:latin typeface="Times New Roman" panose="02020603050405020304" pitchFamily="18" charset="0"/>
                <a:cs typeface="Times New Roman" panose="02020603050405020304" pitchFamily="18" charset="0"/>
              </a:rPr>
              <a:t> of each other (hence "</a:t>
            </a:r>
            <a:r>
              <a:rPr lang="en-US" sz="1600" b="1" dirty="0">
                <a:solidFill>
                  <a:srgbClr val="FF0000"/>
                </a:solidFill>
                <a:latin typeface="Times New Roman" panose="02020603050405020304" pitchFamily="18" charset="0"/>
                <a:cs typeface="Times New Roman" panose="02020603050405020304" pitchFamily="18" charset="0"/>
              </a:rPr>
              <a:t>naive</a:t>
            </a:r>
            <a:r>
              <a:rPr lang="en-US" sz="1600" b="1"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a:t>
            </a:r>
            <a:r>
              <a:rPr lang="en-US" sz="1600" b="1" dirty="0">
                <a:latin typeface="Times New Roman" panose="02020603050405020304" pitchFamily="18" charset="0"/>
                <a:cs typeface="Times New Roman" panose="02020603050405020304" pitchFamily="18" charset="0"/>
              </a:rPr>
              <a:t>calculates the probability of a class given the input features and chooses the class </a:t>
            </a:r>
            <a:r>
              <a:rPr lang="en-US" sz="1600" dirty="0">
                <a:latin typeface="Times New Roman" panose="02020603050405020304" pitchFamily="18" charset="0"/>
                <a:cs typeface="Times New Roman" panose="02020603050405020304" pitchFamily="18" charset="0"/>
              </a:rPr>
              <a:t>with the highest probability.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Despite the </a:t>
            </a:r>
            <a:r>
              <a:rPr lang="en-US" sz="1600" b="1" dirty="0">
                <a:latin typeface="Times New Roman" panose="02020603050405020304" pitchFamily="18" charset="0"/>
                <a:cs typeface="Times New Roman" panose="02020603050405020304" pitchFamily="18" charset="0"/>
              </a:rPr>
              <a:t>strong </a:t>
            </a:r>
            <a:r>
              <a:rPr lang="en-US" sz="1600" b="1" dirty="0">
                <a:solidFill>
                  <a:srgbClr val="FF0000"/>
                </a:solidFill>
                <a:latin typeface="Times New Roman" panose="02020603050405020304" pitchFamily="18" charset="0"/>
                <a:cs typeface="Times New Roman" panose="02020603050405020304" pitchFamily="18" charset="0"/>
              </a:rPr>
              <a:t>independence</a:t>
            </a:r>
            <a:r>
              <a:rPr lang="en-US" sz="1600" b="1" dirty="0">
                <a:latin typeface="Times New Roman" panose="02020603050405020304" pitchFamily="18" charset="0"/>
                <a:cs typeface="Times New Roman" panose="02020603050405020304" pitchFamily="18" charset="0"/>
              </a:rPr>
              <a:t> assumption, it works surprisingly well </a:t>
            </a:r>
            <a:r>
              <a:rPr lang="en-US" sz="1600" dirty="0">
                <a:latin typeface="Times New Roman" panose="02020603050405020304" pitchFamily="18" charset="0"/>
                <a:cs typeface="Times New Roman" panose="02020603050405020304" pitchFamily="18" charset="0"/>
              </a:rPr>
              <a:t>in practice.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Naive Bayes is </a:t>
            </a:r>
            <a:r>
              <a:rPr lang="en-US" sz="1600" b="1" dirty="0">
                <a:latin typeface="Times New Roman" panose="02020603050405020304" pitchFamily="18" charset="0"/>
                <a:cs typeface="Times New Roman" panose="02020603050405020304" pitchFamily="18" charset="0"/>
              </a:rPr>
              <a:t>fast, efficient</a:t>
            </a:r>
            <a:r>
              <a:rPr lang="en-US" sz="1600" dirty="0">
                <a:latin typeface="Times New Roman" panose="02020603050405020304" pitchFamily="18" charset="0"/>
                <a:cs typeface="Times New Roman" panose="02020603050405020304" pitchFamily="18" charset="0"/>
              </a:rPr>
              <a:t>, and works well with </a:t>
            </a:r>
            <a:r>
              <a:rPr lang="en-US" sz="1600" b="1" dirty="0">
                <a:latin typeface="Times New Roman" panose="02020603050405020304" pitchFamily="18" charset="0"/>
                <a:cs typeface="Times New Roman" panose="02020603050405020304" pitchFamily="18" charset="0"/>
              </a:rPr>
              <a:t>small datasets</a:t>
            </a:r>
            <a:r>
              <a:rPr lang="en-US" sz="1600" dirty="0">
                <a:latin typeface="Times New Roman" panose="02020603050405020304" pitchFamily="18" charset="0"/>
                <a:cs typeface="Times New Roman" panose="02020603050405020304" pitchFamily="18" charset="0"/>
              </a:rPr>
              <a:t>, especially for </a:t>
            </a:r>
            <a:r>
              <a:rPr lang="en-US" sz="1600" b="1" dirty="0">
                <a:latin typeface="Times New Roman" panose="02020603050405020304" pitchFamily="18" charset="0"/>
                <a:cs typeface="Times New Roman" panose="02020603050405020304" pitchFamily="18" charset="0"/>
              </a:rPr>
              <a:t>text classification and categorical data</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It's commonly used in </a:t>
            </a:r>
            <a:r>
              <a:rPr lang="en-US" sz="1600" b="1" dirty="0">
                <a:latin typeface="Times New Roman" panose="02020603050405020304" pitchFamily="18" charset="0"/>
                <a:cs typeface="Times New Roman" panose="02020603050405020304" pitchFamily="18" charset="0"/>
              </a:rPr>
              <a:t>spam filtering</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document classification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sentiment analysis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medical diagnosis due to its </a:t>
            </a:r>
            <a:r>
              <a:rPr lang="en-US" sz="1600" b="1" dirty="0">
                <a:solidFill>
                  <a:srgbClr val="FF0000"/>
                </a:solidFill>
                <a:latin typeface="Times New Roman" panose="02020603050405020304" pitchFamily="18" charset="0"/>
                <a:cs typeface="Times New Roman" panose="02020603050405020304" pitchFamily="18" charset="0"/>
              </a:rPr>
              <a:t>simplicity</a:t>
            </a:r>
            <a:r>
              <a:rPr lang="en-US" sz="1600" b="1" dirty="0">
                <a:latin typeface="Times New Roman" panose="02020603050405020304" pitchFamily="18" charset="0"/>
                <a:cs typeface="Times New Roman" panose="02020603050405020304" pitchFamily="18" charset="0"/>
              </a:rPr>
              <a:t> and efficiency.</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sentiment</a:t>
            </a:r>
            <a:r>
              <a:rPr lang="en-US" sz="1600" dirty="0">
                <a:latin typeface="Times New Roman" panose="02020603050405020304" pitchFamily="18" charset="0"/>
                <a:cs typeface="Times New Roman" panose="02020603050405020304" pitchFamily="18" charset="0"/>
              </a:rPr>
              <a:t> typically refers to the </a:t>
            </a:r>
            <a:r>
              <a:rPr lang="en-US" sz="1600" b="1" dirty="0">
                <a:latin typeface="Times New Roman" panose="02020603050405020304" pitchFamily="18" charset="0"/>
                <a:cs typeface="Times New Roman" panose="02020603050405020304" pitchFamily="18" charset="0"/>
              </a:rPr>
              <a:t>emotional tone or attitude expressed in text</a:t>
            </a:r>
            <a:r>
              <a:rPr lang="en-US" sz="1600" dirty="0">
                <a:latin typeface="Times New Roman" panose="02020603050405020304" pitchFamily="18" charset="0"/>
                <a:cs typeface="Times New Roman" panose="02020603050405020304" pitchFamily="18" charset="0"/>
              </a:rPr>
              <a:t>, such as </a:t>
            </a:r>
            <a:r>
              <a:rPr lang="en-US" sz="1600" b="1" dirty="0">
                <a:latin typeface="Times New Roman" panose="02020603050405020304" pitchFamily="18" charset="0"/>
                <a:cs typeface="Times New Roman" panose="02020603050405020304" pitchFamily="18" charset="0"/>
              </a:rPr>
              <a:t>positive, negative, or neutral </a:t>
            </a:r>
            <a:r>
              <a:rPr lang="en-US" sz="1600" dirty="0">
                <a:latin typeface="Times New Roman" panose="02020603050405020304" pitchFamily="18" charset="0"/>
                <a:cs typeface="Times New Roman" panose="02020603050405020304" pitchFamily="18" charset="0"/>
              </a:rPr>
              <a:t>feelings.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Sentiment analysis </a:t>
            </a:r>
            <a:r>
              <a:rPr lang="en-US" sz="1600" dirty="0">
                <a:latin typeface="Times New Roman" panose="02020603050405020304" pitchFamily="18" charset="0"/>
                <a:cs typeface="Times New Roman" panose="02020603050405020304" pitchFamily="18" charset="0"/>
              </a:rPr>
              <a:t>often focuses on determining the </a:t>
            </a:r>
            <a:r>
              <a:rPr lang="en-US" sz="1600" b="1" dirty="0">
                <a:latin typeface="Times New Roman" panose="02020603050405020304" pitchFamily="18" charset="0"/>
                <a:cs typeface="Times New Roman" panose="02020603050405020304" pitchFamily="18" charset="0"/>
              </a:rPr>
              <a:t>overall attitude (e.g., favorable or unfavorable) rather than specific emotions like anger, joy, or sadness.</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Sentiment is a simple form of emotion with two or three classes and looks for positive or negative aspects.</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44</a:t>
            </a:fld>
            <a:endParaRPr lang="en-US"/>
          </a:p>
        </p:txBody>
      </p:sp>
      <p:pic>
        <p:nvPicPr>
          <p:cNvPr id="8" name="Picture 7">
            <a:extLst>
              <a:ext uri="{FF2B5EF4-FFF2-40B4-BE49-F238E27FC236}">
                <a16:creationId xmlns:a16="http://schemas.microsoft.com/office/drawing/2014/main" id="{A289E438-5B2B-49F0-B86A-915A2986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35" y="5949115"/>
            <a:ext cx="605346" cy="50682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F2AEAE-C48C-4DB8-BEFD-9D74835FFF21}"/>
                  </a:ext>
                </a:extLst>
              </p:cNvPr>
              <p:cNvSpPr txBox="1"/>
              <p:nvPr/>
            </p:nvSpPr>
            <p:spPr>
              <a:xfrm>
                <a:off x="-37079" y="3557416"/>
                <a:ext cx="11118070" cy="3300584"/>
              </a:xfrm>
              <a:prstGeom prst="rect">
                <a:avLst/>
              </a:prstGeom>
              <a:noFill/>
            </p:spPr>
            <p:txBody>
              <a:bodyPr wrap="square">
                <a:spAutoFit/>
              </a:bodyPr>
              <a:lstStyle/>
              <a:p>
                <a:pPr marL="0" marR="0" algn="just">
                  <a:spcBef>
                    <a:spcPts val="0"/>
                  </a:spcBef>
                  <a:spcAft>
                    <a:spcPts val="1200"/>
                  </a:spcAft>
                </a:pPr>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Bayes' Theorem </a:t>
                </a:r>
                <a:r>
                  <a:rPr lang="en-US" sz="1800" dirty="0">
                    <a:effectLst/>
                    <a:latin typeface="Georgia" panose="02040502050405020303" pitchFamily="18" charset="0"/>
                    <a:ea typeface="Calibri" panose="020F0502020204030204" pitchFamily="34" charset="0"/>
                    <a:cs typeface="Arial" panose="020B0604020202020204" pitchFamily="34" charset="0"/>
                  </a:rPr>
                  <a:t>describes the probability of an event based on prior knowledge of conditions related to that event. It states that:</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𝐵</m:t>
                      </m:r>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𝐵</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r>
                            <a:rPr lang="en-US" sz="1800">
                              <a:effectLst/>
                              <a:latin typeface="Cambria Math" panose="02040503050406030204" pitchFamily="18" charset="0"/>
                              <a:ea typeface="Calibri" panose="020F0502020204030204" pitchFamily="34" charset="0"/>
                              <a:cs typeface="Arial" panose="020B0604020202020204" pitchFamily="34" charset="0"/>
                            </a:rPr>
                            <m:t>)</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𝐵</m:t>
                          </m:r>
                          <m:r>
                            <a:rPr lang="en-US" sz="1800">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𝐵</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probability of event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𝐴</m:t>
                    </m:r>
                  </m:oMath>
                </a14:m>
                <a:r>
                  <a:rPr lang="en-US" sz="1800" dirty="0">
                    <a:effectLst/>
                    <a:latin typeface="Georgia" panose="02040502050405020303" pitchFamily="18" charset="0"/>
                    <a:ea typeface="Calibri" panose="020F0502020204030204" pitchFamily="34" charset="0"/>
                    <a:cs typeface="Arial" panose="020B0604020202020204" pitchFamily="34" charset="0"/>
                  </a:rPr>
                  <a:t> occurring given that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𝐵</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true (posterior probability).</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𝐵</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probability of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𝐵</m:t>
                    </m:r>
                  </m:oMath>
                </a14:m>
                <a:r>
                  <a:rPr lang="en-US" sz="1800" dirty="0">
                    <a:effectLst/>
                    <a:latin typeface="Georgia" panose="02040502050405020303" pitchFamily="18" charset="0"/>
                    <a:ea typeface="Calibri" panose="020F0502020204030204" pitchFamily="34" charset="0"/>
                    <a:cs typeface="Arial" panose="020B0604020202020204" pitchFamily="34" charset="0"/>
                  </a:rPr>
                  <a:t> given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𝐴</m:t>
                    </m:r>
                  </m:oMath>
                </a14:m>
                <a:r>
                  <a:rPr lang="en-US" sz="1800" dirty="0">
                    <a:effectLst/>
                    <a:latin typeface="Georgia" panose="02040502050405020303" pitchFamily="18" charset="0"/>
                    <a:ea typeface="Calibri" panose="020F0502020204030204" pitchFamily="34" charset="0"/>
                    <a:cs typeface="Arial" panose="020B0604020202020204" pitchFamily="34" charset="0"/>
                  </a:rPr>
                  <a:t> (likelihood).</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prior probability of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𝐴</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𝐵</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total probability of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𝐵</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p:txBody>
          </p:sp>
        </mc:Choice>
        <mc:Fallback xmlns="">
          <p:sp>
            <p:nvSpPr>
              <p:cNvPr id="9" name="TextBox 8">
                <a:extLst>
                  <a:ext uri="{FF2B5EF4-FFF2-40B4-BE49-F238E27FC236}">
                    <a16:creationId xmlns:a16="http://schemas.microsoft.com/office/drawing/2014/main" id="{B2F2AEAE-C48C-4DB8-BEFD-9D74835FFF21}"/>
                  </a:ext>
                </a:extLst>
              </p:cNvPr>
              <p:cNvSpPr txBox="1">
                <a:spLocks noRot="1" noChangeAspect="1" noMove="1" noResize="1" noEditPoints="1" noAdjustHandles="1" noChangeArrowheads="1" noChangeShapeType="1" noTextEdit="1"/>
              </p:cNvSpPr>
              <p:nvPr/>
            </p:nvSpPr>
            <p:spPr>
              <a:xfrm>
                <a:off x="-37079" y="3557416"/>
                <a:ext cx="11118070" cy="3300584"/>
              </a:xfrm>
              <a:prstGeom prst="rect">
                <a:avLst/>
              </a:prstGeom>
              <a:blipFill>
                <a:blip r:embed="rId4"/>
                <a:stretch>
                  <a:fillRect l="-493" t="-1109" r="-439" b="-221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E535E37-BD16-41E7-B1E9-C1EBFF48BE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8536" y="3713041"/>
            <a:ext cx="1970543" cy="1970543"/>
          </a:xfrm>
          <a:prstGeom prst="rect">
            <a:avLst/>
          </a:prstGeom>
        </p:spPr>
      </p:pic>
    </p:spTree>
    <p:extLst>
      <p:ext uri="{BB962C8B-B14F-4D97-AF65-F5344CB8AC3E}">
        <p14:creationId xmlns:p14="http://schemas.microsoft.com/office/powerpoint/2010/main" val="500841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60098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Classifiers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K-Nearest Neighborhood (KNN)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k-Nearest Neighbors (k-NN) is a simple, instance-based learning algorithm that stores all available cases and classifies new cases based on a </a:t>
            </a:r>
            <a:r>
              <a:rPr lang="en-US" sz="1600" b="1" dirty="0">
                <a:latin typeface="Times New Roman" panose="02020603050405020304" pitchFamily="18" charset="0"/>
                <a:cs typeface="Times New Roman" panose="02020603050405020304" pitchFamily="18" charset="0"/>
              </a:rPr>
              <a:t>similarity measure (e.g., distance functions).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a type of </a:t>
            </a:r>
            <a:r>
              <a:rPr lang="en-US" sz="1600" b="1" dirty="0">
                <a:latin typeface="Times New Roman" panose="02020603050405020304" pitchFamily="18" charset="0"/>
                <a:cs typeface="Times New Roman" panose="02020603050405020304" pitchFamily="18" charset="0"/>
              </a:rPr>
              <a:t>lazy learning where the function is only approximated locally</a:t>
            </a:r>
            <a:r>
              <a:rPr lang="en-US" sz="1600" dirty="0">
                <a:latin typeface="Times New Roman" panose="02020603050405020304" pitchFamily="18" charset="0"/>
                <a:cs typeface="Times New Roman" panose="02020603050405020304" pitchFamily="18" charset="0"/>
              </a:rPr>
              <a:t>, and all computation is delayed until classification.</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"Lazy" learning refers to algorithms that delay the generalization process until a prediction is requested, rather than building a model during training. </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Lazy learning can make the training process faster because it skips building a predictive model during training.</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As a classifier, k-NN works by </a:t>
            </a:r>
            <a:r>
              <a:rPr lang="en-US" sz="1600" b="1" dirty="0">
                <a:latin typeface="Times New Roman" panose="02020603050405020304" pitchFamily="18" charset="0"/>
                <a:cs typeface="Times New Roman" panose="02020603050405020304" pitchFamily="18" charset="0"/>
              </a:rPr>
              <a:t>finding the most common class among the k-nearest neighbors </a:t>
            </a:r>
            <a:r>
              <a:rPr lang="en-US" sz="1600" dirty="0">
                <a:latin typeface="Times New Roman" panose="02020603050405020304" pitchFamily="18" charset="0"/>
                <a:cs typeface="Times New Roman" panose="02020603050405020304" pitchFamily="18" charset="0"/>
              </a:rPr>
              <a:t>of the data point it is trying to predict.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choice of 'k' and the distance metric are crucial in determining the accuracy </a:t>
            </a:r>
            <a:r>
              <a:rPr lang="en-US" sz="1600" dirty="0">
                <a:latin typeface="Times New Roman" panose="02020603050405020304" pitchFamily="18" charset="0"/>
                <a:cs typeface="Times New Roman" panose="02020603050405020304" pitchFamily="18" charset="0"/>
              </a:rPr>
              <a:t>of the classifier.</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Some applications: </a:t>
            </a:r>
            <a:r>
              <a:rPr lang="en-US" sz="1600" b="1" dirty="0">
                <a:latin typeface="Times New Roman" panose="02020603050405020304" pitchFamily="18" charset="0"/>
                <a:cs typeface="Times New Roman" panose="02020603050405020304" pitchFamily="18" charset="0"/>
              </a:rPr>
              <a:t>Recommendation Systems, Medical Diagnosis, Forecasting, and Image Recognition</a:t>
            </a:r>
            <a:r>
              <a:rPr lang="en-US" sz="1600" dirty="0">
                <a:latin typeface="Times New Roman" panose="02020603050405020304" pitchFamily="18" charset="0"/>
                <a:cs typeface="Times New Roman" panose="02020603050405020304" pitchFamily="18" charset="0"/>
              </a:rPr>
              <a:t>.</a:t>
            </a: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45</a:t>
            </a:fld>
            <a:endParaRPr lang="en-US"/>
          </a:p>
        </p:txBody>
      </p:sp>
      <p:pic>
        <p:nvPicPr>
          <p:cNvPr id="8" name="Picture 7">
            <a:extLst>
              <a:ext uri="{FF2B5EF4-FFF2-40B4-BE49-F238E27FC236}">
                <a16:creationId xmlns:a16="http://schemas.microsoft.com/office/drawing/2014/main" id="{A289E438-5B2B-49F0-B86A-915A2986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35" y="5949115"/>
            <a:ext cx="605346" cy="50682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35BB69-E90B-40BE-A96D-1BD786EE41DA}"/>
                  </a:ext>
                </a:extLst>
              </p:cNvPr>
              <p:cNvSpPr txBox="1"/>
              <p:nvPr/>
            </p:nvSpPr>
            <p:spPr>
              <a:xfrm>
                <a:off x="0" y="3552695"/>
                <a:ext cx="10545209" cy="2508764"/>
              </a:xfrm>
              <a:prstGeom prst="rect">
                <a:avLst/>
              </a:prstGeom>
              <a:noFill/>
            </p:spPr>
            <p:txBody>
              <a:bodyPr wrap="square">
                <a:spAutoFit/>
              </a:bodyPr>
              <a:lstStyle/>
              <a:p>
                <a:pPr marR="0" lvl="0" algn="just" rtl="0">
                  <a:spcBef>
                    <a:spcPts val="0"/>
                  </a:spcBef>
                  <a:spcAft>
                    <a:spcPts val="600"/>
                  </a:spcAft>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Euclidean Distance: This is the most common distance metric, often used when the data points are continuous. It is calculated as: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𝑑</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b="1" i="1">
                          <a:effectLst/>
                          <a:latin typeface="Cambria Math" panose="02040503050406030204" pitchFamily="18" charset="0"/>
                          <a:ea typeface="Calibri" panose="020F0502020204030204" pitchFamily="34" charset="0"/>
                          <a:cs typeface="Arial" panose="020B0604020202020204" pitchFamily="34" charset="0"/>
                        </a:rPr>
                        <m:t>𝐩</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b="1" i="1">
                          <a:effectLst/>
                          <a:latin typeface="Cambria Math" panose="02040503050406030204" pitchFamily="18" charset="0"/>
                          <a:ea typeface="Calibri" panose="020F0502020204030204" pitchFamily="34" charset="0"/>
                          <a:cs typeface="Arial" panose="020B0604020202020204" pitchFamily="34" charset="0"/>
                        </a:rPr>
                        <m:t>𝐪</m:t>
                      </m:r>
                      <m:r>
                        <a:rPr lang="en-US" sz="1800">
                          <a:effectLst/>
                          <a:latin typeface="Cambria Math" panose="02040503050406030204" pitchFamily="18" charset="0"/>
                          <a:ea typeface="Calibri" panose="020F0502020204030204" pitchFamily="34" charset="0"/>
                          <a:cs typeface="Arial" panose="020B0604020202020204" pitchFamily="34" charset="0"/>
                        </a:rPr>
                        <m:t>)=</m:t>
                      </m:r>
                      <m:rad>
                        <m:radPr>
                          <m:degHide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radPr>
                        <m:deg/>
                        <m:e>
                          <m:nary>
                            <m:naryPr>
                              <m:chr m:val="∑"/>
                              <m:limLoc m:val="undOvr"/>
                              <m:grow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𝑛</m:t>
                              </m:r>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r>
                            <a:rPr lang="en-US" sz="1800">
                              <a:effectLst/>
                              <a:latin typeface="Cambria Math" panose="02040503050406030204" pitchFamily="18" charset="0"/>
                              <a:ea typeface="Calibri" panose="020F0502020204030204" pitchFamily="34" charset="0"/>
                              <a:cs typeface="Arial" panose="020B0604020202020204" pitchFamily="34" charset="0"/>
                            </a:rPr>
                            <m:t> </m:t>
                          </m:r>
                          <m:sSup>
                            <m:s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𝑞</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e>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p>
                        </m:e>
                      </m:ra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r>
                      <a:rPr lang="en-US" sz="1800" b="1" i="1">
                        <a:effectLst/>
                        <a:latin typeface="Cambria Math" panose="02040503050406030204" pitchFamily="18" charset="0"/>
                        <a:ea typeface="Calibri" panose="020F0502020204030204" pitchFamily="34" charset="0"/>
                        <a:cs typeface="Arial" panose="020B0604020202020204" pitchFamily="34" charset="0"/>
                      </a:rPr>
                      <m:t>𝐩</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r>
                      <a:rPr lang="en-US" sz="1800" b="1" i="1">
                        <a:effectLst/>
                        <a:latin typeface="Cambria Math" panose="02040503050406030204" pitchFamily="18" charset="0"/>
                        <a:ea typeface="Calibri" panose="020F0502020204030204" pitchFamily="34" charset="0"/>
                        <a:cs typeface="Arial" panose="020B0604020202020204" pitchFamily="34" charset="0"/>
                      </a:rPr>
                      <m:t>𝐪</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are two points in Euclidean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𝑛</m:t>
                    </m:r>
                  </m:oMath>
                </a14:m>
                <a:r>
                  <a:rPr lang="en-US" sz="1800" dirty="0">
                    <a:effectLst/>
                    <a:latin typeface="Georgia" panose="02040502050405020303" pitchFamily="18" charset="0"/>
                    <a:ea typeface="Calibri" panose="020F0502020204030204" pitchFamily="34" charset="0"/>
                    <a:cs typeface="Arial" panose="020B0604020202020204" pitchFamily="34" charset="0"/>
                  </a:rPr>
                  <a:t>-space, and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𝑛</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number of dimensions (features) of the points.</a:t>
                </a:r>
              </a:p>
            </p:txBody>
          </p:sp>
        </mc:Choice>
        <mc:Fallback xmlns="">
          <p:sp>
            <p:nvSpPr>
              <p:cNvPr id="10" name="TextBox 9">
                <a:extLst>
                  <a:ext uri="{FF2B5EF4-FFF2-40B4-BE49-F238E27FC236}">
                    <a16:creationId xmlns:a16="http://schemas.microsoft.com/office/drawing/2014/main" id="{A135BB69-E90B-40BE-A96D-1BD786EE41DA}"/>
                  </a:ext>
                </a:extLst>
              </p:cNvPr>
              <p:cNvSpPr txBox="1">
                <a:spLocks noRot="1" noChangeAspect="1" noMove="1" noResize="1" noEditPoints="1" noAdjustHandles="1" noChangeArrowheads="1" noChangeShapeType="1" noTextEdit="1"/>
              </p:cNvSpPr>
              <p:nvPr/>
            </p:nvSpPr>
            <p:spPr>
              <a:xfrm>
                <a:off x="0" y="3552695"/>
                <a:ext cx="10545209" cy="2508764"/>
              </a:xfrm>
              <a:prstGeom prst="rect">
                <a:avLst/>
              </a:prstGeom>
              <a:blipFill>
                <a:blip r:embed="rId4"/>
                <a:stretch>
                  <a:fillRect l="-462" t="-1460" r="-462" b="-3163"/>
                </a:stretch>
              </a:blipFill>
            </p:spPr>
            <p:txBody>
              <a:bodyPr/>
              <a:lstStyle/>
              <a:p>
                <a:r>
                  <a:rPr lang="en-US">
                    <a:noFill/>
                  </a:rPr>
                  <a:t> </a:t>
                </a:r>
              </a:p>
            </p:txBody>
          </p:sp>
        </mc:Fallback>
      </mc:AlternateContent>
      <p:pic>
        <p:nvPicPr>
          <p:cNvPr id="1027" name="Picture 3" descr="k-nearest neighbor Icon - Free PNG &amp; SVG 2424488 - Noun Project">
            <a:extLst>
              <a:ext uri="{FF2B5EF4-FFF2-40B4-BE49-F238E27FC236}">
                <a16:creationId xmlns:a16="http://schemas.microsoft.com/office/drawing/2014/main" id="{BA16DF10-F0AF-4A29-ABFA-B586047F4E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6231" y="373121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19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09342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Classifiers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Support Vector Machine (SVM)</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Support Vector Machine (SVM) is a powerful and versatile machine learning algorithm used for </a:t>
            </a:r>
            <a:r>
              <a:rPr lang="en-US" sz="1600" b="1" dirty="0">
                <a:latin typeface="Times New Roman" panose="02020603050405020304" pitchFamily="18" charset="0"/>
                <a:cs typeface="Times New Roman" panose="02020603050405020304" pitchFamily="18" charset="0"/>
              </a:rPr>
              <a:t>classification and regression</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works by finding the </a:t>
            </a:r>
            <a:r>
              <a:rPr lang="en-US" sz="1600" b="1" dirty="0">
                <a:solidFill>
                  <a:srgbClr val="FF0000"/>
                </a:solidFill>
                <a:latin typeface="Times New Roman" panose="02020603050405020304" pitchFamily="18" charset="0"/>
                <a:cs typeface="Times New Roman" panose="02020603050405020304" pitchFamily="18" charset="0"/>
              </a:rPr>
              <a:t>hyperplane that best separates different classes in the feature space with the maximum margin</a:t>
            </a:r>
            <a:r>
              <a:rPr lang="en-US" sz="1600" b="1" dirty="0">
                <a:latin typeface="Times New Roman" panose="02020603050405020304" pitchFamily="18" charset="0"/>
                <a:cs typeface="Times New Roman" panose="02020603050405020304" pitchFamily="18" charset="0"/>
              </a:rPr>
              <a:t>, which is the distance between the hyperplane and the nearest data points from each class. </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These nearest points are known as support vectors.</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Some applications: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Image Classification</a:t>
            </a:r>
            <a:r>
              <a:rPr lang="en-US" sz="1600" dirty="0">
                <a:latin typeface="Times New Roman" panose="02020603050405020304" pitchFamily="18" charset="0"/>
                <a:cs typeface="Times New Roman" panose="02020603050405020304" pitchFamily="18" charset="0"/>
              </a:rPr>
              <a:t>: SVMs are used to categorize images into predefined categories, effectively handling high-dimensional spaces.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Text and Hypertext Categorization</a:t>
            </a:r>
            <a:r>
              <a:rPr lang="en-US" sz="1600" dirty="0">
                <a:latin typeface="Times New Roman" panose="02020603050405020304" pitchFamily="18" charset="0"/>
                <a:cs typeface="Times New Roman" panose="02020603050405020304" pitchFamily="18" charset="0"/>
              </a:rPr>
              <a:t>: SVMs help in classifying text for applications like spam detection and sentiment analysis.</a:t>
            </a:r>
          </a:p>
          <a:p>
            <a:pPr marL="1200150" lvl="2" indent="-285750" algn="just">
              <a:buFont typeface="Wingdings" panose="05000000000000000000" pitchFamily="2" charset="2"/>
              <a:buChar char="ü"/>
            </a:pPr>
            <a:r>
              <a:rPr lang="en-US" sz="1600" b="1" dirty="0">
                <a:solidFill>
                  <a:srgbClr val="FF0000"/>
                </a:solidFill>
                <a:latin typeface="Times New Roman" panose="02020603050405020304" pitchFamily="18" charset="0"/>
                <a:cs typeface="Times New Roman" panose="02020603050405020304" pitchFamily="18" charset="0"/>
              </a:rPr>
              <a:t>Bioinformatics</a:t>
            </a:r>
            <a:r>
              <a:rPr lang="en-US" sz="1600" dirty="0">
                <a:latin typeface="Times New Roman" panose="02020603050405020304" pitchFamily="18" charset="0"/>
                <a:cs typeface="Times New Roman" panose="02020603050405020304" pitchFamily="18" charset="0"/>
              </a:rPr>
              <a:t>: SVMs are used for protein classification, cancer classification, and gene expression analysis where accuracy is critical.</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Handwriting Recognition</a:t>
            </a:r>
            <a:r>
              <a:rPr lang="en-US" sz="1600" dirty="0">
                <a:latin typeface="Times New Roman" panose="02020603050405020304" pitchFamily="18" charset="0"/>
                <a:cs typeface="Times New Roman" panose="02020603050405020304" pitchFamily="18" charset="0"/>
              </a:rPr>
              <a:t>: SVMs can classify handwritten digits or letters by learning from a set of labeled examples.</a:t>
            </a: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46</a:t>
            </a:fld>
            <a:endParaRPr lang="en-US"/>
          </a:p>
        </p:txBody>
      </p:sp>
      <p:pic>
        <p:nvPicPr>
          <p:cNvPr id="8" name="Picture 7">
            <a:extLst>
              <a:ext uri="{FF2B5EF4-FFF2-40B4-BE49-F238E27FC236}">
                <a16:creationId xmlns:a16="http://schemas.microsoft.com/office/drawing/2014/main" id="{A289E438-5B2B-49F0-B86A-915A2986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35" y="5949115"/>
            <a:ext cx="605346" cy="50682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36015D-A26C-41F2-847A-6088C960E8AB}"/>
                  </a:ext>
                </a:extLst>
              </p:cNvPr>
              <p:cNvSpPr txBox="1"/>
              <p:nvPr/>
            </p:nvSpPr>
            <p:spPr>
              <a:xfrm>
                <a:off x="0" y="3684439"/>
                <a:ext cx="10941135" cy="3173561"/>
              </a:xfrm>
              <a:prstGeom prst="rect">
                <a:avLst/>
              </a:prstGeom>
              <a:noFill/>
            </p:spPr>
            <p:txBody>
              <a:bodyPr wrap="square">
                <a:spAutoFit/>
              </a:bodyPr>
              <a:lstStyle/>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SVM Equation: The fundamental idea of SVM is to solve the following optimization problem to find the hyperplane:</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limLow>
                        <m:limLowPr>
                          <m:ctrlPr>
                            <a:rPr lang="en-US" sz="1800" i="1">
                              <a:effectLst/>
                              <a:latin typeface="Cambria Math" panose="02040503050406030204" pitchFamily="18" charset="0"/>
                              <a:ea typeface="Calibri" panose="020F0502020204030204" pitchFamily="34" charset="0"/>
                              <a:cs typeface="Arial" panose="020B0604020202020204" pitchFamily="34" charset="0"/>
                            </a:rPr>
                          </m:ctrlPr>
                        </m:limLow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e>
                        <m:lim>
                          <m:r>
                            <a:rPr lang="en-US" sz="1800" b="1" i="1">
                              <a:effectLst/>
                              <a:latin typeface="Cambria Math" panose="02040503050406030204" pitchFamily="18" charset="0"/>
                              <a:ea typeface="Calibri" panose="020F0502020204030204" pitchFamily="34" charset="0"/>
                              <a:cs typeface="Arial" panose="020B0604020202020204" pitchFamily="34" charset="0"/>
                            </a:rPr>
                            <m:t>𝐰</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𝑏</m:t>
                          </m:r>
                        </m:lim>
                      </m:limLow>
                      <m:r>
                        <a:rPr lang="en-US" sz="1800">
                          <a:effectLst/>
                          <a:latin typeface="Cambria Math" panose="02040503050406030204" pitchFamily="18" charset="0"/>
                          <a:ea typeface="Calibri" panose="020F0502020204030204" pitchFamily="34" charset="0"/>
                          <a:cs typeface="Arial" panose="020B0604020202020204" pitchFamily="34" charset="0"/>
                        </a:rPr>
                        <m:t> </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a:effectLst/>
                              <a:latin typeface="Cambria Math" panose="02040503050406030204" pitchFamily="18" charset="0"/>
                              <a:ea typeface="Calibri" panose="020F0502020204030204" pitchFamily="34" charset="0"/>
                              <a:cs typeface="Arial" panose="020B0604020202020204" pitchFamily="34" charset="0"/>
                            </a:rPr>
                            <m:t>1</m:t>
                          </m:r>
                        </m:num>
                        <m:den>
                          <m:r>
                            <a:rPr lang="en-US" sz="1800">
                              <a:effectLst/>
                              <a:latin typeface="Cambria Math" panose="02040503050406030204" pitchFamily="18" charset="0"/>
                              <a:ea typeface="Calibri" panose="020F0502020204030204" pitchFamily="34" charset="0"/>
                              <a:cs typeface="Arial" panose="020B0604020202020204" pitchFamily="34" charset="0"/>
                            </a:rPr>
                            <m:t>2</m:t>
                          </m:r>
                        </m:den>
                      </m:f>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b="1" i="1">
                          <a:effectLst/>
                          <a:latin typeface="Cambria Math" panose="02040503050406030204" pitchFamily="18" charset="0"/>
                          <a:ea typeface="Calibri" panose="020F0502020204030204" pitchFamily="34" charset="0"/>
                          <a:cs typeface="Arial" panose="020B0604020202020204" pitchFamily="34" charset="0"/>
                        </a:rPr>
                        <m:t>𝐰</m:t>
                      </m:r>
                      <m:sSup>
                        <m:s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a:effectLst/>
                              <a:latin typeface="Cambria Math" panose="02040503050406030204" pitchFamily="18" charset="0"/>
                              <a:ea typeface="Calibri" panose="020F0502020204030204" pitchFamily="34" charset="0"/>
                              <a:cs typeface="Arial" panose="020B0604020202020204" pitchFamily="34" charset="0"/>
                            </a:rPr>
                            <m:t>∥</m:t>
                          </m:r>
                        </m:e>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p>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subject to the constraints: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b="1" i="1">
                              <a:effectLst/>
                              <a:latin typeface="Cambria Math" panose="02040503050406030204" pitchFamily="18" charset="0"/>
                              <a:ea typeface="Calibri" panose="020F0502020204030204" pitchFamily="34" charset="0"/>
                              <a:cs typeface="Arial" panose="020B0604020202020204" pitchFamily="34" charset="0"/>
                            </a:rPr>
                            <m:t>𝐰</m:t>
                          </m:r>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b="1" i="1">
                                  <a:effectLst/>
                                  <a:latin typeface="Cambria Math" panose="02040503050406030204" pitchFamily="18" charset="0"/>
                                  <a:ea typeface="Calibri" panose="020F0502020204030204" pitchFamily="34" charset="0"/>
                                  <a:cs typeface="Arial" panose="020B0604020202020204" pitchFamily="34" charset="0"/>
                                </a:rPr>
                                <m:t>𝐱</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𝑏</m:t>
                          </m:r>
                        </m:e>
                      </m:d>
                      <m:r>
                        <a:rPr lang="en-US" sz="1800">
                          <a:effectLst/>
                          <a:latin typeface="Cambria Math" panose="02040503050406030204" pitchFamily="18" charset="0"/>
                          <a:ea typeface="Calibri" panose="020F0502020204030204" pitchFamily="34" charset="0"/>
                          <a:cs typeface="Arial" panose="020B0604020202020204" pitchFamily="34" charset="0"/>
                        </a:rPr>
                        <m:t>≥1,</m:t>
                      </m:r>
                      <m:box>
                        <m:boxPr>
                          <m:ctrlPr>
                            <a:rPr lang="en-US" sz="1800" i="1">
                              <a:effectLst/>
                              <a:latin typeface="Cambria Math" panose="02040503050406030204" pitchFamily="18" charset="0"/>
                              <a:ea typeface="Calibri" panose="020F0502020204030204" pitchFamily="34" charset="0"/>
                              <a:cs typeface="Arial" panose="020B0604020202020204" pitchFamily="34" charset="0"/>
                            </a:rPr>
                          </m:ctrlPr>
                        </m:boxPr>
                        <m:e>
                          <m:r>
                            <a:rPr lang="en-US" sz="1800">
                              <a:effectLst/>
                              <a:latin typeface="Cambria Math" panose="02040503050406030204" pitchFamily="18" charset="0"/>
                              <a:ea typeface="Calibri" panose="020F0502020204030204" pitchFamily="34" charset="0"/>
                              <a:cs typeface="Arial" panose="020B0604020202020204" pitchFamily="34" charset="0"/>
                            </a:rPr>
                            <m:t> </m:t>
                          </m:r>
                        </m:e>
                      </m:box>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for</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all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𝑖</m:t>
                      </m:r>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Here, </a:t>
                </a:r>
                <a14:m>
                  <m:oMath xmlns:m="http://schemas.openxmlformats.org/officeDocument/2006/math">
                    <m:r>
                      <a:rPr lang="en-US" sz="1800" b="1" i="1">
                        <a:effectLst/>
                        <a:latin typeface="Cambria Math" panose="02040503050406030204" pitchFamily="18" charset="0"/>
                        <a:ea typeface="Calibri" panose="020F0502020204030204" pitchFamily="34" charset="0"/>
                        <a:cs typeface="Arial" panose="020B0604020202020204" pitchFamily="34" charset="0"/>
                      </a:rPr>
                      <m:t>𝐰</m:t>
                    </m:r>
                  </m:oMath>
                </a14:m>
                <a:r>
                  <a:rPr lang="en-US" sz="1800" dirty="0">
                    <a:effectLst/>
                    <a:latin typeface="Georgia" panose="02040502050405020303" pitchFamily="18" charset="0"/>
                    <a:ea typeface="Calibri" panose="020F0502020204030204" pitchFamily="34" charset="0"/>
                    <a:cs typeface="Arial" panose="020B0604020202020204" pitchFamily="34" charset="0"/>
                  </a:rPr>
                  <a:t> represents the weight vector of the hyperplane,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𝑏</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bias,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b="1" i="1">
                            <a:effectLst/>
                            <a:latin typeface="Cambria Math" panose="02040503050406030204" pitchFamily="18" charset="0"/>
                            <a:ea typeface="Calibri" panose="020F0502020204030204" pitchFamily="34" charset="0"/>
                            <a:cs typeface="Arial" panose="020B0604020202020204" pitchFamily="34" charset="0"/>
                          </a:rPr>
                          <m:t>𝐱</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the training samples,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the class labels, and </a:t>
                </a:r>
                <a14:m>
                  <m:oMath xmlns:m="http://schemas.openxmlformats.org/officeDocument/2006/math">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denotes the dot product. This setup strives to maximize the margin between the classes, improving the classifier's generalization capabilities.</a:t>
                </a:r>
              </a:p>
            </p:txBody>
          </p:sp>
        </mc:Choice>
        <mc:Fallback xmlns="">
          <p:sp>
            <p:nvSpPr>
              <p:cNvPr id="9" name="TextBox 8">
                <a:extLst>
                  <a:ext uri="{FF2B5EF4-FFF2-40B4-BE49-F238E27FC236}">
                    <a16:creationId xmlns:a16="http://schemas.microsoft.com/office/drawing/2014/main" id="{B436015D-A26C-41F2-847A-6088C960E8AB}"/>
                  </a:ext>
                </a:extLst>
              </p:cNvPr>
              <p:cNvSpPr txBox="1">
                <a:spLocks noRot="1" noChangeAspect="1" noMove="1" noResize="1" noEditPoints="1" noAdjustHandles="1" noChangeArrowheads="1" noChangeShapeType="1" noTextEdit="1"/>
              </p:cNvSpPr>
              <p:nvPr/>
            </p:nvSpPr>
            <p:spPr>
              <a:xfrm>
                <a:off x="0" y="3684439"/>
                <a:ext cx="10941135" cy="3173561"/>
              </a:xfrm>
              <a:prstGeom prst="rect">
                <a:avLst/>
              </a:prstGeom>
              <a:blipFill>
                <a:blip r:embed="rId4"/>
                <a:stretch>
                  <a:fillRect l="-446" t="-960" r="-446" b="-2111"/>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37DFBB16-10F2-4496-AE8C-42C1D8268A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4686" y="4076699"/>
            <a:ext cx="1708089" cy="1637067"/>
          </a:xfrm>
          <a:prstGeom prst="rect">
            <a:avLst/>
          </a:prstGeom>
        </p:spPr>
      </p:pic>
    </p:spTree>
    <p:extLst>
      <p:ext uri="{BB962C8B-B14F-4D97-AF65-F5344CB8AC3E}">
        <p14:creationId xmlns:p14="http://schemas.microsoft.com/office/powerpoint/2010/main" val="3919944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655564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Classifiers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Logistic Regression (LR)</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Logistic Regression is a </a:t>
            </a:r>
            <a:r>
              <a:rPr lang="en-US" sz="1600" b="1" dirty="0">
                <a:latin typeface="Times New Roman" panose="02020603050405020304" pitchFamily="18" charset="0"/>
                <a:cs typeface="Times New Roman" panose="02020603050405020304" pitchFamily="18" charset="0"/>
              </a:rPr>
              <a:t>statistical modeling technique </a:t>
            </a:r>
            <a:r>
              <a:rPr lang="en-US" sz="1600" dirty="0">
                <a:latin typeface="Times New Roman" panose="02020603050405020304" pitchFamily="18" charset="0"/>
                <a:cs typeface="Times New Roman" panose="02020603050405020304" pitchFamily="18" charset="0"/>
              </a:rPr>
              <a:t>used primarily for </a:t>
            </a:r>
            <a:r>
              <a:rPr lang="en-US" sz="1600" b="1" dirty="0">
                <a:latin typeface="Times New Roman" panose="02020603050405020304" pitchFamily="18" charset="0"/>
                <a:cs typeface="Times New Roman" panose="02020603050405020304" pitchFamily="18" charset="0"/>
              </a:rPr>
              <a:t>predicting binary outcomes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employs a </a:t>
            </a:r>
            <a:r>
              <a:rPr lang="en-US" sz="1600" b="1" dirty="0">
                <a:solidFill>
                  <a:srgbClr val="FF0000"/>
                </a:solidFill>
                <a:latin typeface="Times New Roman" panose="02020603050405020304" pitchFamily="18" charset="0"/>
                <a:cs typeface="Times New Roman" panose="02020603050405020304" pitchFamily="18" charset="0"/>
              </a:rPr>
              <a:t>logistic</a:t>
            </a:r>
            <a:r>
              <a:rPr lang="en-US" sz="1600" b="1" dirty="0">
                <a:latin typeface="Times New Roman" panose="02020603050405020304" pitchFamily="18" charset="0"/>
                <a:cs typeface="Times New Roman" panose="02020603050405020304" pitchFamily="18" charset="0"/>
              </a:rPr>
              <a:t> function to model a binary dependent variable</a:t>
            </a:r>
            <a:r>
              <a:rPr lang="en-US" sz="1600" dirty="0">
                <a:latin typeface="Times New Roman" panose="02020603050405020304" pitchFamily="18" charset="0"/>
                <a:cs typeface="Times New Roman" panose="02020603050405020304" pitchFamily="18" charset="0"/>
              </a:rPr>
              <a:t>, where the outcome is a function of one or more independent variables.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term "logistic" in logistic regression refers to the logistic function, also known as the </a:t>
            </a:r>
            <a:r>
              <a:rPr lang="en-US" sz="1600" b="1" dirty="0">
                <a:solidFill>
                  <a:srgbClr val="FF0000"/>
                </a:solidFill>
                <a:latin typeface="Times New Roman" panose="02020603050405020304" pitchFamily="18" charset="0"/>
                <a:cs typeface="Times New Roman" panose="02020603050405020304" pitchFamily="18" charset="0"/>
              </a:rPr>
              <a:t>sigmoid function.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function outputs values between 0 and 1, effectively converting a linear combination of input features into a probability.</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logistic regression, if the </a:t>
            </a:r>
            <a:r>
              <a:rPr lang="en-US" sz="1600" b="1" dirty="0">
                <a:solidFill>
                  <a:srgbClr val="FF0000"/>
                </a:solidFill>
                <a:latin typeface="Times New Roman" panose="02020603050405020304" pitchFamily="18" charset="0"/>
                <a:cs typeface="Times New Roman" panose="02020603050405020304" pitchFamily="18" charset="0"/>
              </a:rPr>
              <a:t>predicted probability p(x) is 0.5 or higher</a:t>
            </a:r>
            <a:r>
              <a:rPr lang="en-US" sz="1600" dirty="0">
                <a:latin typeface="Times New Roman" panose="02020603050405020304" pitchFamily="18" charset="0"/>
                <a:cs typeface="Times New Roman" panose="02020603050405020304" pitchFamily="18" charset="0"/>
              </a:rPr>
              <a:t>, the model typically classifies the input x as belonging to the positive class (often coded as 1).</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Logistic Regression is a statistical method for binary classification that </a:t>
            </a:r>
            <a:r>
              <a:rPr lang="en-US" sz="1600" b="1" dirty="0">
                <a:latin typeface="Times New Roman" panose="02020603050405020304" pitchFamily="18" charset="0"/>
                <a:cs typeface="Times New Roman" panose="02020603050405020304" pitchFamily="18" charset="0"/>
              </a:rPr>
              <a:t>can be extended to multi-class classification via techniques like the </a:t>
            </a:r>
            <a:r>
              <a:rPr lang="en-US" sz="1600" b="1" dirty="0">
                <a:solidFill>
                  <a:srgbClr val="FF0000"/>
                </a:solidFill>
                <a:latin typeface="Times New Roman" panose="02020603050405020304" pitchFamily="18" charset="0"/>
                <a:cs typeface="Times New Roman" panose="02020603050405020304" pitchFamily="18" charset="0"/>
              </a:rPr>
              <a:t>One-vs-Rest (</a:t>
            </a:r>
            <a:r>
              <a:rPr lang="en-US" sz="1600" b="1" dirty="0" err="1">
                <a:solidFill>
                  <a:srgbClr val="FF0000"/>
                </a:solidFill>
                <a:latin typeface="Times New Roman" panose="02020603050405020304" pitchFamily="18" charset="0"/>
                <a:cs typeface="Times New Roman" panose="02020603050405020304" pitchFamily="18" charset="0"/>
              </a:rPr>
              <a:t>OvR</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approach.</a:t>
            </a:r>
            <a:r>
              <a:rPr lang="en-US" sz="1600" dirty="0">
                <a:latin typeface="Times New Roman" panose="02020603050405020304" pitchFamily="18" charset="0"/>
                <a:cs typeface="Times New Roman" panose="02020603050405020304" pitchFamily="18" charset="0"/>
              </a:rPr>
              <a:t> </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One-vs-Rest (</a:t>
            </a:r>
            <a:r>
              <a:rPr lang="en-US" sz="1600" dirty="0" err="1">
                <a:latin typeface="Times New Roman" panose="02020603050405020304" pitchFamily="18" charset="0"/>
                <a:cs typeface="Times New Roman" panose="02020603050405020304" pitchFamily="18" charset="0"/>
              </a:rPr>
              <a:t>OvR</a:t>
            </a:r>
            <a:r>
              <a:rPr lang="en-US" sz="1600" dirty="0">
                <a:latin typeface="Times New Roman" panose="02020603050405020304" pitchFamily="18" charset="0"/>
                <a:cs typeface="Times New Roman" panose="02020603050405020304" pitchFamily="18" charset="0"/>
              </a:rPr>
              <a:t>), also known as One-vs-All, is a strategy for multi-class classification that involves training a single classifier per class, with the samples of that class as positive samples and all other samples as negatives.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estimates the probabilities using a </a:t>
            </a:r>
            <a:r>
              <a:rPr lang="en-US" sz="1600" b="1" dirty="0">
                <a:latin typeface="Times New Roman" panose="02020603050405020304" pitchFamily="18" charset="0"/>
                <a:cs typeface="Times New Roman" panose="02020603050405020304" pitchFamily="18" charset="0"/>
              </a:rPr>
              <a:t>logistic function</a:t>
            </a:r>
            <a:r>
              <a:rPr lang="en-US" sz="1600" dirty="0">
                <a:latin typeface="Times New Roman" panose="02020603050405020304" pitchFamily="18" charset="0"/>
                <a:cs typeface="Times New Roman" panose="02020603050405020304" pitchFamily="18" charset="0"/>
              </a:rPr>
              <a:t>, which is structured to model binary dependent variables. </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Unlike linear regression, it </a:t>
            </a:r>
            <a:r>
              <a:rPr lang="en-US" sz="1600" b="1" dirty="0">
                <a:solidFill>
                  <a:srgbClr val="FF0000"/>
                </a:solidFill>
                <a:latin typeface="Times New Roman" panose="02020603050405020304" pitchFamily="18" charset="0"/>
                <a:cs typeface="Times New Roman" panose="02020603050405020304" pitchFamily="18" charset="0"/>
              </a:rPr>
              <a:t>models the probability </a:t>
            </a:r>
            <a:r>
              <a:rPr lang="en-US" sz="1600" b="1" dirty="0">
                <a:latin typeface="Times New Roman" panose="02020603050405020304" pitchFamily="18" charset="0"/>
                <a:cs typeface="Times New Roman" panose="02020603050405020304" pitchFamily="18" charset="0"/>
              </a:rPr>
              <a:t>of the default class</a:t>
            </a:r>
            <a:r>
              <a:rPr lang="en-US" sz="1600" dirty="0">
                <a:latin typeface="Times New Roman" panose="02020603050405020304" pitchFamily="18" charset="0"/>
                <a:cs typeface="Times New Roman" panose="02020603050405020304" pitchFamily="18" charset="0"/>
              </a:rPr>
              <a:t> (e.g., "success" or "1") of a binary response variable based on one or more predictor variables (features). </a:t>
            </a:r>
            <a:r>
              <a:rPr lang="en-US" sz="1600" b="1" dirty="0">
                <a:solidFill>
                  <a:srgbClr val="FF0000"/>
                </a:solidFill>
                <a:latin typeface="Times New Roman" panose="02020603050405020304" pitchFamily="18" charset="0"/>
                <a:cs typeface="Times New Roman" panose="02020603050405020304" pitchFamily="18" charset="0"/>
              </a:rPr>
              <a:t>It provides a probability in the range of 0 to 1.</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Some applications are: </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Medical Fields: Predicting the likelihood of a patient having a disease based on observed characteristics of the patient (like age, body mass index, symptoms, etc.).</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Credit Scoring: Assessing the probability that a customer will default on a loan based on their credit history.</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Marketing: Predicting a customer's propensity to purchase a product or halt a subscription.</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Election Forecasting: Predicting the outcome of an election based on demographic data.</a:t>
            </a: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47</a:t>
            </a:fld>
            <a:endParaRPr lang="en-US"/>
          </a:p>
        </p:txBody>
      </p:sp>
      <p:pic>
        <p:nvPicPr>
          <p:cNvPr id="8" name="Picture 7">
            <a:extLst>
              <a:ext uri="{FF2B5EF4-FFF2-40B4-BE49-F238E27FC236}">
                <a16:creationId xmlns:a16="http://schemas.microsoft.com/office/drawing/2014/main" id="{A289E438-5B2B-49F0-B86A-915A2986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35" y="5949115"/>
            <a:ext cx="605346" cy="506829"/>
          </a:xfrm>
          <a:prstGeom prst="rect">
            <a:avLst/>
          </a:prstGeom>
        </p:spPr>
      </p:pic>
      <p:pic>
        <p:nvPicPr>
          <p:cNvPr id="10" name="Picture 9">
            <a:extLst>
              <a:ext uri="{FF2B5EF4-FFF2-40B4-BE49-F238E27FC236}">
                <a16:creationId xmlns:a16="http://schemas.microsoft.com/office/drawing/2014/main" id="{3883E992-3C35-41B0-A45D-0C6949991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247" y="5824494"/>
            <a:ext cx="1033506" cy="1033506"/>
          </a:xfrm>
          <a:prstGeom prst="rect">
            <a:avLst/>
          </a:prstGeom>
        </p:spPr>
      </p:pic>
    </p:spTree>
    <p:extLst>
      <p:ext uri="{BB962C8B-B14F-4D97-AF65-F5344CB8AC3E}">
        <p14:creationId xmlns:p14="http://schemas.microsoft.com/office/powerpoint/2010/main" val="986734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87743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Classifiers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Logistic Regression (LR)</a:t>
            </a: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48</a:t>
            </a:fld>
            <a:endParaRPr lang="en-US"/>
          </a:p>
        </p:txBody>
      </p:sp>
      <p:pic>
        <p:nvPicPr>
          <p:cNvPr id="8" name="Picture 7">
            <a:extLst>
              <a:ext uri="{FF2B5EF4-FFF2-40B4-BE49-F238E27FC236}">
                <a16:creationId xmlns:a16="http://schemas.microsoft.com/office/drawing/2014/main" id="{A289E438-5B2B-49F0-B86A-915A2986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35" y="5949115"/>
            <a:ext cx="605346" cy="50682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7443EC1-E32F-4248-BAD2-F82FC2AE05D3}"/>
                  </a:ext>
                </a:extLst>
              </p:cNvPr>
              <p:cNvSpPr txBox="1"/>
              <p:nvPr/>
            </p:nvSpPr>
            <p:spPr>
              <a:xfrm>
                <a:off x="0" y="921989"/>
                <a:ext cx="12192000" cy="3546164"/>
              </a:xfrm>
              <a:prstGeom prst="rect">
                <a:avLst/>
              </a:prstGeom>
              <a:noFill/>
            </p:spPr>
            <p:txBody>
              <a:bodyPr wrap="square">
                <a:spAutoFit/>
              </a:bodyPr>
              <a:lstStyle/>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For logistic regression in a One-vs-Rest (</a:t>
                </a:r>
                <a:r>
                  <a:rPr lang="en-US" sz="1800" dirty="0" err="1">
                    <a:effectLst/>
                    <a:latin typeface="Georgia" panose="02040502050405020303" pitchFamily="18" charset="0"/>
                    <a:ea typeface="Calibri" panose="020F0502020204030204" pitchFamily="34" charset="0"/>
                    <a:cs typeface="Arial" panose="020B0604020202020204" pitchFamily="34" charset="0"/>
                  </a:rPr>
                  <a:t>OvR</a:t>
                </a:r>
                <a:r>
                  <a:rPr lang="en-US" sz="1800" dirty="0">
                    <a:effectLst/>
                    <a:latin typeface="Georgia" panose="02040502050405020303" pitchFamily="18" charset="0"/>
                    <a:ea typeface="Calibri" panose="020F0502020204030204" pitchFamily="34" charset="0"/>
                    <a:cs typeface="Arial" panose="020B0604020202020204" pitchFamily="34" charset="0"/>
                  </a:rPr>
                  <a:t>) configuration, each classifier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for class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uses a logistic function to estimate the probability that an instance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𝑥</m:t>
                    </m:r>
                  </m:oMath>
                </a14:m>
                <a:r>
                  <a:rPr lang="en-US" sz="1800" dirty="0">
                    <a:effectLst/>
                    <a:latin typeface="Georgia" panose="02040502050405020303" pitchFamily="18" charset="0"/>
                    <a:ea typeface="Calibri" panose="020F0502020204030204" pitchFamily="34" charset="0"/>
                    <a:cs typeface="Arial" panose="020B0604020202020204" pitchFamily="34" charset="0"/>
                  </a:rPr>
                  <a:t> belongs to class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The decision function for each class is given by:</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a:effectLst/>
                              <a:latin typeface="Cambria Math" panose="02040503050406030204" pitchFamily="18" charset="0"/>
                              <a:ea typeface="Calibri" panose="020F0502020204030204" pitchFamily="34" charset="0"/>
                              <a:cs typeface="Arial" panose="020B0604020202020204" pitchFamily="34" charset="0"/>
                            </a:rPr>
                            <m:t>1</m:t>
                          </m:r>
                        </m:num>
                        <m:den>
                          <m:r>
                            <a:rPr lang="en-US" sz="1800">
                              <a:effectLst/>
                              <a:latin typeface="Cambria Math" panose="02040503050406030204" pitchFamily="18" charset="0"/>
                              <a:ea typeface="Calibri" panose="020F0502020204030204" pitchFamily="34" charset="0"/>
                              <a:cs typeface="Arial" panose="020B0604020202020204" pitchFamily="34" charset="0"/>
                            </a:rPr>
                            <m:t>1+</m:t>
                          </m:r>
                          <m:sSup>
                            <m:s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𝑒</m:t>
                              </m:r>
                            </m:e>
                            <m:sup>
                              <m:r>
                                <a:rPr lang="en-US" sz="1800" i="1">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0</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1</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2</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𝑖𝑛</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𝑛</m:t>
                                      </m:r>
                                    </m:sub>
                                  </m:sSub>
                                </m:e>
                              </m:d>
                            </m:sup>
                          </m:sSup>
                        </m:den>
                      </m:f>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0</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𝛽</m:t>
                        </m:r>
                      </m:e>
                      <m:sub>
                        <m:r>
                          <a:rPr lang="en-US" sz="1800" i="1">
                            <a:effectLst/>
                            <a:latin typeface="Cambria Math" panose="02040503050406030204" pitchFamily="18" charset="0"/>
                            <a:ea typeface="Calibri" panose="020F0502020204030204" pitchFamily="34" charset="0"/>
                            <a:cs typeface="Arial" panose="020B0604020202020204" pitchFamily="34" charset="0"/>
                          </a:rPr>
                          <m:t>𝑖𝑛</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the parameters of the logistic regression model for class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𝑛</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the feature values of instance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𝑥</m:t>
                    </m:r>
                  </m:oMath>
                </a14:m>
                <a:r>
                  <a:rPr lang="en-US" sz="1800" dirty="0">
                    <a:effectLst/>
                    <a:latin typeface="Georgia" panose="02040502050405020303" pitchFamily="18" charset="0"/>
                    <a:ea typeface="Calibri" panose="020F0502020204030204" pitchFamily="34" charset="0"/>
                    <a:cs typeface="Arial" panose="020B0604020202020204" pitchFamily="34" charset="0"/>
                  </a:rPr>
                  <a:t>. For a given instance, you compute this probability for all classes and classify the instance as belonging to the class with the highest probability:</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Class</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arg</m:t>
                      </m:r>
                      <m:r>
                        <a:rPr lang="en-US" sz="1800">
                          <a:effectLst/>
                          <a:latin typeface="Cambria Math" panose="02040503050406030204" pitchFamily="18" charset="0"/>
                          <a:ea typeface="Calibri" panose="020F0502020204030204" pitchFamily="34" charset="0"/>
                          <a:cs typeface="Arial" panose="020B0604020202020204" pitchFamily="34" charset="0"/>
                        </a:rPr>
                        <m:t>⁡</m:t>
                      </m:r>
                      <m:limLow>
                        <m:limLowPr>
                          <m:ctrlPr>
                            <a:rPr lang="en-US" sz="1800" i="1">
                              <a:effectLst/>
                              <a:latin typeface="Cambria Math" panose="02040503050406030204" pitchFamily="18" charset="0"/>
                              <a:ea typeface="Calibri" panose="020F0502020204030204" pitchFamily="34" charset="0"/>
                              <a:cs typeface="Arial" panose="020B0604020202020204" pitchFamily="34" charset="0"/>
                            </a:rPr>
                          </m:ctrlPr>
                        </m:limLow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max</m:t>
                          </m:r>
                        </m:e>
                        <m:lim>
                          <m:r>
                            <a:rPr lang="en-US" sz="1800" i="1">
                              <a:effectLst/>
                              <a:latin typeface="Cambria Math" panose="02040503050406030204" pitchFamily="18" charset="0"/>
                              <a:ea typeface="Calibri" panose="020F0502020204030204" pitchFamily="34" charset="0"/>
                              <a:cs typeface="Arial" panose="020B0604020202020204" pitchFamily="34" charset="0"/>
                            </a:rPr>
                            <m:t>𝑖</m:t>
                          </m:r>
                        </m:lim>
                      </m:limLow>
                      <m:r>
                        <a:rPr lang="en-US" sz="1800">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Here,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probability that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𝑥</m:t>
                    </m:r>
                  </m:oMath>
                </a14:m>
                <a:r>
                  <a:rPr lang="en-US" sz="1800" dirty="0">
                    <a:effectLst/>
                    <a:latin typeface="Georgia" panose="02040502050405020303" pitchFamily="18" charset="0"/>
                    <a:ea typeface="Calibri" panose="020F0502020204030204" pitchFamily="34" charset="0"/>
                    <a:cs typeface="Arial" panose="020B0604020202020204" pitchFamily="34" charset="0"/>
                  </a:rPr>
                  <a:t> belongs to class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and the </a:t>
                </a:r>
                <a:r>
                  <a:rPr lang="en-US" sz="1800" dirty="0" err="1">
                    <a:effectLst/>
                    <a:latin typeface="Georgia" panose="02040502050405020303" pitchFamily="18" charset="0"/>
                    <a:ea typeface="Calibri" panose="020F0502020204030204" pitchFamily="34" charset="0"/>
                    <a:cs typeface="Arial" panose="020B0604020202020204" pitchFamily="34" charset="0"/>
                  </a:rPr>
                  <a:t>arg</a:t>
                </a:r>
                <a:r>
                  <a:rPr lang="en-US" sz="1800" dirty="0">
                    <a:effectLst/>
                    <a:latin typeface="Georgia" panose="02040502050405020303" pitchFamily="18" charset="0"/>
                    <a:ea typeface="Calibri" panose="020F0502020204030204" pitchFamily="34" charset="0"/>
                    <a:cs typeface="Arial" panose="020B0604020202020204" pitchFamily="34" charset="0"/>
                  </a:rPr>
                  <a:t> max function selects the class with the highest predicted probability.</a:t>
                </a:r>
              </a:p>
            </p:txBody>
          </p:sp>
        </mc:Choice>
        <mc:Fallback xmlns="">
          <p:sp>
            <p:nvSpPr>
              <p:cNvPr id="9" name="TextBox 8">
                <a:extLst>
                  <a:ext uri="{FF2B5EF4-FFF2-40B4-BE49-F238E27FC236}">
                    <a16:creationId xmlns:a16="http://schemas.microsoft.com/office/drawing/2014/main" id="{07443EC1-E32F-4248-BAD2-F82FC2AE05D3}"/>
                  </a:ext>
                </a:extLst>
              </p:cNvPr>
              <p:cNvSpPr txBox="1">
                <a:spLocks noRot="1" noChangeAspect="1" noMove="1" noResize="1" noEditPoints="1" noAdjustHandles="1" noChangeArrowheads="1" noChangeShapeType="1" noTextEdit="1"/>
              </p:cNvSpPr>
              <p:nvPr/>
            </p:nvSpPr>
            <p:spPr>
              <a:xfrm>
                <a:off x="0" y="921989"/>
                <a:ext cx="12192000" cy="3546164"/>
              </a:xfrm>
              <a:prstGeom prst="rect">
                <a:avLst/>
              </a:prstGeom>
              <a:blipFill>
                <a:blip r:embed="rId4"/>
                <a:stretch>
                  <a:fillRect l="-400" t="-859" r="-400" b="-171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77D3F71-6F50-4BAE-A074-EF4A25CD0E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6082" y="4238925"/>
            <a:ext cx="2299835" cy="2299835"/>
          </a:xfrm>
          <a:prstGeom prst="rect">
            <a:avLst/>
          </a:prstGeom>
        </p:spPr>
      </p:pic>
    </p:spTree>
    <p:extLst>
      <p:ext uri="{BB962C8B-B14F-4D97-AF65-F5344CB8AC3E}">
        <p14:creationId xmlns:p14="http://schemas.microsoft.com/office/powerpoint/2010/main" val="2072195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33965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Classifiers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Decision Tree (DT)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Decision Tree is a </a:t>
            </a:r>
            <a:r>
              <a:rPr lang="en-US" sz="1600" b="1" dirty="0">
                <a:latin typeface="Times New Roman" panose="02020603050405020304" pitchFamily="18" charset="0"/>
                <a:cs typeface="Times New Roman" panose="02020603050405020304" pitchFamily="18" charset="0"/>
              </a:rPr>
              <a:t>flowchart-like tree structure where an internal </a:t>
            </a:r>
            <a:r>
              <a:rPr lang="en-US" sz="1600" b="1" dirty="0">
                <a:solidFill>
                  <a:srgbClr val="FF0000"/>
                </a:solidFill>
                <a:latin typeface="Times New Roman" panose="02020603050405020304" pitchFamily="18" charset="0"/>
                <a:cs typeface="Times New Roman" panose="02020603050405020304" pitchFamily="18" charset="0"/>
              </a:rPr>
              <a:t>node represents a feature</a:t>
            </a:r>
            <a:r>
              <a:rPr lang="en-US" sz="1600" b="1" dirty="0">
                <a:latin typeface="Times New Roman" panose="02020603050405020304" pitchFamily="18" charset="0"/>
                <a:cs typeface="Times New Roman" panose="02020603050405020304" pitchFamily="18" charset="0"/>
              </a:rPr>
              <a:t>(or attribute), the </a:t>
            </a:r>
            <a:r>
              <a:rPr lang="en-US" sz="1600" b="1" dirty="0">
                <a:solidFill>
                  <a:srgbClr val="FF0000"/>
                </a:solidFill>
                <a:latin typeface="Times New Roman" panose="02020603050405020304" pitchFamily="18" charset="0"/>
                <a:cs typeface="Times New Roman" panose="02020603050405020304" pitchFamily="18" charset="0"/>
              </a:rPr>
              <a:t>branch represents a decision rule</a:t>
            </a:r>
            <a:r>
              <a:rPr lang="en-US" sz="1600" b="1" dirty="0">
                <a:latin typeface="Times New Roman" panose="02020603050405020304" pitchFamily="18" charset="0"/>
                <a:cs typeface="Times New Roman" panose="02020603050405020304" pitchFamily="18" charset="0"/>
              </a:rPr>
              <a:t>, and each </a:t>
            </a:r>
            <a:r>
              <a:rPr lang="en-US" sz="1600" b="1" dirty="0">
                <a:solidFill>
                  <a:srgbClr val="FF0000"/>
                </a:solidFill>
                <a:latin typeface="Times New Roman" panose="02020603050405020304" pitchFamily="18" charset="0"/>
                <a:cs typeface="Times New Roman" panose="02020603050405020304" pitchFamily="18" charset="0"/>
              </a:rPr>
              <a:t>leaf node represents the outcome</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topmost node </a:t>
            </a:r>
            <a:r>
              <a:rPr lang="en-US" sz="1600" dirty="0">
                <a:latin typeface="Times New Roman" panose="02020603050405020304" pitchFamily="18" charset="0"/>
                <a:cs typeface="Times New Roman" panose="02020603050405020304" pitchFamily="18" charset="0"/>
              </a:rPr>
              <a:t>in a decision tree is known as the </a:t>
            </a:r>
            <a:r>
              <a:rPr lang="en-US" sz="1600" b="1" dirty="0">
                <a:latin typeface="Times New Roman" panose="02020603050405020304" pitchFamily="18" charset="0"/>
                <a:cs typeface="Times New Roman" panose="02020603050405020304" pitchFamily="18" charset="0"/>
              </a:rPr>
              <a:t>root node</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learns to partition on the basis of attribute value.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partitions the tree in a manner that makes the groups as distinct as possible, with each group at any node having as pure a class as possible.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classification, a Decision Tree makes decisions by splitting the data into subsets based on the value of input features.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These decisions are made at each node according to a criterion (like </a:t>
            </a:r>
            <a:r>
              <a:rPr lang="en-US" sz="1600" b="1" dirty="0">
                <a:solidFill>
                  <a:srgbClr val="FF0000"/>
                </a:solidFill>
                <a:latin typeface="Times New Roman" panose="02020603050405020304" pitchFamily="18" charset="0"/>
                <a:cs typeface="Times New Roman" panose="02020603050405020304" pitchFamily="18" charset="0"/>
              </a:rPr>
              <a:t>Gini impurity or entropy</a:t>
            </a:r>
            <a:r>
              <a:rPr lang="en-US" sz="1600" dirty="0">
                <a:latin typeface="Times New Roman" panose="02020603050405020304" pitchFamily="18" charset="0"/>
                <a:cs typeface="Times New Roman" panose="02020603050405020304" pitchFamily="18" charset="0"/>
              </a:rPr>
              <a:t>), aiming to progressively classify the data as accurately as possible until reaching the leaf nodes, which represent the classification outcomes.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Applications are the same and broad.</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49</a:t>
            </a:fld>
            <a:endParaRPr lang="en-US"/>
          </a:p>
        </p:txBody>
      </p:sp>
      <p:pic>
        <p:nvPicPr>
          <p:cNvPr id="8" name="Picture 7">
            <a:extLst>
              <a:ext uri="{FF2B5EF4-FFF2-40B4-BE49-F238E27FC236}">
                <a16:creationId xmlns:a16="http://schemas.microsoft.com/office/drawing/2014/main" id="{A289E438-5B2B-49F0-B86A-915A2986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35" y="5949115"/>
            <a:ext cx="605346" cy="50682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E0EA8F-E2F4-470F-8E9B-A6EC788CB0B9}"/>
                  </a:ext>
                </a:extLst>
              </p:cNvPr>
              <p:cNvSpPr txBox="1"/>
              <p:nvPr/>
            </p:nvSpPr>
            <p:spPr>
              <a:xfrm>
                <a:off x="0" y="3613575"/>
                <a:ext cx="9777324" cy="2816156"/>
              </a:xfrm>
              <a:prstGeom prst="rect">
                <a:avLst/>
              </a:prstGeom>
              <a:noFill/>
            </p:spPr>
            <p:txBody>
              <a:bodyPr wrap="square">
                <a:spAutoFit/>
              </a:bodyPr>
              <a:lstStyle/>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Decision Tree Equation: Decision trees do not use a single mathematical equation for classification. Instead, they use a series of decision rules that could be thought of as a sequence of if-then-else statements. However, the decision to split at each node is often based on metrics such as:</a:t>
                </a:r>
              </a:p>
              <a:p>
                <a:pPr marL="342900" marR="0" lvl="0" indent="-342900" algn="ctr">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Entropy: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𝐻</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𝑆</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a:effectLst/>
                            <a:latin typeface="Cambria Math" panose="02040503050406030204" pitchFamily="18" charset="0"/>
                            <a:ea typeface="Calibri" panose="020F0502020204030204" pitchFamily="34" charset="0"/>
                            <a:cs typeface="Arial" panose="020B0604020202020204" pitchFamily="34" charset="0"/>
                          </a:rPr>
                          <m:t>∑</m:t>
                        </m:r>
                      </m:e>
                      <m:sub>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𝑋</m:t>
                        </m:r>
                      </m:sub>
                    </m:sSub>
                    <m:r>
                      <a:rPr lang="en-US" sz="1800">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𝑝</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𝑝</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Low">
                  <a:spcBef>
                    <a:spcPts val="0"/>
                  </a:spcBef>
                  <a:spcAft>
                    <a:spcPts val="600"/>
                  </a:spcAft>
                  <a:buFont typeface="Symbol" panose="05050102010706020507" pitchFamily="18" charset="2"/>
                  <a:buChar char=""/>
                  <a:tabLst>
                    <a:tab pos="457200" algn="l"/>
                  </a:tabLst>
                </a:pPr>
                <a:r>
                  <a:rPr lang="en-US" sz="1800" dirty="0" err="1">
                    <a:effectLst/>
                    <a:latin typeface="Georgia" panose="02040502050405020303" pitchFamily="18" charset="0"/>
                    <a:ea typeface="Calibri" panose="020F0502020204030204" pitchFamily="34" charset="0"/>
                    <a:cs typeface="Arial" panose="020B0604020202020204" pitchFamily="34" charset="0"/>
                  </a:rPr>
                  <a:t>GiniImpurity</a:t>
                </a:r>
                <a:r>
                  <a:rPr lang="en-US" sz="1800" dirty="0">
                    <a:effectLst/>
                    <a:latin typeface="Georgia" panose="02040502050405020303" pitchFamily="18" charset="0"/>
                    <a:ea typeface="Calibri" panose="020F0502020204030204" pitchFamily="34" charset="0"/>
                    <a:cs typeface="Arial" panose="020B0604020202020204" pitchFamily="34" charset="0"/>
                  </a:rPr>
                  <a:t>:</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𝐺</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𝑆</m:t>
                    </m:r>
                    <m:r>
                      <a:rPr lang="en-US" sz="1800">
                        <a:effectLst/>
                        <a:latin typeface="Cambria Math" panose="02040503050406030204" pitchFamily="18" charset="0"/>
                        <a:ea typeface="Calibri" panose="020F0502020204030204" pitchFamily="34" charset="0"/>
                        <a:cs typeface="Arial" panose="020B0604020202020204" pitchFamily="34" charset="0"/>
                      </a:rPr>
                      <m:t>)=1</m:t>
                    </m:r>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a:effectLst/>
                            <a:latin typeface="Cambria Math" panose="02040503050406030204" pitchFamily="18" charset="0"/>
                            <a:ea typeface="Calibri" panose="020F0502020204030204" pitchFamily="34" charset="0"/>
                            <a:cs typeface="Arial" panose="020B0604020202020204" pitchFamily="34" charset="0"/>
                          </a:rPr>
                          <m:t>∑</m:t>
                        </m:r>
                      </m:e>
                      <m:sub>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𝑋</m:t>
                        </m:r>
                      </m:sub>
                    </m:sSub>
                    <m:r>
                      <a:rPr lang="en-US" sz="1800">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𝑝</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sSup>
                      <m:s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a:effectLst/>
                            <a:latin typeface="Cambria Math" panose="02040503050406030204" pitchFamily="18" charset="0"/>
                            <a:ea typeface="Calibri" panose="020F0502020204030204" pitchFamily="34" charset="0"/>
                            <a:cs typeface="Arial" panose="020B0604020202020204" pitchFamily="34" charset="0"/>
                          </a:rPr>
                          <m:t>)</m:t>
                        </m:r>
                      </m:e>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p>
                  </m:oMath>
                </a14:m>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𝑝</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proportion of the samples that belong to class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𝑥</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in set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𝑆</m:t>
                    </m:r>
                  </m:oMath>
                </a14:m>
                <a:r>
                  <a:rPr lang="en-US" sz="1800" dirty="0">
                    <a:effectLst/>
                    <a:latin typeface="Georgia" panose="02040502050405020303" pitchFamily="18" charset="0"/>
                    <a:ea typeface="Calibri" panose="020F0502020204030204" pitchFamily="34" charset="0"/>
                    <a:cs typeface="Arial" panose="020B0604020202020204" pitchFamily="34" charset="0"/>
                  </a:rPr>
                  <a:t>. These metrics help determine the best feature and value to split the data at each node to achieve the most effective classification.</a:t>
                </a:r>
              </a:p>
            </p:txBody>
          </p:sp>
        </mc:Choice>
        <mc:Fallback xmlns="">
          <p:sp>
            <p:nvSpPr>
              <p:cNvPr id="9" name="TextBox 8">
                <a:extLst>
                  <a:ext uri="{FF2B5EF4-FFF2-40B4-BE49-F238E27FC236}">
                    <a16:creationId xmlns:a16="http://schemas.microsoft.com/office/drawing/2014/main" id="{8FE0EA8F-E2F4-470F-8E9B-A6EC788CB0B9}"/>
                  </a:ext>
                </a:extLst>
              </p:cNvPr>
              <p:cNvSpPr txBox="1">
                <a:spLocks noRot="1" noChangeAspect="1" noMove="1" noResize="1" noEditPoints="1" noAdjustHandles="1" noChangeArrowheads="1" noChangeShapeType="1" noTextEdit="1"/>
              </p:cNvSpPr>
              <p:nvPr/>
            </p:nvSpPr>
            <p:spPr>
              <a:xfrm>
                <a:off x="0" y="3613575"/>
                <a:ext cx="9777324" cy="2816156"/>
              </a:xfrm>
              <a:prstGeom prst="rect">
                <a:avLst/>
              </a:prstGeom>
              <a:blipFill>
                <a:blip r:embed="rId4"/>
                <a:stretch>
                  <a:fillRect l="-499" t="-1299" r="-1060" b="-259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5A9A694-4E27-4F38-BC07-77303D46D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2408" y="3613575"/>
            <a:ext cx="2037453" cy="2037453"/>
          </a:xfrm>
          <a:prstGeom prst="rect">
            <a:avLst/>
          </a:prstGeom>
        </p:spPr>
      </p:pic>
    </p:spTree>
    <p:extLst>
      <p:ext uri="{BB962C8B-B14F-4D97-AF65-F5344CB8AC3E}">
        <p14:creationId xmlns:p14="http://schemas.microsoft.com/office/powerpoint/2010/main" val="364104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630942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Mid-Level Processing</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Augmentation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augmentation is the process of </a:t>
            </a:r>
            <a:r>
              <a:rPr lang="en-US" sz="1600" b="1" dirty="0">
                <a:latin typeface="Times New Roman" panose="02020603050405020304" pitchFamily="18" charset="0"/>
                <a:cs typeface="Times New Roman" panose="02020603050405020304" pitchFamily="18" charset="0"/>
              </a:rPr>
              <a:t>artificially increasing the size of a dataset </a:t>
            </a:r>
            <a:r>
              <a:rPr lang="en-US" sz="1600" dirty="0">
                <a:latin typeface="Times New Roman" panose="02020603050405020304" pitchFamily="18" charset="0"/>
                <a:cs typeface="Times New Roman" panose="02020603050405020304" pitchFamily="18" charset="0"/>
              </a:rPr>
              <a:t>by creating modified versions of the original data.</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can be done through techniques such as </a:t>
            </a:r>
            <a:r>
              <a:rPr lang="en-US" sz="1600" b="1" dirty="0">
                <a:latin typeface="Times New Roman" panose="02020603050405020304" pitchFamily="18" charset="0"/>
                <a:cs typeface="Times New Roman" panose="02020603050405020304" pitchFamily="18" charset="0"/>
              </a:rPr>
              <a:t>flipping, rotating, cropping, or adding noise</a:t>
            </a:r>
            <a:r>
              <a:rPr lang="en-US" sz="1600" dirty="0">
                <a:latin typeface="Times New Roman" panose="02020603050405020304" pitchFamily="18" charset="0"/>
                <a:cs typeface="Times New Roman" panose="02020603050405020304" pitchFamily="18" charset="0"/>
              </a:rPr>
              <a:t> to data or through </a:t>
            </a:r>
            <a:r>
              <a:rPr lang="en-US" sz="1600" b="1" dirty="0">
                <a:latin typeface="Times New Roman" panose="02020603050405020304" pitchFamily="18" charset="0"/>
                <a:cs typeface="Times New Roman" panose="02020603050405020304" pitchFamily="18" charset="0"/>
              </a:rPr>
              <a:t>generating synthetic data </a:t>
            </a:r>
            <a:r>
              <a:rPr lang="en-US" sz="1600" dirty="0">
                <a:latin typeface="Times New Roman" panose="02020603050405020304" pitchFamily="18" charset="0"/>
                <a:cs typeface="Times New Roman" panose="02020603050405020304" pitchFamily="18" charset="0"/>
              </a:rPr>
              <a:t>in text or numerical datasets.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helps improve model performance and generalization by introducing variability and </a:t>
            </a:r>
            <a:r>
              <a:rPr lang="en-US" sz="1600" b="1" dirty="0">
                <a:latin typeface="Times New Roman" panose="02020603050405020304" pitchFamily="18" charset="0"/>
                <a:cs typeface="Times New Roman" panose="02020603050405020304" pitchFamily="18" charset="0"/>
              </a:rPr>
              <a:t>preventing overfitting</a:t>
            </a:r>
            <a:r>
              <a:rPr lang="en-US" sz="1600" dirty="0">
                <a:latin typeface="Times New Roman" panose="02020603050405020304" pitchFamily="18" charset="0"/>
                <a:cs typeface="Times New Roman" panose="02020603050405020304" pitchFamily="18" charset="0"/>
              </a:rPr>
              <a:t>, especially in cases where the original dataset is limited.</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Feature Extraction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extraction, in general, refers to the process of </a:t>
            </a:r>
            <a:r>
              <a:rPr lang="en-US" sz="1600" b="1" dirty="0">
                <a:latin typeface="Times New Roman" panose="02020603050405020304" pitchFamily="18" charset="0"/>
                <a:cs typeface="Times New Roman" panose="02020603050405020304" pitchFamily="18" charset="0"/>
              </a:rPr>
              <a:t>transforming raw data into a set of representative attributes (features) </a:t>
            </a:r>
            <a:r>
              <a:rPr lang="en-US" sz="1600" dirty="0">
                <a:latin typeface="Times New Roman" panose="02020603050405020304" pitchFamily="18" charset="0"/>
                <a:cs typeface="Times New Roman" panose="02020603050405020304" pitchFamily="18" charset="0"/>
              </a:rPr>
              <a:t>that are most relevant to the task at hand, such as classification or prediction.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The goal is to </a:t>
            </a:r>
            <a:r>
              <a:rPr lang="en-US" sz="1600" b="1" dirty="0">
                <a:latin typeface="Times New Roman" panose="02020603050405020304" pitchFamily="18" charset="0"/>
                <a:cs typeface="Times New Roman" panose="02020603050405020304" pitchFamily="18" charset="0"/>
              </a:rPr>
              <a:t>reduce the dimensionality of the data while preserving its most important patterns or characteristics</a:t>
            </a:r>
            <a:r>
              <a:rPr lang="en-US" sz="1600" dirty="0">
                <a:latin typeface="Times New Roman" panose="02020603050405020304" pitchFamily="18" charset="0"/>
                <a:cs typeface="Times New Roman" panose="02020603050405020304" pitchFamily="18" charset="0"/>
              </a:rPr>
              <a:t>. This process makes it easier for </a:t>
            </a:r>
            <a:r>
              <a:rPr lang="en-US" sz="1600" b="1" dirty="0">
                <a:latin typeface="Times New Roman" panose="02020603050405020304" pitchFamily="18" charset="0"/>
                <a:cs typeface="Times New Roman" panose="02020603050405020304" pitchFamily="18" charset="0"/>
              </a:rPr>
              <a:t>machine learning models to understand and process the data</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body motion, it could be:</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Rotation, average rotation, speed, acceleration, angular velocity, jerk, range of motion, spatial path, harmonics, and frequency analysis.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image, it could be:</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LBP, HOG, LPQ, Gabor Filters, SIFT, SURF, Wavelet feature, BRIEF and more.</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Feature Selection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selection is the process of identifying and selecting the </a:t>
            </a:r>
            <a:r>
              <a:rPr lang="en-US" sz="1600" b="1" dirty="0">
                <a:latin typeface="Times New Roman" panose="02020603050405020304" pitchFamily="18" charset="0"/>
                <a:cs typeface="Times New Roman" panose="02020603050405020304" pitchFamily="18" charset="0"/>
              </a:rPr>
              <a:t>most important and relevant features </a:t>
            </a:r>
            <a:r>
              <a:rPr lang="en-US" sz="1600" dirty="0">
                <a:latin typeface="Times New Roman" panose="02020603050405020304" pitchFamily="18" charset="0"/>
                <a:cs typeface="Times New Roman" panose="02020603050405020304" pitchFamily="18" charset="0"/>
              </a:rPr>
              <a:t>from a dataset to improve model performance, </a:t>
            </a:r>
            <a:r>
              <a:rPr lang="en-US" sz="1600" b="1" dirty="0">
                <a:latin typeface="Times New Roman" panose="02020603050405020304" pitchFamily="18" charset="0"/>
                <a:cs typeface="Times New Roman" panose="02020603050405020304" pitchFamily="18" charset="0"/>
              </a:rPr>
              <a:t>reduce complexity, and avoid overfitting</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aims to retain only those </a:t>
            </a:r>
            <a:r>
              <a:rPr lang="en-US" sz="1600" b="1" dirty="0">
                <a:latin typeface="Times New Roman" panose="02020603050405020304" pitchFamily="18" charset="0"/>
                <a:cs typeface="Times New Roman" panose="02020603050405020304" pitchFamily="18" charset="0"/>
              </a:rPr>
              <a:t>features that contribute significantly </a:t>
            </a:r>
            <a:r>
              <a:rPr lang="en-US" sz="1600" dirty="0">
                <a:latin typeface="Times New Roman" panose="02020603050405020304" pitchFamily="18" charset="0"/>
                <a:cs typeface="Times New Roman" panose="02020603050405020304" pitchFamily="18" charset="0"/>
              </a:rPr>
              <a:t>to the task while </a:t>
            </a:r>
            <a:r>
              <a:rPr lang="en-US" sz="1600" b="1" dirty="0">
                <a:latin typeface="Times New Roman" panose="02020603050405020304" pitchFamily="18" charset="0"/>
                <a:cs typeface="Times New Roman" panose="02020603050405020304" pitchFamily="18" charset="0"/>
              </a:rPr>
              <a:t>discarding irrelevant or redundant data</a:t>
            </a:r>
            <a:r>
              <a:rPr lang="en-US" sz="1600" dirty="0">
                <a:latin typeface="Times New Roman" panose="02020603050405020304" pitchFamily="18" charset="0"/>
                <a:cs typeface="Times New Roman" panose="02020603050405020304" pitchFamily="18" charset="0"/>
              </a:rPr>
              <a:t>. Such as:</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Chi test, Mutual Information, ANOVA, Lasso, RFE, and more.</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a:t>
            </a:fld>
            <a:endParaRPr lang="en-US"/>
          </a:p>
        </p:txBody>
      </p:sp>
      <p:pic>
        <p:nvPicPr>
          <p:cNvPr id="6" name="Picture 5">
            <a:extLst>
              <a:ext uri="{FF2B5EF4-FFF2-40B4-BE49-F238E27FC236}">
                <a16:creationId xmlns:a16="http://schemas.microsoft.com/office/drawing/2014/main" id="{560975E8-9663-481B-95F8-B3C7EA212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29458"/>
            <a:ext cx="493817" cy="493817"/>
          </a:xfrm>
          <a:prstGeom prst="rect">
            <a:avLst/>
          </a:prstGeom>
        </p:spPr>
      </p:pic>
    </p:spTree>
    <p:extLst>
      <p:ext uri="{BB962C8B-B14F-4D97-AF65-F5344CB8AC3E}">
        <p14:creationId xmlns:p14="http://schemas.microsoft.com/office/powerpoint/2010/main" val="2528068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83209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Classifiers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Gradient Boosting</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Gradient Boosting is a machine learning technique that </a:t>
            </a:r>
            <a:r>
              <a:rPr lang="en-US" sz="1600" b="1" dirty="0">
                <a:solidFill>
                  <a:srgbClr val="FF0000"/>
                </a:solidFill>
                <a:latin typeface="Times New Roman" panose="02020603050405020304" pitchFamily="18" charset="0"/>
                <a:cs typeface="Times New Roman" panose="02020603050405020304" pitchFamily="18" charset="0"/>
              </a:rPr>
              <a:t>builds models incrementally in the form of an ensemble of weak prediction models, typically </a:t>
            </a:r>
            <a:r>
              <a:rPr lang="en-US" sz="1600" b="1" dirty="0">
                <a:solidFill>
                  <a:srgbClr val="00B050"/>
                </a:solidFill>
                <a:latin typeface="Times New Roman" panose="02020603050405020304" pitchFamily="18" charset="0"/>
                <a:cs typeface="Times New Roman" panose="02020603050405020304" pitchFamily="18" charset="0"/>
              </a:rPr>
              <a:t>decision trees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a:t>
            </a:r>
            <a:r>
              <a:rPr lang="en-US" sz="1600" b="1" dirty="0">
                <a:latin typeface="Times New Roman" panose="02020603050405020304" pitchFamily="18" charset="0"/>
                <a:cs typeface="Times New Roman" panose="02020603050405020304" pitchFamily="18" charset="0"/>
              </a:rPr>
              <a:t>optimizes a loss function over the space of possible models </a:t>
            </a:r>
            <a:r>
              <a:rPr lang="en-US" sz="1600" dirty="0">
                <a:latin typeface="Times New Roman" panose="02020603050405020304" pitchFamily="18" charset="0"/>
                <a:cs typeface="Times New Roman" panose="02020603050405020304" pitchFamily="18" charset="0"/>
              </a:rPr>
              <a:t>in a stage-wise fashion: </a:t>
            </a:r>
            <a:r>
              <a:rPr lang="en-US" sz="1600" b="1" dirty="0">
                <a:solidFill>
                  <a:srgbClr val="FF0000"/>
                </a:solidFill>
                <a:latin typeface="Times New Roman" panose="02020603050405020304" pitchFamily="18" charset="0"/>
                <a:cs typeface="Times New Roman" panose="02020603050405020304" pitchFamily="18" charset="0"/>
              </a:rPr>
              <a:t>it builds a model, then builds subsequent models that correct the errors of the previous ones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The models are added together to make the final prediction, which is more accurate and robust than any individual model.</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In classification, Gradient Boosting works by sequentially adding </a:t>
            </a:r>
            <a:r>
              <a:rPr lang="en-US" sz="1600" b="1" dirty="0">
                <a:solidFill>
                  <a:srgbClr val="FF0000"/>
                </a:solidFill>
                <a:latin typeface="Times New Roman" panose="02020603050405020304" pitchFamily="18" charset="0"/>
                <a:cs typeface="Times New Roman" panose="02020603050405020304" pitchFamily="18" charset="0"/>
              </a:rPr>
              <a:t>weak learners </a:t>
            </a:r>
            <a:r>
              <a:rPr lang="en-US" sz="1600" b="1" dirty="0">
                <a:solidFill>
                  <a:srgbClr val="7030A0"/>
                </a:solidFill>
                <a:latin typeface="Times New Roman" panose="02020603050405020304" pitchFamily="18" charset="0"/>
                <a:cs typeface="Times New Roman" panose="02020603050405020304" pitchFamily="18" charset="0"/>
              </a:rPr>
              <a:t>(usually decision trees) to the </a:t>
            </a:r>
            <a:r>
              <a:rPr lang="en-US" sz="1600" b="1" dirty="0">
                <a:solidFill>
                  <a:srgbClr val="FF0000"/>
                </a:solidFill>
                <a:latin typeface="Times New Roman" panose="02020603050405020304" pitchFamily="18" charset="0"/>
                <a:cs typeface="Times New Roman" panose="02020603050405020304" pitchFamily="18" charset="0"/>
              </a:rPr>
              <a:t>ensemble</a:t>
            </a:r>
            <a:r>
              <a:rPr lang="en-US" sz="1600" b="1" dirty="0">
                <a:solidFill>
                  <a:srgbClr val="7030A0"/>
                </a:solidFill>
                <a:latin typeface="Times New Roman" panose="02020603050405020304" pitchFamily="18" charset="0"/>
                <a:cs typeface="Times New Roman" panose="02020603050405020304" pitchFamily="18" charset="0"/>
              </a:rPr>
              <a:t>, each correcting its predecessor by focusing more on the instances that were incorrectly classified.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output for the ensemble model is then the weighted sum of the predictions made by the individual models</a:t>
            </a:r>
            <a:r>
              <a:rPr lang="en-US" sz="1600" dirty="0">
                <a:latin typeface="Times New Roman" panose="02020603050405020304" pitchFamily="18" charset="0"/>
                <a:cs typeface="Times New Roman" panose="02020603050405020304" pitchFamily="18" charset="0"/>
              </a:rPr>
              <a:t>, where weights are determined by how well each model corrects the residual errors made by the previous models.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Applications are the same and broad.</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That is why it takes a long time. A lot of DTs.</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50</a:t>
            </a:fld>
            <a:endParaRPr lang="en-US"/>
          </a:p>
        </p:txBody>
      </p:sp>
      <p:pic>
        <p:nvPicPr>
          <p:cNvPr id="8" name="Picture 7">
            <a:extLst>
              <a:ext uri="{FF2B5EF4-FFF2-40B4-BE49-F238E27FC236}">
                <a16:creationId xmlns:a16="http://schemas.microsoft.com/office/drawing/2014/main" id="{A289E438-5B2B-49F0-B86A-915A2986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35" y="5949115"/>
            <a:ext cx="605346" cy="50682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82A22C9-AB31-4710-89D4-F592FE29D4EB}"/>
                  </a:ext>
                </a:extLst>
              </p:cNvPr>
              <p:cNvSpPr txBox="1"/>
              <p:nvPr/>
            </p:nvSpPr>
            <p:spPr>
              <a:xfrm>
                <a:off x="0" y="3614973"/>
                <a:ext cx="8417919" cy="3117969"/>
              </a:xfrm>
              <a:prstGeom prst="rect">
                <a:avLst/>
              </a:prstGeom>
              <a:noFill/>
            </p:spPr>
            <p:txBody>
              <a:bodyPr wrap="square">
                <a:spAutoFit/>
              </a:bodyPr>
              <a:lstStyle/>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Gradient Boosting Equation: Gradient Boosting constructs the final model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𝐹</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by adding up a sequence of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𝐾</m:t>
                    </m:r>
                  </m:oMath>
                </a14:m>
                <a:r>
                  <a:rPr lang="en-US" sz="1800" dirty="0">
                    <a:effectLst/>
                    <a:latin typeface="Georgia" panose="02040502050405020303" pitchFamily="18" charset="0"/>
                    <a:ea typeface="Calibri" panose="020F0502020204030204" pitchFamily="34" charset="0"/>
                    <a:cs typeface="Arial" panose="020B0604020202020204" pitchFamily="34" charset="0"/>
                  </a:rPr>
                  <a:t> weak models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h</m:t>
                        </m:r>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each scaled by a coefficient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𝛼</m:t>
                        </m:r>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𝐹</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grow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𝑘</m:t>
                          </m:r>
                          <m:r>
                            <a:rPr lang="en-US" sz="18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𝐾</m:t>
                          </m:r>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𝛼</m:t>
                          </m:r>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h</m:t>
                          </m:r>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Here, each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h</m:t>
                        </m:r>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typically represents a decision tree,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𝛼</m:t>
                        </m:r>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contribution of the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𝑘</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r>
                  <a:rPr lang="en-US" sz="1800" dirty="0" err="1">
                    <a:effectLst/>
                    <a:latin typeface="Georgia" panose="02040502050405020303" pitchFamily="18" charset="0"/>
                    <a:ea typeface="Calibri" panose="020F0502020204030204" pitchFamily="34" charset="0"/>
                    <a:cs typeface="Arial" panose="020B0604020202020204" pitchFamily="34" charset="0"/>
                  </a:rPr>
                  <a:t>th</a:t>
                </a:r>
                <a:r>
                  <a:rPr lang="en-US" sz="1800" dirty="0">
                    <a:effectLst/>
                    <a:latin typeface="Georgia" panose="02040502050405020303" pitchFamily="18" charset="0"/>
                    <a:ea typeface="Calibri" panose="020F0502020204030204" pitchFamily="34" charset="0"/>
                    <a:cs typeface="Arial" panose="020B0604020202020204" pitchFamily="34" charset="0"/>
                  </a:rPr>
                  <a:t> tree to the final prediction. The values for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𝛼</m:t>
                        </m:r>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the structure of each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h</m:t>
                        </m:r>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are determined during the training process, where the algorithm minimizes the loss function by gradient descent, adjusting the weights and refining the models to better fit the data.</a:t>
                </a:r>
              </a:p>
            </p:txBody>
          </p:sp>
        </mc:Choice>
        <mc:Fallback xmlns="">
          <p:sp>
            <p:nvSpPr>
              <p:cNvPr id="10" name="TextBox 9">
                <a:extLst>
                  <a:ext uri="{FF2B5EF4-FFF2-40B4-BE49-F238E27FC236}">
                    <a16:creationId xmlns:a16="http://schemas.microsoft.com/office/drawing/2014/main" id="{F82A22C9-AB31-4710-89D4-F592FE29D4EB}"/>
                  </a:ext>
                </a:extLst>
              </p:cNvPr>
              <p:cNvSpPr txBox="1">
                <a:spLocks noRot="1" noChangeAspect="1" noMove="1" noResize="1" noEditPoints="1" noAdjustHandles="1" noChangeArrowheads="1" noChangeShapeType="1" noTextEdit="1"/>
              </p:cNvSpPr>
              <p:nvPr/>
            </p:nvSpPr>
            <p:spPr>
              <a:xfrm>
                <a:off x="0" y="3614973"/>
                <a:ext cx="8417919" cy="3117969"/>
              </a:xfrm>
              <a:prstGeom prst="rect">
                <a:avLst/>
              </a:prstGeom>
              <a:blipFill>
                <a:blip r:embed="rId4"/>
                <a:stretch>
                  <a:fillRect l="-579" t="-978" r="-579" b="-234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FD134E9-79A5-4468-98FE-1491924500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8914" y="3029770"/>
            <a:ext cx="3745318" cy="2838416"/>
          </a:xfrm>
          <a:prstGeom prst="rect">
            <a:avLst/>
          </a:prstGeom>
        </p:spPr>
      </p:pic>
    </p:spTree>
    <p:extLst>
      <p:ext uri="{BB962C8B-B14F-4D97-AF65-F5344CB8AC3E}">
        <p14:creationId xmlns:p14="http://schemas.microsoft.com/office/powerpoint/2010/main" val="69808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507831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Classifiers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eXtreme Gradient Boosting (XGBoost)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XGBoost is an </a:t>
            </a:r>
            <a:r>
              <a:rPr lang="en-US" sz="1600" b="1" dirty="0">
                <a:latin typeface="Times New Roman" panose="02020603050405020304" pitchFamily="18" charset="0"/>
                <a:cs typeface="Times New Roman" panose="02020603050405020304" pitchFamily="18" charset="0"/>
              </a:rPr>
              <a:t>advanced implementation of gradient boosting </a:t>
            </a:r>
            <a:r>
              <a:rPr lang="en-US" sz="1600" dirty="0">
                <a:latin typeface="Times New Roman" panose="02020603050405020304" pitchFamily="18" charset="0"/>
                <a:cs typeface="Times New Roman" panose="02020603050405020304" pitchFamily="18" charset="0"/>
              </a:rPr>
              <a:t>that is specifically designed to be </a:t>
            </a:r>
            <a:r>
              <a:rPr lang="en-US" sz="1600" b="1" dirty="0">
                <a:latin typeface="Times New Roman" panose="02020603050405020304" pitchFamily="18" charset="0"/>
                <a:cs typeface="Times New Roman" panose="02020603050405020304" pitchFamily="18" charset="0"/>
              </a:rPr>
              <a:t>more efficient, flexible, and portable</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uses a </a:t>
            </a:r>
            <a:r>
              <a:rPr lang="en-US" sz="1600" b="1" dirty="0">
                <a:latin typeface="Times New Roman" panose="02020603050405020304" pitchFamily="18" charset="0"/>
                <a:cs typeface="Times New Roman" panose="02020603050405020304" pitchFamily="18" charset="0"/>
              </a:rPr>
              <a:t>more regularized model formalization to control over-fitting</a:t>
            </a:r>
            <a:r>
              <a:rPr lang="en-US" sz="1600" dirty="0">
                <a:latin typeface="Times New Roman" panose="02020603050405020304" pitchFamily="18" charset="0"/>
                <a:cs typeface="Times New Roman" panose="02020603050405020304" pitchFamily="18" charset="0"/>
              </a:rPr>
              <a:t>, which makes it highly effective.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XGBoost </a:t>
            </a:r>
            <a:r>
              <a:rPr lang="en-US" sz="1600" b="1" dirty="0">
                <a:latin typeface="Times New Roman" panose="02020603050405020304" pitchFamily="18" charset="0"/>
                <a:cs typeface="Times New Roman" panose="02020603050405020304" pitchFamily="18" charset="0"/>
              </a:rPr>
              <a:t>optimizes</a:t>
            </a:r>
            <a:r>
              <a:rPr lang="en-US" sz="1600" dirty="0">
                <a:latin typeface="Times New Roman" panose="02020603050405020304" pitchFamily="18" charset="0"/>
                <a:cs typeface="Times New Roman" panose="02020603050405020304" pitchFamily="18" charset="0"/>
              </a:rPr>
              <a:t> both the </a:t>
            </a:r>
            <a:r>
              <a:rPr lang="en-US" sz="1600" b="1" dirty="0">
                <a:latin typeface="Times New Roman" panose="02020603050405020304" pitchFamily="18" charset="0"/>
                <a:cs typeface="Times New Roman" panose="02020603050405020304" pitchFamily="18" charset="0"/>
              </a:rPr>
              <a:t>computational speed and model performance </a:t>
            </a:r>
            <a:r>
              <a:rPr lang="en-US" sz="1600" dirty="0">
                <a:latin typeface="Times New Roman" panose="02020603050405020304" pitchFamily="18" charset="0"/>
                <a:cs typeface="Times New Roman" panose="02020603050405020304" pitchFamily="18" charset="0"/>
              </a:rPr>
              <a:t>by employing </a:t>
            </a:r>
            <a:r>
              <a:rPr lang="en-US" sz="1600" b="1" dirty="0">
                <a:latin typeface="Times New Roman" panose="02020603050405020304" pitchFamily="18" charset="0"/>
                <a:cs typeface="Times New Roman" panose="02020603050405020304" pitchFamily="18" charset="0"/>
              </a:rPr>
              <a:t>techniques such as </a:t>
            </a:r>
            <a:r>
              <a:rPr lang="en-US" sz="1600" b="1" dirty="0">
                <a:solidFill>
                  <a:srgbClr val="FF0000"/>
                </a:solidFill>
                <a:latin typeface="Times New Roman" panose="02020603050405020304" pitchFamily="18" charset="0"/>
                <a:cs typeface="Times New Roman" panose="02020603050405020304" pitchFamily="18" charset="0"/>
              </a:rPr>
              <a:t>tree pruning</a:t>
            </a:r>
            <a:r>
              <a:rPr lang="en-US" sz="1600" b="1"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hardware optimization</a:t>
            </a:r>
            <a:r>
              <a:rPr lang="en-US" sz="1600" b="1" dirty="0">
                <a:latin typeface="Times New Roman" panose="02020603050405020304" pitchFamily="18" charset="0"/>
                <a:cs typeface="Times New Roman" panose="02020603050405020304" pitchFamily="18" charset="0"/>
              </a:rPr>
              <a:t>, and </a:t>
            </a:r>
            <a:r>
              <a:rPr lang="en-US" sz="1600" b="1" dirty="0">
                <a:solidFill>
                  <a:srgbClr val="FF0000"/>
                </a:solidFill>
                <a:latin typeface="Times New Roman" panose="02020603050405020304" pitchFamily="18" charset="0"/>
                <a:cs typeface="Times New Roman" panose="02020603050405020304" pitchFamily="18" charset="0"/>
              </a:rPr>
              <a:t>parallel processing</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XGBoost </a:t>
            </a:r>
            <a:r>
              <a:rPr lang="en-US" sz="1600" b="1" dirty="0">
                <a:solidFill>
                  <a:srgbClr val="FF0000"/>
                </a:solidFill>
                <a:latin typeface="Times New Roman" panose="02020603050405020304" pitchFamily="18" charset="0"/>
                <a:cs typeface="Times New Roman" panose="02020603050405020304" pitchFamily="18" charset="0"/>
              </a:rPr>
              <a:t>enhances the gradient boosting method by </a:t>
            </a:r>
            <a:r>
              <a:rPr lang="en-US" sz="1600" b="1" dirty="0">
                <a:solidFill>
                  <a:srgbClr val="7030A0"/>
                </a:solidFill>
                <a:latin typeface="Times New Roman" panose="02020603050405020304" pitchFamily="18" charset="0"/>
                <a:cs typeface="Times New Roman" panose="02020603050405020304" pitchFamily="18" charset="0"/>
              </a:rPr>
              <a:t>introducing more regularization parameters to reduce overfitting</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Regularization</a:t>
            </a:r>
            <a:r>
              <a:rPr lang="en-US" sz="1600" dirty="0">
                <a:latin typeface="Times New Roman" panose="02020603050405020304" pitchFamily="18" charset="0"/>
                <a:cs typeface="Times New Roman" panose="02020603050405020304" pitchFamily="18" charset="0"/>
              </a:rPr>
              <a:t> is a </a:t>
            </a:r>
            <a:r>
              <a:rPr lang="en-US" sz="1600" b="1" dirty="0">
                <a:solidFill>
                  <a:srgbClr val="FF0000"/>
                </a:solidFill>
                <a:latin typeface="Times New Roman" panose="02020603050405020304" pitchFamily="18" charset="0"/>
                <a:cs typeface="Times New Roman" panose="02020603050405020304" pitchFamily="18" charset="0"/>
              </a:rPr>
              <a:t>technique used to prevent overfitting by penalizing models for their complexity</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This involves </a:t>
            </a:r>
            <a:r>
              <a:rPr lang="en-US" sz="1600" b="1" dirty="0">
                <a:solidFill>
                  <a:srgbClr val="7030A0"/>
                </a:solidFill>
                <a:latin typeface="Times New Roman" panose="02020603050405020304" pitchFamily="18" charset="0"/>
                <a:cs typeface="Times New Roman" panose="02020603050405020304" pitchFamily="18" charset="0"/>
              </a:rPr>
              <a:t>adding terms to the loss function that increase with the number of parameters </a:t>
            </a:r>
            <a:r>
              <a:rPr lang="en-US" sz="1600" b="1" dirty="0">
                <a:solidFill>
                  <a:srgbClr val="FF0000"/>
                </a:solidFill>
                <a:latin typeface="Times New Roman" panose="02020603050405020304" pitchFamily="18" charset="0"/>
                <a:cs typeface="Times New Roman" panose="02020603050405020304" pitchFamily="18" charset="0"/>
              </a:rPr>
              <a:t>or the magnitude of parameter values. Then, after a threshold, the penalty happens, which is to avoid or prevent that operation.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classification tasks, it </a:t>
            </a:r>
            <a:r>
              <a:rPr lang="en-US" sz="1600" b="1" dirty="0">
                <a:latin typeface="Times New Roman" panose="02020603050405020304" pitchFamily="18" charset="0"/>
                <a:cs typeface="Times New Roman" panose="02020603050405020304" pitchFamily="18" charset="0"/>
              </a:rPr>
              <a:t>builds an ensemble of decision trees incrementally</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Each new tree corrects errors made by the previously built trees</a:t>
            </a:r>
            <a:r>
              <a:rPr lang="en-US" sz="1600" dirty="0">
                <a:latin typeface="Times New Roman" panose="02020603050405020304" pitchFamily="18" charset="0"/>
                <a:cs typeface="Times New Roman" panose="02020603050405020304" pitchFamily="18" charset="0"/>
              </a:rPr>
              <a:t>, and the model makes predictions by summing the outputs of these trees, weighted by their contribution to reducing the overall prediction error.</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51</a:t>
            </a:fld>
            <a:endParaRPr lang="en-US"/>
          </a:p>
        </p:txBody>
      </p:sp>
      <p:pic>
        <p:nvPicPr>
          <p:cNvPr id="8" name="Picture 7">
            <a:extLst>
              <a:ext uri="{FF2B5EF4-FFF2-40B4-BE49-F238E27FC236}">
                <a16:creationId xmlns:a16="http://schemas.microsoft.com/office/drawing/2014/main" id="{A289E438-5B2B-49F0-B86A-915A2986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35" y="5949115"/>
            <a:ext cx="605346" cy="50682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B3E29CD-F152-4B26-9758-90F7159BDCB3}"/>
                  </a:ext>
                </a:extLst>
              </p:cNvPr>
              <p:cNvSpPr txBox="1"/>
              <p:nvPr/>
            </p:nvSpPr>
            <p:spPr>
              <a:xfrm>
                <a:off x="0" y="3861282"/>
                <a:ext cx="10869105" cy="2996718"/>
              </a:xfrm>
              <a:prstGeom prst="rect">
                <a:avLst/>
              </a:prstGeom>
              <a:noFill/>
            </p:spPr>
            <p:txBody>
              <a:bodyPr wrap="square">
                <a:spAutoFit/>
              </a:bodyPr>
              <a:lstStyle/>
              <a:p>
                <a:pPr marL="0" marR="0" algn="just">
                  <a:spcBef>
                    <a:spcPts val="0"/>
                  </a:spcBef>
                  <a:spcAft>
                    <a:spcPts val="1200"/>
                  </a:spcAft>
                </a:pPr>
                <a:r>
                  <a:rPr lang="en-US" sz="1400" dirty="0">
                    <a:effectLst/>
                    <a:latin typeface="Georgia" panose="02040502050405020303" pitchFamily="18" charset="0"/>
                    <a:ea typeface="Calibri" panose="020F0502020204030204" pitchFamily="34" charset="0"/>
                    <a:cs typeface="Arial" panose="020B0604020202020204" pitchFamily="34" charset="0"/>
                  </a:rPr>
                  <a:t>XGBoost Equation: The final model in XGBoost, similar to gradient boosting, is given by:</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𝐹</m:t>
                      </m:r>
                      <m:r>
                        <a:rPr lang="en-US" sz="1400">
                          <a:effectLst/>
                          <a:latin typeface="Cambria Math" panose="02040503050406030204" pitchFamily="18" charset="0"/>
                          <a:ea typeface="Calibri" panose="020F0502020204030204" pitchFamily="34" charset="0"/>
                          <a:cs typeface="Arial" panose="020B0604020202020204" pitchFamily="34" charset="0"/>
                        </a:rPr>
                        <m:t>(</m:t>
                      </m:r>
                      <m:r>
                        <a:rPr lang="en-US" sz="1400" i="1">
                          <a:effectLst/>
                          <a:latin typeface="Cambria Math" panose="02040503050406030204" pitchFamily="18" charset="0"/>
                          <a:ea typeface="Calibri" panose="020F0502020204030204" pitchFamily="34" charset="0"/>
                          <a:cs typeface="Arial" panose="020B0604020202020204" pitchFamily="34" charset="0"/>
                        </a:rPr>
                        <m:t>𝑥</m:t>
                      </m:r>
                      <m:r>
                        <a:rPr lang="en-US" sz="14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grow m:val="on"/>
                          <m:ctrlPr>
                            <a:rPr lang="en-US" sz="1400" i="1">
                              <a:effectLst/>
                              <a:latin typeface="Cambria Math" panose="02040503050406030204" pitchFamily="18" charset="0"/>
                              <a:ea typeface="Calibri" panose="020F0502020204030204" pitchFamily="34" charset="0"/>
                              <a:cs typeface="Arial" panose="020B0604020202020204" pitchFamily="34" charset="0"/>
                            </a:rPr>
                          </m:ctrlPr>
                        </m:naryPr>
                        <m:sub>
                          <m:r>
                            <a:rPr lang="en-US" sz="1400" i="1">
                              <a:effectLst/>
                              <a:latin typeface="Cambria Math" panose="02040503050406030204" pitchFamily="18" charset="0"/>
                              <a:ea typeface="Calibri" panose="020F0502020204030204" pitchFamily="34" charset="0"/>
                              <a:cs typeface="Arial" panose="020B0604020202020204" pitchFamily="34" charset="0"/>
                            </a:rPr>
                            <m:t>𝑘</m:t>
                          </m:r>
                          <m:r>
                            <a:rPr lang="en-US" sz="1400">
                              <a:effectLst/>
                              <a:latin typeface="Cambria Math" panose="02040503050406030204" pitchFamily="18" charset="0"/>
                              <a:ea typeface="Calibri" panose="020F0502020204030204" pitchFamily="34" charset="0"/>
                              <a:cs typeface="Arial" panose="020B0604020202020204" pitchFamily="34" charset="0"/>
                            </a:rPr>
                            <m:t>=1</m:t>
                          </m:r>
                        </m:sub>
                        <m:sup>
                          <m:r>
                            <a:rPr lang="en-US" sz="1400" i="1">
                              <a:effectLst/>
                              <a:latin typeface="Cambria Math" panose="02040503050406030204" pitchFamily="18" charset="0"/>
                              <a:ea typeface="Calibri" panose="020F0502020204030204" pitchFamily="34" charset="0"/>
                              <a:cs typeface="Arial" panose="020B0604020202020204" pitchFamily="34" charset="0"/>
                            </a:rPr>
                            <m:t>𝐾</m:t>
                          </m:r>
                        </m:sup>
                        <m:e>
                          <m:r>
                            <a:rPr lang="en-US" sz="14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𝛼</m:t>
                          </m:r>
                        </m:e>
                        <m:sub>
                          <m:r>
                            <a:rPr lang="en-US" sz="1400" i="1">
                              <a:effectLst/>
                              <a:latin typeface="Cambria Math" panose="02040503050406030204" pitchFamily="18" charset="0"/>
                              <a:ea typeface="Calibri" panose="020F0502020204030204" pitchFamily="34" charset="0"/>
                              <a:cs typeface="Arial" panose="020B0604020202020204" pitchFamily="34" charset="0"/>
                            </a:rPr>
                            <m:t>𝑘</m:t>
                          </m:r>
                        </m:sub>
                      </m:sSub>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h</m:t>
                          </m:r>
                        </m:e>
                        <m:sub>
                          <m:r>
                            <a:rPr lang="en-US" sz="1400" i="1">
                              <a:effectLst/>
                              <a:latin typeface="Cambria Math" panose="02040503050406030204" pitchFamily="18" charset="0"/>
                              <a:ea typeface="Calibri" panose="020F0502020204030204" pitchFamily="34" charset="0"/>
                              <a:cs typeface="Arial" panose="020B0604020202020204" pitchFamily="34" charset="0"/>
                            </a:rPr>
                            <m:t>𝑘</m:t>
                          </m:r>
                        </m:sub>
                      </m:sSub>
                      <m:r>
                        <a:rPr lang="en-US" sz="1400">
                          <a:effectLst/>
                          <a:latin typeface="Cambria Math" panose="02040503050406030204" pitchFamily="18" charset="0"/>
                          <a:ea typeface="Calibri" panose="020F0502020204030204" pitchFamily="34" charset="0"/>
                          <a:cs typeface="Arial" panose="020B0604020202020204" pitchFamily="34" charset="0"/>
                        </a:rPr>
                        <m:t>(</m:t>
                      </m:r>
                      <m:r>
                        <a:rPr lang="en-US" sz="1400" i="1">
                          <a:effectLst/>
                          <a:latin typeface="Cambria Math" panose="02040503050406030204" pitchFamily="18" charset="0"/>
                          <a:ea typeface="Calibri" panose="020F0502020204030204" pitchFamily="34" charset="0"/>
                          <a:cs typeface="Arial" panose="020B0604020202020204" pitchFamily="34" charset="0"/>
                        </a:rPr>
                        <m:t>𝑥</m:t>
                      </m:r>
                      <m:r>
                        <a:rPr lang="en-US" sz="1400">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4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4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h</m:t>
                        </m:r>
                      </m:e>
                      <m:sub>
                        <m:r>
                          <a:rPr lang="en-US" sz="1400" i="1">
                            <a:effectLst/>
                            <a:latin typeface="Cambria Math" panose="02040503050406030204" pitchFamily="18" charset="0"/>
                            <a:ea typeface="Calibri" panose="020F0502020204030204" pitchFamily="34" charset="0"/>
                            <a:cs typeface="Arial" panose="020B0604020202020204" pitchFamily="34" charset="0"/>
                          </a:rPr>
                          <m:t>𝑘</m:t>
                        </m:r>
                      </m:sub>
                    </m:sSub>
                    <m:r>
                      <a:rPr lang="en-US" sz="1400">
                        <a:effectLst/>
                        <a:latin typeface="Cambria Math" panose="02040503050406030204" pitchFamily="18" charset="0"/>
                        <a:ea typeface="Calibri" panose="020F0502020204030204" pitchFamily="34" charset="0"/>
                        <a:cs typeface="Arial" panose="020B0604020202020204" pitchFamily="34" charset="0"/>
                      </a:rPr>
                      <m:t>(</m:t>
                    </m:r>
                    <m:r>
                      <a:rPr lang="en-US" sz="1400" i="1">
                        <a:effectLst/>
                        <a:latin typeface="Cambria Math" panose="02040503050406030204" pitchFamily="18" charset="0"/>
                        <a:ea typeface="Calibri" panose="020F0502020204030204" pitchFamily="34" charset="0"/>
                        <a:cs typeface="Arial" panose="020B0604020202020204" pitchFamily="34" charset="0"/>
                      </a:rPr>
                      <m:t>𝑥</m:t>
                    </m:r>
                    <m:r>
                      <a:rPr lang="en-US" sz="1400">
                        <a:effectLst/>
                        <a:latin typeface="Cambria Math" panose="02040503050406030204" pitchFamily="18" charset="0"/>
                        <a:ea typeface="Calibri" panose="020F0502020204030204" pitchFamily="34" charset="0"/>
                        <a:cs typeface="Arial" panose="020B0604020202020204" pitchFamily="34" charset="0"/>
                      </a:rPr>
                      <m:t>)</m:t>
                    </m:r>
                  </m:oMath>
                </a14:m>
                <a:r>
                  <a:rPr lang="en-US" sz="1400" dirty="0">
                    <a:effectLst/>
                    <a:latin typeface="Georgia" panose="02040502050405020303" pitchFamily="18" charset="0"/>
                    <a:ea typeface="Calibri" panose="020F0502020204030204" pitchFamily="34" charset="0"/>
                    <a:cs typeface="Arial" panose="020B0604020202020204" pitchFamily="34" charset="0"/>
                  </a:rPr>
                  <a:t> are the decision trees, and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𝛼</m:t>
                        </m:r>
                      </m:e>
                      <m:sub>
                        <m:r>
                          <a:rPr lang="en-US" sz="14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400" dirty="0">
                    <a:effectLst/>
                    <a:latin typeface="Georgia" panose="02040502050405020303" pitchFamily="18" charset="0"/>
                    <a:ea typeface="Calibri" panose="020F0502020204030204" pitchFamily="34" charset="0"/>
                    <a:cs typeface="Arial" panose="020B0604020202020204" pitchFamily="34" charset="0"/>
                  </a:rPr>
                  <a:t> are their corresponding weights in the ensemble. What sets XGBoost apart is its objective function, which includes a regularization term:</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US" sz="1400">
                          <a:effectLst/>
                          <a:latin typeface="Cambria Math" panose="02040503050406030204" pitchFamily="18" charset="0"/>
                          <a:ea typeface="Calibri" panose="020F0502020204030204" pitchFamily="34" charset="0"/>
                          <a:cs typeface="Arial" panose="020B0604020202020204" pitchFamily="34" charset="0"/>
                        </a:rPr>
                        <m:t>Obj</m:t>
                      </m:r>
                      <m:r>
                        <a:rPr lang="en-US" sz="14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a:effectLst/>
                          <a:latin typeface="Cambria Math" panose="02040503050406030204" pitchFamily="18" charset="0"/>
                          <a:ea typeface="Calibri" panose="020F0502020204030204" pitchFamily="34" charset="0"/>
                          <a:cs typeface="Arial" panose="020B0604020202020204" pitchFamily="34" charset="0"/>
                        </a:rPr>
                        <m:t>Θ</m:t>
                      </m:r>
                      <m:r>
                        <a:rPr lang="en-US" sz="14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grow m:val="on"/>
                          <m:ctrlPr>
                            <a:rPr lang="en-US" sz="1400" i="1">
                              <a:effectLst/>
                              <a:latin typeface="Cambria Math" panose="02040503050406030204" pitchFamily="18" charset="0"/>
                              <a:ea typeface="Calibri" panose="020F0502020204030204" pitchFamily="34" charset="0"/>
                              <a:cs typeface="Arial" panose="020B0604020202020204" pitchFamily="34" charset="0"/>
                            </a:rPr>
                          </m:ctrlPr>
                        </m:naryPr>
                        <m:sub>
                          <m:r>
                            <a:rPr lang="en-US" sz="1400" i="1">
                              <a:effectLst/>
                              <a:latin typeface="Cambria Math" panose="02040503050406030204" pitchFamily="18" charset="0"/>
                              <a:ea typeface="Calibri" panose="020F0502020204030204" pitchFamily="34" charset="0"/>
                              <a:cs typeface="Arial" panose="020B0604020202020204" pitchFamily="34" charset="0"/>
                            </a:rPr>
                            <m:t>𝑖</m:t>
                          </m:r>
                          <m:r>
                            <a:rPr lang="en-US" sz="1400">
                              <a:effectLst/>
                              <a:latin typeface="Cambria Math" panose="02040503050406030204" pitchFamily="18" charset="0"/>
                              <a:ea typeface="Calibri" panose="020F0502020204030204" pitchFamily="34" charset="0"/>
                              <a:cs typeface="Arial" panose="020B0604020202020204" pitchFamily="34" charset="0"/>
                            </a:rPr>
                            <m:t>=1</m:t>
                          </m:r>
                        </m:sub>
                        <m:sup>
                          <m:r>
                            <a:rPr lang="en-US" sz="1400" i="1">
                              <a:effectLst/>
                              <a:latin typeface="Cambria Math" panose="02040503050406030204" pitchFamily="18" charset="0"/>
                              <a:ea typeface="Calibri" panose="020F0502020204030204" pitchFamily="34" charset="0"/>
                              <a:cs typeface="Arial" panose="020B0604020202020204" pitchFamily="34" charset="0"/>
                            </a:rPr>
                            <m:t>𝑛</m:t>
                          </m:r>
                        </m:sup>
                        <m:e>
                          <m:r>
                            <a:rPr lang="en-US" sz="1400">
                              <a:effectLst/>
                              <a:latin typeface="Cambria Math" panose="02040503050406030204" pitchFamily="18" charset="0"/>
                              <a:ea typeface="Calibri" panose="020F0502020204030204" pitchFamily="34" charset="0"/>
                              <a:cs typeface="Arial" panose="020B0604020202020204" pitchFamily="34" charset="0"/>
                            </a:rPr>
                            <m:t> </m:t>
                          </m:r>
                        </m:e>
                      </m:nary>
                      <m:r>
                        <a:rPr lang="en-US" sz="1400" i="1">
                          <a:effectLst/>
                          <a:latin typeface="Cambria Math" panose="02040503050406030204" pitchFamily="18" charset="0"/>
                          <a:ea typeface="Calibri" panose="020F0502020204030204" pitchFamily="34" charset="0"/>
                          <a:cs typeface="Arial" panose="020B0604020202020204" pitchFamily="34" charset="0"/>
                        </a:rPr>
                        <m:t>𝑙</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𝑦</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400">
                              <a:effectLst/>
                              <a:latin typeface="Cambria Math" panose="02040503050406030204" pitchFamily="18" charset="0"/>
                              <a:ea typeface="Calibri" panose="020F0502020204030204" pitchFamily="34" charset="0"/>
                              <a:cs typeface="Arial" panose="020B0604020202020204" pitchFamily="34" charset="0"/>
                            </a:rPr>
                            <m:t>,</m:t>
                          </m:r>
                          <m:r>
                            <a:rPr lang="en-US" sz="1400" i="1">
                              <a:effectLst/>
                              <a:latin typeface="Cambria Math" panose="02040503050406030204" pitchFamily="18" charset="0"/>
                              <a:ea typeface="Calibri" panose="020F0502020204030204" pitchFamily="34" charset="0"/>
                              <a:cs typeface="Arial" panose="020B0604020202020204" pitchFamily="34" charset="0"/>
                            </a:rPr>
                            <m:t>𝐹</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𝑥</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sub>
                              </m:sSub>
                            </m:e>
                          </m:d>
                        </m:e>
                      </m:d>
                      <m:r>
                        <a:rPr lang="en-US" sz="14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grow m:val="on"/>
                          <m:ctrlPr>
                            <a:rPr lang="en-US" sz="1400" i="1">
                              <a:effectLst/>
                              <a:latin typeface="Cambria Math" panose="02040503050406030204" pitchFamily="18" charset="0"/>
                              <a:ea typeface="Calibri" panose="020F0502020204030204" pitchFamily="34" charset="0"/>
                              <a:cs typeface="Arial" panose="020B0604020202020204" pitchFamily="34" charset="0"/>
                            </a:rPr>
                          </m:ctrlPr>
                        </m:naryPr>
                        <m:sub>
                          <m:r>
                            <a:rPr lang="en-US" sz="1400" i="1">
                              <a:effectLst/>
                              <a:latin typeface="Cambria Math" panose="02040503050406030204" pitchFamily="18" charset="0"/>
                              <a:ea typeface="Calibri" panose="020F0502020204030204" pitchFamily="34" charset="0"/>
                              <a:cs typeface="Arial" panose="020B0604020202020204" pitchFamily="34" charset="0"/>
                            </a:rPr>
                            <m:t>𝑘</m:t>
                          </m:r>
                          <m:r>
                            <a:rPr lang="en-US" sz="1400">
                              <a:effectLst/>
                              <a:latin typeface="Cambria Math" panose="02040503050406030204" pitchFamily="18" charset="0"/>
                              <a:ea typeface="Calibri" panose="020F0502020204030204" pitchFamily="34" charset="0"/>
                              <a:cs typeface="Arial" panose="020B0604020202020204" pitchFamily="34" charset="0"/>
                            </a:rPr>
                            <m:t>=1</m:t>
                          </m:r>
                        </m:sub>
                        <m:sup>
                          <m:r>
                            <a:rPr lang="en-US" sz="1400" i="1">
                              <a:effectLst/>
                              <a:latin typeface="Cambria Math" panose="02040503050406030204" pitchFamily="18" charset="0"/>
                              <a:ea typeface="Calibri" panose="020F0502020204030204" pitchFamily="34" charset="0"/>
                              <a:cs typeface="Arial" panose="020B0604020202020204" pitchFamily="34" charset="0"/>
                            </a:rPr>
                            <m:t>𝐾</m:t>
                          </m:r>
                        </m:sup>
                        <m:e>
                          <m:r>
                            <a:rPr lang="en-US" sz="1400">
                              <a:effectLst/>
                              <a:latin typeface="Cambria Math" panose="02040503050406030204" pitchFamily="18" charset="0"/>
                              <a:ea typeface="Calibri" panose="020F0502020204030204" pitchFamily="34" charset="0"/>
                              <a:cs typeface="Arial" panose="020B0604020202020204" pitchFamily="34" charset="0"/>
                            </a:rPr>
                            <m:t> </m:t>
                          </m:r>
                        </m:e>
                      </m:nary>
                      <m:r>
                        <m:rPr>
                          <m:sty m:val="p"/>
                        </m:rPr>
                        <a:rPr lang="en-US" sz="1400">
                          <a:effectLst/>
                          <a:latin typeface="Cambria Math" panose="02040503050406030204" pitchFamily="18" charset="0"/>
                          <a:ea typeface="Calibri" panose="020F0502020204030204" pitchFamily="34" charset="0"/>
                          <a:cs typeface="Arial" panose="020B0604020202020204" pitchFamily="34" charset="0"/>
                        </a:rPr>
                        <m:t>Ω</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h</m:t>
                              </m:r>
                            </m:e>
                            <m:sub>
                              <m:r>
                                <a:rPr lang="en-US" sz="1400" i="1">
                                  <a:effectLst/>
                                  <a:latin typeface="Cambria Math" panose="02040503050406030204" pitchFamily="18" charset="0"/>
                                  <a:ea typeface="Calibri" panose="020F0502020204030204" pitchFamily="34" charset="0"/>
                                  <a:cs typeface="Arial" panose="020B0604020202020204" pitchFamily="34" charset="0"/>
                                </a:rPr>
                                <m:t>𝑘</m:t>
                              </m:r>
                            </m:sub>
                          </m:sSub>
                        </m:e>
                      </m:d>
                    </m:oMath>
                  </m:oMathPara>
                </a14:m>
                <a:endParaRPr lang="en-US" sz="14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400" dirty="0">
                    <a:effectLst/>
                    <a:latin typeface="Georgia" panose="02040502050405020303" pitchFamily="18" charset="0"/>
                    <a:ea typeface="Calibri" panose="020F0502020204030204" pitchFamily="34" charset="0"/>
                    <a:cs typeface="Arial" panose="020B0604020202020204" pitchFamily="34" charset="0"/>
                  </a:rPr>
                  <a:t>Here, </a:t>
                </a:r>
                <a14:m>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𝑙</m:t>
                    </m:r>
                  </m:oMath>
                </a14:m>
                <a:r>
                  <a:rPr lang="en-US" sz="1400" dirty="0">
                    <a:effectLst/>
                    <a:latin typeface="Georgia" panose="02040502050405020303" pitchFamily="18" charset="0"/>
                    <a:ea typeface="Calibri" panose="020F0502020204030204" pitchFamily="34" charset="0"/>
                    <a:cs typeface="Arial" panose="020B0604020202020204" pitchFamily="34" charset="0"/>
                  </a:rPr>
                  <a:t> is a differentiable convex loss function that measures the difference between the predicted and actual values for the </a:t>
                </a:r>
                <a14:m>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𝑛</m:t>
                    </m:r>
                  </m:oMath>
                </a14:m>
                <a:r>
                  <a:rPr lang="en-US" sz="1400" dirty="0">
                    <a:effectLst/>
                    <a:latin typeface="Georgia" panose="02040502050405020303" pitchFamily="18" charset="0"/>
                    <a:ea typeface="Calibri" panose="020F0502020204030204" pitchFamily="34" charset="0"/>
                    <a:cs typeface="Arial" panose="020B0604020202020204" pitchFamily="34" charset="0"/>
                  </a:rPr>
                  <a:t> training samples, and </a:t>
                </a:r>
                <a14:m>
                  <m:oMath xmlns:m="http://schemas.openxmlformats.org/officeDocument/2006/math">
                    <m:r>
                      <m:rPr>
                        <m:sty m:val="p"/>
                      </m:rPr>
                      <a:rPr lang="en-US" sz="1400">
                        <a:effectLst/>
                        <a:latin typeface="Cambria Math" panose="02040503050406030204" pitchFamily="18" charset="0"/>
                        <a:ea typeface="Calibri" panose="020F0502020204030204" pitchFamily="34" charset="0"/>
                        <a:cs typeface="Arial" panose="020B0604020202020204" pitchFamily="34" charset="0"/>
                      </a:rPr>
                      <m:t>Ω</m:t>
                    </m:r>
                  </m:oMath>
                </a14:m>
                <a:r>
                  <a:rPr lang="en-US" sz="1400" dirty="0">
                    <a:effectLst/>
                    <a:latin typeface="Georgia" panose="02040502050405020303" pitchFamily="18" charset="0"/>
                    <a:ea typeface="Calibri" panose="020F0502020204030204" pitchFamily="34" charset="0"/>
                    <a:cs typeface="Arial" panose="020B0604020202020204" pitchFamily="34" charset="0"/>
                  </a:rPr>
                  <a:t> is the regularization term that penalizes the complexity of the model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h</m:t>
                        </m:r>
                      </m:e>
                      <m:sub>
                        <m:r>
                          <a:rPr lang="en-US" sz="14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400" dirty="0">
                    <a:effectLst/>
                    <a:latin typeface="Georgia" panose="02040502050405020303" pitchFamily="18" charset="0"/>
                    <a:ea typeface="Calibri" panose="020F0502020204030204" pitchFamily="34" charset="0"/>
                    <a:cs typeface="Arial" panose="020B0604020202020204" pitchFamily="34" charset="0"/>
                  </a:rPr>
                  <a:t>, effectively controlling overfitting.</a:t>
                </a:r>
              </a:p>
            </p:txBody>
          </p:sp>
        </mc:Choice>
        <mc:Fallback xmlns="">
          <p:sp>
            <p:nvSpPr>
              <p:cNvPr id="9" name="TextBox 8">
                <a:extLst>
                  <a:ext uri="{FF2B5EF4-FFF2-40B4-BE49-F238E27FC236}">
                    <a16:creationId xmlns:a16="http://schemas.microsoft.com/office/drawing/2014/main" id="{7B3E29CD-F152-4B26-9758-90F7159BDCB3}"/>
                  </a:ext>
                </a:extLst>
              </p:cNvPr>
              <p:cNvSpPr txBox="1">
                <a:spLocks noRot="1" noChangeAspect="1" noMove="1" noResize="1" noEditPoints="1" noAdjustHandles="1" noChangeArrowheads="1" noChangeShapeType="1" noTextEdit="1"/>
              </p:cNvSpPr>
              <p:nvPr/>
            </p:nvSpPr>
            <p:spPr>
              <a:xfrm>
                <a:off x="0" y="3861282"/>
                <a:ext cx="10869105" cy="2996718"/>
              </a:xfrm>
              <a:prstGeom prst="rect">
                <a:avLst/>
              </a:prstGeom>
              <a:blipFill>
                <a:blip r:embed="rId4"/>
                <a:stretch>
                  <a:fillRect l="-168" t="-407" r="-168" b="-1016"/>
                </a:stretch>
              </a:blipFill>
            </p:spPr>
            <p:txBody>
              <a:bodyPr/>
              <a:lstStyle/>
              <a:p>
                <a:r>
                  <a:rPr lang="en-US">
                    <a:noFill/>
                  </a:rPr>
                  <a:t> </a:t>
                </a:r>
              </a:p>
            </p:txBody>
          </p:sp>
        </mc:Fallback>
      </mc:AlternateContent>
    </p:spTree>
    <p:extLst>
      <p:ext uri="{BB962C8B-B14F-4D97-AF65-F5344CB8AC3E}">
        <p14:creationId xmlns:p14="http://schemas.microsoft.com/office/powerpoint/2010/main" val="4791769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35476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Classifiers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Random Forest (RF)</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Random Forest is an </a:t>
            </a:r>
            <a:r>
              <a:rPr lang="en-US" sz="1600" b="1" dirty="0">
                <a:latin typeface="Times New Roman" panose="02020603050405020304" pitchFamily="18" charset="0"/>
                <a:cs typeface="Times New Roman" panose="02020603050405020304" pitchFamily="18" charset="0"/>
              </a:rPr>
              <a:t>ensemble</a:t>
            </a:r>
            <a:r>
              <a:rPr lang="en-US" sz="1600" dirty="0">
                <a:latin typeface="Times New Roman" panose="02020603050405020304" pitchFamily="18" charset="0"/>
                <a:cs typeface="Times New Roman" panose="02020603050405020304" pitchFamily="18" charset="0"/>
              </a:rPr>
              <a:t> learning method that </a:t>
            </a:r>
            <a:r>
              <a:rPr lang="en-US" sz="1600" b="1" dirty="0">
                <a:solidFill>
                  <a:srgbClr val="FF0000"/>
                </a:solidFill>
                <a:latin typeface="Times New Roman" panose="02020603050405020304" pitchFamily="18" charset="0"/>
                <a:cs typeface="Times New Roman" panose="02020603050405020304" pitchFamily="18" charset="0"/>
              </a:rPr>
              <a:t>combines multiple decision trees </a:t>
            </a:r>
            <a:r>
              <a:rPr lang="en-US" sz="1600" dirty="0">
                <a:latin typeface="Times New Roman" panose="02020603050405020304" pitchFamily="18" charset="0"/>
                <a:cs typeface="Times New Roman" panose="02020603050405020304" pitchFamily="18" charset="0"/>
              </a:rPr>
              <a:t>to improve prediction accuracy and control </a:t>
            </a:r>
            <a:r>
              <a:rPr lang="en-US" sz="1600" b="1" dirty="0">
                <a:latin typeface="Times New Roman" panose="02020603050405020304" pitchFamily="18" charset="0"/>
                <a:cs typeface="Times New Roman" panose="02020603050405020304" pitchFamily="18" charset="0"/>
              </a:rPr>
              <a:t>overfitting</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Each tree in the forest is built from a random </a:t>
            </a:r>
            <a:r>
              <a:rPr lang="en-US" sz="1600" b="1" dirty="0">
                <a:solidFill>
                  <a:srgbClr val="FF0000"/>
                </a:solidFill>
                <a:latin typeface="Times New Roman" panose="02020603050405020304" pitchFamily="18" charset="0"/>
                <a:cs typeface="Times New Roman" panose="02020603050405020304" pitchFamily="18" charset="0"/>
              </a:rPr>
              <a:t>subset</a:t>
            </a:r>
            <a:r>
              <a:rPr lang="en-US" sz="1600" b="1" dirty="0">
                <a:latin typeface="Times New Roman" panose="02020603050405020304" pitchFamily="18" charset="0"/>
                <a:cs typeface="Times New Roman" panose="02020603050405020304" pitchFamily="18" charset="0"/>
              </a:rPr>
              <a:t> of data and features</a:t>
            </a:r>
            <a:r>
              <a:rPr lang="en-US" sz="1600" dirty="0">
                <a:latin typeface="Times New Roman" panose="02020603050405020304" pitchFamily="18" charset="0"/>
                <a:cs typeface="Times New Roman" panose="02020603050405020304" pitchFamily="18" charset="0"/>
              </a:rPr>
              <a:t>, and the final prediction is made by averaging the predictions (for regression) or voting (for classification) across all trees.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 </a:t>
            </a:r>
            <a:r>
              <a:rPr lang="en-US" sz="1600" b="1" dirty="0">
                <a:solidFill>
                  <a:srgbClr val="FF0000"/>
                </a:solidFill>
                <a:latin typeface="Times New Roman" panose="02020603050405020304" pitchFamily="18" charset="0"/>
                <a:cs typeface="Times New Roman" panose="02020603050405020304" pitchFamily="18" charset="0"/>
              </a:rPr>
              <a:t>ensemble</a:t>
            </a:r>
            <a:r>
              <a:rPr lang="en-US" sz="1600" dirty="0">
                <a:latin typeface="Times New Roman" panose="02020603050405020304" pitchFamily="18" charset="0"/>
                <a:cs typeface="Times New Roman" panose="02020603050405020304" pitchFamily="18" charset="0"/>
              </a:rPr>
              <a:t> is a method that </a:t>
            </a:r>
            <a:r>
              <a:rPr lang="en-US" sz="1600" b="1" dirty="0">
                <a:latin typeface="Times New Roman" panose="02020603050405020304" pitchFamily="18" charset="0"/>
                <a:cs typeface="Times New Roman" panose="02020603050405020304" pitchFamily="18" charset="0"/>
              </a:rPr>
              <a:t>combines multiple models to produce a more accurate or robust prediction </a:t>
            </a:r>
            <a:r>
              <a:rPr lang="en-US" sz="1600" dirty="0">
                <a:latin typeface="Times New Roman" panose="02020603050405020304" pitchFamily="18" charset="0"/>
                <a:cs typeface="Times New Roman" panose="02020603050405020304" pitchFamily="18" charset="0"/>
              </a:rPr>
              <a:t>than any individual model. </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52</a:t>
            </a:fld>
            <a:endParaRPr lang="en-US"/>
          </a:p>
        </p:txBody>
      </p:sp>
      <p:pic>
        <p:nvPicPr>
          <p:cNvPr id="8" name="Picture 7">
            <a:extLst>
              <a:ext uri="{FF2B5EF4-FFF2-40B4-BE49-F238E27FC236}">
                <a16:creationId xmlns:a16="http://schemas.microsoft.com/office/drawing/2014/main" id="{A289E438-5B2B-49F0-B86A-915A2986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35" y="5949115"/>
            <a:ext cx="605346" cy="50682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91482C-FA77-406F-B6FE-3C2F5C60B7EF}"/>
                  </a:ext>
                </a:extLst>
              </p:cNvPr>
              <p:cNvSpPr txBox="1"/>
              <p:nvPr/>
            </p:nvSpPr>
            <p:spPr>
              <a:xfrm>
                <a:off x="-32994" y="4836421"/>
                <a:ext cx="12257988" cy="2021579"/>
              </a:xfrm>
              <a:prstGeom prst="rect">
                <a:avLst/>
              </a:prstGeom>
              <a:noFill/>
            </p:spPr>
            <p:txBody>
              <a:bodyPr wrap="square">
                <a:spAutoFit/>
              </a:bodyPr>
              <a:lstStyle/>
              <a:p>
                <a:pPr marL="0" marR="0" algn="just">
                  <a:spcBef>
                    <a:spcPts val="0"/>
                  </a:spcBef>
                  <a:spcAft>
                    <a:spcPts val="1200"/>
                  </a:spcAft>
                </a:pPr>
                <a:r>
                  <a:rPr lang="en-US" sz="1400" dirty="0">
                    <a:effectLst/>
                    <a:latin typeface="Georgia" panose="02040502050405020303" pitchFamily="18" charset="0"/>
                    <a:ea typeface="Calibri" panose="020F0502020204030204" pitchFamily="34" charset="0"/>
                    <a:cs typeface="Arial" panose="020B0604020202020204" pitchFamily="34" charset="0"/>
                  </a:rPr>
                  <a:t>Random Forest itself doesn't have specific equations like a regression model since it's a nonparametric method. However, its operation involves:</a:t>
                </a:r>
              </a:p>
              <a:p>
                <a:pPr marL="342900" marR="0" lvl="0" indent="-342900" algn="just">
                  <a:spcBef>
                    <a:spcPts val="0"/>
                  </a:spcBef>
                  <a:spcAft>
                    <a:spcPts val="600"/>
                  </a:spcAft>
                  <a:buFont typeface="+mj-lt"/>
                  <a:buAutoNum type="arabicPeriod"/>
                  <a:tabLst>
                    <a:tab pos="457200" algn="l"/>
                  </a:tabLst>
                </a:pPr>
                <a:r>
                  <a:rPr lang="en-US" sz="1400" dirty="0">
                    <a:effectLst/>
                    <a:latin typeface="Georgia" panose="02040502050405020303" pitchFamily="18" charset="0"/>
                    <a:ea typeface="Calibri" panose="020F0502020204030204" pitchFamily="34" charset="0"/>
                    <a:cs typeface="Arial" panose="020B0604020202020204" pitchFamily="34" charset="0"/>
                  </a:rPr>
                  <a:t>Tree Building: Each tree is grown using the formula for calculating split points in decision trees (e.g., Gini impurity or entropy in classification).</a:t>
                </a:r>
              </a:p>
              <a:p>
                <a:pPr marL="342900" marR="0" lvl="0" indent="-342900" algn="just">
                  <a:spcBef>
                    <a:spcPts val="0"/>
                  </a:spcBef>
                  <a:spcAft>
                    <a:spcPts val="600"/>
                  </a:spcAft>
                  <a:buFont typeface="+mj-lt"/>
                  <a:buAutoNum type="arabicPeriod"/>
                  <a:tabLst>
                    <a:tab pos="457200" algn="l"/>
                  </a:tabLst>
                </a:pPr>
                <a:r>
                  <a:rPr lang="en-US" sz="1400" dirty="0">
                    <a:effectLst/>
                    <a:latin typeface="Georgia" panose="02040502050405020303" pitchFamily="18" charset="0"/>
                    <a:ea typeface="Calibri" panose="020F0502020204030204" pitchFamily="34" charset="0"/>
                    <a:cs typeface="Arial" panose="020B0604020202020204" pitchFamily="34" charset="0"/>
                  </a:rPr>
                  <a:t>Aggregation: For classification, the final prediction is typically made by majority voting:</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400" i="1">
                          <a:effectLst/>
                          <a:latin typeface="Calibri" panose="020F0502020204030204" pitchFamily="34" charset="0"/>
                          <a:ea typeface="Calibri" panose="020F0502020204030204" pitchFamily="34" charset="0"/>
                          <a:cs typeface="Arial" panose="020B0604020202020204" pitchFamily="34" charset="0"/>
                        </a:rPr>
                        <m:t> </m:t>
                      </m:r>
                      <m:r>
                        <m:rPr>
                          <m:nor/>
                        </m:rPr>
                        <a:rPr lang="en-US" sz="1400">
                          <a:effectLst/>
                          <a:latin typeface="Georgia" panose="02040502050405020303" pitchFamily="18" charset="0"/>
                          <a:ea typeface="Calibri" panose="020F0502020204030204" pitchFamily="34" charset="0"/>
                          <a:cs typeface="Arial" panose="020B0604020202020204" pitchFamily="34" charset="0"/>
                        </a:rPr>
                        <m:t>Class</m:t>
                      </m:r>
                      <m:r>
                        <m:rPr>
                          <m:nor/>
                        </m:rPr>
                        <a:rPr lang="en-US" sz="1400">
                          <a:effectLst/>
                          <a:latin typeface="Georgia" panose="02040502050405020303" pitchFamily="18" charset="0"/>
                          <a:ea typeface="Calibri" panose="020F0502020204030204" pitchFamily="34" charset="0"/>
                          <a:cs typeface="Arial" panose="020B0604020202020204" pitchFamily="34" charset="0"/>
                        </a:rPr>
                        <m:t> </m:t>
                      </m:r>
                      <m:r>
                        <m:rPr>
                          <m:nor/>
                        </m:rPr>
                        <a:rPr lang="en-US" sz="1400">
                          <a:effectLst/>
                          <a:latin typeface="Georgia" panose="02040502050405020303" pitchFamily="18" charset="0"/>
                          <a:ea typeface="Calibri" panose="020F0502020204030204" pitchFamily="34" charset="0"/>
                          <a:cs typeface="Arial" panose="020B0604020202020204" pitchFamily="34" charset="0"/>
                        </a:rPr>
                        <m:t>Label</m:t>
                      </m:r>
                      <m:r>
                        <m:rPr>
                          <m:nor/>
                        </m:rPr>
                        <a:rPr lang="en-US" sz="1400" i="1">
                          <a:effectLst/>
                          <a:latin typeface="Calibri" panose="020F0502020204030204" pitchFamily="34" charset="0"/>
                          <a:ea typeface="Calibri" panose="020F0502020204030204" pitchFamily="34" charset="0"/>
                          <a:cs typeface="Arial" panose="020B0604020202020204" pitchFamily="34" charset="0"/>
                        </a:rPr>
                        <m:t> </m:t>
                      </m:r>
                      <m:r>
                        <a:rPr lang="en-US" sz="14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a:effectLst/>
                          <a:latin typeface="Cambria Math" panose="02040503050406030204" pitchFamily="18" charset="0"/>
                          <a:ea typeface="Calibri" panose="020F0502020204030204" pitchFamily="34" charset="0"/>
                          <a:cs typeface="Arial" panose="020B0604020202020204" pitchFamily="34" charset="0"/>
                        </a:rPr>
                        <m:t>arg</m:t>
                      </m:r>
                      <m:r>
                        <a:rPr lang="en-US" sz="14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a:effectLst/>
                          <a:latin typeface="Cambria Math" panose="02040503050406030204" pitchFamily="18" charset="0"/>
                          <a:ea typeface="Calibri" panose="020F0502020204030204" pitchFamily="34" charset="0"/>
                          <a:cs typeface="Arial" panose="020B0604020202020204" pitchFamily="34" charset="0"/>
                        </a:rPr>
                        <m:t>max</m:t>
                      </m:r>
                      <m:nary>
                        <m:naryPr>
                          <m:chr m:val="∑"/>
                          <m:limLoc m:val="undOvr"/>
                          <m:grow m:val="on"/>
                          <m:ctrlPr>
                            <a:rPr lang="en-US" sz="1400" i="1">
                              <a:effectLst/>
                              <a:latin typeface="Cambria Math" panose="02040503050406030204" pitchFamily="18" charset="0"/>
                              <a:ea typeface="Calibri" panose="020F0502020204030204" pitchFamily="34" charset="0"/>
                              <a:cs typeface="Arial" panose="020B0604020202020204" pitchFamily="34" charset="0"/>
                            </a:rPr>
                          </m:ctrlPr>
                        </m:naryPr>
                        <m:sub>
                          <m:r>
                            <a:rPr lang="en-US" sz="1400" i="1">
                              <a:effectLst/>
                              <a:latin typeface="Cambria Math" panose="02040503050406030204" pitchFamily="18" charset="0"/>
                              <a:ea typeface="Calibri" panose="020F0502020204030204" pitchFamily="34" charset="0"/>
                              <a:cs typeface="Arial" panose="020B0604020202020204" pitchFamily="34" charset="0"/>
                            </a:rPr>
                            <m:t>𝑖</m:t>
                          </m:r>
                          <m:r>
                            <a:rPr lang="en-US" sz="1400">
                              <a:effectLst/>
                              <a:latin typeface="Cambria Math" panose="02040503050406030204" pitchFamily="18" charset="0"/>
                              <a:ea typeface="Calibri" panose="020F0502020204030204" pitchFamily="34" charset="0"/>
                              <a:cs typeface="Arial" panose="020B0604020202020204" pitchFamily="34" charset="0"/>
                            </a:rPr>
                            <m:t>=1</m:t>
                          </m:r>
                        </m:sub>
                        <m:sup>
                          <m:r>
                            <a:rPr lang="en-US" sz="1400" i="1">
                              <a:effectLst/>
                              <a:latin typeface="Cambria Math" panose="02040503050406030204" pitchFamily="18" charset="0"/>
                              <a:ea typeface="Calibri" panose="020F0502020204030204" pitchFamily="34" charset="0"/>
                              <a:cs typeface="Arial" panose="020B0604020202020204" pitchFamily="34" charset="0"/>
                            </a:rPr>
                            <m:t>𝑁</m:t>
                          </m:r>
                        </m:sup>
                        <m:e>
                          <m:r>
                            <a:rPr lang="en-US" sz="1400">
                              <a:effectLst/>
                              <a:latin typeface="Cambria Math" panose="02040503050406030204" pitchFamily="18" charset="0"/>
                              <a:ea typeface="Calibri" panose="020F0502020204030204" pitchFamily="34" charset="0"/>
                              <a:cs typeface="Arial" panose="020B0604020202020204" pitchFamily="34" charset="0"/>
                            </a:rPr>
                            <m:t> </m:t>
                          </m:r>
                        </m:e>
                      </m:nary>
                      <m:r>
                        <m:rPr>
                          <m:sty m:val="p"/>
                        </m:rPr>
                        <a:rPr lang="en-US" sz="1400">
                          <a:effectLst/>
                          <a:latin typeface="Cambria Math" panose="02040503050406030204" pitchFamily="18" charset="0"/>
                          <a:ea typeface="Calibri" panose="020F0502020204030204" pitchFamily="34" charset="0"/>
                          <a:cs typeface="Arial" panose="020B0604020202020204" pitchFamily="34" charset="0"/>
                        </a:rPr>
                        <m:t>I</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𝑦</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400">
                              <a:effectLst/>
                              <a:latin typeface="Cambria Math" panose="02040503050406030204" pitchFamily="18" charset="0"/>
                              <a:ea typeface="Calibri" panose="020F0502020204030204" pitchFamily="34" charset="0"/>
                              <a:cs typeface="Arial" panose="020B0604020202020204" pitchFamily="34" charset="0"/>
                            </a:rPr>
                            <m:t>=</m:t>
                          </m:r>
                          <m:r>
                            <a:rPr lang="en-US" sz="1400" i="1">
                              <a:effectLst/>
                              <a:latin typeface="Cambria Math" panose="02040503050406030204" pitchFamily="18" charset="0"/>
                              <a:ea typeface="Calibri" panose="020F0502020204030204" pitchFamily="34" charset="0"/>
                              <a:cs typeface="Arial" panose="020B0604020202020204" pitchFamily="34" charset="0"/>
                            </a:rPr>
                            <m:t>𝑐</m:t>
                          </m:r>
                        </m:e>
                      </m:d>
                    </m:oMath>
                  </m:oMathPara>
                </a14:m>
                <a:endParaRPr lang="en-US" sz="14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4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𝑦</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400" dirty="0">
                    <a:effectLst/>
                    <a:latin typeface="Georgia" panose="02040502050405020303" pitchFamily="18" charset="0"/>
                    <a:ea typeface="Calibri" panose="020F0502020204030204" pitchFamily="34" charset="0"/>
                    <a:cs typeface="Arial" panose="020B0604020202020204" pitchFamily="34" charset="0"/>
                  </a:rPr>
                  <a:t> is the prediction of the </a:t>
                </a:r>
                <a14:m>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400" dirty="0">
                    <a:effectLst/>
                    <a:latin typeface="Georgia" panose="02040502050405020303" pitchFamily="18" charset="0"/>
                    <a:ea typeface="Calibri" panose="020F0502020204030204" pitchFamily="34" charset="0"/>
                    <a:cs typeface="Arial" panose="020B0604020202020204" pitchFamily="34" charset="0"/>
                  </a:rPr>
                  <a:t>-</a:t>
                </a:r>
                <a:r>
                  <a:rPr lang="en-US" sz="1400" dirty="0" err="1">
                    <a:effectLst/>
                    <a:latin typeface="Georgia" panose="02040502050405020303" pitchFamily="18" charset="0"/>
                    <a:ea typeface="Calibri" panose="020F0502020204030204" pitchFamily="34" charset="0"/>
                    <a:cs typeface="Arial" panose="020B0604020202020204" pitchFamily="34" charset="0"/>
                  </a:rPr>
                  <a:t>th</a:t>
                </a:r>
                <a:r>
                  <a:rPr lang="en-US" sz="1400" dirty="0">
                    <a:effectLst/>
                    <a:latin typeface="Georgia" panose="02040502050405020303" pitchFamily="18" charset="0"/>
                    <a:ea typeface="Calibri" panose="020F0502020204030204" pitchFamily="34" charset="0"/>
                    <a:cs typeface="Arial" panose="020B0604020202020204" pitchFamily="34" charset="0"/>
                  </a:rPr>
                  <a:t> tree, </a:t>
                </a:r>
                <a14:m>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𝑐</m:t>
                    </m:r>
                  </m:oMath>
                </a14:m>
                <a:r>
                  <a:rPr lang="en-US" sz="1400" dirty="0">
                    <a:effectLst/>
                    <a:latin typeface="Georgia" panose="02040502050405020303" pitchFamily="18" charset="0"/>
                    <a:ea typeface="Calibri" panose="020F0502020204030204" pitchFamily="34" charset="0"/>
                    <a:cs typeface="Arial" panose="020B0604020202020204" pitchFamily="34" charset="0"/>
                  </a:rPr>
                  <a:t> represents a class label, and </a:t>
                </a:r>
                <a14:m>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𝑁</m:t>
                    </m:r>
                  </m:oMath>
                </a14:m>
                <a:r>
                  <a:rPr lang="en-US" sz="1400" dirty="0">
                    <a:effectLst/>
                    <a:latin typeface="Georgia" panose="02040502050405020303" pitchFamily="18" charset="0"/>
                    <a:ea typeface="Calibri" panose="020F0502020204030204" pitchFamily="34" charset="0"/>
                    <a:cs typeface="Arial" panose="020B0604020202020204" pitchFamily="34" charset="0"/>
                  </a:rPr>
                  <a:t> is the number of trees.</a:t>
                </a:r>
              </a:p>
            </p:txBody>
          </p:sp>
        </mc:Choice>
        <mc:Fallback xmlns="">
          <p:sp>
            <p:nvSpPr>
              <p:cNvPr id="9" name="TextBox 8">
                <a:extLst>
                  <a:ext uri="{FF2B5EF4-FFF2-40B4-BE49-F238E27FC236}">
                    <a16:creationId xmlns:a16="http://schemas.microsoft.com/office/drawing/2014/main" id="{B991482C-FA77-406F-B6FE-3C2F5C60B7EF}"/>
                  </a:ext>
                </a:extLst>
              </p:cNvPr>
              <p:cNvSpPr txBox="1">
                <a:spLocks noRot="1" noChangeAspect="1" noMove="1" noResize="1" noEditPoints="1" noAdjustHandles="1" noChangeArrowheads="1" noChangeShapeType="1" noTextEdit="1"/>
              </p:cNvSpPr>
              <p:nvPr/>
            </p:nvSpPr>
            <p:spPr>
              <a:xfrm>
                <a:off x="-32994" y="4836421"/>
                <a:ext cx="12257988" cy="2021579"/>
              </a:xfrm>
              <a:prstGeom prst="rect">
                <a:avLst/>
              </a:prstGeom>
              <a:blipFill>
                <a:blip r:embed="rId4"/>
                <a:stretch>
                  <a:fillRect l="-149" t="-602" b="-210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9CCD836-59BE-4548-8D07-21E40DAB5E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1533" y="916761"/>
            <a:ext cx="7388934" cy="4156276"/>
          </a:xfrm>
          <a:prstGeom prst="rect">
            <a:avLst/>
          </a:prstGeom>
        </p:spPr>
      </p:pic>
    </p:spTree>
    <p:extLst>
      <p:ext uri="{BB962C8B-B14F-4D97-AF65-F5344CB8AC3E}">
        <p14:creationId xmlns:p14="http://schemas.microsoft.com/office/powerpoint/2010/main" val="972816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84720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Classifiers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AdaBoost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AdaBoost (</a:t>
            </a:r>
            <a:r>
              <a:rPr lang="en-US" sz="1600" b="1" dirty="0">
                <a:latin typeface="Times New Roman" panose="02020603050405020304" pitchFamily="18" charset="0"/>
                <a:cs typeface="Times New Roman" panose="02020603050405020304" pitchFamily="18" charset="0"/>
              </a:rPr>
              <a:t>Adaptive Boosting</a:t>
            </a:r>
            <a:r>
              <a:rPr lang="en-US" sz="1600" dirty="0">
                <a:latin typeface="Times New Roman" panose="02020603050405020304" pitchFamily="18" charset="0"/>
                <a:cs typeface="Times New Roman" panose="02020603050405020304" pitchFamily="18" charset="0"/>
              </a:rPr>
              <a:t>) is an </a:t>
            </a:r>
            <a:r>
              <a:rPr lang="en-US" sz="1600" b="1" dirty="0">
                <a:solidFill>
                  <a:srgbClr val="FF0000"/>
                </a:solidFill>
                <a:latin typeface="Times New Roman" panose="02020603050405020304" pitchFamily="18" charset="0"/>
                <a:cs typeface="Times New Roman" panose="02020603050405020304" pitchFamily="18" charset="0"/>
              </a:rPr>
              <a:t>ensemble</a:t>
            </a:r>
            <a:r>
              <a:rPr lang="en-US" sz="1600" dirty="0">
                <a:latin typeface="Times New Roman" panose="02020603050405020304" pitchFamily="18" charset="0"/>
                <a:cs typeface="Times New Roman" panose="02020603050405020304" pitchFamily="18" charset="0"/>
              </a:rPr>
              <a:t> technique that improves the accuracy of classifiers by </a:t>
            </a:r>
            <a:r>
              <a:rPr lang="en-US" sz="1600" b="1" dirty="0">
                <a:latin typeface="Times New Roman" panose="02020603050405020304" pitchFamily="18" charset="0"/>
                <a:cs typeface="Times New Roman" panose="02020603050405020304" pitchFamily="18" charset="0"/>
              </a:rPr>
              <a:t>combining multiple weak classifiers </a:t>
            </a:r>
            <a:r>
              <a:rPr lang="en-US" sz="1600" dirty="0">
                <a:latin typeface="Times New Roman" panose="02020603050405020304" pitchFamily="18" charset="0"/>
                <a:cs typeface="Times New Roman" panose="02020603050405020304" pitchFamily="18" charset="0"/>
              </a:rPr>
              <a:t>into a strong classifier.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a:t>
            </a:r>
            <a:r>
              <a:rPr lang="en-US" sz="1600" b="1" dirty="0">
                <a:solidFill>
                  <a:srgbClr val="FF0000"/>
                </a:solidFill>
                <a:latin typeface="Times New Roman" panose="02020603050405020304" pitchFamily="18" charset="0"/>
                <a:cs typeface="Times New Roman" panose="02020603050405020304" pitchFamily="18" charset="0"/>
              </a:rPr>
              <a:t>iteratively adjusts the weights of incorrectly classified instances </a:t>
            </a:r>
            <a:r>
              <a:rPr lang="en-US" sz="1600" dirty="0">
                <a:latin typeface="Times New Roman" panose="02020603050405020304" pitchFamily="18" charset="0"/>
                <a:cs typeface="Times New Roman" panose="02020603050405020304" pitchFamily="18" charset="0"/>
              </a:rPr>
              <a:t>so that subsequent classifiers focus more on difficult cases.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classification, AdaBoost </a:t>
            </a:r>
            <a:r>
              <a:rPr lang="en-US" sz="1600" b="1" dirty="0">
                <a:latin typeface="Times New Roman" panose="02020603050405020304" pitchFamily="18" charset="0"/>
                <a:cs typeface="Times New Roman" panose="02020603050405020304" pitchFamily="18" charset="0"/>
              </a:rPr>
              <a:t>assigns a weight to each training example and updates these weights after each classifier is trained, emphasizing harder-to-classify instances</a:t>
            </a:r>
            <a:r>
              <a:rPr lang="en-US" sz="1600" dirty="0">
                <a:latin typeface="Times New Roman" panose="02020603050405020304" pitchFamily="18" charset="0"/>
                <a:cs typeface="Times New Roman" panose="02020603050405020304" pitchFamily="18" charset="0"/>
              </a:rPr>
              <a:t>. The final output is a weighted vote of all the classifiers’ predictions, enhancing the model's ability to generalize.</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53</a:t>
            </a:fld>
            <a:endParaRPr lang="en-US"/>
          </a:p>
        </p:txBody>
      </p:sp>
      <p:pic>
        <p:nvPicPr>
          <p:cNvPr id="8" name="Picture 7">
            <a:extLst>
              <a:ext uri="{FF2B5EF4-FFF2-40B4-BE49-F238E27FC236}">
                <a16:creationId xmlns:a16="http://schemas.microsoft.com/office/drawing/2014/main" id="{A289E438-5B2B-49F0-B86A-915A2986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135" y="5949115"/>
            <a:ext cx="605346" cy="50682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7401F7B-50D0-49C9-88F5-5ADC8FBF553A}"/>
                  </a:ext>
                </a:extLst>
              </p:cNvPr>
              <p:cNvSpPr txBox="1"/>
              <p:nvPr/>
            </p:nvSpPr>
            <p:spPr>
              <a:xfrm>
                <a:off x="1" y="2399821"/>
                <a:ext cx="8088198" cy="2445926"/>
              </a:xfrm>
              <a:prstGeom prst="rect">
                <a:avLst/>
              </a:prstGeom>
              <a:noFill/>
            </p:spPr>
            <p:txBody>
              <a:bodyPr wrap="square">
                <a:spAutoFit/>
              </a:bodyPr>
              <a:lstStyle/>
              <a:p>
                <a:pPr marL="342900" marR="0" lvl="0" indent="-342900" rtl="0">
                  <a:spcBef>
                    <a:spcPts val="0"/>
                  </a:spcBef>
                  <a:spcAft>
                    <a:spcPts val="600"/>
                  </a:spcAft>
                  <a:buFont typeface="+mj-lt"/>
                  <a:buAutoNum type="arabicPeriod"/>
                  <a:tabLst>
                    <a:tab pos="457200" algn="l"/>
                  </a:tabLst>
                </a:pPr>
                <a:r>
                  <a:rPr lang="en-US" sz="1400" b="1" dirty="0">
                    <a:effectLst/>
                    <a:latin typeface="Georgia" panose="02040502050405020303" pitchFamily="18" charset="0"/>
                    <a:ea typeface="Calibri" panose="020F0502020204030204" pitchFamily="34" charset="0"/>
                    <a:cs typeface="Arial" panose="020B0604020202020204" pitchFamily="34" charset="0"/>
                  </a:rPr>
                  <a:t>Weight Update</a:t>
                </a:r>
                <a:r>
                  <a:rPr lang="en-US" sz="1400" dirty="0">
                    <a:effectLst/>
                    <a:latin typeface="Georgia" panose="02040502050405020303" pitchFamily="18" charset="0"/>
                    <a:ea typeface="Calibri" panose="020F0502020204030204" pitchFamily="34" charset="0"/>
                    <a:cs typeface="Arial" panose="020B0604020202020204" pitchFamily="34" charset="0"/>
                  </a:rPr>
                  <a:t>: Weights are updated based on the accuracy of the current classifier, using the formula:</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𝑤</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r>
                            <a:rPr lang="en-US" sz="1400">
                              <a:effectLst/>
                              <a:latin typeface="Cambria Math" panose="02040503050406030204" pitchFamily="18" charset="0"/>
                              <a:ea typeface="Calibri" panose="020F0502020204030204" pitchFamily="34" charset="0"/>
                              <a:cs typeface="Arial" panose="020B0604020202020204" pitchFamily="34" charset="0"/>
                            </a:rPr>
                            <m:t>,</m:t>
                          </m:r>
                          <m:r>
                            <a:rPr lang="en-US" sz="1400" i="1">
                              <a:effectLst/>
                              <a:latin typeface="Cambria Math" panose="02040503050406030204" pitchFamily="18" charset="0"/>
                              <a:ea typeface="Calibri" panose="020F0502020204030204" pitchFamily="34" charset="0"/>
                              <a:cs typeface="Arial" panose="020B0604020202020204" pitchFamily="34" charset="0"/>
                            </a:rPr>
                            <m:t>𝑡</m:t>
                          </m:r>
                          <m:r>
                            <a:rPr lang="en-US" sz="1400">
                              <a:effectLst/>
                              <a:latin typeface="Cambria Math" panose="02040503050406030204" pitchFamily="18" charset="0"/>
                              <a:ea typeface="Calibri" panose="020F0502020204030204" pitchFamily="34" charset="0"/>
                              <a:cs typeface="Arial" panose="020B0604020202020204" pitchFamily="34" charset="0"/>
                            </a:rPr>
                            <m:t>+1</m:t>
                          </m:r>
                        </m:sub>
                      </m:sSub>
                      <m:r>
                        <a:rPr lang="en-US" sz="14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𝑤</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r>
                            <a:rPr lang="en-US" sz="1400">
                              <a:effectLst/>
                              <a:latin typeface="Cambria Math" panose="02040503050406030204" pitchFamily="18" charset="0"/>
                              <a:ea typeface="Calibri" panose="020F0502020204030204" pitchFamily="34" charset="0"/>
                              <a:cs typeface="Arial" panose="020B0604020202020204" pitchFamily="34" charset="0"/>
                            </a:rPr>
                            <m:t>,</m:t>
                          </m:r>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400">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r>
                            <a:rPr lang="en-US" sz="1400" i="1">
                              <a:effectLst/>
                              <a:latin typeface="Cambria Math" panose="02040503050406030204" pitchFamily="18" charset="0"/>
                              <a:ea typeface="Calibri" panose="020F0502020204030204" pitchFamily="34" charset="0"/>
                              <a:cs typeface="Arial" panose="020B0604020202020204" pitchFamily="34" charset="0"/>
                            </a:rPr>
                            <m:t>𝑒</m:t>
                          </m:r>
                        </m:e>
                        <m:sup>
                          <m:r>
                            <a:rPr lang="en-US"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𝛼</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𝑦</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sub>
                          </m:sSub>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h</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𝑥</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sub>
                              </m:sSub>
                            </m:e>
                          </m:d>
                        </m:sup>
                      </m:sSup>
                    </m:oMath>
                  </m:oMathPara>
                </a14:m>
                <a:endParaRPr lang="en-US" sz="14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4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𝑤</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r>
                          <a:rPr lang="en-US" sz="1400">
                            <a:effectLst/>
                            <a:latin typeface="Cambria Math" panose="02040503050406030204" pitchFamily="18" charset="0"/>
                            <a:ea typeface="Calibri" panose="020F0502020204030204" pitchFamily="34" charset="0"/>
                            <a:cs typeface="Arial" panose="020B0604020202020204" pitchFamily="34" charset="0"/>
                          </a:rPr>
                          <m:t>,</m:t>
                        </m:r>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400" dirty="0">
                    <a:effectLst/>
                    <a:latin typeface="Georgia" panose="02040502050405020303" pitchFamily="18" charset="0"/>
                    <a:ea typeface="Calibri" panose="020F0502020204030204" pitchFamily="34" charset="0"/>
                    <a:cs typeface="Arial" panose="020B0604020202020204" pitchFamily="34" charset="0"/>
                  </a:rPr>
                  <a:t> is the weight of the </a:t>
                </a:r>
                <a14:m>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400" dirty="0">
                    <a:effectLst/>
                    <a:latin typeface="Georgia" panose="02040502050405020303" pitchFamily="18" charset="0"/>
                    <a:ea typeface="Calibri" panose="020F0502020204030204" pitchFamily="34" charset="0"/>
                    <a:cs typeface="Arial" panose="020B0604020202020204" pitchFamily="34" charset="0"/>
                  </a:rPr>
                  <a:t>-</a:t>
                </a:r>
                <a:r>
                  <a:rPr lang="en-US" sz="1400" dirty="0" err="1">
                    <a:effectLst/>
                    <a:latin typeface="Georgia" panose="02040502050405020303" pitchFamily="18" charset="0"/>
                    <a:ea typeface="Calibri" panose="020F0502020204030204" pitchFamily="34" charset="0"/>
                    <a:cs typeface="Arial" panose="020B0604020202020204" pitchFamily="34" charset="0"/>
                  </a:rPr>
                  <a:t>th</a:t>
                </a:r>
                <a:r>
                  <a:rPr lang="en-US" sz="1400" dirty="0">
                    <a:effectLst/>
                    <a:latin typeface="Georgia" panose="02040502050405020303" pitchFamily="18" charset="0"/>
                    <a:ea typeface="Calibri" panose="020F0502020204030204" pitchFamily="34" charset="0"/>
                    <a:cs typeface="Arial" panose="020B0604020202020204" pitchFamily="34" charset="0"/>
                  </a:rPr>
                  <a:t> instance at iteration </a:t>
                </a:r>
                <a14:m>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𝑡</m:t>
                    </m:r>
                    <m:r>
                      <a:rPr lang="en-US" sz="14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𝛼</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400" dirty="0">
                    <a:effectLst/>
                    <a:latin typeface="Georgia" panose="02040502050405020303" pitchFamily="18" charset="0"/>
                    <a:ea typeface="Calibri" panose="020F0502020204030204" pitchFamily="34" charset="0"/>
                    <a:cs typeface="Arial" panose="020B0604020202020204" pitchFamily="34" charset="0"/>
                  </a:rPr>
                  <a:t> is the weight of the classifier,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𝑦</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400" dirty="0">
                    <a:effectLst/>
                    <a:latin typeface="Georgia" panose="02040502050405020303" pitchFamily="18" charset="0"/>
                    <a:ea typeface="Calibri" panose="020F0502020204030204" pitchFamily="34" charset="0"/>
                    <a:cs typeface="Arial" panose="020B0604020202020204" pitchFamily="34" charset="0"/>
                  </a:rPr>
                  <a:t> is the true class label, and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h</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𝑥</m:t>
                            </m:r>
                          </m:e>
                          <m:sub>
                            <m:r>
                              <a:rPr lang="en-US" sz="1400" i="1">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n-US" sz="1400" dirty="0">
                    <a:effectLst/>
                    <a:latin typeface="Georgia" panose="02040502050405020303" pitchFamily="18" charset="0"/>
                    <a:ea typeface="Calibri" panose="020F0502020204030204" pitchFamily="34" charset="0"/>
                    <a:cs typeface="Arial" panose="020B0604020202020204" pitchFamily="34" charset="0"/>
                  </a:rPr>
                  <a:t> is the prediction of the classifier.</a:t>
                </a:r>
                <a:br>
                  <a:rPr lang="en-US" sz="1400" dirty="0">
                    <a:effectLst/>
                    <a:latin typeface="Georgia" panose="02040502050405020303" pitchFamily="18" charset="0"/>
                    <a:ea typeface="Calibri" panose="020F0502020204030204" pitchFamily="34" charset="0"/>
                    <a:cs typeface="Arial" panose="020B0604020202020204" pitchFamily="34" charset="0"/>
                  </a:rPr>
                </a:br>
                <a:r>
                  <a:rPr lang="en-US" sz="1400" dirty="0">
                    <a:effectLst/>
                    <a:latin typeface="Georgia" panose="02040502050405020303" pitchFamily="18" charset="0"/>
                    <a:ea typeface="Calibri" panose="020F0502020204030204" pitchFamily="34" charset="0"/>
                    <a:cs typeface="Arial" panose="020B0604020202020204" pitchFamily="34" charset="0"/>
                  </a:rPr>
                  <a:t>2</a:t>
                </a:r>
                <a:r>
                  <a:rPr lang="en-US" sz="1400" b="1" dirty="0">
                    <a:effectLst/>
                    <a:latin typeface="Georgia" panose="02040502050405020303" pitchFamily="18" charset="0"/>
                    <a:ea typeface="Calibri" panose="020F0502020204030204" pitchFamily="34" charset="0"/>
                    <a:cs typeface="Arial" panose="020B0604020202020204" pitchFamily="34" charset="0"/>
                  </a:rPr>
                  <a:t>. Classifier Weight</a:t>
                </a:r>
                <a:r>
                  <a:rPr lang="en-US" sz="1400" dirty="0">
                    <a:effectLst/>
                    <a:latin typeface="Georgia" panose="02040502050405020303" pitchFamily="18" charset="0"/>
                    <a:ea typeface="Calibri" panose="020F0502020204030204" pitchFamily="34" charset="0"/>
                    <a:cs typeface="Arial" panose="020B0604020202020204" pitchFamily="34" charset="0"/>
                  </a:rPr>
                  <a:t>: The weight </a:t>
                </a:r>
                <a14:m>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𝛼</m:t>
                    </m:r>
                  </m:oMath>
                </a14:m>
                <a:r>
                  <a:rPr lang="en-US" sz="1400" dirty="0">
                    <a:effectLst/>
                    <a:latin typeface="Georgia" panose="02040502050405020303" pitchFamily="18" charset="0"/>
                    <a:ea typeface="Calibri" panose="020F0502020204030204" pitchFamily="34" charset="0"/>
                    <a:cs typeface="Arial" panose="020B0604020202020204" pitchFamily="34" charset="0"/>
                  </a:rPr>
                  <a:t> of each classifier is calculated based on its error rate </a:t>
                </a:r>
                <a14:m>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𝜖</m:t>
                    </m:r>
                  </m:oMath>
                </a14:m>
                <a:r>
                  <a:rPr lang="en-US" sz="1400" dirty="0">
                    <a:effectLst/>
                    <a:latin typeface="Georgia" panose="02040502050405020303" pitchFamily="18" charset="0"/>
                    <a:ea typeface="Calibri" panose="020F0502020204030204" pitchFamily="34" charset="0"/>
                    <a:cs typeface="Arial" panose="020B0604020202020204" pitchFamily="34" charset="0"/>
                  </a:rPr>
                  <a:t> :</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𝛼</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400">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en-US" sz="1400">
                              <a:effectLst/>
                              <a:latin typeface="Cambria Math" panose="02040503050406030204" pitchFamily="18" charset="0"/>
                              <a:ea typeface="Calibri" panose="020F0502020204030204" pitchFamily="34" charset="0"/>
                              <a:cs typeface="Arial" panose="020B0604020202020204" pitchFamily="34" charset="0"/>
                            </a:rPr>
                            <m:t>1</m:t>
                          </m:r>
                        </m:num>
                        <m:den>
                          <m:r>
                            <a:rPr lang="en-US" sz="1400">
                              <a:effectLst/>
                              <a:latin typeface="Cambria Math" panose="02040503050406030204" pitchFamily="18" charset="0"/>
                              <a:ea typeface="Calibri" panose="020F0502020204030204" pitchFamily="34" charset="0"/>
                              <a:cs typeface="Arial" panose="020B0604020202020204" pitchFamily="34" charset="0"/>
                            </a:rPr>
                            <m:t>2</m:t>
                          </m:r>
                        </m:den>
                      </m:f>
                      <m:r>
                        <m:rPr>
                          <m:sty m:val="p"/>
                        </m:rPr>
                        <a:rPr lang="en-US" sz="1400">
                          <a:effectLst/>
                          <a:latin typeface="Cambria Math" panose="02040503050406030204" pitchFamily="18" charset="0"/>
                          <a:ea typeface="Calibri" panose="020F0502020204030204" pitchFamily="34" charset="0"/>
                          <a:cs typeface="Arial" panose="020B0604020202020204" pitchFamily="34" charset="0"/>
                        </a:rPr>
                        <m:t>ln</m:t>
                      </m:r>
                      <m:r>
                        <a:rPr lang="en-US" sz="1400">
                          <a:effectLst/>
                          <a:latin typeface="Cambria Math" panose="02040503050406030204" pitchFamily="18" charset="0"/>
                          <a:ea typeface="Calibri" panose="020F0502020204030204" pitchFamily="34" charset="0"/>
                          <a:cs typeface="Arial" panose="020B0604020202020204" pitchFamily="34" charset="0"/>
                        </a:rPr>
                        <m:t>⁡</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en-US" sz="1400">
                                  <a:effectLst/>
                                  <a:latin typeface="Cambria Math" panose="02040503050406030204" pitchFamily="18" charset="0"/>
                                  <a:ea typeface="Calibri" panose="020F0502020204030204" pitchFamily="34" charset="0"/>
                                  <a:cs typeface="Arial" panose="020B0604020202020204" pitchFamily="34" charset="0"/>
                                </a:rPr>
                                <m:t>1</m:t>
                              </m:r>
                              <m:r>
                                <a:rPr lang="en-US"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𝜖</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𝜖</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den>
                          </m:f>
                        </m:e>
                      </m:d>
                    </m:oMath>
                  </m:oMathPara>
                </a14:m>
                <a:endParaRPr lang="en-US" sz="14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77401F7B-50D0-49C9-88F5-5ADC8FBF553A}"/>
                  </a:ext>
                </a:extLst>
              </p:cNvPr>
              <p:cNvSpPr txBox="1">
                <a:spLocks noRot="1" noChangeAspect="1" noMove="1" noResize="1" noEditPoints="1" noAdjustHandles="1" noChangeArrowheads="1" noChangeShapeType="1" noTextEdit="1"/>
              </p:cNvSpPr>
              <p:nvPr/>
            </p:nvSpPr>
            <p:spPr>
              <a:xfrm>
                <a:off x="1" y="2399821"/>
                <a:ext cx="8088198" cy="2445926"/>
              </a:xfrm>
              <a:prstGeom prst="rect">
                <a:avLst/>
              </a:prstGeom>
              <a:blipFill>
                <a:blip r:embed="rId4"/>
                <a:stretch>
                  <a:fillRect l="-226" t="-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5F955D1-2F73-445D-AA5D-43DD524D7E29}"/>
                  </a:ext>
                </a:extLst>
              </p:cNvPr>
              <p:cNvSpPr txBox="1"/>
              <p:nvPr/>
            </p:nvSpPr>
            <p:spPr>
              <a:xfrm>
                <a:off x="0" y="5194916"/>
                <a:ext cx="8088198" cy="1663084"/>
              </a:xfrm>
              <a:prstGeom prst="rect">
                <a:avLst/>
              </a:prstGeom>
              <a:noFill/>
            </p:spPr>
            <p:txBody>
              <a:bodyPr wrap="square">
                <a:spAutoFit/>
              </a:bodyPr>
              <a:lstStyle/>
              <a:p>
                <a:pPr marL="342900" marR="0" lvl="0" indent="-342900" rtl="0">
                  <a:spcBef>
                    <a:spcPts val="0"/>
                  </a:spcBef>
                  <a:spcAft>
                    <a:spcPts val="600"/>
                  </a:spcAft>
                  <a:buFont typeface="+mj-lt"/>
                  <a:buAutoNum type="arabicPeriod" startAt="3"/>
                  <a:tabLst>
                    <a:tab pos="457200" algn="l"/>
                  </a:tabLst>
                </a:pPr>
                <a:r>
                  <a:rPr lang="en-US" sz="1400" b="1" dirty="0">
                    <a:effectLst/>
                    <a:latin typeface="Georgia" panose="02040502050405020303" pitchFamily="18" charset="0"/>
                    <a:ea typeface="Calibri" panose="020F0502020204030204" pitchFamily="34" charset="0"/>
                    <a:cs typeface="Arial" panose="020B0604020202020204" pitchFamily="34" charset="0"/>
                  </a:rPr>
                  <a:t>Final Prediction</a:t>
                </a:r>
                <a:r>
                  <a:rPr lang="en-US" sz="1400" dirty="0">
                    <a:effectLst/>
                    <a:latin typeface="Georgia" panose="02040502050405020303" pitchFamily="18" charset="0"/>
                    <a:ea typeface="Calibri" panose="020F0502020204030204" pitchFamily="34" charset="0"/>
                    <a:cs typeface="Arial" panose="020B0604020202020204" pitchFamily="34" charset="0"/>
                  </a:rPr>
                  <a:t>: The overall prediction is given by the sign of the weighted sum of the classifier outputs: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400" i="1">
                          <a:effectLst/>
                          <a:latin typeface="Calibri" panose="020F0502020204030204" pitchFamily="34" charset="0"/>
                          <a:ea typeface="Calibri" panose="020F0502020204030204" pitchFamily="34" charset="0"/>
                          <a:cs typeface="Arial" panose="020B0604020202020204" pitchFamily="34" charset="0"/>
                        </a:rPr>
                        <m:t> </m:t>
                      </m:r>
                      <m:r>
                        <m:rPr>
                          <m:nor/>
                        </m:rPr>
                        <a:rPr lang="en-US" sz="1400">
                          <a:effectLst/>
                          <a:latin typeface="Georgia" panose="02040502050405020303" pitchFamily="18" charset="0"/>
                          <a:ea typeface="Calibri" panose="020F0502020204030204" pitchFamily="34" charset="0"/>
                          <a:cs typeface="Arial" panose="020B0604020202020204" pitchFamily="34" charset="0"/>
                        </a:rPr>
                        <m:t>Prediction</m:t>
                      </m:r>
                      <m:r>
                        <m:rPr>
                          <m:nor/>
                        </m:rPr>
                        <a:rPr lang="en-US" sz="1400" i="1">
                          <a:effectLst/>
                          <a:latin typeface="Calibri" panose="020F0502020204030204" pitchFamily="34" charset="0"/>
                          <a:ea typeface="Calibri" panose="020F0502020204030204" pitchFamily="34" charset="0"/>
                          <a:cs typeface="Arial" panose="020B0604020202020204" pitchFamily="34" charset="0"/>
                        </a:rPr>
                        <m:t> </m:t>
                      </m:r>
                      <m:r>
                        <a:rPr lang="en-US" sz="14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400">
                          <a:effectLst/>
                          <a:latin typeface="Cambria Math" panose="02040503050406030204" pitchFamily="18" charset="0"/>
                          <a:ea typeface="Calibri" panose="020F0502020204030204" pitchFamily="34" charset="0"/>
                          <a:cs typeface="Arial" panose="020B0604020202020204" pitchFamily="34" charset="0"/>
                        </a:rPr>
                        <m:t>sign</m:t>
                      </m:r>
                      <m:r>
                        <a:rPr lang="en-US" sz="1400">
                          <a:effectLst/>
                          <a:latin typeface="Cambria Math" panose="02040503050406030204" pitchFamily="18" charset="0"/>
                          <a:ea typeface="Calibri" panose="020F0502020204030204" pitchFamily="34" charset="0"/>
                          <a:cs typeface="Arial" panose="020B0604020202020204" pitchFamily="34" charset="0"/>
                        </a:rPr>
                        <m:t>⁡</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nary>
                            <m:naryPr>
                              <m:chr m:val="∑"/>
                              <m:limLoc m:val="undOvr"/>
                              <m:grow m:val="on"/>
                              <m:ctrlPr>
                                <a:rPr lang="en-US" sz="1400" i="1">
                                  <a:effectLst/>
                                  <a:latin typeface="Cambria Math" panose="02040503050406030204" pitchFamily="18" charset="0"/>
                                  <a:ea typeface="Calibri" panose="020F0502020204030204" pitchFamily="34" charset="0"/>
                                  <a:cs typeface="Arial" panose="020B0604020202020204" pitchFamily="34" charset="0"/>
                                </a:rPr>
                              </m:ctrlPr>
                            </m:naryPr>
                            <m:sub>
                              <m:r>
                                <a:rPr lang="en-US" sz="1400" i="1">
                                  <a:effectLst/>
                                  <a:latin typeface="Cambria Math" panose="02040503050406030204" pitchFamily="18" charset="0"/>
                                  <a:ea typeface="Calibri" panose="020F0502020204030204" pitchFamily="34" charset="0"/>
                                  <a:cs typeface="Arial" panose="020B0604020202020204" pitchFamily="34" charset="0"/>
                                </a:rPr>
                                <m:t>𝑡</m:t>
                              </m:r>
                              <m:r>
                                <a:rPr lang="en-US" sz="1400">
                                  <a:effectLst/>
                                  <a:latin typeface="Cambria Math" panose="02040503050406030204" pitchFamily="18" charset="0"/>
                                  <a:ea typeface="Calibri" panose="020F0502020204030204" pitchFamily="34" charset="0"/>
                                  <a:cs typeface="Arial" panose="020B0604020202020204" pitchFamily="34" charset="0"/>
                                </a:rPr>
                                <m:t>=1</m:t>
                              </m:r>
                            </m:sub>
                            <m:sup>
                              <m:r>
                                <a:rPr lang="en-US" sz="1400" i="1">
                                  <a:effectLst/>
                                  <a:latin typeface="Cambria Math" panose="02040503050406030204" pitchFamily="18" charset="0"/>
                                  <a:ea typeface="Calibri" panose="020F0502020204030204" pitchFamily="34" charset="0"/>
                                  <a:cs typeface="Arial" panose="020B0604020202020204" pitchFamily="34" charset="0"/>
                                </a:rPr>
                                <m:t>𝑇</m:t>
                              </m:r>
                            </m:sup>
                            <m:e>
                              <m:r>
                                <a:rPr lang="en-US" sz="1400">
                                  <a:effectLst/>
                                  <a:latin typeface="Cambria Math" panose="02040503050406030204" pitchFamily="18" charset="0"/>
                                  <a:ea typeface="Calibri" panose="020F0502020204030204" pitchFamily="34" charset="0"/>
                                  <a:cs typeface="Arial" panose="020B0604020202020204" pitchFamily="34" charset="0"/>
                                </a:rPr>
                                <m:t> </m:t>
                              </m:r>
                            </m:e>
                          </m:nary>
                          <m:r>
                            <a:rPr lang="en-US" sz="1400">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𝛼</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h</m:t>
                              </m:r>
                            </m:e>
                            <m:sub>
                              <m:r>
                                <a:rPr lang="en-US" sz="14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400">
                              <a:effectLst/>
                              <a:latin typeface="Cambria Math" panose="02040503050406030204" pitchFamily="18" charset="0"/>
                              <a:ea typeface="Calibri" panose="020F0502020204030204" pitchFamily="34" charset="0"/>
                              <a:cs typeface="Arial" panose="020B0604020202020204" pitchFamily="34" charset="0"/>
                            </a:rPr>
                            <m:t>(</m:t>
                          </m:r>
                          <m:r>
                            <a:rPr lang="en-US" sz="1400" i="1">
                              <a:effectLst/>
                              <a:latin typeface="Cambria Math" panose="02040503050406030204" pitchFamily="18" charset="0"/>
                              <a:ea typeface="Calibri" panose="020F0502020204030204" pitchFamily="34" charset="0"/>
                              <a:cs typeface="Arial" panose="020B0604020202020204" pitchFamily="34" charset="0"/>
                            </a:rPr>
                            <m:t>𝑥</m:t>
                          </m:r>
                          <m:r>
                            <a:rPr lang="en-US" sz="1400">
                              <a:effectLst/>
                              <a:latin typeface="Cambria Math" panose="02040503050406030204" pitchFamily="18" charset="0"/>
                              <a:ea typeface="Calibri" panose="020F0502020204030204" pitchFamily="34" charset="0"/>
                              <a:cs typeface="Arial" panose="020B0604020202020204" pitchFamily="34" charset="0"/>
                            </a:rPr>
                            <m:t>)</m:t>
                          </m:r>
                        </m:e>
                      </m:d>
                    </m:oMath>
                  </m:oMathPara>
                </a14:m>
                <a:endParaRPr lang="en-US" sz="14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4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r>
                      <a:rPr lang="en-US" sz="1400" i="1">
                        <a:effectLst/>
                        <a:latin typeface="Cambria Math" panose="02040503050406030204" pitchFamily="18" charset="0"/>
                        <a:ea typeface="Calibri" panose="020F0502020204030204" pitchFamily="34" charset="0"/>
                        <a:cs typeface="Arial" panose="020B0604020202020204" pitchFamily="34" charset="0"/>
                      </a:rPr>
                      <m:t>𝑇</m:t>
                    </m:r>
                  </m:oMath>
                </a14:m>
                <a:r>
                  <a:rPr lang="en-US" sz="1400" dirty="0">
                    <a:effectLst/>
                    <a:latin typeface="Georgia" panose="02040502050405020303" pitchFamily="18" charset="0"/>
                    <a:ea typeface="Calibri" panose="020F0502020204030204" pitchFamily="34" charset="0"/>
                    <a:cs typeface="Arial" panose="020B0604020202020204" pitchFamily="34" charset="0"/>
                  </a:rPr>
                  <a:t> is the total number of classifiers.</a:t>
                </a:r>
              </a:p>
            </p:txBody>
          </p:sp>
        </mc:Choice>
        <mc:Fallback xmlns="">
          <p:sp>
            <p:nvSpPr>
              <p:cNvPr id="12" name="TextBox 11">
                <a:extLst>
                  <a:ext uri="{FF2B5EF4-FFF2-40B4-BE49-F238E27FC236}">
                    <a16:creationId xmlns:a16="http://schemas.microsoft.com/office/drawing/2014/main" id="{05F955D1-2F73-445D-AA5D-43DD524D7E29}"/>
                  </a:ext>
                </a:extLst>
              </p:cNvPr>
              <p:cNvSpPr txBox="1">
                <a:spLocks noRot="1" noChangeAspect="1" noMove="1" noResize="1" noEditPoints="1" noAdjustHandles="1" noChangeArrowheads="1" noChangeShapeType="1" noTextEdit="1"/>
              </p:cNvSpPr>
              <p:nvPr/>
            </p:nvSpPr>
            <p:spPr>
              <a:xfrm>
                <a:off x="0" y="5194916"/>
                <a:ext cx="8088198" cy="1663084"/>
              </a:xfrm>
              <a:prstGeom prst="rect">
                <a:avLst/>
              </a:prstGeom>
              <a:blipFill>
                <a:blip r:embed="rId5"/>
                <a:stretch>
                  <a:fillRect l="-226" t="-1099" b="-2564"/>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C51E192-90FE-4E76-8449-8476679324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3900" y="2763759"/>
            <a:ext cx="4420332" cy="2831775"/>
          </a:xfrm>
          <a:prstGeom prst="rect">
            <a:avLst/>
          </a:prstGeom>
        </p:spPr>
      </p:pic>
    </p:spTree>
    <p:extLst>
      <p:ext uri="{BB962C8B-B14F-4D97-AF65-F5344CB8AC3E}">
        <p14:creationId xmlns:p14="http://schemas.microsoft.com/office/powerpoint/2010/main" val="877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33965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Leave One Participant Out (LOPO)</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Leave-One-Participant-Out (LOPO) cross-validation is a method where the data from one participant is left out for testing while the model is trained on data from all other participants.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typically used in scenarios where data is grouped by participants, such as in medical or human activity studies, </a:t>
            </a:r>
            <a:r>
              <a:rPr lang="en-US" sz="1600" b="1" dirty="0">
                <a:latin typeface="Times New Roman" panose="02020603050405020304" pitchFamily="18" charset="0"/>
                <a:cs typeface="Times New Roman" panose="02020603050405020304" pitchFamily="18" charset="0"/>
              </a:rPr>
              <a:t>to ensure the model generalizes across different individuals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LOPO is crucial when the goal is to </a:t>
            </a:r>
            <a:r>
              <a:rPr lang="en-US" sz="1600" b="1" dirty="0">
                <a:solidFill>
                  <a:srgbClr val="FF0000"/>
                </a:solidFill>
                <a:latin typeface="Times New Roman" panose="02020603050405020304" pitchFamily="18" charset="0"/>
                <a:cs typeface="Times New Roman" panose="02020603050405020304" pitchFamily="18" charset="0"/>
              </a:rPr>
              <a:t>evaluate how well a model performs on unseen participants, preventing overfitting to specific individuals.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especially important when there are concerns that training on one participant's data might not generalize well to others.</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Cross-validation</a:t>
            </a:r>
            <a:r>
              <a:rPr lang="en-US" sz="1600" dirty="0">
                <a:latin typeface="Times New Roman" panose="02020603050405020304" pitchFamily="18" charset="0"/>
                <a:cs typeface="Times New Roman" panose="02020603050405020304" pitchFamily="18" charset="0"/>
              </a:rPr>
              <a:t> is a technique used to assess a model's performance by </a:t>
            </a:r>
            <a:r>
              <a:rPr lang="en-US" sz="1600" b="1" dirty="0">
                <a:solidFill>
                  <a:srgbClr val="FF0000"/>
                </a:solidFill>
                <a:latin typeface="Times New Roman" panose="02020603050405020304" pitchFamily="18" charset="0"/>
                <a:cs typeface="Times New Roman" panose="02020603050405020304" pitchFamily="18" charset="0"/>
              </a:rPr>
              <a:t>dividing the dataset into multiple parts, training on some parts, and testing on others, then averaging the results.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context, it helps ensure that the model generalizes well to unseen data by repeatedly training and testing on different splits, such as in K-Fold or Leave-One-Participant-Out approaches, avoiding overfitting to a specific dataset portion.</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54</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p:spTree>
    <p:extLst>
      <p:ext uri="{BB962C8B-B14F-4D97-AF65-F5344CB8AC3E}">
        <p14:creationId xmlns:p14="http://schemas.microsoft.com/office/powerpoint/2010/main" val="2847789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63121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Leave One Participant Out (LOPO)</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55</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E72D9E-25CE-4362-8C97-ECE24B78253D}"/>
                  </a:ext>
                </a:extLst>
              </p:cNvPr>
              <p:cNvSpPr txBox="1"/>
              <p:nvPr/>
            </p:nvSpPr>
            <p:spPr>
              <a:xfrm>
                <a:off x="0" y="950729"/>
                <a:ext cx="10885253" cy="3231719"/>
              </a:xfrm>
              <a:prstGeom prst="rect">
                <a:avLst/>
              </a:prstGeom>
              <a:noFill/>
            </p:spPr>
            <p:txBody>
              <a:bodyPr wrap="square">
                <a:spAutoFit/>
              </a:bodyPr>
              <a:lstStyle/>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If we have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i="1">
                        <a:effectLst/>
                        <a:latin typeface="Cambria Math" panose="02040503050406030204" pitchFamily="18" charset="0"/>
                        <a:ea typeface="Calibri" panose="020F0502020204030204" pitchFamily="34" charset="0"/>
                        <a:cs typeface="Arial" panose="020B0604020202020204" pitchFamily="34" charset="0"/>
                      </a:rPr>
                      <m:t> </m:t>
                    </m:r>
                  </m:oMath>
                </a14:m>
                <a:r>
                  <a:rPr lang="en-US" sz="1800" dirty="0">
                    <a:effectLst/>
                    <a:latin typeface="Georgia" panose="02040502050405020303" pitchFamily="18" charset="0"/>
                    <a:ea typeface="Calibri" panose="020F0502020204030204" pitchFamily="34" charset="0"/>
                    <a:cs typeface="Arial" panose="020B0604020202020204" pitchFamily="34" charset="0"/>
                  </a:rPr>
                  <a:t>participants:</a:t>
                </a:r>
              </a:p>
              <a:p>
                <a:pPr marL="342900" marR="0" lvl="0" indent="-342900">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Split the dataset by participants into subsets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𝐷</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𝐷</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𝐷</m:t>
                        </m:r>
                      </m:e>
                      <m:sub>
                        <m:r>
                          <a:rPr lang="en-US" sz="1800" i="1">
                            <a:effectLst/>
                            <a:latin typeface="Cambria Math" panose="02040503050406030204" pitchFamily="18" charset="0"/>
                            <a:ea typeface="Calibri" panose="020F0502020204030204" pitchFamily="34" charset="0"/>
                            <a:cs typeface="Arial" panose="020B0604020202020204" pitchFamily="34" charset="0"/>
                          </a:rPr>
                          <m:t>𝑃</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where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𝐷</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data for participant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For each participant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t>
                </a:r>
              </a:p>
              <a:p>
                <a:pPr marL="342900" marR="0" lvl="0" indent="-342900">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Train the model on the data of all participants except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Training</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set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grow m:val="on"/>
                          <m:supHide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𝑗</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𝑖</m:t>
                          </m:r>
                        </m:sub>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𝐷</m:t>
                          </m:r>
                        </m:e>
                        <m:sub>
                          <m:r>
                            <a:rPr lang="en-US" sz="1800" i="1">
                              <a:effectLst/>
                              <a:latin typeface="Cambria Math" panose="02040503050406030204" pitchFamily="18" charset="0"/>
                              <a:ea typeface="Calibri" panose="020F0502020204030204" pitchFamily="34" charset="0"/>
                              <a:cs typeface="Arial" panose="020B0604020202020204" pitchFamily="34" charset="0"/>
                            </a:rPr>
                            <m:t>𝑗</m:t>
                          </m:r>
                        </m:sub>
                      </m:sSub>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Test the model on participant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's data:</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Test</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set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𝐷</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FE72D9E-25CE-4362-8C97-ECE24B78253D}"/>
                  </a:ext>
                </a:extLst>
              </p:cNvPr>
              <p:cNvSpPr txBox="1">
                <a:spLocks noRot="1" noChangeAspect="1" noMove="1" noResize="1" noEditPoints="1" noAdjustHandles="1" noChangeArrowheads="1" noChangeShapeType="1" noTextEdit="1"/>
              </p:cNvSpPr>
              <p:nvPr/>
            </p:nvSpPr>
            <p:spPr>
              <a:xfrm>
                <a:off x="0" y="950729"/>
                <a:ext cx="10885253" cy="3231719"/>
              </a:xfrm>
              <a:prstGeom prst="rect">
                <a:avLst/>
              </a:prstGeom>
              <a:blipFill>
                <a:blip r:embed="rId4"/>
                <a:stretch>
                  <a:fillRect l="-448" t="-11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59C5EA5-689B-4FDF-BA0F-019C5EE105C4}"/>
                  </a:ext>
                </a:extLst>
              </p:cNvPr>
              <p:cNvSpPr txBox="1"/>
              <p:nvPr/>
            </p:nvSpPr>
            <p:spPr>
              <a:xfrm>
                <a:off x="0" y="4003551"/>
                <a:ext cx="10501460" cy="2717924"/>
              </a:xfrm>
              <a:prstGeom prst="rect">
                <a:avLst/>
              </a:prstGeom>
              <a:noFill/>
            </p:spPr>
            <p:txBody>
              <a:bodyPr wrap="square">
                <a:spAutoFit/>
              </a:bodyPr>
              <a:lstStyle/>
              <a:p>
                <a:pPr marL="342900" marR="0" lvl="0" indent="-342900" algn="just" rtl="0">
                  <a:spcBef>
                    <a:spcPts val="0"/>
                  </a:spcBef>
                  <a:spcAft>
                    <a:spcPts val="600"/>
                  </a:spcAft>
                  <a:buFont typeface="+mj-lt"/>
                  <a:buAutoNum type="arabicPeriod" startAt="3"/>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Calculate the evaluation metric (e.g., accuracy) for each fold (participant left out) and then average the results: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Final</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a:effectLst/>
                              <a:latin typeface="Cambria Math" panose="02040503050406030204" pitchFamily="18" charset="0"/>
                              <a:ea typeface="Calibri" panose="020F0502020204030204" pitchFamily="34" charset="0"/>
                              <a:cs typeface="Arial" panose="020B0604020202020204" pitchFamily="34" charset="0"/>
                            </a:rPr>
                            <m:t>1</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𝑃</m:t>
                          </m:r>
                        </m:den>
                      </m:f>
                      <m:nary>
                        <m:naryPr>
                          <m:chr m:val="∑"/>
                          <m:limLoc m:val="undOvr"/>
                          <m:grow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𝑃</m:t>
                          </m:r>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𝑃</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number of participants.</a:t>
                </a:r>
              </a:p>
              <a:p>
                <a:pPr marL="342900" marR="0" lvl="0" indent="-342900" algn="just">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Accuracy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 </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model's accuracy when participant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's data was used for testing.</a:t>
                </a:r>
              </a:p>
            </p:txBody>
          </p:sp>
        </mc:Choice>
        <mc:Fallback xmlns="">
          <p:sp>
            <p:nvSpPr>
              <p:cNvPr id="10" name="TextBox 9">
                <a:extLst>
                  <a:ext uri="{FF2B5EF4-FFF2-40B4-BE49-F238E27FC236}">
                    <a16:creationId xmlns:a16="http://schemas.microsoft.com/office/drawing/2014/main" id="{059C5EA5-689B-4FDF-BA0F-019C5EE105C4}"/>
                  </a:ext>
                </a:extLst>
              </p:cNvPr>
              <p:cNvSpPr txBox="1">
                <a:spLocks noRot="1" noChangeAspect="1" noMove="1" noResize="1" noEditPoints="1" noAdjustHandles="1" noChangeArrowheads="1" noChangeShapeType="1" noTextEdit="1"/>
              </p:cNvSpPr>
              <p:nvPr/>
            </p:nvSpPr>
            <p:spPr>
              <a:xfrm>
                <a:off x="0" y="4003551"/>
                <a:ext cx="10501460" cy="2717924"/>
              </a:xfrm>
              <a:prstGeom prst="rect">
                <a:avLst/>
              </a:prstGeom>
              <a:blipFill>
                <a:blip r:embed="rId5"/>
                <a:stretch>
                  <a:fillRect l="-464" t="-1345" r="-406" b="-2691"/>
                </a:stretch>
              </a:blipFill>
            </p:spPr>
            <p:txBody>
              <a:bodyPr/>
              <a:lstStyle/>
              <a:p>
                <a:r>
                  <a:rPr lang="en-US">
                    <a:noFill/>
                  </a:rPr>
                  <a:t> </a:t>
                </a:r>
              </a:p>
            </p:txBody>
          </p:sp>
        </mc:Fallback>
      </mc:AlternateContent>
    </p:spTree>
    <p:extLst>
      <p:ext uri="{BB962C8B-B14F-4D97-AF65-F5344CB8AC3E}">
        <p14:creationId xmlns:p14="http://schemas.microsoft.com/office/powerpoint/2010/main" val="1574718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Leave-One-Out Cross-Validation (LOO)</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Leave-One-Out Cross-Validation (LOO) is a method where </a:t>
            </a:r>
            <a:r>
              <a:rPr lang="en-US" sz="1600" b="1" dirty="0">
                <a:solidFill>
                  <a:srgbClr val="FF0000"/>
                </a:solidFill>
                <a:latin typeface="Times New Roman" panose="02020603050405020304" pitchFamily="18" charset="0"/>
                <a:cs typeface="Times New Roman" panose="02020603050405020304" pitchFamily="18" charset="0"/>
              </a:rPr>
              <a:t>each data point is used as the test set once, while the remaining points form the training set</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process is </a:t>
            </a:r>
            <a:r>
              <a:rPr lang="en-US" sz="1600" b="1" dirty="0">
                <a:solidFill>
                  <a:srgbClr val="FF0000"/>
                </a:solidFill>
                <a:latin typeface="Times New Roman" panose="02020603050405020304" pitchFamily="18" charset="0"/>
                <a:cs typeface="Times New Roman" panose="02020603050405020304" pitchFamily="18" charset="0"/>
              </a:rPr>
              <a:t>repeated for each data point in the dataset, making it computationally expensive for large datasets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LOO is useful </a:t>
            </a:r>
            <a:r>
              <a:rPr lang="en-US" sz="1600" b="1" dirty="0">
                <a:solidFill>
                  <a:srgbClr val="FF0000"/>
                </a:solidFill>
                <a:latin typeface="Times New Roman" panose="02020603050405020304" pitchFamily="18" charset="0"/>
                <a:cs typeface="Times New Roman" panose="02020603050405020304" pitchFamily="18" charset="0"/>
              </a:rPr>
              <a:t>when you have a small dataset </a:t>
            </a:r>
            <a:r>
              <a:rPr lang="en-US" sz="1600" dirty="0">
                <a:latin typeface="Times New Roman" panose="02020603050405020304" pitchFamily="18" charset="0"/>
                <a:cs typeface="Times New Roman" panose="02020603050405020304" pitchFamily="18" charset="0"/>
              </a:rPr>
              <a:t>and need to evaluate the model's performance on every single sample.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helps </a:t>
            </a:r>
            <a:r>
              <a:rPr lang="en-US" sz="1600" b="1" dirty="0">
                <a:latin typeface="Times New Roman" panose="02020603050405020304" pitchFamily="18" charset="0"/>
                <a:cs typeface="Times New Roman" panose="02020603050405020304" pitchFamily="18" charset="0"/>
              </a:rPr>
              <a:t>avoid overfitting</a:t>
            </a:r>
            <a:r>
              <a:rPr lang="en-US" sz="1600" dirty="0">
                <a:latin typeface="Times New Roman" panose="02020603050405020304" pitchFamily="18" charset="0"/>
                <a:cs typeface="Times New Roman" panose="02020603050405020304" pitchFamily="18" charset="0"/>
              </a:rPr>
              <a:t> while providing a very thorough evaluation of the model.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typically used in fields like medicine or psychology, where data is often limited.</a:t>
            </a: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56</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B30317-C032-4016-9745-A2F5D761F6A2}"/>
                  </a:ext>
                </a:extLst>
              </p:cNvPr>
              <p:cNvSpPr txBox="1"/>
              <p:nvPr/>
            </p:nvSpPr>
            <p:spPr>
              <a:xfrm>
                <a:off x="0" y="1787766"/>
                <a:ext cx="10885253" cy="5072414"/>
              </a:xfrm>
              <a:prstGeom prst="rect">
                <a:avLst/>
              </a:prstGeom>
              <a:noFill/>
            </p:spPr>
            <p:txBody>
              <a:bodyPr wrap="square">
                <a:spAutoFit/>
              </a:bodyPr>
              <a:lstStyle/>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If the dataset has N samples:</a:t>
                </a:r>
              </a:p>
              <a:p>
                <a:pPr marL="342900" marR="0" lvl="0" indent="-342900" algn="just">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For each sample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in the dataset:</a:t>
                </a:r>
              </a:p>
              <a:p>
                <a:pPr marL="342900" marR="0" lvl="0" indent="-342900" algn="just">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Train the model on the remaining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𝑁</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a:effectLst/>
                        <a:latin typeface="Cambria Math" panose="02040503050406030204" pitchFamily="18" charset="0"/>
                        <a:ea typeface="Calibri" panose="020F0502020204030204" pitchFamily="34" charset="0"/>
                        <a:cs typeface="Arial" panose="020B0604020202020204" pitchFamily="34" charset="0"/>
                      </a:rPr>
                      <m:t>1</m:t>
                    </m:r>
                  </m:oMath>
                </a14:m>
                <a:r>
                  <a:rPr lang="en-US" sz="1800" dirty="0">
                    <a:effectLst/>
                    <a:latin typeface="Georgia" panose="02040502050405020303" pitchFamily="18" charset="0"/>
                    <a:ea typeface="Calibri" panose="020F0502020204030204" pitchFamily="34" charset="0"/>
                    <a:cs typeface="Arial" panose="020B0604020202020204" pitchFamily="34" charset="0"/>
                  </a:rPr>
                  <a:t> samples: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Training</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set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𝐷</m:t>
                      </m:r>
                      <m:r>
                        <a:rPr lang="en-US" sz="1800" i="1">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Test the model on the left-out sample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Test</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set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Calculate the evaluation metric (e.g., accuracy) for each fold where one sample is left out, and then average the results: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Final</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a:effectLst/>
                              <a:latin typeface="Cambria Math" panose="02040503050406030204" pitchFamily="18" charset="0"/>
                              <a:ea typeface="Calibri" panose="020F0502020204030204" pitchFamily="34" charset="0"/>
                              <a:cs typeface="Arial" panose="020B0604020202020204" pitchFamily="34" charset="0"/>
                            </a:rPr>
                            <m:t>1</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𝑁</m:t>
                          </m:r>
                        </m:den>
                      </m:f>
                      <m:nary>
                        <m:naryPr>
                          <m:chr m:val="∑"/>
                          <m:limLoc m:val="undOvr"/>
                          <m:grow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𝑁</m:t>
                          </m:r>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𝑁</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total number of samples.</a:t>
                </a:r>
              </a:p>
              <a:p>
                <a:pPr marL="342900" marR="0" lvl="0" indent="-342900" algn="just">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Accuracy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 </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model's accuracy when the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r>
                  <a:rPr lang="en-US" sz="1800" dirty="0" err="1">
                    <a:effectLst/>
                    <a:latin typeface="Georgia" panose="02040502050405020303" pitchFamily="18" charset="0"/>
                    <a:ea typeface="Calibri" panose="020F0502020204030204" pitchFamily="34" charset="0"/>
                    <a:cs typeface="Arial" panose="020B0604020202020204" pitchFamily="34" charset="0"/>
                  </a:rPr>
                  <a:t>th</a:t>
                </a:r>
                <a:r>
                  <a:rPr lang="en-US" sz="1800" dirty="0">
                    <a:effectLst/>
                    <a:latin typeface="Georgia" panose="02040502050405020303" pitchFamily="18" charset="0"/>
                    <a:ea typeface="Calibri" panose="020F0502020204030204" pitchFamily="34" charset="0"/>
                    <a:cs typeface="Arial" panose="020B0604020202020204" pitchFamily="34" charset="0"/>
                  </a:rPr>
                  <a:t> sample is used as the test set.</a:t>
                </a:r>
              </a:p>
            </p:txBody>
          </p:sp>
        </mc:Choice>
        <mc:Fallback xmlns="">
          <p:sp>
            <p:nvSpPr>
              <p:cNvPr id="8" name="TextBox 7">
                <a:extLst>
                  <a:ext uri="{FF2B5EF4-FFF2-40B4-BE49-F238E27FC236}">
                    <a16:creationId xmlns:a16="http://schemas.microsoft.com/office/drawing/2014/main" id="{11B30317-C032-4016-9745-A2F5D761F6A2}"/>
                  </a:ext>
                </a:extLst>
              </p:cNvPr>
              <p:cNvSpPr txBox="1">
                <a:spLocks noRot="1" noChangeAspect="1" noMove="1" noResize="1" noEditPoints="1" noAdjustHandles="1" noChangeArrowheads="1" noChangeShapeType="1" noTextEdit="1"/>
              </p:cNvSpPr>
              <p:nvPr/>
            </p:nvSpPr>
            <p:spPr>
              <a:xfrm>
                <a:off x="0" y="1787766"/>
                <a:ext cx="10885253" cy="5072414"/>
              </a:xfrm>
              <a:prstGeom prst="rect">
                <a:avLst/>
              </a:prstGeom>
              <a:blipFill>
                <a:blip r:embed="rId4"/>
                <a:stretch>
                  <a:fillRect l="-448" t="-601" r="-392" b="-962"/>
                </a:stretch>
              </a:blipFill>
            </p:spPr>
            <p:txBody>
              <a:bodyPr/>
              <a:lstStyle/>
              <a:p>
                <a:r>
                  <a:rPr lang="en-US">
                    <a:noFill/>
                  </a:rPr>
                  <a:t> </a:t>
                </a:r>
              </a:p>
            </p:txBody>
          </p:sp>
        </mc:Fallback>
      </mc:AlternateContent>
    </p:spTree>
    <p:extLst>
      <p:ext uri="{BB962C8B-B14F-4D97-AF65-F5344CB8AC3E}">
        <p14:creationId xmlns:p14="http://schemas.microsoft.com/office/powerpoint/2010/main" val="2710321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58587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K-Fold Cross-Validation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K-Fold Cross-Validation </a:t>
            </a:r>
            <a:r>
              <a:rPr lang="en-US" sz="1600" b="1" dirty="0">
                <a:solidFill>
                  <a:srgbClr val="FF0000"/>
                </a:solidFill>
                <a:latin typeface="Times New Roman" panose="02020603050405020304" pitchFamily="18" charset="0"/>
                <a:cs typeface="Times New Roman" panose="02020603050405020304" pitchFamily="18" charset="0"/>
              </a:rPr>
              <a:t>splits the dataset into K equally sized folds</a:t>
            </a:r>
            <a:r>
              <a:rPr lang="en-US" sz="1600" dirty="0">
                <a:latin typeface="Times New Roman" panose="02020603050405020304" pitchFamily="18" charset="0"/>
                <a:cs typeface="Times New Roman" panose="02020603050405020304" pitchFamily="18" charset="0"/>
              </a:rPr>
              <a:t>, where the model is </a:t>
            </a:r>
            <a:r>
              <a:rPr lang="en-US" sz="1600" b="1" dirty="0">
                <a:solidFill>
                  <a:srgbClr val="FF0000"/>
                </a:solidFill>
                <a:latin typeface="Times New Roman" panose="02020603050405020304" pitchFamily="18" charset="0"/>
                <a:cs typeface="Times New Roman" panose="02020603050405020304" pitchFamily="18" charset="0"/>
              </a:rPr>
              <a:t>trained on K-1 folds and tested on the remaining fold</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process is </a:t>
            </a:r>
            <a:r>
              <a:rPr lang="en-US" sz="1600" b="1" dirty="0">
                <a:latin typeface="Times New Roman" panose="02020603050405020304" pitchFamily="18" charset="0"/>
                <a:cs typeface="Times New Roman" panose="02020603050405020304" pitchFamily="18" charset="0"/>
              </a:rPr>
              <a:t>repeated K times</a:t>
            </a:r>
            <a:r>
              <a:rPr lang="en-US" sz="1600" dirty="0">
                <a:latin typeface="Times New Roman" panose="02020603050405020304" pitchFamily="18" charset="0"/>
                <a:cs typeface="Times New Roman" panose="02020603050405020304" pitchFamily="18" charset="0"/>
              </a:rPr>
              <a:t>, with </a:t>
            </a:r>
            <a:r>
              <a:rPr lang="en-US" sz="1600" b="1" dirty="0">
                <a:latin typeface="Times New Roman" panose="02020603050405020304" pitchFamily="18" charset="0"/>
                <a:cs typeface="Times New Roman" panose="02020603050405020304" pitchFamily="18" charset="0"/>
              </a:rPr>
              <a:t>each fold used exactly once as the test set</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provides a more balanced assessment of model performance by averaging the results across all folds.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K-Fold is commonly used when you want a more efficient way to evaluate model performance </a:t>
            </a:r>
            <a:r>
              <a:rPr lang="en-US" sz="1600" b="1" dirty="0">
                <a:solidFill>
                  <a:srgbClr val="7030A0"/>
                </a:solidFill>
                <a:latin typeface="Times New Roman" panose="02020603050405020304" pitchFamily="18" charset="0"/>
                <a:cs typeface="Times New Roman" panose="02020603050405020304" pitchFamily="18" charset="0"/>
              </a:rPr>
              <a:t>without leaving out too much data for testing</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It’s widely used in machine learning for </a:t>
            </a:r>
            <a:r>
              <a:rPr lang="en-US" sz="1600" b="1" dirty="0">
                <a:latin typeface="Times New Roman" panose="02020603050405020304" pitchFamily="18" charset="0"/>
                <a:cs typeface="Times New Roman" panose="02020603050405020304" pitchFamily="18" charset="0"/>
              </a:rPr>
              <a:t>generalization testing</a:t>
            </a:r>
            <a:r>
              <a:rPr lang="en-US" sz="1600" dirty="0">
                <a:latin typeface="Times New Roman" panose="02020603050405020304" pitchFamily="18" charset="0"/>
                <a:cs typeface="Times New Roman" panose="02020603050405020304" pitchFamily="18" charset="0"/>
              </a:rPr>
              <a:t>, </a:t>
            </a:r>
            <a:r>
              <a:rPr lang="en-US" sz="1600" b="1" dirty="0">
                <a:solidFill>
                  <a:srgbClr val="7030A0"/>
                </a:solidFill>
                <a:latin typeface="Times New Roman" panose="02020603050405020304" pitchFamily="18" charset="0"/>
                <a:cs typeface="Times New Roman" panose="02020603050405020304" pitchFamily="18" charset="0"/>
              </a:rPr>
              <a:t>especially with larger datasets (because we have a large portion out for the test)</a:t>
            </a:r>
            <a:r>
              <a:rPr lang="en-US" sz="1600" dirty="0">
                <a:latin typeface="Times New Roman" panose="02020603050405020304" pitchFamily="18" charset="0"/>
                <a:cs typeface="Times New Roman" panose="02020603050405020304" pitchFamily="18" charset="0"/>
              </a:rPr>
              <a:t>. That means the more fold, the slower the computation.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K-Fold Cross-Validation is </a:t>
            </a:r>
            <a:r>
              <a:rPr lang="en-US" sz="1600" b="1" dirty="0">
                <a:latin typeface="Times New Roman" panose="02020603050405020304" pitchFamily="18" charset="0"/>
                <a:cs typeface="Times New Roman" panose="02020603050405020304" pitchFamily="18" charset="0"/>
              </a:rPr>
              <a:t>one of the most commonly used and basic cross-validation techniques</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 if we have 200 samples, 4 folds mean 50 samples for a test, so the test is four times, but 10 folds mean 20 samples for a test, so more training and testing and more computation.</a:t>
            </a: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57</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p:spTree>
    <p:extLst>
      <p:ext uri="{BB962C8B-B14F-4D97-AF65-F5344CB8AC3E}">
        <p14:creationId xmlns:p14="http://schemas.microsoft.com/office/powerpoint/2010/main" val="4091149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87743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K-Fold Cross-Validation</a:t>
            </a: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58</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1B0B2CB-10D9-494C-B25E-5FBFD7E44D7D}"/>
                  </a:ext>
                </a:extLst>
              </p:cNvPr>
              <p:cNvSpPr txBox="1"/>
              <p:nvPr/>
            </p:nvSpPr>
            <p:spPr>
              <a:xfrm>
                <a:off x="-1" y="919672"/>
                <a:ext cx="10885253" cy="4518353"/>
              </a:xfrm>
              <a:prstGeom prst="rect">
                <a:avLst/>
              </a:prstGeom>
              <a:noFill/>
            </p:spPr>
            <p:txBody>
              <a:bodyPr wrap="square">
                <a:spAutoFit/>
              </a:bodyPr>
              <a:lstStyle/>
              <a:p>
                <a:pPr marL="0" marR="0" algn="just">
                  <a:spcBef>
                    <a:spcPts val="0"/>
                  </a:spcBef>
                  <a:spcAft>
                    <a:spcPts val="1200"/>
                  </a:spcAft>
                </a:pPr>
                <a:r>
                  <a:rPr lang="en-US" dirty="0">
                    <a:effectLst/>
                    <a:latin typeface="Georgia" panose="02040502050405020303" pitchFamily="18" charset="0"/>
                    <a:ea typeface="Calibri" panose="020F0502020204030204" pitchFamily="34" charset="0"/>
                    <a:cs typeface="Arial" panose="020B0604020202020204" pitchFamily="34" charset="0"/>
                  </a:rPr>
                  <a:t>For a dataset with N samples and K folds:</a:t>
                </a:r>
              </a:p>
              <a:p>
                <a:pPr marL="342900" marR="0" lvl="0" indent="-342900" algn="just">
                  <a:spcBef>
                    <a:spcPts val="0"/>
                  </a:spcBef>
                  <a:spcAft>
                    <a:spcPts val="600"/>
                  </a:spcAft>
                  <a:buFont typeface="+mj-lt"/>
                  <a:buAutoNum type="arabicPeriod"/>
                  <a:tabLst>
                    <a:tab pos="457200" algn="l"/>
                  </a:tabLst>
                </a:pPr>
                <a:r>
                  <a:rPr lang="en-US" dirty="0">
                    <a:effectLst/>
                    <a:latin typeface="Georgia" panose="02040502050405020303" pitchFamily="18" charset="0"/>
                    <a:ea typeface="Calibri" panose="020F0502020204030204" pitchFamily="34" charset="0"/>
                    <a:cs typeface="Arial" panose="020B0604020202020204" pitchFamily="34" charset="0"/>
                  </a:rPr>
                  <a:t>Split the dataset into </a:t>
                </a:r>
                <a14:m>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𝐾</m:t>
                    </m:r>
                  </m:oMath>
                </a14:m>
                <a:r>
                  <a:rPr lang="en-US" dirty="0">
                    <a:effectLst/>
                    <a:latin typeface="Georgia" panose="02040502050405020303" pitchFamily="18" charset="0"/>
                    <a:ea typeface="Calibri" panose="020F0502020204030204" pitchFamily="34" charset="0"/>
                    <a:cs typeface="Arial" panose="020B0604020202020204" pitchFamily="34" charset="0"/>
                  </a:rPr>
                  <a:t> equal-sized subsets (folds):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𝐷</m:t>
                      </m:r>
                      <m:r>
                        <a:rPr lang="en-US">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i="1">
                                  <a:effectLst/>
                                  <a:latin typeface="Cambria Math" panose="02040503050406030204" pitchFamily="18" charset="0"/>
                                  <a:ea typeface="Calibri" panose="020F0502020204030204" pitchFamily="34" charset="0"/>
                                  <a:cs typeface="Arial" panose="020B0604020202020204" pitchFamily="34" charset="0"/>
                                </a:rPr>
                              </m:ctrlPr>
                            </m:sSubPr>
                            <m:e>
                              <m:r>
                                <a:rPr lang="en-US" i="1">
                                  <a:effectLst/>
                                  <a:latin typeface="Cambria Math" panose="02040503050406030204" pitchFamily="18" charset="0"/>
                                  <a:ea typeface="Calibri" panose="020F0502020204030204" pitchFamily="34" charset="0"/>
                                  <a:cs typeface="Arial" panose="020B0604020202020204" pitchFamily="34" charset="0"/>
                                </a:rPr>
                                <m:t>𝐷</m:t>
                              </m:r>
                            </m:e>
                            <m:sub>
                              <m:r>
                                <a:rPr lang="en-US">
                                  <a:effectLst/>
                                  <a:latin typeface="Cambria Math" panose="02040503050406030204" pitchFamily="18" charset="0"/>
                                  <a:ea typeface="Calibri" panose="020F0502020204030204" pitchFamily="34" charset="0"/>
                                  <a:cs typeface="Arial" panose="020B0604020202020204" pitchFamily="34" charset="0"/>
                                </a:rPr>
                                <m:t>1</m:t>
                              </m:r>
                            </m:sub>
                          </m:sSub>
                          <m:r>
                            <a:rPr lang="en-US">
                              <a:effectLst/>
                              <a:latin typeface="Cambria Math" panose="02040503050406030204" pitchFamily="18" charset="0"/>
                              <a:ea typeface="Calibri" panose="020F0502020204030204" pitchFamily="34" charset="0"/>
                              <a:cs typeface="Arial" panose="020B0604020202020204" pitchFamily="34" charset="0"/>
                            </a:rPr>
                            <m:t>,</m:t>
                          </m:r>
                          <m:sSub>
                            <m:sSubPr>
                              <m:ctrlPr>
                                <a:rPr lang="en-US" i="1">
                                  <a:effectLst/>
                                  <a:latin typeface="Cambria Math" panose="02040503050406030204" pitchFamily="18" charset="0"/>
                                  <a:ea typeface="Calibri" panose="020F0502020204030204" pitchFamily="34" charset="0"/>
                                  <a:cs typeface="Arial" panose="020B0604020202020204" pitchFamily="34" charset="0"/>
                                </a:rPr>
                              </m:ctrlPr>
                            </m:sSubPr>
                            <m:e>
                              <m:r>
                                <a:rPr lang="en-US" i="1">
                                  <a:effectLst/>
                                  <a:latin typeface="Cambria Math" panose="02040503050406030204" pitchFamily="18" charset="0"/>
                                  <a:ea typeface="Calibri" panose="020F0502020204030204" pitchFamily="34" charset="0"/>
                                  <a:cs typeface="Arial" panose="020B0604020202020204" pitchFamily="34" charset="0"/>
                                </a:rPr>
                                <m:t>𝐷</m:t>
                              </m:r>
                            </m:e>
                            <m:sub>
                              <m:r>
                                <a:rPr lang="en-US">
                                  <a:effectLst/>
                                  <a:latin typeface="Cambria Math" panose="02040503050406030204" pitchFamily="18" charset="0"/>
                                  <a:ea typeface="Calibri" panose="020F0502020204030204" pitchFamily="34" charset="0"/>
                                  <a:cs typeface="Arial" panose="020B0604020202020204" pitchFamily="34" charset="0"/>
                                </a:rPr>
                                <m:t>2</m:t>
                              </m:r>
                            </m:sub>
                          </m:sSub>
                          <m:r>
                            <a:rPr lang="en-US">
                              <a:effectLst/>
                              <a:latin typeface="Cambria Math" panose="02040503050406030204" pitchFamily="18" charset="0"/>
                              <a:ea typeface="Calibri" panose="020F0502020204030204" pitchFamily="34" charset="0"/>
                              <a:cs typeface="Arial" panose="020B0604020202020204" pitchFamily="34" charset="0"/>
                            </a:rPr>
                            <m:t>,…,</m:t>
                          </m:r>
                          <m:sSub>
                            <m:sSubPr>
                              <m:ctrlPr>
                                <a:rPr lang="en-US" i="1">
                                  <a:effectLst/>
                                  <a:latin typeface="Cambria Math" panose="02040503050406030204" pitchFamily="18" charset="0"/>
                                  <a:ea typeface="Calibri" panose="020F0502020204030204" pitchFamily="34" charset="0"/>
                                  <a:cs typeface="Arial" panose="020B0604020202020204" pitchFamily="34" charset="0"/>
                                </a:rPr>
                              </m:ctrlPr>
                            </m:sSubPr>
                            <m:e>
                              <m:r>
                                <a:rPr lang="en-US" i="1">
                                  <a:effectLst/>
                                  <a:latin typeface="Cambria Math" panose="02040503050406030204" pitchFamily="18" charset="0"/>
                                  <a:ea typeface="Calibri" panose="020F0502020204030204" pitchFamily="34" charset="0"/>
                                  <a:cs typeface="Arial" panose="020B0604020202020204" pitchFamily="34" charset="0"/>
                                </a:rPr>
                                <m:t>𝐷</m:t>
                              </m:r>
                            </m:e>
                            <m:sub>
                              <m:r>
                                <a:rPr lang="en-US" i="1">
                                  <a:effectLst/>
                                  <a:latin typeface="Cambria Math" panose="02040503050406030204" pitchFamily="18" charset="0"/>
                                  <a:ea typeface="Calibri" panose="020F0502020204030204" pitchFamily="34" charset="0"/>
                                  <a:cs typeface="Arial" panose="020B0604020202020204" pitchFamily="34" charset="0"/>
                                </a:rPr>
                                <m:t>𝐾</m:t>
                              </m:r>
                            </m:sub>
                          </m:sSub>
                        </m:e>
                      </m:d>
                    </m:oMath>
                  </m:oMathPara>
                </a14:m>
                <a:endParaRPr lang="en-US"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mj-lt"/>
                  <a:buAutoNum type="arabicPeriod" startAt="2"/>
                  <a:tabLst>
                    <a:tab pos="457200" algn="l"/>
                  </a:tabLst>
                </a:pPr>
                <a:r>
                  <a:rPr lang="en-US" dirty="0">
                    <a:effectLst/>
                    <a:latin typeface="Georgia" panose="02040502050405020303" pitchFamily="18" charset="0"/>
                    <a:ea typeface="Calibri" panose="020F0502020204030204" pitchFamily="34" charset="0"/>
                    <a:cs typeface="Arial" panose="020B0604020202020204" pitchFamily="34" charset="0"/>
                  </a:rPr>
                  <a:t>For each fold </a:t>
                </a:r>
                <a14:m>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𝑘</m:t>
                    </m:r>
                  </m:oMath>
                </a14:m>
                <a:r>
                  <a:rPr lang="en-US" dirty="0">
                    <a:effectLst/>
                    <a:latin typeface="Georgia" panose="02040502050405020303" pitchFamily="18" charset="0"/>
                    <a:ea typeface="Calibri" panose="020F0502020204030204" pitchFamily="34" charset="0"/>
                    <a:cs typeface="Arial" panose="020B0604020202020204" pitchFamily="34" charset="0"/>
                  </a:rPr>
                  <a:t> :</a:t>
                </a:r>
              </a:p>
              <a:p>
                <a:pPr marL="342900" marR="0" lvl="0" indent="-342900" algn="just">
                  <a:spcBef>
                    <a:spcPts val="0"/>
                  </a:spcBef>
                  <a:spcAft>
                    <a:spcPts val="600"/>
                  </a:spcAft>
                  <a:buFont typeface="Symbol" panose="05050102010706020507" pitchFamily="18" charset="2"/>
                  <a:buChar char=""/>
                  <a:tabLst>
                    <a:tab pos="457200" algn="l"/>
                  </a:tabLst>
                </a:pPr>
                <a:r>
                  <a:rPr lang="en-US" dirty="0">
                    <a:effectLst/>
                    <a:latin typeface="Georgia" panose="02040502050405020303" pitchFamily="18" charset="0"/>
                    <a:ea typeface="Calibri" panose="020F0502020204030204" pitchFamily="34" charset="0"/>
                    <a:cs typeface="Arial" panose="020B0604020202020204" pitchFamily="34" charset="0"/>
                  </a:rPr>
                  <a:t>Train the model on </a:t>
                </a:r>
                <a14:m>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𝐾</m:t>
                    </m:r>
                    <m:r>
                      <a:rPr lang="en-US" i="1">
                        <a:effectLst/>
                        <a:latin typeface="Cambria Math" panose="02040503050406030204" pitchFamily="18" charset="0"/>
                        <a:ea typeface="Calibri" panose="020F0502020204030204" pitchFamily="34" charset="0"/>
                        <a:cs typeface="Arial" panose="020B0604020202020204" pitchFamily="34" charset="0"/>
                      </a:rPr>
                      <m:t>−</m:t>
                    </m:r>
                    <m:r>
                      <a:rPr lang="en-US">
                        <a:effectLst/>
                        <a:latin typeface="Cambria Math" panose="02040503050406030204" pitchFamily="18" charset="0"/>
                        <a:ea typeface="Calibri" panose="020F0502020204030204" pitchFamily="34" charset="0"/>
                        <a:cs typeface="Arial" panose="020B0604020202020204" pitchFamily="34" charset="0"/>
                      </a:rPr>
                      <m:t>1</m:t>
                    </m:r>
                  </m:oMath>
                </a14:m>
                <a:r>
                  <a:rPr lang="en-US" dirty="0">
                    <a:effectLst/>
                    <a:latin typeface="Georgia" panose="02040502050405020303" pitchFamily="18" charset="0"/>
                    <a:ea typeface="Calibri" panose="020F0502020204030204" pitchFamily="34" charset="0"/>
                    <a:cs typeface="Arial" panose="020B0604020202020204" pitchFamily="34" charset="0"/>
                  </a:rPr>
                  <a:t> folds: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i="1">
                          <a:effectLst/>
                          <a:latin typeface="Calibri" panose="020F0502020204030204" pitchFamily="34" charset="0"/>
                          <a:ea typeface="Calibri" panose="020F0502020204030204" pitchFamily="34" charset="0"/>
                          <a:cs typeface="Arial" panose="020B0604020202020204" pitchFamily="34" charset="0"/>
                        </a:rPr>
                        <m:t> </m:t>
                      </m:r>
                      <m:r>
                        <m:rPr>
                          <m:nor/>
                        </m:rPr>
                        <a:rPr lang="en-US">
                          <a:effectLst/>
                          <a:latin typeface="Georgia" panose="02040502050405020303" pitchFamily="18" charset="0"/>
                          <a:ea typeface="Calibri" panose="020F0502020204030204" pitchFamily="34" charset="0"/>
                          <a:cs typeface="Arial" panose="020B0604020202020204" pitchFamily="34" charset="0"/>
                        </a:rPr>
                        <m:t>Training</m:t>
                      </m:r>
                      <m:r>
                        <m:rPr>
                          <m:nor/>
                        </m:rPr>
                        <a:rPr lang="en-US">
                          <a:effectLst/>
                          <a:latin typeface="Georgia" panose="02040502050405020303" pitchFamily="18" charset="0"/>
                          <a:ea typeface="Calibri" panose="020F0502020204030204" pitchFamily="34" charset="0"/>
                          <a:cs typeface="Arial" panose="020B0604020202020204" pitchFamily="34" charset="0"/>
                        </a:rPr>
                        <m:t> </m:t>
                      </m:r>
                      <m:r>
                        <m:rPr>
                          <m:nor/>
                        </m:rPr>
                        <a:rPr lang="en-US">
                          <a:effectLst/>
                          <a:latin typeface="Georgia" panose="02040502050405020303" pitchFamily="18" charset="0"/>
                          <a:ea typeface="Calibri" panose="020F0502020204030204" pitchFamily="34" charset="0"/>
                          <a:cs typeface="Arial" panose="020B0604020202020204" pitchFamily="34" charset="0"/>
                        </a:rPr>
                        <m:t>set</m:t>
                      </m:r>
                      <m:r>
                        <m:rPr>
                          <m:nor/>
                        </m:rPr>
                        <a:rPr lang="en-US" i="1">
                          <a:effectLst/>
                          <a:latin typeface="Calibri" panose="020F0502020204030204" pitchFamily="34" charset="0"/>
                          <a:ea typeface="Calibri" panose="020F0502020204030204" pitchFamily="34" charset="0"/>
                          <a:cs typeface="Arial" panose="020B0604020202020204" pitchFamily="34" charset="0"/>
                        </a:rPr>
                        <m:t> </m:t>
                      </m:r>
                      <m:r>
                        <a:rPr lang="en-US">
                          <a:effectLst/>
                          <a:latin typeface="Cambria Math" panose="02040503050406030204" pitchFamily="18" charset="0"/>
                          <a:ea typeface="Calibri" panose="020F0502020204030204" pitchFamily="34" charset="0"/>
                          <a:cs typeface="Arial" panose="020B0604020202020204" pitchFamily="34" charset="0"/>
                        </a:rPr>
                        <m:t>=</m:t>
                      </m:r>
                      <m:r>
                        <a:rPr lang="en-US" i="1">
                          <a:effectLst/>
                          <a:latin typeface="Cambria Math" panose="02040503050406030204" pitchFamily="18" charset="0"/>
                          <a:ea typeface="Calibri" panose="020F0502020204030204" pitchFamily="34" charset="0"/>
                          <a:cs typeface="Arial" panose="020B0604020202020204" pitchFamily="34" charset="0"/>
                        </a:rPr>
                        <m:t>𝐷</m:t>
                      </m:r>
                      <m:r>
                        <a:rPr lang="en-US"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i="1">
                              <a:effectLst/>
                              <a:latin typeface="Cambria Math" panose="02040503050406030204" pitchFamily="18" charset="0"/>
                              <a:ea typeface="Calibri" panose="020F0502020204030204" pitchFamily="34" charset="0"/>
                              <a:cs typeface="Arial" panose="020B0604020202020204" pitchFamily="34" charset="0"/>
                            </a:rPr>
                          </m:ctrlPr>
                        </m:sSubPr>
                        <m:e>
                          <m:r>
                            <a:rPr lang="en-US" i="1">
                              <a:effectLst/>
                              <a:latin typeface="Cambria Math" panose="02040503050406030204" pitchFamily="18" charset="0"/>
                              <a:ea typeface="Calibri" panose="020F0502020204030204" pitchFamily="34" charset="0"/>
                              <a:cs typeface="Arial" panose="020B0604020202020204" pitchFamily="34" charset="0"/>
                            </a:rPr>
                            <m:t>𝐷</m:t>
                          </m:r>
                        </m:e>
                        <m:sub>
                          <m:r>
                            <a:rPr lang="en-US"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Symbol" panose="05050102010706020507" pitchFamily="18" charset="2"/>
                  <a:buChar char=""/>
                  <a:tabLst>
                    <a:tab pos="457200" algn="l"/>
                  </a:tabLst>
                </a:pPr>
                <a:r>
                  <a:rPr lang="en-US" dirty="0">
                    <a:effectLst/>
                    <a:latin typeface="Georgia" panose="02040502050405020303" pitchFamily="18" charset="0"/>
                    <a:ea typeface="Calibri" panose="020F0502020204030204" pitchFamily="34" charset="0"/>
                    <a:cs typeface="Arial" panose="020B0604020202020204" pitchFamily="34" charset="0"/>
                  </a:rPr>
                  <a:t>Test the model on the left-out fold </a:t>
                </a:r>
                <a14:m>
                  <m:oMath xmlns:m="http://schemas.openxmlformats.org/officeDocument/2006/math">
                    <m:sSub>
                      <m:sSubPr>
                        <m:ctrlPr>
                          <a:rPr lang="en-US" i="1">
                            <a:effectLst/>
                            <a:latin typeface="Cambria Math" panose="02040503050406030204" pitchFamily="18" charset="0"/>
                            <a:ea typeface="Calibri" panose="020F0502020204030204" pitchFamily="34" charset="0"/>
                            <a:cs typeface="Arial" panose="020B0604020202020204" pitchFamily="34" charset="0"/>
                          </a:rPr>
                        </m:ctrlPr>
                      </m:sSubPr>
                      <m:e>
                        <m:r>
                          <a:rPr lang="en-US" i="1">
                            <a:effectLst/>
                            <a:latin typeface="Cambria Math" panose="02040503050406030204" pitchFamily="18" charset="0"/>
                            <a:ea typeface="Calibri" panose="020F0502020204030204" pitchFamily="34" charset="0"/>
                            <a:cs typeface="Arial" panose="020B0604020202020204" pitchFamily="34" charset="0"/>
                          </a:rPr>
                          <m:t>𝐷</m:t>
                        </m:r>
                      </m:e>
                      <m:sub>
                        <m:r>
                          <a:rPr lang="en-US"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dirty="0">
                    <a:effectLst/>
                    <a:latin typeface="Georgia" panose="02040502050405020303" pitchFamily="18" charset="0"/>
                    <a:ea typeface="Calibri" panose="020F0502020204030204" pitchFamily="34" charset="0"/>
                    <a:cs typeface="Arial" panose="020B0604020202020204" pitchFamily="34" charset="0"/>
                  </a:rPr>
                  <a:t> :</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i="1">
                          <a:effectLst/>
                          <a:latin typeface="Calibri" panose="020F0502020204030204" pitchFamily="34" charset="0"/>
                          <a:ea typeface="Calibri" panose="020F0502020204030204" pitchFamily="34" charset="0"/>
                          <a:cs typeface="Arial" panose="020B0604020202020204" pitchFamily="34" charset="0"/>
                        </a:rPr>
                        <m:t> </m:t>
                      </m:r>
                      <m:r>
                        <m:rPr>
                          <m:nor/>
                        </m:rPr>
                        <a:rPr lang="en-US">
                          <a:effectLst/>
                          <a:latin typeface="Georgia" panose="02040502050405020303" pitchFamily="18" charset="0"/>
                          <a:ea typeface="Calibri" panose="020F0502020204030204" pitchFamily="34" charset="0"/>
                          <a:cs typeface="Arial" panose="020B0604020202020204" pitchFamily="34" charset="0"/>
                        </a:rPr>
                        <m:t>Test</m:t>
                      </m:r>
                      <m:r>
                        <m:rPr>
                          <m:nor/>
                        </m:rPr>
                        <a:rPr lang="en-US">
                          <a:effectLst/>
                          <a:latin typeface="Georgia" panose="02040502050405020303" pitchFamily="18" charset="0"/>
                          <a:ea typeface="Calibri" panose="020F0502020204030204" pitchFamily="34" charset="0"/>
                          <a:cs typeface="Arial" panose="020B0604020202020204" pitchFamily="34" charset="0"/>
                        </a:rPr>
                        <m:t> </m:t>
                      </m:r>
                      <m:r>
                        <m:rPr>
                          <m:nor/>
                        </m:rPr>
                        <a:rPr lang="en-US">
                          <a:effectLst/>
                          <a:latin typeface="Georgia" panose="02040502050405020303" pitchFamily="18" charset="0"/>
                          <a:ea typeface="Calibri" panose="020F0502020204030204" pitchFamily="34" charset="0"/>
                          <a:cs typeface="Arial" panose="020B0604020202020204" pitchFamily="34" charset="0"/>
                        </a:rPr>
                        <m:t>set</m:t>
                      </m:r>
                      <m:r>
                        <m:rPr>
                          <m:nor/>
                        </m:rPr>
                        <a:rPr lang="en-US" i="1">
                          <a:effectLst/>
                          <a:latin typeface="Calibri" panose="020F0502020204030204" pitchFamily="34" charset="0"/>
                          <a:ea typeface="Calibri" panose="020F0502020204030204" pitchFamily="34" charset="0"/>
                          <a:cs typeface="Arial" panose="020B0604020202020204" pitchFamily="34" charset="0"/>
                        </a:rPr>
                        <m:t> </m:t>
                      </m:r>
                      <m:r>
                        <a:rPr lang="en-US">
                          <a:effectLst/>
                          <a:latin typeface="Cambria Math" panose="02040503050406030204" pitchFamily="18" charset="0"/>
                          <a:ea typeface="Calibri" panose="020F0502020204030204" pitchFamily="34" charset="0"/>
                          <a:cs typeface="Arial" panose="020B0604020202020204" pitchFamily="34" charset="0"/>
                        </a:rPr>
                        <m:t>=</m:t>
                      </m:r>
                      <m:sSub>
                        <m:sSubPr>
                          <m:ctrlPr>
                            <a:rPr lang="en-US" i="1">
                              <a:effectLst/>
                              <a:latin typeface="Cambria Math" panose="02040503050406030204" pitchFamily="18" charset="0"/>
                              <a:ea typeface="Calibri" panose="020F0502020204030204" pitchFamily="34" charset="0"/>
                              <a:cs typeface="Arial" panose="020B0604020202020204" pitchFamily="34" charset="0"/>
                            </a:rPr>
                          </m:ctrlPr>
                        </m:sSubPr>
                        <m:e>
                          <m:r>
                            <a:rPr lang="en-US" i="1">
                              <a:effectLst/>
                              <a:latin typeface="Cambria Math" panose="02040503050406030204" pitchFamily="18" charset="0"/>
                              <a:ea typeface="Calibri" panose="020F0502020204030204" pitchFamily="34" charset="0"/>
                              <a:cs typeface="Arial" panose="020B0604020202020204" pitchFamily="34" charset="0"/>
                            </a:rPr>
                            <m:t>𝐷</m:t>
                          </m:r>
                        </m:e>
                        <m:sub>
                          <m:r>
                            <a:rPr lang="en-US"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mj-lt"/>
                  <a:buAutoNum type="arabicPeriod" startAt="3"/>
                  <a:tabLst>
                    <a:tab pos="457200" algn="l"/>
                  </a:tabLst>
                </a:pPr>
                <a:r>
                  <a:rPr lang="en-US" dirty="0">
                    <a:effectLst/>
                    <a:latin typeface="Georgia" panose="02040502050405020303" pitchFamily="18" charset="0"/>
                    <a:ea typeface="Calibri" panose="020F0502020204030204" pitchFamily="34" charset="0"/>
                    <a:cs typeface="Arial" panose="020B0604020202020204" pitchFamily="34" charset="0"/>
                  </a:rPr>
                  <a:t>Calculate the evaluation metric (e.g., accuracy) for each fold, then average the results: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i="1">
                          <a:effectLst/>
                          <a:latin typeface="Calibri" panose="020F0502020204030204" pitchFamily="34" charset="0"/>
                          <a:ea typeface="Calibri" panose="020F0502020204030204" pitchFamily="34" charset="0"/>
                          <a:cs typeface="Arial" panose="020B0604020202020204" pitchFamily="34" charset="0"/>
                        </a:rPr>
                        <m:t> </m:t>
                      </m:r>
                      <m:r>
                        <m:rPr>
                          <m:nor/>
                        </m:rPr>
                        <a:rPr lang="en-US">
                          <a:effectLst/>
                          <a:latin typeface="Georgia" panose="02040502050405020303" pitchFamily="18" charset="0"/>
                          <a:ea typeface="Calibri" panose="020F0502020204030204" pitchFamily="34" charset="0"/>
                          <a:cs typeface="Arial" panose="020B0604020202020204" pitchFamily="34" charset="0"/>
                        </a:rPr>
                        <m:t>Final</m:t>
                      </m:r>
                      <m:r>
                        <m:rPr>
                          <m:nor/>
                        </m:rPr>
                        <a:rPr lang="en-US">
                          <a:effectLst/>
                          <a:latin typeface="Georgia" panose="02040502050405020303" pitchFamily="18" charset="0"/>
                          <a:ea typeface="Calibri" panose="020F0502020204030204" pitchFamily="34" charset="0"/>
                          <a:cs typeface="Arial" panose="020B0604020202020204" pitchFamily="34" charset="0"/>
                        </a:rPr>
                        <m:t> </m:t>
                      </m:r>
                      <m:r>
                        <m:rPr>
                          <m:nor/>
                        </m:rPr>
                        <a:rPr lang="en-US">
                          <a:effectLst/>
                          <a:latin typeface="Georgia" panose="02040502050405020303" pitchFamily="18" charset="0"/>
                          <a:ea typeface="Calibri" panose="020F0502020204030204" pitchFamily="34" charset="0"/>
                          <a:cs typeface="Arial" panose="020B0604020202020204" pitchFamily="34" charset="0"/>
                        </a:rPr>
                        <m:t>Accuracy</m:t>
                      </m:r>
                      <m:r>
                        <m:rPr>
                          <m:nor/>
                        </m:rPr>
                        <a:rPr lang="en-US" i="1">
                          <a:effectLst/>
                          <a:latin typeface="Calibri" panose="020F0502020204030204" pitchFamily="34" charset="0"/>
                          <a:ea typeface="Calibri" panose="020F0502020204030204" pitchFamily="34" charset="0"/>
                          <a:cs typeface="Arial" panose="020B0604020202020204" pitchFamily="34" charset="0"/>
                        </a:rPr>
                        <m:t> </m:t>
                      </m:r>
                      <m:r>
                        <a:rPr lang="en-US">
                          <a:effectLst/>
                          <a:latin typeface="Cambria Math" panose="02040503050406030204" pitchFamily="18" charset="0"/>
                          <a:ea typeface="Calibri" panose="020F0502020204030204" pitchFamily="34" charset="0"/>
                          <a:cs typeface="Arial" panose="020B0604020202020204" pitchFamily="34" charset="0"/>
                        </a:rPr>
                        <m:t>=</m:t>
                      </m:r>
                      <m:f>
                        <m:fPr>
                          <m:ctrlPr>
                            <a:rPr lang="en-US" i="1">
                              <a:effectLst/>
                              <a:latin typeface="Cambria Math" panose="02040503050406030204" pitchFamily="18" charset="0"/>
                              <a:ea typeface="Calibri" panose="020F0502020204030204" pitchFamily="34" charset="0"/>
                              <a:cs typeface="Arial" panose="020B0604020202020204" pitchFamily="34" charset="0"/>
                            </a:rPr>
                          </m:ctrlPr>
                        </m:fPr>
                        <m:num>
                          <m:r>
                            <a:rPr lang="en-US">
                              <a:effectLst/>
                              <a:latin typeface="Cambria Math" panose="02040503050406030204" pitchFamily="18" charset="0"/>
                              <a:ea typeface="Calibri" panose="020F0502020204030204" pitchFamily="34" charset="0"/>
                              <a:cs typeface="Arial" panose="020B0604020202020204" pitchFamily="34" charset="0"/>
                            </a:rPr>
                            <m:t>1</m:t>
                          </m:r>
                        </m:num>
                        <m:den>
                          <m:r>
                            <a:rPr lang="en-US" i="1">
                              <a:effectLst/>
                              <a:latin typeface="Cambria Math" panose="02040503050406030204" pitchFamily="18" charset="0"/>
                              <a:ea typeface="Calibri" panose="020F0502020204030204" pitchFamily="34" charset="0"/>
                              <a:cs typeface="Arial" panose="020B0604020202020204" pitchFamily="34" charset="0"/>
                            </a:rPr>
                            <m:t>𝐾</m:t>
                          </m:r>
                        </m:den>
                      </m:f>
                      <m:nary>
                        <m:naryPr>
                          <m:chr m:val="∑"/>
                          <m:limLoc m:val="undOvr"/>
                          <m:grow m:val="on"/>
                          <m:ctrlPr>
                            <a:rPr lang="en-US" i="1">
                              <a:effectLst/>
                              <a:latin typeface="Cambria Math" panose="02040503050406030204" pitchFamily="18" charset="0"/>
                              <a:ea typeface="Calibri" panose="020F0502020204030204" pitchFamily="34" charset="0"/>
                              <a:cs typeface="Arial" panose="020B0604020202020204" pitchFamily="34" charset="0"/>
                            </a:rPr>
                          </m:ctrlPr>
                        </m:naryPr>
                        <m:sub>
                          <m:r>
                            <a:rPr lang="en-US" i="1">
                              <a:effectLst/>
                              <a:latin typeface="Cambria Math" panose="02040503050406030204" pitchFamily="18" charset="0"/>
                              <a:ea typeface="Calibri" panose="020F0502020204030204" pitchFamily="34" charset="0"/>
                              <a:cs typeface="Arial" panose="020B0604020202020204" pitchFamily="34" charset="0"/>
                            </a:rPr>
                            <m:t>𝑘</m:t>
                          </m:r>
                          <m:r>
                            <a:rPr lang="en-US">
                              <a:effectLst/>
                              <a:latin typeface="Cambria Math" panose="02040503050406030204" pitchFamily="18" charset="0"/>
                              <a:ea typeface="Calibri" panose="020F0502020204030204" pitchFamily="34" charset="0"/>
                              <a:cs typeface="Arial" panose="020B0604020202020204" pitchFamily="34" charset="0"/>
                            </a:rPr>
                            <m:t>=1</m:t>
                          </m:r>
                        </m:sub>
                        <m:sup>
                          <m:r>
                            <a:rPr lang="en-US" i="1">
                              <a:effectLst/>
                              <a:latin typeface="Cambria Math" panose="02040503050406030204" pitchFamily="18" charset="0"/>
                              <a:ea typeface="Calibri" panose="020F0502020204030204" pitchFamily="34" charset="0"/>
                              <a:cs typeface="Arial" panose="020B0604020202020204" pitchFamily="34" charset="0"/>
                            </a:rPr>
                            <m:t>𝐾</m:t>
                          </m:r>
                        </m:sup>
                        <m:e>
                          <m:r>
                            <a:rPr lang="en-US">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i="1">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i="1">
                              <a:effectLst/>
                              <a:latin typeface="Calibri" panose="020F0502020204030204" pitchFamily="34" charset="0"/>
                              <a:ea typeface="Calibri" panose="020F0502020204030204" pitchFamily="34" charset="0"/>
                              <a:cs typeface="Arial" panose="020B0604020202020204" pitchFamily="34" charset="0"/>
                            </a:rPr>
                            <m:t> </m:t>
                          </m:r>
                          <m:r>
                            <m:rPr>
                              <m:nor/>
                            </m:rPr>
                            <a:rPr lang="en-US">
                              <a:effectLst/>
                              <a:latin typeface="Georgia" panose="02040502050405020303" pitchFamily="18" charset="0"/>
                              <a:ea typeface="Calibri" panose="020F0502020204030204" pitchFamily="34" charset="0"/>
                              <a:cs typeface="Arial" panose="020B0604020202020204" pitchFamily="34" charset="0"/>
                            </a:rPr>
                            <m:t>Accuracy</m:t>
                          </m:r>
                          <m:r>
                            <m:rPr>
                              <m:nor/>
                            </m:rPr>
                            <a:rPr lang="en-US" i="1">
                              <a:effectLst/>
                              <a:latin typeface="Calibri" panose="020F0502020204030204" pitchFamily="34" charset="0"/>
                              <a:ea typeface="Calibri" panose="020F0502020204030204" pitchFamily="34" charset="0"/>
                              <a:cs typeface="Arial" panose="020B0604020202020204" pitchFamily="34" charset="0"/>
                            </a:rPr>
                            <m:t> </m:t>
                          </m:r>
                        </m:e>
                        <m:sub>
                          <m:r>
                            <a:rPr lang="en-US"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A1B0B2CB-10D9-494C-B25E-5FBFD7E44D7D}"/>
                  </a:ext>
                </a:extLst>
              </p:cNvPr>
              <p:cNvSpPr txBox="1">
                <a:spLocks noRot="1" noChangeAspect="1" noMove="1" noResize="1" noEditPoints="1" noAdjustHandles="1" noChangeArrowheads="1" noChangeShapeType="1" noTextEdit="1"/>
              </p:cNvSpPr>
              <p:nvPr/>
            </p:nvSpPr>
            <p:spPr>
              <a:xfrm>
                <a:off x="-1" y="919672"/>
                <a:ext cx="10885253" cy="4518353"/>
              </a:xfrm>
              <a:prstGeom prst="rect">
                <a:avLst/>
              </a:prstGeom>
              <a:blipFill>
                <a:blip r:embed="rId4"/>
                <a:stretch>
                  <a:fillRect l="-448" t="-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4996465-5EF3-4A8F-806D-87662E60D71E}"/>
                  </a:ext>
                </a:extLst>
              </p:cNvPr>
              <p:cNvSpPr txBox="1"/>
              <p:nvPr/>
            </p:nvSpPr>
            <p:spPr>
              <a:xfrm>
                <a:off x="0" y="5030807"/>
                <a:ext cx="10885252" cy="1508105"/>
              </a:xfrm>
              <a:prstGeom prst="rect">
                <a:avLst/>
              </a:prstGeom>
              <a:noFill/>
            </p:spPr>
            <p:txBody>
              <a:bodyPr wrap="square">
                <a:spAutoFit/>
              </a:bodyPr>
              <a:lstStyle/>
              <a:p>
                <a:pPr marL="0" marR="0" algn="just">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𝑁</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total number of samples.</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𝐾</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number of folds.</a:t>
                </a:r>
              </a:p>
              <a:p>
                <a:pPr marL="342900" marR="0" lvl="0" indent="-342900" algn="just">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Accuracy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 </m:t>
                        </m:r>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accuracy of the model when fold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𝑘</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used as the test set.</a:t>
                </a:r>
              </a:p>
            </p:txBody>
          </p:sp>
        </mc:Choice>
        <mc:Fallback xmlns="">
          <p:sp>
            <p:nvSpPr>
              <p:cNvPr id="10" name="TextBox 9">
                <a:extLst>
                  <a:ext uri="{FF2B5EF4-FFF2-40B4-BE49-F238E27FC236}">
                    <a16:creationId xmlns:a16="http://schemas.microsoft.com/office/drawing/2014/main" id="{D4996465-5EF3-4A8F-806D-87662E60D71E}"/>
                  </a:ext>
                </a:extLst>
              </p:cNvPr>
              <p:cNvSpPr txBox="1">
                <a:spLocks noRot="1" noChangeAspect="1" noMove="1" noResize="1" noEditPoints="1" noAdjustHandles="1" noChangeArrowheads="1" noChangeShapeType="1" noTextEdit="1"/>
              </p:cNvSpPr>
              <p:nvPr/>
            </p:nvSpPr>
            <p:spPr>
              <a:xfrm>
                <a:off x="0" y="5030807"/>
                <a:ext cx="10885252" cy="1508105"/>
              </a:xfrm>
              <a:prstGeom prst="rect">
                <a:avLst/>
              </a:prstGeom>
              <a:blipFill>
                <a:blip r:embed="rId5"/>
                <a:stretch>
                  <a:fillRect l="-448" t="-2016" b="-5242"/>
                </a:stretch>
              </a:blipFill>
            </p:spPr>
            <p:txBody>
              <a:bodyPr/>
              <a:lstStyle/>
              <a:p>
                <a:r>
                  <a:rPr lang="en-US">
                    <a:noFill/>
                  </a:rPr>
                  <a:t> </a:t>
                </a:r>
              </a:p>
            </p:txBody>
          </p:sp>
        </mc:Fallback>
      </mc:AlternateContent>
    </p:spTree>
    <p:extLst>
      <p:ext uri="{BB962C8B-B14F-4D97-AF65-F5344CB8AC3E}">
        <p14:creationId xmlns:p14="http://schemas.microsoft.com/office/powerpoint/2010/main" val="2343858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09342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1"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Stratified K-Fold Cross-Validation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Stratified K-Fold Cross-Validation is a variation of K-Fold Cross-Validation that </a:t>
            </a:r>
            <a:r>
              <a:rPr lang="en-US" sz="1600" b="1" dirty="0">
                <a:latin typeface="Times New Roman" panose="02020603050405020304" pitchFamily="18" charset="0"/>
                <a:cs typeface="Times New Roman" panose="02020603050405020304" pitchFamily="18" charset="0"/>
              </a:rPr>
              <a:t>ensures each fold has approximately the same proportion of class labels as the original dataset</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is particularly important when dealing with </a:t>
            </a:r>
            <a:r>
              <a:rPr lang="en-US" sz="1600" b="1" dirty="0">
                <a:solidFill>
                  <a:srgbClr val="FF0000"/>
                </a:solidFill>
                <a:latin typeface="Times New Roman" panose="02020603050405020304" pitchFamily="18" charset="0"/>
                <a:cs typeface="Times New Roman" panose="02020603050405020304" pitchFamily="18" charset="0"/>
              </a:rPr>
              <a:t>imbalanced datasets</a:t>
            </a:r>
            <a:r>
              <a:rPr lang="en-US" sz="1600" dirty="0">
                <a:latin typeface="Times New Roman" panose="02020603050405020304" pitchFamily="18" charset="0"/>
                <a:cs typeface="Times New Roman" panose="02020603050405020304" pitchFamily="18" charset="0"/>
              </a:rPr>
              <a:t>, as it </a:t>
            </a:r>
            <a:r>
              <a:rPr lang="en-US" sz="1600" b="1" dirty="0">
                <a:latin typeface="Times New Roman" panose="02020603050405020304" pitchFamily="18" charset="0"/>
                <a:cs typeface="Times New Roman" panose="02020603050405020304" pitchFamily="18" charset="0"/>
              </a:rPr>
              <a:t>prevents some classes from being underrepresented or missing in some folds.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provides more reliable performance estimates for classification problems where </a:t>
            </a:r>
            <a:r>
              <a:rPr lang="en-US" sz="1600" b="1" dirty="0">
                <a:solidFill>
                  <a:srgbClr val="FF0000"/>
                </a:solidFill>
                <a:latin typeface="Times New Roman" panose="02020603050405020304" pitchFamily="18" charset="0"/>
                <a:cs typeface="Times New Roman" panose="02020603050405020304" pitchFamily="18" charset="0"/>
              </a:rPr>
              <a:t>maintaining class balance in both the training and testing sets is essential.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Stratified K-Fold is widely used in domains like medical data analysis or fraud detection, where class imbalance is common.</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So, basically, it is the same as k-fold cross-validation but for an imbalanced dataset.</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So, </a:t>
            </a:r>
            <a:r>
              <a:rPr lang="en-US" sz="1600" b="1" dirty="0">
                <a:solidFill>
                  <a:srgbClr val="FF0000"/>
                </a:solidFill>
                <a:latin typeface="Times New Roman" panose="02020603050405020304" pitchFamily="18" charset="0"/>
                <a:cs typeface="Times New Roman" panose="02020603050405020304" pitchFamily="18" charset="0"/>
              </a:rPr>
              <a:t>if the dataset is balanced</a:t>
            </a:r>
            <a:r>
              <a:rPr lang="en-US" sz="1600" b="1" dirty="0">
                <a:solidFill>
                  <a:srgbClr val="7030A0"/>
                </a:solidFill>
                <a:latin typeface="Times New Roman" panose="02020603050405020304" pitchFamily="18" charset="0"/>
                <a:cs typeface="Times New Roman" panose="02020603050405020304" pitchFamily="18" charset="0"/>
              </a:rPr>
              <a:t>, the result is exactly as k-fold cross-validation.</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59</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p:spTree>
    <p:extLst>
      <p:ext uri="{BB962C8B-B14F-4D97-AF65-F5344CB8AC3E}">
        <p14:creationId xmlns:p14="http://schemas.microsoft.com/office/powerpoint/2010/main" val="190452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310854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Mid-Level Processing</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Dimensionality Reduction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Dimensionality reduction is the process of </a:t>
            </a:r>
            <a:r>
              <a:rPr lang="en-US" sz="1600" b="1" dirty="0">
                <a:latin typeface="Times New Roman" panose="02020603050405020304" pitchFamily="18" charset="0"/>
                <a:cs typeface="Times New Roman" panose="02020603050405020304" pitchFamily="18" charset="0"/>
              </a:rPr>
              <a:t>reducing the number of input variables (features) </a:t>
            </a:r>
            <a:r>
              <a:rPr lang="en-US" sz="1600" dirty="0">
                <a:latin typeface="Times New Roman" panose="02020603050405020304" pitchFamily="18" charset="0"/>
                <a:cs typeface="Times New Roman" panose="02020603050405020304" pitchFamily="18" charset="0"/>
              </a:rPr>
              <a:t>in a dataset while preserving as much important information as possible.</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helps </a:t>
            </a:r>
            <a:r>
              <a:rPr lang="en-US" sz="1600" b="1" dirty="0">
                <a:latin typeface="Times New Roman" panose="02020603050405020304" pitchFamily="18" charset="0"/>
                <a:cs typeface="Times New Roman" panose="02020603050405020304" pitchFamily="18" charset="0"/>
              </a:rPr>
              <a:t>simplify the data</a:t>
            </a:r>
            <a:r>
              <a:rPr lang="en-US" sz="1600" dirty="0">
                <a:latin typeface="Times New Roman" panose="02020603050405020304" pitchFamily="18" charset="0"/>
                <a:cs typeface="Times New Roman" panose="02020603050405020304" pitchFamily="18" charset="0"/>
              </a:rPr>
              <a:t>, improve model performance, and </a:t>
            </a:r>
            <a:r>
              <a:rPr lang="en-US" sz="1600" b="1" dirty="0">
                <a:latin typeface="Times New Roman" panose="02020603050405020304" pitchFamily="18" charset="0"/>
                <a:cs typeface="Times New Roman" panose="02020603050405020304" pitchFamily="18" charset="0"/>
              </a:rPr>
              <a:t>reduce computational cost, </a:t>
            </a:r>
            <a:r>
              <a:rPr lang="en-US" sz="1600" dirty="0">
                <a:latin typeface="Times New Roman" panose="02020603050405020304" pitchFamily="18" charset="0"/>
                <a:cs typeface="Times New Roman" panose="02020603050405020304" pitchFamily="18" charset="0"/>
              </a:rPr>
              <a:t>especially in high-dimensional datasets.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selection </a:t>
            </a:r>
            <a:r>
              <a:rPr lang="en-US" sz="1600" b="1" dirty="0">
                <a:latin typeface="Times New Roman" panose="02020603050405020304" pitchFamily="18" charset="0"/>
                <a:cs typeface="Times New Roman" panose="02020603050405020304" pitchFamily="18" charset="0"/>
              </a:rPr>
              <a:t>chooses a subset of the original features </a:t>
            </a:r>
            <a:r>
              <a:rPr lang="en-US" sz="1600" dirty="0">
                <a:latin typeface="Times New Roman" panose="02020603050405020304" pitchFamily="18" charset="0"/>
                <a:cs typeface="Times New Roman" panose="02020603050405020304" pitchFamily="18" charset="0"/>
              </a:rPr>
              <a:t>based on their relevance, </a:t>
            </a:r>
            <a:r>
              <a:rPr lang="en-US" sz="1600" b="1" dirty="0">
                <a:latin typeface="Times New Roman" panose="02020603050405020304" pitchFamily="18" charset="0"/>
                <a:cs typeface="Times New Roman" panose="02020603050405020304" pitchFamily="18" charset="0"/>
              </a:rPr>
              <a:t>keeping the features as they are </a:t>
            </a:r>
            <a:r>
              <a:rPr lang="en-US" sz="1600" dirty="0">
                <a:latin typeface="Times New Roman" panose="02020603050405020304" pitchFamily="18" charset="0"/>
                <a:cs typeface="Times New Roman" panose="02020603050405020304" pitchFamily="18" charset="0"/>
              </a:rPr>
              <a:t>(</a:t>
            </a:r>
            <a:r>
              <a:rPr lang="en-US" sz="1600" dirty="0">
                <a:solidFill>
                  <a:schemeClr val="accent1"/>
                </a:solidFill>
                <a:latin typeface="Times New Roman" panose="02020603050405020304" pitchFamily="18" charset="0"/>
                <a:cs typeface="Times New Roman" panose="02020603050405020304" pitchFamily="18" charset="0"/>
              </a:rPr>
              <a:t>Chi test, Mutual Information, ANOVA, Lasso, RFE</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Dimensionality reduction </a:t>
            </a:r>
            <a:r>
              <a:rPr lang="en-US" sz="1600" b="1" dirty="0">
                <a:latin typeface="Times New Roman" panose="02020603050405020304" pitchFamily="18" charset="0"/>
                <a:cs typeface="Times New Roman" panose="02020603050405020304" pitchFamily="18" charset="0"/>
              </a:rPr>
              <a:t>transforms the data into a lower-dimensional space </a:t>
            </a:r>
            <a:r>
              <a:rPr lang="en-US" sz="1600" dirty="0">
                <a:latin typeface="Times New Roman" panose="02020603050405020304" pitchFamily="18" charset="0"/>
                <a:cs typeface="Times New Roman" panose="02020603050405020304" pitchFamily="18" charset="0"/>
              </a:rPr>
              <a:t>by </a:t>
            </a:r>
            <a:r>
              <a:rPr lang="en-US" sz="1600" b="1" dirty="0">
                <a:solidFill>
                  <a:srgbClr val="FF0000"/>
                </a:solidFill>
                <a:latin typeface="Times New Roman" panose="02020603050405020304" pitchFamily="18" charset="0"/>
                <a:cs typeface="Times New Roman" panose="02020603050405020304" pitchFamily="18" charset="0"/>
              </a:rPr>
              <a:t>creating new features </a:t>
            </a:r>
            <a:r>
              <a:rPr lang="en-US" sz="1600" dirty="0">
                <a:latin typeface="Times New Roman" panose="02020603050405020304" pitchFamily="18" charset="0"/>
                <a:cs typeface="Times New Roman" panose="02020603050405020304" pitchFamily="18" charset="0"/>
              </a:rPr>
              <a:t>that are combinations of the original ones, such as:</a:t>
            </a:r>
          </a:p>
          <a:p>
            <a:pPr marL="1200150" lvl="2" indent="-285750" algn="just">
              <a:buFont typeface="Wingdings" panose="05000000000000000000" pitchFamily="2" charset="2"/>
              <a:buChar char="ü"/>
            </a:pPr>
            <a:r>
              <a:rPr lang="en-US" sz="1600" dirty="0">
                <a:solidFill>
                  <a:schemeClr val="accent1"/>
                </a:solidFill>
                <a:latin typeface="Times New Roman" panose="02020603050405020304" pitchFamily="18" charset="0"/>
                <a:cs typeface="Times New Roman" panose="02020603050405020304" pitchFamily="18" charset="0"/>
              </a:rPr>
              <a:t> PCA, t-SNE, NCA, Autoencoders, LDA, NMF, and more.</a:t>
            </a:r>
          </a:p>
          <a:p>
            <a:pPr marL="1200150" lvl="2" indent="-285750" algn="just">
              <a:buFont typeface="Wingdings" panose="05000000000000000000" pitchFamily="2" charset="2"/>
              <a:buChar char="ü"/>
            </a:pP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a:t>
            </a:fld>
            <a:endParaRPr lang="en-US"/>
          </a:p>
        </p:txBody>
      </p:sp>
      <p:pic>
        <p:nvPicPr>
          <p:cNvPr id="6" name="Picture 5">
            <a:extLst>
              <a:ext uri="{FF2B5EF4-FFF2-40B4-BE49-F238E27FC236}">
                <a16:creationId xmlns:a16="http://schemas.microsoft.com/office/drawing/2014/main" id="{560975E8-9663-481B-95F8-B3C7EA212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29458"/>
            <a:ext cx="493817" cy="493817"/>
          </a:xfrm>
          <a:prstGeom prst="rect">
            <a:avLst/>
          </a:prstGeom>
        </p:spPr>
      </p:pic>
      <p:pic>
        <p:nvPicPr>
          <p:cNvPr id="8" name="Picture 7">
            <a:extLst>
              <a:ext uri="{FF2B5EF4-FFF2-40B4-BE49-F238E27FC236}">
                <a16:creationId xmlns:a16="http://schemas.microsoft.com/office/drawing/2014/main" id="{E8D89FA0-57F6-47B6-85F1-19D6533D9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440" y="3659031"/>
            <a:ext cx="2399119" cy="2399119"/>
          </a:xfrm>
          <a:prstGeom prst="rect">
            <a:avLst/>
          </a:prstGeom>
        </p:spPr>
      </p:pic>
      <p:sp>
        <p:nvSpPr>
          <p:cNvPr id="9" name="TextBox 8">
            <a:extLst>
              <a:ext uri="{FF2B5EF4-FFF2-40B4-BE49-F238E27FC236}">
                <a16:creationId xmlns:a16="http://schemas.microsoft.com/office/drawing/2014/main" id="{1E086FC0-BC1E-4CDF-9367-0091E5EE549E}"/>
              </a:ext>
            </a:extLst>
          </p:cNvPr>
          <p:cNvSpPr txBox="1"/>
          <p:nvPr/>
        </p:nvSpPr>
        <p:spPr>
          <a:xfrm>
            <a:off x="5336272" y="5688818"/>
            <a:ext cx="6146276" cy="369332"/>
          </a:xfrm>
          <a:prstGeom prst="rect">
            <a:avLst/>
          </a:prstGeom>
          <a:noFill/>
        </p:spPr>
        <p:txBody>
          <a:bodyPr wrap="square">
            <a:spAutoFit/>
          </a:bodyPr>
          <a:lstStyle/>
          <a:p>
            <a:r>
              <a:rPr lang="en-US" sz="1800" b="1" dirty="0">
                <a:solidFill>
                  <a:schemeClr val="accent1"/>
                </a:solidFill>
                <a:latin typeface="Times New Roman" panose="02020603050405020304" pitchFamily="18" charset="0"/>
                <a:cs typeface="Times New Roman" panose="02020603050405020304" pitchFamily="18" charset="0"/>
              </a:rPr>
              <a:t>Autoencoders</a:t>
            </a:r>
            <a:endParaRPr lang="en-US" b="1" dirty="0"/>
          </a:p>
        </p:txBody>
      </p:sp>
    </p:spTree>
    <p:extLst>
      <p:ext uri="{BB962C8B-B14F-4D97-AF65-F5344CB8AC3E}">
        <p14:creationId xmlns:p14="http://schemas.microsoft.com/office/powerpoint/2010/main" val="2418641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87743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1"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Stratified K-Fold Cross-Validation</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60</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F93D75-8F9D-42C6-8572-8C4E2B372B9E}"/>
                  </a:ext>
                </a:extLst>
              </p:cNvPr>
              <p:cNvSpPr txBox="1"/>
              <p:nvPr/>
            </p:nvSpPr>
            <p:spPr>
              <a:xfrm>
                <a:off x="-1" y="992416"/>
                <a:ext cx="10885253" cy="4000903"/>
              </a:xfrm>
              <a:prstGeom prst="rect">
                <a:avLst/>
              </a:prstGeom>
              <a:noFill/>
            </p:spPr>
            <p:txBody>
              <a:bodyPr wrap="square">
                <a:spAutoFit/>
              </a:bodyPr>
              <a:lstStyle/>
              <a:p>
                <a:pPr marL="0" marR="0" algn="just">
                  <a:spcBef>
                    <a:spcPts val="0"/>
                  </a:spcBef>
                  <a:spcAft>
                    <a:spcPts val="1200"/>
                  </a:spcAft>
                </a:pPr>
                <a:r>
                  <a:rPr lang="en-US" sz="1600" dirty="0">
                    <a:effectLst/>
                    <a:latin typeface="Georgia" panose="02040502050405020303" pitchFamily="18" charset="0"/>
                    <a:ea typeface="Calibri" panose="020F0502020204030204" pitchFamily="34" charset="0"/>
                    <a:cs typeface="Arial" panose="020B0604020202020204" pitchFamily="34" charset="0"/>
                  </a:rPr>
                  <a:t>For a dataset with N samples, K folds, and C classes:</a:t>
                </a:r>
              </a:p>
              <a:p>
                <a:pPr marL="342900" marR="0" lvl="0" indent="-342900" algn="just">
                  <a:spcBef>
                    <a:spcPts val="0"/>
                  </a:spcBef>
                  <a:spcAft>
                    <a:spcPts val="600"/>
                  </a:spcAft>
                  <a:buFont typeface="+mj-lt"/>
                  <a:buAutoNum type="arabicPeriod"/>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Stratify the dataset into K folds, ensuring that each fold maintains the same class distribution as the entire dataset:</a:t>
                </a:r>
                <a:br>
                  <a:rPr lang="en-US" sz="1600" dirty="0">
                    <a:effectLst/>
                    <a:latin typeface="Georgia" panose="02040502050405020303" pitchFamily="18" charset="0"/>
                    <a:ea typeface="Calibri" panose="020F0502020204030204" pitchFamily="34" charset="0"/>
                    <a:cs typeface="Arial" panose="020B0604020202020204" pitchFamily="34" charset="0"/>
                  </a:rPr>
                </a:b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𝐷</m:t>
                    </m:r>
                    <m:r>
                      <a:rPr lang="en-US" sz="16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a:effectLst/>
                                <a:latin typeface="Cambria Math" panose="02040503050406030204" pitchFamily="18" charset="0"/>
                                <a:ea typeface="Calibri" panose="020F0502020204030204" pitchFamily="34" charset="0"/>
                                <a:cs typeface="Arial" panose="020B0604020202020204" pitchFamily="34" charset="0"/>
                              </a:rPr>
                              <m:t>1</m:t>
                            </m:r>
                          </m:sub>
                        </m:sSub>
                        <m:r>
                          <a:rPr lang="en-US" sz="16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a:effectLst/>
                                <a:latin typeface="Cambria Math" panose="02040503050406030204" pitchFamily="18" charset="0"/>
                                <a:ea typeface="Calibri" panose="020F0502020204030204" pitchFamily="34" charset="0"/>
                                <a:cs typeface="Arial" panose="020B0604020202020204" pitchFamily="34" charset="0"/>
                              </a:rPr>
                              <m:t>2</m:t>
                            </m:r>
                          </m:sub>
                        </m:sSub>
                        <m:r>
                          <a:rPr lang="en-US" sz="16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i="1">
                                <a:effectLst/>
                                <a:latin typeface="Cambria Math" panose="02040503050406030204" pitchFamily="18" charset="0"/>
                                <a:ea typeface="Calibri" panose="020F0502020204030204" pitchFamily="34" charset="0"/>
                                <a:cs typeface="Arial" panose="020B0604020202020204" pitchFamily="34" charset="0"/>
                              </a:rPr>
                              <m:t>𝐾</m:t>
                            </m:r>
                          </m:sub>
                        </m:sSub>
                      </m:e>
                    </m:d>
                  </m:oMath>
                </a14:m>
                <a:r>
                  <a:rPr lang="en-US" sz="1600" dirty="0">
                    <a:effectLst/>
                    <a:latin typeface="Georgia" panose="02040502050405020303" pitchFamily="18" charset="0"/>
                    <a:ea typeface="Calibri" panose="020F0502020204030204" pitchFamily="34" charset="0"/>
                    <a:cs typeface="Arial" panose="020B0604020202020204" pitchFamily="34" charset="0"/>
                  </a:rPr>
                  <a:t>, where each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600" dirty="0">
                    <a:effectLst/>
                    <a:latin typeface="Georgia" panose="02040502050405020303" pitchFamily="18" charset="0"/>
                    <a:ea typeface="Calibri" panose="020F0502020204030204" pitchFamily="34" charset="0"/>
                    <a:cs typeface="Arial" panose="020B0604020202020204" pitchFamily="34" charset="0"/>
                  </a:rPr>
                  <a:t> has the same proportion of each class as the original dataset.</a:t>
                </a:r>
              </a:p>
              <a:p>
                <a:pPr marL="342900" marR="0" lvl="0" indent="-342900" algn="just">
                  <a:spcBef>
                    <a:spcPts val="0"/>
                  </a:spcBef>
                  <a:spcAft>
                    <a:spcPts val="600"/>
                  </a:spcAft>
                  <a:buFont typeface="+mj-lt"/>
                  <a:buAutoNum type="arabicPeriod"/>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For each fold </a:t>
                </a: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𝑘</m:t>
                    </m:r>
                  </m:oMath>
                </a14:m>
                <a:r>
                  <a:rPr lang="en-US" sz="1600" dirty="0">
                    <a:effectLst/>
                    <a:latin typeface="Georgia" panose="02040502050405020303" pitchFamily="18" charset="0"/>
                    <a:ea typeface="Calibri" panose="020F0502020204030204" pitchFamily="34" charset="0"/>
                    <a:cs typeface="Arial" panose="020B0604020202020204" pitchFamily="34" charset="0"/>
                  </a:rPr>
                  <a:t> :</a:t>
                </a:r>
              </a:p>
              <a:p>
                <a:pPr marL="342900" marR="0" lvl="0" indent="-342900" algn="just">
                  <a:spcBef>
                    <a:spcPts val="0"/>
                  </a:spcBef>
                  <a:spcAft>
                    <a:spcPts val="600"/>
                  </a:spcAft>
                  <a:buFont typeface="Symbol" panose="05050102010706020507" pitchFamily="18" charset="2"/>
                  <a:buChar char=""/>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Train the model on </a:t>
                </a: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𝐾</m:t>
                    </m:r>
                    <m:r>
                      <a:rPr lang="en-US" sz="1600" i="1">
                        <a:effectLst/>
                        <a:latin typeface="Cambria Math" panose="02040503050406030204" pitchFamily="18" charset="0"/>
                        <a:ea typeface="Calibri" panose="020F0502020204030204" pitchFamily="34" charset="0"/>
                        <a:cs typeface="Arial" panose="020B0604020202020204" pitchFamily="34" charset="0"/>
                      </a:rPr>
                      <m:t>−</m:t>
                    </m:r>
                    <m:r>
                      <a:rPr lang="en-US" sz="1600">
                        <a:effectLst/>
                        <a:latin typeface="Cambria Math" panose="02040503050406030204" pitchFamily="18" charset="0"/>
                        <a:ea typeface="Calibri" panose="020F0502020204030204" pitchFamily="34" charset="0"/>
                        <a:cs typeface="Arial" panose="020B0604020202020204" pitchFamily="34" charset="0"/>
                      </a:rPr>
                      <m:t>1</m:t>
                    </m:r>
                  </m:oMath>
                </a14:m>
                <a:r>
                  <a:rPr lang="en-US" sz="1600" dirty="0">
                    <a:effectLst/>
                    <a:latin typeface="Georgia" panose="02040502050405020303" pitchFamily="18" charset="0"/>
                    <a:ea typeface="Calibri" panose="020F0502020204030204" pitchFamily="34" charset="0"/>
                    <a:cs typeface="Arial" panose="020B0604020202020204" pitchFamily="34" charset="0"/>
                  </a:rPr>
                  <a:t> folds: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r>
                        <m:rPr>
                          <m:nor/>
                        </m:rPr>
                        <a:rPr lang="en-US" sz="1600">
                          <a:effectLst/>
                          <a:latin typeface="Georgia" panose="02040502050405020303" pitchFamily="18" charset="0"/>
                          <a:ea typeface="Calibri" panose="020F0502020204030204" pitchFamily="34" charset="0"/>
                          <a:cs typeface="Arial" panose="020B0604020202020204" pitchFamily="34" charset="0"/>
                        </a:rPr>
                        <m:t>Training</m:t>
                      </m:r>
                      <m:r>
                        <m:rPr>
                          <m:nor/>
                        </m:rPr>
                        <a:rPr lang="en-US" sz="1600">
                          <a:effectLst/>
                          <a:latin typeface="Georgia" panose="02040502050405020303" pitchFamily="18" charset="0"/>
                          <a:ea typeface="Calibri" panose="020F0502020204030204" pitchFamily="34" charset="0"/>
                          <a:cs typeface="Arial" panose="020B0604020202020204" pitchFamily="34" charset="0"/>
                        </a:rPr>
                        <m:t> </m:t>
                      </m:r>
                      <m:r>
                        <m:rPr>
                          <m:nor/>
                        </m:rPr>
                        <a:rPr lang="en-US" sz="1600">
                          <a:effectLst/>
                          <a:latin typeface="Georgia" panose="02040502050405020303" pitchFamily="18" charset="0"/>
                          <a:ea typeface="Calibri" panose="020F0502020204030204" pitchFamily="34" charset="0"/>
                          <a:cs typeface="Arial" panose="020B0604020202020204" pitchFamily="34" charset="0"/>
                        </a:rPr>
                        <m:t>set</m:t>
                      </m:r>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r>
                        <a:rPr lang="en-US" sz="1600">
                          <a:effectLst/>
                          <a:latin typeface="Cambria Math" panose="02040503050406030204" pitchFamily="18" charset="0"/>
                          <a:ea typeface="Calibri" panose="020F0502020204030204" pitchFamily="34" charset="0"/>
                          <a:cs typeface="Arial" panose="020B0604020202020204" pitchFamily="34" charset="0"/>
                        </a:rPr>
                        <m:t>=</m:t>
                      </m:r>
                      <m:r>
                        <a:rPr lang="en-US" sz="1600" i="1">
                          <a:effectLst/>
                          <a:latin typeface="Cambria Math" panose="02040503050406030204" pitchFamily="18" charset="0"/>
                          <a:ea typeface="Calibri" panose="020F0502020204030204" pitchFamily="34" charset="0"/>
                          <a:cs typeface="Arial" panose="020B0604020202020204" pitchFamily="34" charset="0"/>
                        </a:rPr>
                        <m:t>𝐷</m:t>
                      </m:r>
                      <m:r>
                        <a:rPr lang="en-US"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sz="16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Symbol" panose="05050102010706020507" pitchFamily="18" charset="2"/>
                  <a:buChar char=""/>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Test the model on the left-out fold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600" dirty="0">
                    <a:effectLst/>
                    <a:latin typeface="Georgia" panose="02040502050405020303" pitchFamily="18" charset="0"/>
                    <a:ea typeface="Calibri" panose="020F0502020204030204" pitchFamily="34" charset="0"/>
                    <a:cs typeface="Arial" panose="020B0604020202020204" pitchFamily="34" charset="0"/>
                  </a:rPr>
                  <a:t> :</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r>
                        <m:rPr>
                          <m:nor/>
                        </m:rPr>
                        <a:rPr lang="en-US" sz="1600">
                          <a:effectLst/>
                          <a:latin typeface="Georgia" panose="02040502050405020303" pitchFamily="18" charset="0"/>
                          <a:ea typeface="Calibri" panose="020F0502020204030204" pitchFamily="34" charset="0"/>
                          <a:cs typeface="Arial" panose="020B0604020202020204" pitchFamily="34" charset="0"/>
                        </a:rPr>
                        <m:t>Test</m:t>
                      </m:r>
                      <m:r>
                        <m:rPr>
                          <m:nor/>
                        </m:rPr>
                        <a:rPr lang="en-US" sz="1600">
                          <a:effectLst/>
                          <a:latin typeface="Georgia" panose="02040502050405020303" pitchFamily="18" charset="0"/>
                          <a:ea typeface="Calibri" panose="020F0502020204030204" pitchFamily="34" charset="0"/>
                          <a:cs typeface="Arial" panose="020B0604020202020204" pitchFamily="34" charset="0"/>
                        </a:rPr>
                        <m:t> </m:t>
                      </m:r>
                      <m:r>
                        <m:rPr>
                          <m:nor/>
                        </m:rPr>
                        <a:rPr lang="en-US" sz="1600">
                          <a:effectLst/>
                          <a:latin typeface="Georgia" panose="02040502050405020303" pitchFamily="18" charset="0"/>
                          <a:ea typeface="Calibri" panose="020F0502020204030204" pitchFamily="34" charset="0"/>
                          <a:cs typeface="Arial" panose="020B0604020202020204" pitchFamily="34" charset="0"/>
                        </a:rPr>
                        <m:t>set</m:t>
                      </m:r>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r>
                        <a:rPr lang="en-US" sz="16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sz="16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mj-lt"/>
                  <a:buAutoNum type="arabicPeriod" startAt="3"/>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Calculate the evaluation metric (e.g., accuracy) for each fold, then average the results: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r>
                        <m:rPr>
                          <m:nor/>
                        </m:rPr>
                        <a:rPr lang="en-US" sz="1600">
                          <a:effectLst/>
                          <a:latin typeface="Georgia" panose="02040502050405020303" pitchFamily="18" charset="0"/>
                          <a:ea typeface="Calibri" panose="020F0502020204030204" pitchFamily="34" charset="0"/>
                          <a:cs typeface="Arial" panose="020B0604020202020204" pitchFamily="34" charset="0"/>
                        </a:rPr>
                        <m:t>Final</m:t>
                      </m:r>
                      <m:r>
                        <m:rPr>
                          <m:nor/>
                        </m:rPr>
                        <a:rPr lang="en-US" sz="1600">
                          <a:effectLst/>
                          <a:latin typeface="Georgia" panose="02040502050405020303" pitchFamily="18" charset="0"/>
                          <a:ea typeface="Calibri" panose="020F0502020204030204" pitchFamily="34" charset="0"/>
                          <a:cs typeface="Arial" panose="020B0604020202020204" pitchFamily="34" charset="0"/>
                        </a:rPr>
                        <m:t> </m:t>
                      </m:r>
                      <m:r>
                        <m:rPr>
                          <m:nor/>
                        </m:rPr>
                        <a:rPr lang="en-US" sz="16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r>
                        <a:rPr lang="en-US" sz="1600">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en-US" sz="1600">
                              <a:effectLst/>
                              <a:latin typeface="Cambria Math" panose="02040503050406030204" pitchFamily="18" charset="0"/>
                              <a:ea typeface="Calibri" panose="020F0502020204030204" pitchFamily="34" charset="0"/>
                              <a:cs typeface="Arial" panose="020B0604020202020204" pitchFamily="34" charset="0"/>
                            </a:rPr>
                            <m:t>1</m:t>
                          </m:r>
                        </m:num>
                        <m:den>
                          <m:r>
                            <a:rPr lang="en-US" sz="1600" i="1">
                              <a:effectLst/>
                              <a:latin typeface="Cambria Math" panose="02040503050406030204" pitchFamily="18" charset="0"/>
                              <a:ea typeface="Calibri" panose="020F0502020204030204" pitchFamily="34" charset="0"/>
                              <a:cs typeface="Arial" panose="020B0604020202020204" pitchFamily="34" charset="0"/>
                            </a:rPr>
                            <m:t>𝐾</m:t>
                          </m:r>
                        </m:den>
                      </m:f>
                      <m:nary>
                        <m:naryPr>
                          <m:chr m:val="∑"/>
                          <m:limLoc m:val="undOvr"/>
                          <m:grow m:val="on"/>
                          <m:ctrlPr>
                            <a:rPr lang="en-US" sz="1600" i="1">
                              <a:effectLst/>
                              <a:latin typeface="Cambria Math" panose="02040503050406030204" pitchFamily="18" charset="0"/>
                              <a:ea typeface="Calibri" panose="020F0502020204030204" pitchFamily="34" charset="0"/>
                              <a:cs typeface="Arial" panose="020B0604020202020204" pitchFamily="34" charset="0"/>
                            </a:rPr>
                          </m:ctrlPr>
                        </m:naryPr>
                        <m:sub>
                          <m:r>
                            <a:rPr lang="en-US" sz="1600" i="1">
                              <a:effectLst/>
                              <a:latin typeface="Cambria Math" panose="02040503050406030204" pitchFamily="18" charset="0"/>
                              <a:ea typeface="Calibri" panose="020F0502020204030204" pitchFamily="34" charset="0"/>
                              <a:cs typeface="Arial" panose="020B0604020202020204" pitchFamily="34" charset="0"/>
                            </a:rPr>
                            <m:t>𝑘</m:t>
                          </m:r>
                          <m:r>
                            <a:rPr lang="en-US" sz="1600">
                              <a:effectLst/>
                              <a:latin typeface="Cambria Math" panose="02040503050406030204" pitchFamily="18" charset="0"/>
                              <a:ea typeface="Calibri" panose="020F0502020204030204" pitchFamily="34" charset="0"/>
                              <a:cs typeface="Arial" panose="020B0604020202020204" pitchFamily="34" charset="0"/>
                            </a:rPr>
                            <m:t>=1</m:t>
                          </m:r>
                        </m:sub>
                        <m:sup>
                          <m:r>
                            <a:rPr lang="en-US" sz="1600" i="1">
                              <a:effectLst/>
                              <a:latin typeface="Cambria Math" panose="02040503050406030204" pitchFamily="18" charset="0"/>
                              <a:ea typeface="Calibri" panose="020F0502020204030204" pitchFamily="34" charset="0"/>
                              <a:cs typeface="Arial" panose="020B0604020202020204" pitchFamily="34" charset="0"/>
                            </a:rPr>
                            <m:t>𝐾</m:t>
                          </m:r>
                        </m:sup>
                        <m:e>
                          <m:r>
                            <a:rPr lang="en-US" sz="16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r>
                            <m:rPr>
                              <m:nor/>
                            </m:rPr>
                            <a:rPr lang="en-US" sz="16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e>
                        <m:sub>
                          <m:r>
                            <a:rPr lang="en-US" sz="1600"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sz="16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B5F93D75-8F9D-42C6-8572-8C4E2B372B9E}"/>
                  </a:ext>
                </a:extLst>
              </p:cNvPr>
              <p:cNvSpPr txBox="1">
                <a:spLocks noRot="1" noChangeAspect="1" noMove="1" noResize="1" noEditPoints="1" noAdjustHandles="1" noChangeArrowheads="1" noChangeShapeType="1" noTextEdit="1"/>
              </p:cNvSpPr>
              <p:nvPr/>
            </p:nvSpPr>
            <p:spPr>
              <a:xfrm>
                <a:off x="-1" y="992416"/>
                <a:ext cx="10885253" cy="4000903"/>
              </a:xfrm>
              <a:prstGeom prst="rect">
                <a:avLst/>
              </a:prstGeom>
              <a:blipFill>
                <a:blip r:embed="rId4"/>
                <a:stretch>
                  <a:fillRect l="-280" t="-457" r="-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44D5A9-6867-4AB4-8531-271BE3B29D1A}"/>
                  </a:ext>
                </a:extLst>
              </p:cNvPr>
              <p:cNvSpPr txBox="1"/>
              <p:nvPr/>
            </p:nvSpPr>
            <p:spPr>
              <a:xfrm>
                <a:off x="0" y="5044116"/>
                <a:ext cx="10885252" cy="1261436"/>
              </a:xfrm>
              <a:prstGeom prst="rect">
                <a:avLst/>
              </a:prstGeom>
              <a:noFill/>
            </p:spPr>
            <p:txBody>
              <a:bodyPr wrap="square">
                <a:spAutoFit/>
              </a:bodyPr>
              <a:lstStyle/>
              <a:p>
                <a:pPr marL="0" marR="0">
                  <a:lnSpc>
                    <a:spcPts val="1200"/>
                  </a:lnSpc>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lnSpc>
                    <a:spcPts val="1200"/>
                  </a:lnSpc>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𝑁</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total number of samples.</a:t>
                </a:r>
              </a:p>
              <a:p>
                <a:pPr marL="342900" marR="0" lvl="0" indent="-342900">
                  <a:lnSpc>
                    <a:spcPts val="1200"/>
                  </a:lnSpc>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𝐾</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number of folds.</a:t>
                </a:r>
              </a:p>
              <a:p>
                <a:pPr marL="342900" marR="0" lvl="0" indent="-342900">
                  <a:lnSpc>
                    <a:spcPts val="1200"/>
                  </a:lnSpc>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𝐶</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number of classes.</a:t>
                </a:r>
              </a:p>
              <a:p>
                <a:pPr marL="342900" marR="0" lvl="0" indent="-342900">
                  <a:lnSpc>
                    <a:spcPts val="1200"/>
                  </a:lnSpc>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Accuracy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 </m:t>
                        </m:r>
                      </m:e>
                      <m:sub>
                        <m:r>
                          <a:rPr lang="en-US" sz="18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accuracy of the model when fold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𝑘</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used as the test set.</a:t>
                </a:r>
              </a:p>
            </p:txBody>
          </p:sp>
        </mc:Choice>
        <mc:Fallback xmlns="">
          <p:sp>
            <p:nvSpPr>
              <p:cNvPr id="10" name="TextBox 9">
                <a:extLst>
                  <a:ext uri="{FF2B5EF4-FFF2-40B4-BE49-F238E27FC236}">
                    <a16:creationId xmlns:a16="http://schemas.microsoft.com/office/drawing/2014/main" id="{2F44D5A9-6867-4AB4-8531-271BE3B29D1A}"/>
                  </a:ext>
                </a:extLst>
              </p:cNvPr>
              <p:cNvSpPr txBox="1">
                <a:spLocks noRot="1" noChangeAspect="1" noMove="1" noResize="1" noEditPoints="1" noAdjustHandles="1" noChangeArrowheads="1" noChangeShapeType="1" noTextEdit="1"/>
              </p:cNvSpPr>
              <p:nvPr/>
            </p:nvSpPr>
            <p:spPr>
              <a:xfrm>
                <a:off x="0" y="5044116"/>
                <a:ext cx="10885252" cy="1261436"/>
              </a:xfrm>
              <a:prstGeom prst="rect">
                <a:avLst/>
              </a:prstGeom>
              <a:blipFill>
                <a:blip r:embed="rId5"/>
                <a:stretch>
                  <a:fillRect l="-448" t="-10628" b="-6763"/>
                </a:stretch>
              </a:blipFill>
            </p:spPr>
            <p:txBody>
              <a:bodyPr/>
              <a:lstStyle/>
              <a:p>
                <a:r>
                  <a:rPr lang="en-US">
                    <a:noFill/>
                  </a:rPr>
                  <a:t> </a:t>
                </a:r>
              </a:p>
            </p:txBody>
          </p:sp>
        </mc:Fallback>
      </mc:AlternateContent>
    </p:spTree>
    <p:extLst>
      <p:ext uri="{BB962C8B-B14F-4D97-AF65-F5344CB8AC3E}">
        <p14:creationId xmlns:p14="http://schemas.microsoft.com/office/powerpoint/2010/main" val="1884348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83209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Repeated K-Fold Cross-Validation</a:t>
            </a:r>
          </a:p>
          <a:p>
            <a:pPr marL="285750" indent="-285750" algn="just">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Repeated K-Fold Cross-Validation is an </a:t>
            </a:r>
            <a:r>
              <a:rPr lang="en-US" sz="1600" b="1" dirty="0">
                <a:latin typeface="Times New Roman" panose="02020603050405020304" pitchFamily="18" charset="0"/>
                <a:cs typeface="Times New Roman" panose="02020603050405020304" pitchFamily="18" charset="0"/>
              </a:rPr>
              <a:t>extension of K-Fold Cross-Validation, where the K-Fold process is repeated multiple times with different random splits of the data</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performing K-Fold Cross-Validation (where the dataset is split into K folds and evaluated), the </a:t>
            </a:r>
            <a:r>
              <a:rPr lang="en-US" sz="1600" b="1" dirty="0">
                <a:solidFill>
                  <a:srgbClr val="FF0000"/>
                </a:solidFill>
                <a:latin typeface="Times New Roman" panose="02020603050405020304" pitchFamily="18" charset="0"/>
                <a:cs typeface="Times New Roman" panose="02020603050405020304" pitchFamily="18" charset="0"/>
              </a:rPr>
              <a:t>dataset is shuffled again, and K-Fold is repeated, often several times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This introduces randomness and ensures more varied train-test splits.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often used when you want </a:t>
            </a:r>
            <a:r>
              <a:rPr lang="en-US" sz="1600" b="1" dirty="0">
                <a:latin typeface="Times New Roman" panose="02020603050405020304" pitchFamily="18" charset="0"/>
                <a:cs typeface="Times New Roman" panose="02020603050405020304" pitchFamily="18" charset="0"/>
              </a:rPr>
              <a:t>more confidence in your model's performance on unseen data</a:t>
            </a:r>
            <a:r>
              <a:rPr lang="en-US" sz="1600" dirty="0">
                <a:latin typeface="Times New Roman" panose="02020603050405020304" pitchFamily="18" charset="0"/>
                <a:cs typeface="Times New Roman" panose="02020603050405020304" pitchFamily="18" charset="0"/>
              </a:rPr>
              <a:t>, especially </a:t>
            </a:r>
            <a:r>
              <a:rPr lang="en-US" sz="1600" b="1" dirty="0">
                <a:solidFill>
                  <a:srgbClr val="FF0000"/>
                </a:solidFill>
                <a:latin typeface="Times New Roman" panose="02020603050405020304" pitchFamily="18" charset="0"/>
                <a:cs typeface="Times New Roman" panose="02020603050405020304" pitchFamily="18" charset="0"/>
              </a:rPr>
              <a:t>if the dataset is small </a:t>
            </a:r>
            <a:r>
              <a:rPr lang="en-US" sz="1600" dirty="0">
                <a:latin typeface="Times New Roman" panose="02020603050405020304" pitchFamily="18" charset="0"/>
                <a:cs typeface="Times New Roman" panose="02020603050405020304" pitchFamily="18" charset="0"/>
              </a:rPr>
              <a:t>or if you're looking for more generalized performance metrics.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advantage of Repeated K-Fold Cross-Validation is that </a:t>
            </a:r>
            <a:r>
              <a:rPr lang="en-US" sz="1600" b="1" dirty="0">
                <a:solidFill>
                  <a:srgbClr val="FF0000"/>
                </a:solidFill>
                <a:latin typeface="Times New Roman" panose="02020603050405020304" pitchFamily="18" charset="0"/>
                <a:cs typeface="Times New Roman" panose="02020603050405020304" pitchFamily="18" charset="0"/>
              </a:rPr>
              <a:t>it reduces the variance in performance estimates by averaging results over multiple runs</a:t>
            </a:r>
            <a:r>
              <a:rPr lang="en-US" sz="1600" dirty="0">
                <a:latin typeface="Times New Roman" panose="02020603050405020304" pitchFamily="18" charset="0"/>
                <a:cs typeface="Times New Roman" panose="02020603050405020304" pitchFamily="18" charset="0"/>
              </a:rPr>
              <a:t>, providing a more reliable and robust evaluation of model performance, especially for small or noisy datasets.</a:t>
            </a: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61</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p:spTree>
    <p:extLst>
      <p:ext uri="{BB962C8B-B14F-4D97-AF65-F5344CB8AC3E}">
        <p14:creationId xmlns:p14="http://schemas.microsoft.com/office/powerpoint/2010/main" val="2538086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261610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Repeated K-Fold Cross-Validation</a:t>
            </a:r>
          </a:p>
          <a:p>
            <a:pPr marL="285750" indent="-285750" algn="just">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62</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0F7A335-BDC8-4C50-BDF8-7B26E2DB6F93}"/>
                  </a:ext>
                </a:extLst>
              </p:cNvPr>
              <p:cNvSpPr txBox="1"/>
              <p:nvPr/>
            </p:nvSpPr>
            <p:spPr>
              <a:xfrm>
                <a:off x="-31423" y="808896"/>
                <a:ext cx="10916675" cy="2939266"/>
              </a:xfrm>
              <a:prstGeom prst="rect">
                <a:avLst/>
              </a:prstGeom>
              <a:noFill/>
            </p:spPr>
            <p:txBody>
              <a:bodyPr wrap="square">
                <a:spAutoFit/>
              </a:bodyPr>
              <a:lstStyle/>
              <a:p>
                <a:pPr marL="0" marR="0" algn="just">
                  <a:spcBef>
                    <a:spcPts val="0"/>
                  </a:spcBef>
                  <a:spcAft>
                    <a:spcPts val="1200"/>
                  </a:spcAft>
                </a:pPr>
                <a:r>
                  <a:rPr lang="en-US" sz="1200" dirty="0">
                    <a:effectLst/>
                    <a:latin typeface="Georgia" panose="02040502050405020303" pitchFamily="18" charset="0"/>
                    <a:ea typeface="Calibri" panose="020F0502020204030204" pitchFamily="34" charset="0"/>
                    <a:cs typeface="Arial" panose="020B0604020202020204" pitchFamily="34" charset="0"/>
                  </a:rPr>
                  <a:t>For a dataset with N samples, K folds, and R repetitions:</a:t>
                </a:r>
              </a:p>
              <a:p>
                <a:pPr marL="342900" marR="0" lvl="0" indent="-342900" algn="just">
                  <a:spcBef>
                    <a:spcPts val="0"/>
                  </a:spcBef>
                  <a:spcAft>
                    <a:spcPts val="600"/>
                  </a:spcAft>
                  <a:buFont typeface="+mj-lt"/>
                  <a:buAutoNum type="arabicPeriod"/>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Repeat K-Fold Cross-Validation for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𝑅</m:t>
                    </m:r>
                  </m:oMath>
                </a14:m>
                <a:r>
                  <a:rPr lang="en-US" sz="1200" dirty="0">
                    <a:effectLst/>
                    <a:latin typeface="Georgia" panose="02040502050405020303" pitchFamily="18" charset="0"/>
                    <a:ea typeface="Calibri" panose="020F0502020204030204" pitchFamily="34" charset="0"/>
                    <a:cs typeface="Arial" panose="020B0604020202020204" pitchFamily="34" charset="0"/>
                  </a:rPr>
                  <a:t> repetitions. In each repetition:</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Split the dataset into K folds: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𝐷</m:t>
                      </m:r>
                      <m:r>
                        <a:rPr lang="en-US" sz="12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a:effectLst/>
                                  <a:latin typeface="Cambria Math" panose="02040503050406030204" pitchFamily="18" charset="0"/>
                                  <a:ea typeface="Calibri" panose="020F0502020204030204" pitchFamily="34" charset="0"/>
                                  <a:cs typeface="Arial" panose="020B0604020202020204" pitchFamily="34" charset="0"/>
                                </a:rPr>
                                <m:t>1</m:t>
                              </m:r>
                            </m:sub>
                          </m:sSub>
                          <m:r>
                            <a:rPr lang="en-US" sz="12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a:effectLst/>
                                  <a:latin typeface="Cambria Math" panose="02040503050406030204" pitchFamily="18" charset="0"/>
                                  <a:ea typeface="Calibri" panose="020F0502020204030204" pitchFamily="34" charset="0"/>
                                  <a:cs typeface="Arial" panose="020B0604020202020204" pitchFamily="34" charset="0"/>
                                </a:rPr>
                                <m:t>2</m:t>
                              </m:r>
                            </m:sub>
                          </m:sSub>
                          <m:r>
                            <a:rPr lang="en-US" sz="12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i="1">
                                  <a:effectLst/>
                                  <a:latin typeface="Cambria Math" panose="02040503050406030204" pitchFamily="18" charset="0"/>
                                  <a:ea typeface="Calibri" panose="020F0502020204030204" pitchFamily="34" charset="0"/>
                                  <a:cs typeface="Arial" panose="020B0604020202020204" pitchFamily="34" charset="0"/>
                                </a:rPr>
                                <m:t>𝐾</m:t>
                              </m:r>
                            </m:sub>
                          </m:sSub>
                        </m:e>
                      </m:d>
                    </m:oMath>
                  </m:oMathPara>
                </a14:m>
                <a:endParaRPr lang="en-US" sz="12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mj-lt"/>
                  <a:buAutoNum type="arabicPeriod" startAt="2"/>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For each repetition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𝑟</m:t>
                    </m:r>
                  </m:oMath>
                </a14:m>
                <a:r>
                  <a:rPr lang="en-US" sz="1200" dirty="0">
                    <a:effectLst/>
                    <a:latin typeface="Georgia" panose="02040502050405020303" pitchFamily="18" charset="0"/>
                    <a:ea typeface="Calibri" panose="020F0502020204030204" pitchFamily="34" charset="0"/>
                    <a:cs typeface="Arial" panose="020B0604020202020204" pitchFamily="34" charset="0"/>
                  </a:rPr>
                  <a:t> and fold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𝑘</m:t>
                    </m:r>
                  </m:oMath>
                </a14:m>
                <a:r>
                  <a:rPr lang="en-US" sz="1200" dirty="0">
                    <a:effectLst/>
                    <a:latin typeface="Georgia" panose="02040502050405020303" pitchFamily="18" charset="0"/>
                    <a:ea typeface="Calibri" panose="020F0502020204030204" pitchFamily="34" charset="0"/>
                    <a:cs typeface="Arial" panose="020B0604020202020204" pitchFamily="34" charset="0"/>
                  </a:rPr>
                  <a:t> :</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Train the model on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𝐾</m:t>
                    </m:r>
                    <m:r>
                      <a:rPr lang="en-US" sz="1200" i="1">
                        <a:effectLst/>
                        <a:latin typeface="Cambria Math" panose="02040503050406030204" pitchFamily="18" charset="0"/>
                        <a:ea typeface="Calibri" panose="020F0502020204030204" pitchFamily="34" charset="0"/>
                        <a:cs typeface="Arial" panose="020B0604020202020204" pitchFamily="34" charset="0"/>
                      </a:rPr>
                      <m:t>−</m:t>
                    </m:r>
                    <m:r>
                      <a:rPr lang="en-US" sz="1200">
                        <a:effectLst/>
                        <a:latin typeface="Cambria Math" panose="02040503050406030204" pitchFamily="18" charset="0"/>
                        <a:ea typeface="Calibri" panose="020F0502020204030204" pitchFamily="34" charset="0"/>
                        <a:cs typeface="Arial" panose="020B0604020202020204" pitchFamily="34" charset="0"/>
                      </a:rPr>
                      <m:t>1</m:t>
                    </m:r>
                  </m:oMath>
                </a14:m>
                <a:r>
                  <a:rPr lang="en-US" sz="1200" dirty="0">
                    <a:effectLst/>
                    <a:latin typeface="Georgia" panose="02040502050405020303" pitchFamily="18" charset="0"/>
                    <a:ea typeface="Calibri" panose="020F0502020204030204" pitchFamily="34" charset="0"/>
                    <a:cs typeface="Arial" panose="020B0604020202020204" pitchFamily="34" charset="0"/>
                  </a:rPr>
                  <a:t> folds: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Training</m:t>
                      </m:r>
                      <m:r>
                        <m:rPr>
                          <m:nor/>
                        </m:rPr>
                        <a:rPr lang="en-US" sz="1200">
                          <a:effectLst/>
                          <a:latin typeface="Georgia" panose="02040502050405020303" pitchFamily="18"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set</m:t>
                      </m:r>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a:rPr lang="en-US" sz="1200">
                          <a:effectLst/>
                          <a:latin typeface="Cambria Math" panose="02040503050406030204" pitchFamily="18" charset="0"/>
                          <a:ea typeface="Calibri" panose="020F0502020204030204" pitchFamily="34" charset="0"/>
                          <a:cs typeface="Arial" panose="020B0604020202020204" pitchFamily="34"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𝐷</m:t>
                      </m:r>
                      <m:r>
                        <a:rPr lang="en-US" sz="12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sz="12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Test the model on the left-out fold </a:t>
                </a:r>
                <a14:m>
                  <m:oMath xmlns:m="http://schemas.openxmlformats.org/officeDocument/2006/math">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200" dirty="0">
                    <a:effectLst/>
                    <a:latin typeface="Georgia" panose="02040502050405020303" pitchFamily="18" charset="0"/>
                    <a:ea typeface="Calibri" panose="020F0502020204030204" pitchFamily="34" charset="0"/>
                    <a:cs typeface="Arial" panose="020B0604020202020204" pitchFamily="34" charset="0"/>
                  </a:rPr>
                  <a:t> :</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Test</m:t>
                      </m:r>
                      <m:r>
                        <m:rPr>
                          <m:nor/>
                        </m:rPr>
                        <a:rPr lang="en-US" sz="1200">
                          <a:effectLst/>
                          <a:latin typeface="Georgia" panose="02040502050405020303" pitchFamily="18"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set</m:t>
                      </m:r>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a:rPr lang="en-US" sz="12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sz="12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mj-lt"/>
                  <a:buAutoNum type="arabicPeriod" startAt="3"/>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Calculate the evaluation metric (e.g., accuracy) for each fold and average over the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𝐾</m:t>
                    </m:r>
                  </m:oMath>
                </a14:m>
                <a:r>
                  <a:rPr lang="en-US" sz="1200" dirty="0">
                    <a:effectLst/>
                    <a:latin typeface="Georgia" panose="02040502050405020303" pitchFamily="18" charset="0"/>
                    <a:ea typeface="Calibri" panose="020F0502020204030204" pitchFamily="34" charset="0"/>
                    <a:cs typeface="Arial" panose="020B0604020202020204" pitchFamily="34" charset="0"/>
                  </a:rPr>
                  <a:t> folds for each repetition:</a:t>
                </a:r>
              </a:p>
            </p:txBody>
          </p:sp>
        </mc:Choice>
        <mc:Fallback xmlns="">
          <p:sp>
            <p:nvSpPr>
              <p:cNvPr id="8" name="TextBox 7">
                <a:extLst>
                  <a:ext uri="{FF2B5EF4-FFF2-40B4-BE49-F238E27FC236}">
                    <a16:creationId xmlns:a16="http://schemas.microsoft.com/office/drawing/2014/main" id="{B0F7A335-BDC8-4C50-BDF8-7B26E2DB6F93}"/>
                  </a:ext>
                </a:extLst>
              </p:cNvPr>
              <p:cNvSpPr txBox="1">
                <a:spLocks noRot="1" noChangeAspect="1" noMove="1" noResize="1" noEditPoints="1" noAdjustHandles="1" noChangeArrowheads="1" noChangeShapeType="1" noTextEdit="1"/>
              </p:cNvSpPr>
              <p:nvPr/>
            </p:nvSpPr>
            <p:spPr>
              <a:xfrm>
                <a:off x="-31423" y="808896"/>
                <a:ext cx="10916675" cy="2939266"/>
              </a:xfrm>
              <a:prstGeom prst="rect">
                <a:avLst/>
              </a:prstGeom>
              <a:blipFill>
                <a:blip r:embed="rId4"/>
                <a:stretch>
                  <a:fillRect l="-56" t="-415" b="-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439B62-A934-4421-83BE-B0A804720E37}"/>
                  </a:ext>
                </a:extLst>
              </p:cNvPr>
              <p:cNvSpPr txBox="1"/>
              <p:nvPr/>
            </p:nvSpPr>
            <p:spPr>
              <a:xfrm>
                <a:off x="-31423" y="3705841"/>
                <a:ext cx="10916674" cy="3015634"/>
              </a:xfrm>
              <a:prstGeom prst="rect">
                <a:avLst/>
              </a:prstGeom>
              <a:noFill/>
            </p:spPr>
            <p:txBody>
              <a:bodyPr wrap="square">
                <a:spAutoFit/>
              </a:bodyPr>
              <a:lstStyle/>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200" i="1" smtClean="0">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e>
                        <m:sub>
                          <m:r>
                            <a:rPr lang="en-US" sz="1200" i="1">
                              <a:effectLst/>
                              <a:latin typeface="Cambria Math" panose="02040503050406030204" pitchFamily="18" charset="0"/>
                              <a:ea typeface="Calibri" panose="020F0502020204030204" pitchFamily="34" charset="0"/>
                              <a:cs typeface="Arial" panose="020B0604020202020204" pitchFamily="34" charset="0"/>
                            </a:rPr>
                            <m:t>𝑟</m:t>
                          </m:r>
                        </m:sub>
                      </m:sSub>
                      <m:r>
                        <a:rPr lang="en-US" sz="1200">
                          <a:effectLst/>
                          <a:latin typeface="Cambria Math" panose="02040503050406030204" pitchFamily="18" charset="0"/>
                          <a:ea typeface="Calibri" panose="020F0502020204030204" pitchFamily="34" charset="0"/>
                          <a:cs typeface="Arial" panose="020B0604020202020204" pitchFamily="34" charset="0"/>
                        </a:rPr>
                        <m:t>=</m:t>
                      </m:r>
                      <m:f>
                        <m:fPr>
                          <m:ctrlPr>
                            <a:rPr lang="en-US" sz="1200" i="1">
                              <a:effectLst/>
                              <a:latin typeface="Cambria Math" panose="02040503050406030204" pitchFamily="18" charset="0"/>
                              <a:ea typeface="Calibri" panose="020F0502020204030204" pitchFamily="34" charset="0"/>
                              <a:cs typeface="Arial" panose="020B0604020202020204" pitchFamily="34" charset="0"/>
                            </a:rPr>
                          </m:ctrlPr>
                        </m:fPr>
                        <m:num>
                          <m:r>
                            <a:rPr lang="en-US" sz="1200">
                              <a:effectLst/>
                              <a:latin typeface="Cambria Math" panose="02040503050406030204" pitchFamily="18" charset="0"/>
                              <a:ea typeface="Calibri" panose="020F0502020204030204" pitchFamily="34" charset="0"/>
                              <a:cs typeface="Arial" panose="020B0604020202020204" pitchFamily="34" charset="0"/>
                            </a:rPr>
                            <m:t>1</m:t>
                          </m:r>
                        </m:num>
                        <m:den>
                          <m:r>
                            <a:rPr lang="en-US" sz="1200" i="1">
                              <a:effectLst/>
                              <a:latin typeface="Cambria Math" panose="02040503050406030204" pitchFamily="18" charset="0"/>
                              <a:ea typeface="Calibri" panose="020F0502020204030204" pitchFamily="34" charset="0"/>
                              <a:cs typeface="Arial" panose="020B0604020202020204" pitchFamily="34" charset="0"/>
                            </a:rPr>
                            <m:t>𝐾</m:t>
                          </m:r>
                        </m:den>
                      </m:f>
                      <m:nary>
                        <m:naryPr>
                          <m:chr m:val="∑"/>
                          <m:limLoc m:val="undOvr"/>
                          <m:grow m:val="on"/>
                          <m:ctrlPr>
                            <a:rPr lang="en-US" sz="1200" i="1">
                              <a:effectLst/>
                              <a:latin typeface="Cambria Math" panose="02040503050406030204" pitchFamily="18" charset="0"/>
                              <a:ea typeface="Calibri" panose="020F0502020204030204" pitchFamily="34" charset="0"/>
                              <a:cs typeface="Arial" panose="020B0604020202020204" pitchFamily="34" charset="0"/>
                            </a:rPr>
                          </m:ctrlPr>
                        </m:naryPr>
                        <m:sub>
                          <m:r>
                            <a:rPr lang="en-US" sz="1200" i="1">
                              <a:effectLst/>
                              <a:latin typeface="Cambria Math" panose="02040503050406030204" pitchFamily="18" charset="0"/>
                              <a:ea typeface="Calibri" panose="020F0502020204030204" pitchFamily="34" charset="0"/>
                              <a:cs typeface="Arial" panose="020B0604020202020204" pitchFamily="34" charset="0"/>
                            </a:rPr>
                            <m:t>𝑘</m:t>
                          </m:r>
                          <m:r>
                            <a:rPr lang="en-US" sz="1200">
                              <a:effectLst/>
                              <a:latin typeface="Cambria Math" panose="02040503050406030204" pitchFamily="18" charset="0"/>
                              <a:ea typeface="Calibri" panose="020F0502020204030204" pitchFamily="34" charset="0"/>
                              <a:cs typeface="Arial" panose="020B0604020202020204" pitchFamily="34" charset="0"/>
                            </a:rPr>
                            <m:t>=1</m:t>
                          </m:r>
                        </m:sub>
                        <m:sup>
                          <m:r>
                            <a:rPr lang="en-US" sz="1200" i="1">
                              <a:effectLst/>
                              <a:latin typeface="Cambria Math" panose="02040503050406030204" pitchFamily="18" charset="0"/>
                              <a:ea typeface="Calibri" panose="020F0502020204030204" pitchFamily="34" charset="0"/>
                              <a:cs typeface="Arial" panose="020B0604020202020204" pitchFamily="34" charset="0"/>
                            </a:rPr>
                            <m:t>𝐾</m:t>
                          </m:r>
                        </m:sup>
                        <m:e>
                          <m:r>
                            <a:rPr lang="en-US" sz="12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e>
                        <m:sub>
                          <m:r>
                            <a:rPr lang="en-US" sz="1200" i="1">
                              <a:effectLst/>
                              <a:latin typeface="Cambria Math" panose="02040503050406030204" pitchFamily="18" charset="0"/>
                              <a:ea typeface="Calibri" panose="020F0502020204030204" pitchFamily="34" charset="0"/>
                              <a:cs typeface="Arial" panose="020B0604020202020204" pitchFamily="34" charset="0"/>
                            </a:rPr>
                            <m:t>𝑟</m:t>
                          </m:r>
                          <m:r>
                            <a:rPr lang="en-US" sz="1200">
                              <a:effectLst/>
                              <a:latin typeface="Cambria Math" panose="02040503050406030204" pitchFamily="18" charset="0"/>
                              <a:ea typeface="Calibri" panose="020F0502020204030204" pitchFamily="34" charset="0"/>
                              <a:cs typeface="Arial" panose="020B0604020202020204" pitchFamily="34"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sz="12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mj-lt"/>
                  <a:buAutoNum type="arabicPeriod" startAt="4"/>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Finally, average the results across all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𝑅</m:t>
                    </m:r>
                  </m:oMath>
                </a14:m>
                <a:r>
                  <a:rPr lang="en-US" sz="1200" dirty="0">
                    <a:effectLst/>
                    <a:latin typeface="Georgia" panose="02040502050405020303" pitchFamily="18" charset="0"/>
                    <a:ea typeface="Calibri" panose="020F0502020204030204" pitchFamily="34" charset="0"/>
                    <a:cs typeface="Arial" panose="020B0604020202020204" pitchFamily="34" charset="0"/>
                  </a:rPr>
                  <a:t> repetitions: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Final</m:t>
                      </m:r>
                      <m:r>
                        <m:rPr>
                          <m:nor/>
                        </m:rPr>
                        <a:rPr lang="en-US" sz="1200">
                          <a:effectLst/>
                          <a:latin typeface="Georgia" panose="02040502050405020303" pitchFamily="18"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a:rPr lang="en-US" sz="1200">
                          <a:effectLst/>
                          <a:latin typeface="Cambria Math" panose="02040503050406030204" pitchFamily="18" charset="0"/>
                          <a:ea typeface="Calibri" panose="020F0502020204030204" pitchFamily="34" charset="0"/>
                          <a:cs typeface="Arial" panose="020B0604020202020204" pitchFamily="34" charset="0"/>
                        </a:rPr>
                        <m:t>=</m:t>
                      </m:r>
                      <m:f>
                        <m:fPr>
                          <m:ctrlPr>
                            <a:rPr lang="en-US" sz="1200" i="1">
                              <a:effectLst/>
                              <a:latin typeface="Cambria Math" panose="02040503050406030204" pitchFamily="18" charset="0"/>
                              <a:ea typeface="Calibri" panose="020F0502020204030204" pitchFamily="34" charset="0"/>
                              <a:cs typeface="Arial" panose="020B0604020202020204" pitchFamily="34" charset="0"/>
                            </a:rPr>
                          </m:ctrlPr>
                        </m:fPr>
                        <m:num>
                          <m:r>
                            <a:rPr lang="en-US" sz="1200">
                              <a:effectLst/>
                              <a:latin typeface="Cambria Math" panose="02040503050406030204" pitchFamily="18" charset="0"/>
                              <a:ea typeface="Calibri" panose="020F0502020204030204" pitchFamily="34" charset="0"/>
                              <a:cs typeface="Arial" panose="020B0604020202020204" pitchFamily="34" charset="0"/>
                            </a:rPr>
                            <m:t>1</m:t>
                          </m:r>
                        </m:num>
                        <m:den>
                          <m:r>
                            <a:rPr lang="en-US" sz="1200" i="1">
                              <a:effectLst/>
                              <a:latin typeface="Cambria Math" panose="02040503050406030204" pitchFamily="18" charset="0"/>
                              <a:ea typeface="Calibri" panose="020F0502020204030204" pitchFamily="34" charset="0"/>
                              <a:cs typeface="Arial" panose="020B0604020202020204" pitchFamily="34" charset="0"/>
                            </a:rPr>
                            <m:t>𝑅</m:t>
                          </m:r>
                        </m:den>
                      </m:f>
                      <m:nary>
                        <m:naryPr>
                          <m:chr m:val="∑"/>
                          <m:limLoc m:val="undOvr"/>
                          <m:grow m:val="on"/>
                          <m:ctrlPr>
                            <a:rPr lang="en-US" sz="1200" i="1">
                              <a:effectLst/>
                              <a:latin typeface="Cambria Math" panose="02040503050406030204" pitchFamily="18" charset="0"/>
                              <a:ea typeface="Calibri" panose="020F0502020204030204" pitchFamily="34" charset="0"/>
                              <a:cs typeface="Arial" panose="020B0604020202020204" pitchFamily="34" charset="0"/>
                            </a:rPr>
                          </m:ctrlPr>
                        </m:naryPr>
                        <m:sub>
                          <m:r>
                            <a:rPr lang="en-US" sz="1200" i="1">
                              <a:effectLst/>
                              <a:latin typeface="Cambria Math" panose="02040503050406030204" pitchFamily="18" charset="0"/>
                              <a:ea typeface="Calibri" panose="020F0502020204030204" pitchFamily="34" charset="0"/>
                              <a:cs typeface="Arial" panose="020B0604020202020204" pitchFamily="34" charset="0"/>
                            </a:rPr>
                            <m:t>𝑟</m:t>
                          </m:r>
                          <m:r>
                            <a:rPr lang="en-US" sz="1200">
                              <a:effectLst/>
                              <a:latin typeface="Cambria Math" panose="02040503050406030204" pitchFamily="18" charset="0"/>
                              <a:ea typeface="Calibri" panose="020F0502020204030204" pitchFamily="34" charset="0"/>
                              <a:cs typeface="Arial" panose="020B0604020202020204" pitchFamily="34" charset="0"/>
                            </a:rPr>
                            <m:t>=1</m:t>
                          </m:r>
                        </m:sub>
                        <m:sup>
                          <m:r>
                            <a:rPr lang="en-US" sz="1200" i="1">
                              <a:effectLst/>
                              <a:latin typeface="Cambria Math" panose="02040503050406030204" pitchFamily="18" charset="0"/>
                              <a:ea typeface="Calibri" panose="020F0502020204030204" pitchFamily="34" charset="0"/>
                              <a:cs typeface="Arial" panose="020B0604020202020204" pitchFamily="34" charset="0"/>
                            </a:rPr>
                            <m:t>𝑅</m:t>
                          </m:r>
                        </m:sup>
                        <m:e>
                          <m:r>
                            <a:rPr lang="en-US" sz="12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e>
                        <m:sub>
                          <m:r>
                            <a:rPr lang="en-US" sz="1200" i="1">
                              <a:effectLst/>
                              <a:latin typeface="Cambria Math" panose="02040503050406030204" pitchFamily="18" charset="0"/>
                              <a:ea typeface="Calibri" panose="020F0502020204030204" pitchFamily="34" charset="0"/>
                              <a:cs typeface="Arial" panose="020B0604020202020204" pitchFamily="34" charset="0"/>
                            </a:rPr>
                            <m:t>𝑟</m:t>
                          </m:r>
                        </m:sub>
                      </m:sSub>
                    </m:oMath>
                  </m:oMathPara>
                </a14:m>
                <a:endParaRPr lang="en-US" sz="12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2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𝑁</m:t>
                    </m:r>
                  </m:oMath>
                </a14:m>
                <a:r>
                  <a:rPr lang="en-US" sz="1200" dirty="0">
                    <a:effectLst/>
                    <a:latin typeface="Georgia" panose="02040502050405020303" pitchFamily="18" charset="0"/>
                    <a:ea typeface="Calibri" panose="020F0502020204030204" pitchFamily="34" charset="0"/>
                    <a:cs typeface="Arial" panose="020B0604020202020204" pitchFamily="34" charset="0"/>
                  </a:rPr>
                  <a:t> is the total number of samples.</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𝐾</m:t>
                    </m:r>
                  </m:oMath>
                </a14:m>
                <a:r>
                  <a:rPr lang="en-US" sz="1200" dirty="0">
                    <a:effectLst/>
                    <a:latin typeface="Georgia" panose="02040502050405020303" pitchFamily="18" charset="0"/>
                    <a:ea typeface="Calibri" panose="020F0502020204030204" pitchFamily="34" charset="0"/>
                    <a:cs typeface="Arial" panose="020B0604020202020204" pitchFamily="34" charset="0"/>
                  </a:rPr>
                  <a:t> is the number of folds.</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𝑅</m:t>
                    </m:r>
                  </m:oMath>
                </a14:m>
                <a:r>
                  <a:rPr lang="en-US" sz="1200" dirty="0">
                    <a:effectLst/>
                    <a:latin typeface="Georgia" panose="02040502050405020303" pitchFamily="18" charset="0"/>
                    <a:ea typeface="Calibri" panose="020F0502020204030204" pitchFamily="34" charset="0"/>
                    <a:cs typeface="Arial" panose="020B0604020202020204" pitchFamily="34" charset="0"/>
                  </a:rPr>
                  <a:t> is the number of repetitions.</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Accuracy </a:t>
                </a:r>
                <a14:m>
                  <m:oMath xmlns:m="http://schemas.openxmlformats.org/officeDocument/2006/math">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 </m:t>
                        </m:r>
                      </m:e>
                      <m:sub>
                        <m:r>
                          <a:rPr lang="en-US" sz="1200" i="1">
                            <a:effectLst/>
                            <a:latin typeface="Cambria Math" panose="02040503050406030204" pitchFamily="18" charset="0"/>
                            <a:ea typeface="Calibri" panose="020F0502020204030204" pitchFamily="34" charset="0"/>
                            <a:cs typeface="Arial" panose="020B0604020202020204" pitchFamily="34" charset="0"/>
                          </a:rPr>
                          <m:t>𝑟</m:t>
                        </m:r>
                        <m:r>
                          <a:rPr lang="en-US" sz="1200">
                            <a:effectLst/>
                            <a:latin typeface="Cambria Math" panose="02040503050406030204" pitchFamily="18" charset="0"/>
                            <a:ea typeface="Calibri" panose="020F0502020204030204" pitchFamily="34" charset="0"/>
                            <a:cs typeface="Arial" panose="020B0604020202020204" pitchFamily="34"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200" dirty="0">
                    <a:effectLst/>
                    <a:latin typeface="Georgia" panose="02040502050405020303" pitchFamily="18" charset="0"/>
                    <a:ea typeface="Calibri" panose="020F0502020204030204" pitchFamily="34" charset="0"/>
                    <a:cs typeface="Arial" panose="020B0604020202020204" pitchFamily="34" charset="0"/>
                  </a:rPr>
                  <a:t> is the accuracy of the model when fold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𝑘</m:t>
                    </m:r>
                  </m:oMath>
                </a14:m>
                <a:r>
                  <a:rPr lang="en-US" sz="1200" dirty="0">
                    <a:effectLst/>
                    <a:latin typeface="Georgia" panose="02040502050405020303" pitchFamily="18" charset="0"/>
                    <a:ea typeface="Calibri" panose="020F0502020204030204" pitchFamily="34" charset="0"/>
                    <a:cs typeface="Arial" panose="020B0604020202020204" pitchFamily="34" charset="0"/>
                  </a:rPr>
                  <a:t> is used as the test set during repetition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𝑟</m:t>
                    </m:r>
                  </m:oMath>
                </a14:m>
                <a:r>
                  <a:rPr lang="en-US" sz="1200" dirty="0">
                    <a:effectLst/>
                    <a:latin typeface="Georgia" panose="02040502050405020303" pitchFamily="18" charset="0"/>
                    <a:ea typeface="Calibri" panose="020F0502020204030204" pitchFamily="34" charset="0"/>
                    <a:cs typeface="Arial" panose="020B0604020202020204" pitchFamily="34" charset="0"/>
                  </a:rPr>
                  <a:t>.</a:t>
                </a:r>
              </a:p>
            </p:txBody>
          </p:sp>
        </mc:Choice>
        <mc:Fallback xmlns="">
          <p:sp>
            <p:nvSpPr>
              <p:cNvPr id="10" name="TextBox 9">
                <a:extLst>
                  <a:ext uri="{FF2B5EF4-FFF2-40B4-BE49-F238E27FC236}">
                    <a16:creationId xmlns:a16="http://schemas.microsoft.com/office/drawing/2014/main" id="{9B439B62-A934-4421-83BE-B0A804720E37}"/>
                  </a:ext>
                </a:extLst>
              </p:cNvPr>
              <p:cNvSpPr txBox="1">
                <a:spLocks noRot="1" noChangeAspect="1" noMove="1" noResize="1" noEditPoints="1" noAdjustHandles="1" noChangeArrowheads="1" noChangeShapeType="1" noTextEdit="1"/>
              </p:cNvSpPr>
              <p:nvPr/>
            </p:nvSpPr>
            <p:spPr>
              <a:xfrm>
                <a:off x="-31423" y="3705841"/>
                <a:ext cx="10916674" cy="3015634"/>
              </a:xfrm>
              <a:prstGeom prst="rect">
                <a:avLst/>
              </a:prstGeom>
              <a:blipFill>
                <a:blip r:embed="rId5"/>
                <a:stretch>
                  <a:fillRect l="-56"/>
                </a:stretch>
              </a:blipFill>
            </p:spPr>
            <p:txBody>
              <a:bodyPr/>
              <a:lstStyle/>
              <a:p>
                <a:r>
                  <a:rPr lang="en-US">
                    <a:noFill/>
                  </a:rPr>
                  <a:t> </a:t>
                </a:r>
              </a:p>
            </p:txBody>
          </p:sp>
        </mc:Fallback>
      </mc:AlternateContent>
    </p:spTree>
    <p:extLst>
      <p:ext uri="{BB962C8B-B14F-4D97-AF65-F5344CB8AC3E}">
        <p14:creationId xmlns:p14="http://schemas.microsoft.com/office/powerpoint/2010/main" val="11730182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803296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Nested Cross-Validation </a:t>
            </a:r>
          </a:p>
          <a:p>
            <a:pPr marL="285750" indent="-285750" algn="just">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Nested Cross-Validation is a technique used to </a:t>
            </a:r>
            <a:r>
              <a:rPr lang="en-US" sz="1600" b="1" dirty="0">
                <a:solidFill>
                  <a:srgbClr val="FF0000"/>
                </a:solidFill>
                <a:latin typeface="Times New Roman" panose="02020603050405020304" pitchFamily="18" charset="0"/>
                <a:cs typeface="Times New Roman" panose="02020603050405020304" pitchFamily="18" charset="0"/>
              </a:rPr>
              <a:t>evaluate model performance while simultaneously tuning hyperparameters in a nested manner</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Nested</a:t>
            </a:r>
            <a:r>
              <a:rPr lang="en-US" sz="1600" dirty="0">
                <a:latin typeface="Times New Roman" panose="02020603050405020304" pitchFamily="18" charset="0"/>
                <a:cs typeface="Times New Roman" panose="02020603050405020304" pitchFamily="18" charset="0"/>
              </a:rPr>
              <a:t> means </a:t>
            </a:r>
            <a:r>
              <a:rPr lang="en-US" sz="1600" b="1" dirty="0">
                <a:latin typeface="Times New Roman" panose="02020603050405020304" pitchFamily="18" charset="0"/>
                <a:cs typeface="Times New Roman" panose="02020603050405020304" pitchFamily="18" charset="0"/>
              </a:rPr>
              <a:t>something that is contained within another</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general, it refers to a structure </a:t>
            </a:r>
            <a:r>
              <a:rPr lang="en-US" sz="1600" b="1" dirty="0">
                <a:latin typeface="Times New Roman" panose="02020603050405020304" pitchFamily="18" charset="0"/>
                <a:cs typeface="Times New Roman" panose="02020603050405020304" pitchFamily="18" charset="0"/>
              </a:rPr>
              <a:t>where one element or process is placed inside another, creating layers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For example, in programming, a nested loop is a loop inside another loop, and in any system, a nested structure means one part is enclosed within another part.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 the outer loop focuses on evaluation, while the inner loop focuses on finding the best hyperparameters.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term "nested" refers to this two-level structure, where one cross-validation process is embedded (or nested) inside another.</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So, the inner loop (hyperparameter tuning) is nested inside the outer loop (model evaluation).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involves two cross-validation loops: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The outer loop </a:t>
            </a:r>
            <a:r>
              <a:rPr lang="en-US" sz="1600" dirty="0">
                <a:latin typeface="Times New Roman" panose="02020603050405020304" pitchFamily="18" charset="0"/>
                <a:cs typeface="Times New Roman" panose="02020603050405020304" pitchFamily="18" charset="0"/>
              </a:rPr>
              <a:t>is used to </a:t>
            </a:r>
            <a:r>
              <a:rPr lang="en-US" sz="1600" b="1" dirty="0">
                <a:solidFill>
                  <a:srgbClr val="FF0000"/>
                </a:solidFill>
                <a:latin typeface="Times New Roman" panose="02020603050405020304" pitchFamily="18" charset="0"/>
                <a:cs typeface="Times New Roman" panose="02020603050405020304" pitchFamily="18" charset="0"/>
              </a:rPr>
              <a:t>evaluate model performance on unseen data</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The inner loop </a:t>
            </a:r>
            <a:r>
              <a:rPr lang="en-US" sz="1600" dirty="0">
                <a:latin typeface="Times New Roman" panose="02020603050405020304" pitchFamily="18" charset="0"/>
                <a:cs typeface="Times New Roman" panose="02020603050405020304" pitchFamily="18" charset="0"/>
              </a:rPr>
              <a:t>is used for </a:t>
            </a:r>
            <a:r>
              <a:rPr lang="en-US" sz="1600" b="1" dirty="0">
                <a:solidFill>
                  <a:srgbClr val="FF0000"/>
                </a:solidFill>
                <a:latin typeface="Times New Roman" panose="02020603050405020304" pitchFamily="18" charset="0"/>
                <a:cs typeface="Times New Roman" panose="02020603050405020304" pitchFamily="18" charset="0"/>
              </a:rPr>
              <a:t>hyperparameter tuning </a:t>
            </a:r>
            <a:r>
              <a:rPr lang="en-US" sz="1600" dirty="0">
                <a:latin typeface="Times New Roman" panose="02020603050405020304" pitchFamily="18" charset="0"/>
                <a:cs typeface="Times New Roman" panose="02020603050405020304" pitchFamily="18" charset="0"/>
              </a:rPr>
              <a:t>or model selection.</a:t>
            </a:r>
          </a:p>
          <a:p>
            <a:pPr marL="742950" lvl="1"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advantage of Nested Cross-Validation is that it </a:t>
            </a:r>
            <a:r>
              <a:rPr lang="en-US" sz="1600" b="1" dirty="0">
                <a:latin typeface="Times New Roman" panose="02020603050405020304" pitchFamily="18" charset="0"/>
                <a:cs typeface="Times New Roman" panose="02020603050405020304" pitchFamily="18" charset="0"/>
              </a:rPr>
              <a:t>avoids overfitting during hyperparameter tuning</a:t>
            </a:r>
            <a:r>
              <a:rPr lang="en-US" sz="1600" dirty="0">
                <a:latin typeface="Times New Roman" panose="02020603050405020304" pitchFamily="18" charset="0"/>
                <a:cs typeface="Times New Roman" panose="02020603050405020304" pitchFamily="18" charset="0"/>
              </a:rPr>
              <a:t>, providing an unbiased estimate of the model's performance. </a:t>
            </a:r>
          </a:p>
          <a:p>
            <a:pPr marL="742950" lvl="1" indent="-285750" algn="just">
              <a:buFont typeface="Wingdings" panose="05000000000000000000" pitchFamily="2" charset="2"/>
              <a:buChar char="ü"/>
            </a:pPr>
            <a:r>
              <a:rPr lang="en-US" sz="1600" b="1" dirty="0">
                <a:solidFill>
                  <a:srgbClr val="7030A0"/>
                </a:solidFill>
                <a:latin typeface="Times New Roman" panose="02020603050405020304" pitchFamily="18" charset="0"/>
                <a:cs typeface="Times New Roman" panose="02020603050405020304" pitchFamily="18" charset="0"/>
              </a:rPr>
              <a:t>This method is commonly used when performing hyperparameter optimization, especially in complex models like </a:t>
            </a:r>
            <a:r>
              <a:rPr lang="en-US" sz="1600" b="1" dirty="0">
                <a:solidFill>
                  <a:srgbClr val="FF0000"/>
                </a:solidFill>
                <a:latin typeface="Times New Roman" panose="02020603050405020304" pitchFamily="18" charset="0"/>
                <a:cs typeface="Times New Roman" panose="02020603050405020304" pitchFamily="18" charset="0"/>
              </a:rPr>
              <a:t>SVMs</a:t>
            </a:r>
            <a:r>
              <a:rPr lang="en-US" sz="1600" b="1" dirty="0">
                <a:solidFill>
                  <a:srgbClr val="7030A0"/>
                </a:solidFill>
                <a:latin typeface="Times New Roman" panose="02020603050405020304" pitchFamily="18" charset="0"/>
                <a:cs typeface="Times New Roman" panose="02020603050405020304" pitchFamily="18" charset="0"/>
              </a:rPr>
              <a:t> or </a:t>
            </a:r>
            <a:r>
              <a:rPr lang="en-US" sz="1600" b="1" dirty="0">
                <a:solidFill>
                  <a:srgbClr val="FF0000"/>
                </a:solidFill>
                <a:latin typeface="Times New Roman" panose="02020603050405020304" pitchFamily="18" charset="0"/>
                <a:cs typeface="Times New Roman" panose="02020603050405020304" pitchFamily="18" charset="0"/>
              </a:rPr>
              <a:t>deep learning</a:t>
            </a:r>
            <a:r>
              <a:rPr lang="en-US" sz="1600" b="1" dirty="0">
                <a:solidFill>
                  <a:srgbClr val="7030A0"/>
                </a:solidFill>
                <a:latin typeface="Times New Roman" panose="02020603050405020304" pitchFamily="18" charset="0"/>
                <a:cs typeface="Times New Roman" panose="02020603050405020304" pitchFamily="18" charset="0"/>
              </a:rPr>
              <a:t>, where </a:t>
            </a:r>
            <a:r>
              <a:rPr lang="en-US" sz="1600" b="1" dirty="0">
                <a:solidFill>
                  <a:srgbClr val="FF0000"/>
                </a:solidFill>
                <a:latin typeface="Times New Roman" panose="02020603050405020304" pitchFamily="18" charset="0"/>
                <a:cs typeface="Times New Roman" panose="02020603050405020304" pitchFamily="18" charset="0"/>
              </a:rPr>
              <a:t>hyperparameter selection can significantly impact performance</a:t>
            </a:r>
            <a:r>
              <a:rPr lang="en-US" sz="1600" b="1" dirty="0">
                <a:solidFill>
                  <a:srgbClr val="7030A0"/>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These hyperparameters control the </a:t>
            </a:r>
            <a:r>
              <a:rPr lang="en-US" sz="1600" b="1" dirty="0">
                <a:latin typeface="Times New Roman" panose="02020603050405020304" pitchFamily="18" charset="0"/>
                <a:cs typeface="Times New Roman" panose="02020603050405020304" pitchFamily="18" charset="0"/>
              </a:rPr>
              <a:t>complexity, learning speed, and regularization</a:t>
            </a:r>
            <a:r>
              <a:rPr lang="en-US" sz="1600" dirty="0">
                <a:latin typeface="Times New Roman" panose="02020603050405020304" pitchFamily="18" charset="0"/>
                <a:cs typeface="Times New Roman" panose="02020603050405020304" pitchFamily="18" charset="0"/>
              </a:rPr>
              <a:t> of the XGBoost model.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For instance, in the code, the following happened:</a:t>
            </a:r>
          </a:p>
          <a:p>
            <a:pPr marL="1200150" lvl="2" indent="-285750"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following hyperparameters are tuned in the </a:t>
            </a:r>
            <a:r>
              <a:rPr lang="en-US" sz="1400" b="1" dirty="0" err="1">
                <a:latin typeface="Times New Roman" panose="02020603050405020304" pitchFamily="18" charset="0"/>
                <a:cs typeface="Times New Roman" panose="02020603050405020304" pitchFamily="18" charset="0"/>
              </a:rPr>
              <a:t>GridSearchCV</a:t>
            </a:r>
            <a:r>
              <a:rPr lang="en-US" sz="1400" dirty="0">
                <a:latin typeface="Times New Roman" panose="02020603050405020304" pitchFamily="18" charset="0"/>
                <a:cs typeface="Times New Roman" panose="02020603050405020304" pitchFamily="18" charset="0"/>
              </a:rPr>
              <a:t> algorithm</a:t>
            </a:r>
          </a:p>
          <a:p>
            <a:pPr marL="1200150" lvl="2" indent="-285750" algn="just">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N-estimators:</a:t>
            </a:r>
            <a:r>
              <a:rPr lang="en-US" sz="1400" dirty="0">
                <a:latin typeface="Times New Roman" panose="02020603050405020304" pitchFamily="18" charset="0"/>
                <a:cs typeface="Times New Roman" panose="02020603050405020304" pitchFamily="18" charset="0"/>
              </a:rPr>
              <a:t> The number of trees (e.g., [50, 100, 150]).</a:t>
            </a:r>
          </a:p>
          <a:p>
            <a:pPr marL="1200150" lvl="2" indent="-285750" algn="just">
              <a:buFont typeface="Wingdings" panose="05000000000000000000" pitchFamily="2" charset="2"/>
              <a:buChar char="ü"/>
            </a:pPr>
            <a:r>
              <a:rPr lang="en-US" sz="1400" b="1" dirty="0" err="1">
                <a:latin typeface="Times New Roman" panose="02020603050405020304" pitchFamily="18" charset="0"/>
                <a:cs typeface="Times New Roman" panose="02020603050405020304" pitchFamily="18" charset="0"/>
              </a:rPr>
              <a:t>learning_rate</a:t>
            </a:r>
            <a:r>
              <a:rPr lang="en-US" sz="1400" dirty="0">
                <a:latin typeface="Times New Roman" panose="02020603050405020304" pitchFamily="18" charset="0"/>
                <a:cs typeface="Times New Roman" panose="02020603050405020304" pitchFamily="18" charset="0"/>
              </a:rPr>
              <a:t>: The step size at each boosting iteration (e.g., [0.01, 0.1, 0.2]).</a:t>
            </a:r>
          </a:p>
          <a:p>
            <a:pPr marL="1200150" lvl="2" indent="-285750" algn="just">
              <a:buFont typeface="Wingdings" panose="05000000000000000000" pitchFamily="2" charset="2"/>
              <a:buChar char="ü"/>
            </a:pPr>
            <a:r>
              <a:rPr lang="en-US" sz="1400" b="1" dirty="0" err="1">
                <a:latin typeface="Times New Roman" panose="02020603050405020304" pitchFamily="18" charset="0"/>
                <a:cs typeface="Times New Roman" panose="02020603050405020304" pitchFamily="18" charset="0"/>
              </a:rPr>
              <a:t>max_depth</a:t>
            </a:r>
            <a:r>
              <a:rPr lang="en-US" sz="1400" dirty="0">
                <a:latin typeface="Times New Roman" panose="02020603050405020304" pitchFamily="18" charset="0"/>
                <a:cs typeface="Times New Roman" panose="02020603050405020304" pitchFamily="18" charset="0"/>
              </a:rPr>
              <a:t>: The maximum depth of each tree (e.g., [4, 6, 8]).</a:t>
            </a:r>
          </a:p>
          <a:p>
            <a:pPr marL="1200150" lvl="2" indent="-285750" algn="just">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subsample</a:t>
            </a:r>
            <a:r>
              <a:rPr lang="en-US" sz="1400" dirty="0">
                <a:latin typeface="Times New Roman" panose="02020603050405020304" pitchFamily="18" charset="0"/>
                <a:cs typeface="Times New Roman" panose="02020603050405020304" pitchFamily="18" charset="0"/>
              </a:rPr>
              <a:t>: The fraction of samples used for each tree (e.g., [0.7, 0.8, 1.0]).</a:t>
            </a:r>
          </a:p>
          <a:p>
            <a:pPr marL="1200150" lvl="2" indent="-285750" algn="just">
              <a:buFont typeface="Wingdings" panose="05000000000000000000" pitchFamily="2" charset="2"/>
              <a:buChar char="ü"/>
            </a:pPr>
            <a:r>
              <a:rPr lang="en-US" sz="1400" b="1" dirty="0" err="1">
                <a:latin typeface="Times New Roman" panose="02020603050405020304" pitchFamily="18" charset="0"/>
                <a:cs typeface="Times New Roman" panose="02020603050405020304" pitchFamily="18" charset="0"/>
              </a:rPr>
              <a:t>colsample_bytree</a:t>
            </a:r>
            <a:r>
              <a:rPr lang="en-US" sz="1400" dirty="0">
                <a:latin typeface="Times New Roman" panose="02020603050405020304" pitchFamily="18" charset="0"/>
                <a:cs typeface="Times New Roman" panose="02020603050405020304" pitchFamily="18" charset="0"/>
              </a:rPr>
              <a:t>: The fraction of features used for each tree (e.g., [0.7, 0.8, 1.0]).</a:t>
            </a: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63</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p:spTree>
    <p:extLst>
      <p:ext uri="{BB962C8B-B14F-4D97-AF65-F5344CB8AC3E}">
        <p14:creationId xmlns:p14="http://schemas.microsoft.com/office/powerpoint/2010/main" val="27232694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212365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Nested Cross-Validation </a:t>
            </a:r>
          </a:p>
          <a:p>
            <a:pPr marL="285750" indent="-285750" algn="just">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517354A-443F-4EAD-8C04-17E83E71E435}"/>
                  </a:ext>
                </a:extLst>
              </p:cNvPr>
              <p:cNvSpPr txBox="1"/>
              <p:nvPr/>
            </p:nvSpPr>
            <p:spPr>
              <a:xfrm>
                <a:off x="0" y="884844"/>
                <a:ext cx="10885253" cy="2939266"/>
              </a:xfrm>
              <a:prstGeom prst="rect">
                <a:avLst/>
              </a:prstGeom>
              <a:noFill/>
            </p:spPr>
            <p:txBody>
              <a:bodyPr wrap="square">
                <a:spAutoFit/>
              </a:bodyPr>
              <a:lstStyle/>
              <a:p>
                <a:pPr marL="342900" marR="0" lvl="0" indent="-342900" algn="just" rtl="0">
                  <a:spcBef>
                    <a:spcPts val="0"/>
                  </a:spcBef>
                  <a:spcAft>
                    <a:spcPts val="600"/>
                  </a:spcAft>
                  <a:buFont typeface="+mj-lt"/>
                  <a:buAutoNum type="arabicPeriod"/>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Outer Loop (K outer folds):</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Split the dataset into K outer folds: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𝐷</m:t>
                      </m:r>
                      <m:r>
                        <a:rPr lang="en-US" sz="12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a:effectLst/>
                                  <a:latin typeface="Cambria Math" panose="02040503050406030204" pitchFamily="18" charset="0"/>
                                  <a:ea typeface="Calibri" panose="020F0502020204030204" pitchFamily="34" charset="0"/>
                                  <a:cs typeface="Arial" panose="020B0604020202020204" pitchFamily="34" charset="0"/>
                                </a:rPr>
                                <m:t>1</m:t>
                              </m:r>
                            </m:sub>
                          </m:sSub>
                          <m:r>
                            <a:rPr lang="en-US" sz="12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a:effectLst/>
                                  <a:latin typeface="Cambria Math" panose="02040503050406030204" pitchFamily="18" charset="0"/>
                                  <a:ea typeface="Calibri" panose="020F0502020204030204" pitchFamily="34" charset="0"/>
                                  <a:cs typeface="Arial" panose="020B0604020202020204" pitchFamily="34" charset="0"/>
                                </a:rPr>
                                <m:t>2</m:t>
                              </m:r>
                            </m:sub>
                          </m:sSub>
                          <m:r>
                            <a:rPr lang="en-US" sz="12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i="1">
                                  <a:effectLst/>
                                  <a:latin typeface="Cambria Math" panose="02040503050406030204" pitchFamily="18" charset="0"/>
                                  <a:ea typeface="Calibri" panose="020F0502020204030204" pitchFamily="34" charset="0"/>
                                  <a:cs typeface="Arial" panose="020B0604020202020204" pitchFamily="34" charset="0"/>
                                </a:rPr>
                                <m:t>𝐾</m:t>
                              </m:r>
                            </m:sub>
                          </m:sSub>
                        </m:e>
                      </m:d>
                    </m:oMath>
                  </m:oMathPara>
                </a14:m>
                <a:endParaRPr lang="en-US" sz="12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mj-lt"/>
                  <a:buAutoNum type="arabicPeriod" startAt="2"/>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For each outer fold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𝑘</m:t>
                    </m:r>
                  </m:oMath>
                </a14:m>
                <a:r>
                  <a:rPr lang="en-US" sz="1200" dirty="0">
                    <a:effectLst/>
                    <a:latin typeface="Georgia" panose="02040502050405020303" pitchFamily="18" charset="0"/>
                    <a:ea typeface="Calibri" panose="020F0502020204030204" pitchFamily="34" charset="0"/>
                    <a:cs typeface="Arial" panose="020B0604020202020204" pitchFamily="34" charset="0"/>
                  </a:rPr>
                  <a:t> :</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Train the model on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𝐾</m:t>
                    </m:r>
                    <m:r>
                      <a:rPr lang="en-US" sz="1200" i="1">
                        <a:effectLst/>
                        <a:latin typeface="Cambria Math" panose="02040503050406030204" pitchFamily="18" charset="0"/>
                        <a:ea typeface="Calibri" panose="020F0502020204030204" pitchFamily="34" charset="0"/>
                        <a:cs typeface="Arial" panose="020B0604020202020204" pitchFamily="34" charset="0"/>
                      </a:rPr>
                      <m:t>−</m:t>
                    </m:r>
                    <m:r>
                      <a:rPr lang="en-US" sz="1200">
                        <a:effectLst/>
                        <a:latin typeface="Cambria Math" panose="02040503050406030204" pitchFamily="18" charset="0"/>
                        <a:ea typeface="Calibri" panose="020F0502020204030204" pitchFamily="34" charset="0"/>
                        <a:cs typeface="Arial" panose="020B0604020202020204" pitchFamily="34" charset="0"/>
                      </a:rPr>
                      <m:t>1</m:t>
                    </m:r>
                  </m:oMath>
                </a14:m>
                <a:r>
                  <a:rPr lang="en-US" sz="1200" dirty="0">
                    <a:effectLst/>
                    <a:latin typeface="Georgia" panose="02040502050405020303" pitchFamily="18" charset="0"/>
                    <a:ea typeface="Calibri" panose="020F0502020204030204" pitchFamily="34" charset="0"/>
                    <a:cs typeface="Arial" panose="020B0604020202020204" pitchFamily="34" charset="0"/>
                  </a:rPr>
                  <a:t> outer folds: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Outer</m:t>
                      </m:r>
                      <m:r>
                        <m:rPr>
                          <m:nor/>
                        </m:rPr>
                        <a:rPr lang="en-US" sz="1200">
                          <a:effectLst/>
                          <a:latin typeface="Georgia" panose="02040502050405020303" pitchFamily="18"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Training</m:t>
                      </m:r>
                      <m:r>
                        <m:rPr>
                          <m:nor/>
                        </m:rPr>
                        <a:rPr lang="en-US" sz="1200">
                          <a:effectLst/>
                          <a:latin typeface="Georgia" panose="02040502050405020303" pitchFamily="18"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set</m:t>
                      </m:r>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a:rPr lang="en-US" sz="1200">
                          <a:effectLst/>
                          <a:latin typeface="Cambria Math" panose="02040503050406030204" pitchFamily="18" charset="0"/>
                          <a:ea typeface="Calibri" panose="020F0502020204030204" pitchFamily="34" charset="0"/>
                          <a:cs typeface="Arial" panose="020B0604020202020204" pitchFamily="34" charset="0"/>
                        </a:rPr>
                        <m:t>=</m:t>
                      </m:r>
                      <m:r>
                        <a:rPr lang="en-US" sz="1200" i="1">
                          <a:effectLst/>
                          <a:latin typeface="Cambria Math" panose="02040503050406030204" pitchFamily="18" charset="0"/>
                          <a:ea typeface="Calibri" panose="020F0502020204030204" pitchFamily="34" charset="0"/>
                          <a:cs typeface="Arial" panose="020B0604020202020204" pitchFamily="34" charset="0"/>
                        </a:rPr>
                        <m:t>𝐷</m:t>
                      </m:r>
                      <m:r>
                        <a:rPr lang="en-US" sz="12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sz="12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Perform Inner Loop Cross-Validation to find the best hyperparameters.</a:t>
                </a:r>
              </a:p>
              <a:p>
                <a:pPr marL="342900" marR="0" lvl="0" indent="-342900" algn="just">
                  <a:spcBef>
                    <a:spcPts val="0"/>
                  </a:spcBef>
                  <a:spcAft>
                    <a:spcPts val="600"/>
                  </a:spcAft>
                  <a:buFont typeface="+mj-lt"/>
                  <a:buAutoNum type="arabicPeriod" startAt="3"/>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Inner Loop (H inner folds):</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Split the outer training set into H inner folds for hyperparameter tuning:</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sSup>
                        <m:sSupPr>
                          <m:ctrlPr>
                            <a:rPr lang="en-US" sz="1200" i="1">
                              <a:effectLst/>
                              <a:latin typeface="Cambria Math" panose="02040503050406030204" pitchFamily="18" charset="0"/>
                              <a:ea typeface="Calibri" panose="020F0502020204030204" pitchFamily="34"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r>
                        <a:rPr lang="en-US" sz="12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200" i="1">
                              <a:effectLst/>
                              <a:latin typeface="Cambria Math" panose="02040503050406030204" pitchFamily="18" charset="0"/>
                              <a:ea typeface="Calibri" panose="020F0502020204030204" pitchFamily="34" charset="0"/>
                              <a:cs typeface="Arial" panose="020B0604020202020204" pitchFamily="34" charset="0"/>
                            </a:rPr>
                          </m:ctrlPr>
                        </m:dPr>
                        <m:e>
                          <m:sSubSup>
                            <m:sSubSup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a:effectLst/>
                                  <a:latin typeface="Cambria Math" panose="02040503050406030204" pitchFamily="18" charset="0"/>
                                  <a:ea typeface="Calibri" panose="020F0502020204030204" pitchFamily="34" charset="0"/>
                                  <a:cs typeface="Arial" panose="020B0604020202020204" pitchFamily="34" charset="0"/>
                                </a:rPr>
                                <m:t>1</m:t>
                              </m:r>
                            </m:sub>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bSup>
                          <m:r>
                            <a:rPr lang="en-US" sz="12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a:effectLst/>
                                  <a:latin typeface="Cambria Math" panose="02040503050406030204" pitchFamily="18" charset="0"/>
                                  <a:ea typeface="Calibri" panose="020F0502020204030204" pitchFamily="34" charset="0"/>
                                  <a:cs typeface="Arial" panose="020B0604020202020204" pitchFamily="34" charset="0"/>
                                </a:rPr>
                                <m:t>2</m:t>
                              </m:r>
                            </m:sub>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bSup>
                          <m:r>
                            <a:rPr lang="en-US" sz="12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i="1">
                                  <a:effectLst/>
                                  <a:latin typeface="Cambria Math" panose="02040503050406030204" pitchFamily="18" charset="0"/>
                                  <a:ea typeface="Calibri" panose="020F0502020204030204" pitchFamily="34" charset="0"/>
                                  <a:cs typeface="Arial" panose="020B0604020202020204" pitchFamily="34" charset="0"/>
                                </a:rPr>
                                <m:t>𝐻</m:t>
                              </m:r>
                            </m:sub>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bSup>
                        </m:e>
                      </m:d>
                    </m:oMath>
                  </m:oMathPara>
                </a14:m>
                <a:endParaRPr lang="en-US" sz="12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D517354A-443F-4EAD-8C04-17E83E71E435}"/>
                  </a:ext>
                </a:extLst>
              </p:cNvPr>
              <p:cNvSpPr txBox="1">
                <a:spLocks noRot="1" noChangeAspect="1" noMove="1" noResize="1" noEditPoints="1" noAdjustHandles="1" noChangeArrowheads="1" noChangeShapeType="1" noTextEdit="1"/>
              </p:cNvSpPr>
              <p:nvPr/>
            </p:nvSpPr>
            <p:spPr>
              <a:xfrm>
                <a:off x="0" y="884844"/>
                <a:ext cx="10885253" cy="2939266"/>
              </a:xfrm>
              <a:prstGeom prst="rect">
                <a:avLst/>
              </a:prstGeom>
              <a:blipFill>
                <a:blip r:embed="rId4"/>
                <a:stretch>
                  <a:fillRect t="-207"/>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64</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85253" y="5777384"/>
            <a:ext cx="661228" cy="661228"/>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5E7D548-7059-4D84-8A04-E69908591587}"/>
                  </a:ext>
                </a:extLst>
              </p:cNvPr>
              <p:cNvSpPr txBox="1"/>
              <p:nvPr/>
            </p:nvSpPr>
            <p:spPr>
              <a:xfrm>
                <a:off x="-1" y="3512789"/>
                <a:ext cx="10885253" cy="2935355"/>
              </a:xfrm>
              <a:prstGeom prst="rect">
                <a:avLst/>
              </a:prstGeom>
              <a:noFill/>
            </p:spPr>
            <p:txBody>
              <a:bodyPr wrap="square">
                <a:spAutoFit/>
              </a:bodyPr>
              <a:lstStyle/>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For each inner fold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h</m:t>
                    </m:r>
                  </m:oMath>
                </a14:m>
                <a:r>
                  <a:rPr lang="en-US" sz="1200" dirty="0">
                    <a:effectLst/>
                    <a:latin typeface="Georgia" panose="02040502050405020303" pitchFamily="18" charset="0"/>
                    <a:ea typeface="Calibri" panose="020F0502020204030204" pitchFamily="34" charset="0"/>
                    <a:cs typeface="Arial" panose="020B0604020202020204" pitchFamily="34" charset="0"/>
                  </a:rPr>
                  <a:t> :</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Train the model on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𝐻</m:t>
                    </m:r>
                    <m:r>
                      <a:rPr lang="en-US" sz="1200" i="1">
                        <a:effectLst/>
                        <a:latin typeface="Cambria Math" panose="02040503050406030204" pitchFamily="18" charset="0"/>
                        <a:ea typeface="Calibri" panose="020F0502020204030204" pitchFamily="34" charset="0"/>
                        <a:cs typeface="Arial" panose="020B0604020202020204" pitchFamily="34" charset="0"/>
                      </a:rPr>
                      <m:t>−</m:t>
                    </m:r>
                    <m:r>
                      <a:rPr lang="en-US" sz="1200">
                        <a:effectLst/>
                        <a:latin typeface="Cambria Math" panose="02040503050406030204" pitchFamily="18" charset="0"/>
                        <a:ea typeface="Calibri" panose="020F0502020204030204" pitchFamily="34" charset="0"/>
                        <a:cs typeface="Arial" panose="020B0604020202020204" pitchFamily="34" charset="0"/>
                      </a:rPr>
                      <m:t>1</m:t>
                    </m:r>
                  </m:oMath>
                </a14:m>
                <a:r>
                  <a:rPr lang="en-US" sz="1200" dirty="0">
                    <a:effectLst/>
                    <a:latin typeface="Georgia" panose="02040502050405020303" pitchFamily="18" charset="0"/>
                    <a:ea typeface="Calibri" panose="020F0502020204030204" pitchFamily="34" charset="0"/>
                    <a:cs typeface="Arial" panose="020B0604020202020204" pitchFamily="34" charset="0"/>
                  </a:rPr>
                  <a:t> inner folds and test on the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h</m:t>
                    </m:r>
                  </m:oMath>
                </a14:m>
                <a:r>
                  <a:rPr lang="en-US" sz="1200" dirty="0">
                    <a:effectLst/>
                    <a:latin typeface="Georgia" panose="02040502050405020303" pitchFamily="18" charset="0"/>
                    <a:ea typeface="Calibri" panose="020F0502020204030204" pitchFamily="34" charset="0"/>
                    <a:cs typeface="Arial" panose="020B0604020202020204" pitchFamily="34" charset="0"/>
                  </a:rPr>
                  <a:t>-</a:t>
                </a:r>
                <a:r>
                  <a:rPr lang="en-US" sz="1200" dirty="0" err="1">
                    <a:effectLst/>
                    <a:latin typeface="Georgia" panose="02040502050405020303" pitchFamily="18" charset="0"/>
                    <a:ea typeface="Calibri" panose="020F0502020204030204" pitchFamily="34" charset="0"/>
                    <a:cs typeface="Arial" panose="020B0604020202020204" pitchFamily="34" charset="0"/>
                  </a:rPr>
                  <a:t>th</a:t>
                </a:r>
                <a:r>
                  <a:rPr lang="en-US" sz="1200" dirty="0">
                    <a:effectLst/>
                    <a:latin typeface="Georgia" panose="02040502050405020303" pitchFamily="18" charset="0"/>
                    <a:ea typeface="Calibri" panose="020F0502020204030204" pitchFamily="34" charset="0"/>
                    <a:cs typeface="Arial" panose="020B0604020202020204" pitchFamily="34" charset="0"/>
                  </a:rPr>
                  <a:t> fold.</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Evaluate hyperparameters based on the performance in the inner loop.</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Select the best hyperparameters from the inner loop.</a:t>
                </a:r>
              </a:p>
              <a:p>
                <a:pPr marL="342900" marR="0" lvl="0" indent="-342900" algn="just">
                  <a:spcBef>
                    <a:spcPts val="0"/>
                  </a:spcBef>
                  <a:spcAft>
                    <a:spcPts val="600"/>
                  </a:spcAft>
                  <a:buFont typeface="+mj-lt"/>
                  <a:buAutoNum type="arabicPeriod" startAt="4"/>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Test on Outer Fold:</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Once the best hyperparameters are found, test the model on the left-out outer fold </a:t>
                </a:r>
                <a14:m>
                  <m:oMath xmlns:m="http://schemas.openxmlformats.org/officeDocument/2006/math">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200" dirty="0">
                    <a:effectLst/>
                    <a:latin typeface="Georgia" panose="02040502050405020303" pitchFamily="18" charset="0"/>
                    <a:ea typeface="Calibri" panose="020F0502020204030204" pitchFamily="34" charset="0"/>
                    <a:cs typeface="Arial" panose="020B0604020202020204" pitchFamily="34" charset="0"/>
                  </a:rPr>
                  <a:t> :</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Outer</m:t>
                      </m:r>
                      <m:r>
                        <m:rPr>
                          <m:nor/>
                        </m:rPr>
                        <a:rPr lang="en-US" sz="1200">
                          <a:effectLst/>
                          <a:latin typeface="Georgia" panose="02040502050405020303" pitchFamily="18"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Test</m:t>
                      </m:r>
                      <m:r>
                        <m:rPr>
                          <m:nor/>
                        </m:rPr>
                        <a:rPr lang="en-US" sz="1200">
                          <a:effectLst/>
                          <a:latin typeface="Georgia" panose="02040502050405020303" pitchFamily="18"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set</m:t>
                      </m:r>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a:rPr lang="en-US" sz="12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𝐷</m:t>
                          </m:r>
                        </m:e>
                        <m:sub>
                          <m:r>
                            <a:rPr lang="en-US" sz="1200"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sz="12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mj-lt"/>
                  <a:buAutoNum type="arabicPeriod" startAt="5"/>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Calculate the evaluation metric (e.g., accuracy) for each outer fold and average the results across all outer folds:</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Final</m:t>
                      </m:r>
                      <m:r>
                        <m:rPr>
                          <m:nor/>
                        </m:rPr>
                        <a:rPr lang="en-US" sz="1200">
                          <a:effectLst/>
                          <a:latin typeface="Georgia" panose="02040502050405020303" pitchFamily="18"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a:rPr lang="en-US" sz="1200">
                          <a:effectLst/>
                          <a:latin typeface="Cambria Math" panose="02040503050406030204" pitchFamily="18" charset="0"/>
                          <a:ea typeface="Calibri" panose="020F0502020204030204" pitchFamily="34" charset="0"/>
                          <a:cs typeface="Arial" panose="020B0604020202020204" pitchFamily="34" charset="0"/>
                        </a:rPr>
                        <m:t>=</m:t>
                      </m:r>
                      <m:f>
                        <m:fPr>
                          <m:ctrlPr>
                            <a:rPr lang="en-US" sz="1200" i="1">
                              <a:effectLst/>
                              <a:latin typeface="Cambria Math" panose="02040503050406030204" pitchFamily="18" charset="0"/>
                              <a:ea typeface="Calibri" panose="020F0502020204030204" pitchFamily="34" charset="0"/>
                              <a:cs typeface="Arial" panose="020B0604020202020204" pitchFamily="34" charset="0"/>
                            </a:rPr>
                          </m:ctrlPr>
                        </m:fPr>
                        <m:num>
                          <m:r>
                            <a:rPr lang="en-US" sz="1200">
                              <a:effectLst/>
                              <a:latin typeface="Cambria Math" panose="02040503050406030204" pitchFamily="18" charset="0"/>
                              <a:ea typeface="Calibri" panose="020F0502020204030204" pitchFamily="34" charset="0"/>
                              <a:cs typeface="Arial" panose="020B0604020202020204" pitchFamily="34" charset="0"/>
                            </a:rPr>
                            <m:t>1</m:t>
                          </m:r>
                        </m:num>
                        <m:den>
                          <m:r>
                            <a:rPr lang="en-US" sz="1200" i="1">
                              <a:effectLst/>
                              <a:latin typeface="Cambria Math" panose="02040503050406030204" pitchFamily="18" charset="0"/>
                              <a:ea typeface="Calibri" panose="020F0502020204030204" pitchFamily="34" charset="0"/>
                              <a:cs typeface="Arial" panose="020B0604020202020204" pitchFamily="34" charset="0"/>
                            </a:rPr>
                            <m:t>𝐾</m:t>
                          </m:r>
                        </m:den>
                      </m:f>
                      <m:nary>
                        <m:naryPr>
                          <m:chr m:val="∑"/>
                          <m:limLoc m:val="undOvr"/>
                          <m:grow m:val="on"/>
                          <m:ctrlPr>
                            <a:rPr lang="en-US" sz="1200" i="1">
                              <a:effectLst/>
                              <a:latin typeface="Cambria Math" panose="02040503050406030204" pitchFamily="18" charset="0"/>
                              <a:ea typeface="Calibri" panose="020F0502020204030204" pitchFamily="34" charset="0"/>
                              <a:cs typeface="Arial" panose="020B0604020202020204" pitchFamily="34" charset="0"/>
                            </a:rPr>
                          </m:ctrlPr>
                        </m:naryPr>
                        <m:sub>
                          <m:r>
                            <a:rPr lang="en-US" sz="1200" i="1">
                              <a:effectLst/>
                              <a:latin typeface="Cambria Math" panose="02040503050406030204" pitchFamily="18" charset="0"/>
                              <a:ea typeface="Calibri" panose="020F0502020204030204" pitchFamily="34" charset="0"/>
                              <a:cs typeface="Arial" panose="020B0604020202020204" pitchFamily="34" charset="0"/>
                            </a:rPr>
                            <m:t>𝑘</m:t>
                          </m:r>
                          <m:r>
                            <a:rPr lang="en-US" sz="1200">
                              <a:effectLst/>
                              <a:latin typeface="Cambria Math" panose="02040503050406030204" pitchFamily="18" charset="0"/>
                              <a:ea typeface="Calibri" panose="020F0502020204030204" pitchFamily="34" charset="0"/>
                              <a:cs typeface="Arial" panose="020B0604020202020204" pitchFamily="34" charset="0"/>
                            </a:rPr>
                            <m:t>=1</m:t>
                          </m:r>
                        </m:sub>
                        <m:sup>
                          <m:r>
                            <a:rPr lang="en-US" sz="1200" i="1">
                              <a:effectLst/>
                              <a:latin typeface="Cambria Math" panose="02040503050406030204" pitchFamily="18" charset="0"/>
                              <a:ea typeface="Calibri" panose="020F0502020204030204" pitchFamily="34" charset="0"/>
                              <a:cs typeface="Arial" panose="020B0604020202020204" pitchFamily="34" charset="0"/>
                            </a:rPr>
                            <m:t>𝐾</m:t>
                          </m:r>
                        </m:sup>
                        <m:e>
                          <m:r>
                            <a:rPr lang="en-US" sz="12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r>
                            <m:rPr>
                              <m:nor/>
                            </m:rPr>
                            <a:rPr lang="en-US" sz="12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200" i="1">
                              <a:effectLst/>
                              <a:latin typeface="Calibri" panose="020F0502020204030204" pitchFamily="34" charset="0"/>
                              <a:ea typeface="Calibri" panose="020F0502020204030204" pitchFamily="34" charset="0"/>
                              <a:cs typeface="Arial" panose="020B0604020202020204" pitchFamily="34" charset="0"/>
                            </a:rPr>
                            <m:t> </m:t>
                          </m:r>
                        </m:e>
                        <m:sub>
                          <m:r>
                            <a:rPr lang="en-US" sz="1200" i="1">
                              <a:effectLst/>
                              <a:latin typeface="Cambria Math" panose="02040503050406030204" pitchFamily="18" charset="0"/>
                              <a:ea typeface="Calibri" panose="020F0502020204030204" pitchFamily="34" charset="0"/>
                              <a:cs typeface="Arial" panose="020B0604020202020204" pitchFamily="34" charset="0"/>
                            </a:rPr>
                            <m:t>𝑘</m:t>
                          </m:r>
                        </m:sub>
                      </m:sSub>
                    </m:oMath>
                  </m:oMathPara>
                </a14:m>
                <a:endParaRPr lang="en-US" sz="12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55E7D548-7059-4D84-8A04-E69908591587}"/>
                  </a:ext>
                </a:extLst>
              </p:cNvPr>
              <p:cNvSpPr txBox="1">
                <a:spLocks noRot="1" noChangeAspect="1" noMove="1" noResize="1" noEditPoints="1" noAdjustHandles="1" noChangeArrowheads="1" noChangeShapeType="1" noTextEdit="1"/>
              </p:cNvSpPr>
              <p:nvPr/>
            </p:nvSpPr>
            <p:spPr>
              <a:xfrm>
                <a:off x="-1" y="3512789"/>
                <a:ext cx="10885253" cy="2935355"/>
              </a:xfrm>
              <a:prstGeom prst="rect">
                <a:avLst/>
              </a:prstGeom>
              <a:blipFill>
                <a:blip r:embed="rId6"/>
                <a:stretch>
                  <a:fillRect t="-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0EEB224-DA23-44B5-8927-CF6D788AE05E}"/>
                  </a:ext>
                </a:extLst>
              </p:cNvPr>
              <p:cNvSpPr txBox="1"/>
              <p:nvPr/>
            </p:nvSpPr>
            <p:spPr>
              <a:xfrm>
                <a:off x="-2" y="5672257"/>
                <a:ext cx="7833676" cy="1138773"/>
              </a:xfrm>
              <a:prstGeom prst="rect">
                <a:avLst/>
              </a:prstGeom>
              <a:noFill/>
            </p:spPr>
            <p:txBody>
              <a:bodyPr wrap="square">
                <a:spAutoFit/>
              </a:bodyPr>
              <a:lstStyle/>
              <a:p>
                <a:pPr marL="0" marR="0" algn="just">
                  <a:spcBef>
                    <a:spcPts val="0"/>
                  </a:spcBef>
                  <a:spcAft>
                    <a:spcPts val="1200"/>
                  </a:spcAft>
                </a:pPr>
                <a:r>
                  <a:rPr lang="en-US" sz="12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𝐾</m:t>
                    </m:r>
                  </m:oMath>
                </a14:m>
                <a:r>
                  <a:rPr lang="en-US" sz="1200" dirty="0">
                    <a:effectLst/>
                    <a:latin typeface="Georgia" panose="02040502050405020303" pitchFamily="18" charset="0"/>
                    <a:ea typeface="Calibri" panose="020F0502020204030204" pitchFamily="34" charset="0"/>
                    <a:cs typeface="Arial" panose="020B0604020202020204" pitchFamily="34" charset="0"/>
                  </a:rPr>
                  <a:t> is the number of outer folds.</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𝐻</m:t>
                    </m:r>
                  </m:oMath>
                </a14:m>
                <a:r>
                  <a:rPr lang="en-US" sz="1200" dirty="0">
                    <a:effectLst/>
                    <a:latin typeface="Georgia" panose="02040502050405020303" pitchFamily="18" charset="0"/>
                    <a:ea typeface="Calibri" panose="020F0502020204030204" pitchFamily="34" charset="0"/>
                    <a:cs typeface="Arial" panose="020B0604020202020204" pitchFamily="34" charset="0"/>
                  </a:rPr>
                  <a:t> is the number of inner folds.</a:t>
                </a:r>
              </a:p>
              <a:p>
                <a:pPr marL="342900" marR="0" lvl="0" indent="-342900" algn="just">
                  <a:spcBef>
                    <a:spcPts val="0"/>
                  </a:spcBef>
                  <a:spcAft>
                    <a:spcPts val="600"/>
                  </a:spcAft>
                  <a:buFont typeface="Symbol" panose="05050102010706020507" pitchFamily="18" charset="2"/>
                  <a:buChar char=""/>
                  <a:tabLst>
                    <a:tab pos="457200" algn="l"/>
                  </a:tabLst>
                </a:pPr>
                <a:r>
                  <a:rPr lang="en-US" sz="1200" dirty="0">
                    <a:effectLst/>
                    <a:latin typeface="Georgia" panose="02040502050405020303" pitchFamily="18" charset="0"/>
                    <a:ea typeface="Calibri" panose="020F0502020204030204" pitchFamily="34" charset="0"/>
                    <a:cs typeface="Arial" panose="020B0604020202020204" pitchFamily="34" charset="0"/>
                  </a:rPr>
                  <a:t>Accuracy </a:t>
                </a:r>
                <a14:m>
                  <m:oMath xmlns:m="http://schemas.openxmlformats.org/officeDocument/2006/math">
                    <m:sSub>
                      <m:sSubPr>
                        <m:ctrlPr>
                          <a:rPr lang="en-US" sz="1200" i="1">
                            <a:effectLst/>
                            <a:latin typeface="Cambria Math" panose="02040503050406030204" pitchFamily="18" charset="0"/>
                            <a:ea typeface="Calibri" panose="020F0502020204030204" pitchFamily="34" charset="0"/>
                            <a:cs typeface="Arial" panose="020B0604020202020204" pitchFamily="34" charset="0"/>
                          </a:rPr>
                        </m:ctrlPr>
                      </m:sSubPr>
                      <m:e>
                        <m:r>
                          <a:rPr lang="en-US" sz="1200" i="1">
                            <a:effectLst/>
                            <a:latin typeface="Cambria Math" panose="02040503050406030204" pitchFamily="18" charset="0"/>
                            <a:ea typeface="Calibri" panose="020F0502020204030204" pitchFamily="34" charset="0"/>
                            <a:cs typeface="Arial" panose="020B0604020202020204" pitchFamily="34" charset="0"/>
                          </a:rPr>
                          <m:t> </m:t>
                        </m:r>
                      </m:e>
                      <m:sub>
                        <m:r>
                          <a:rPr lang="en-US" sz="1200" i="1">
                            <a:effectLst/>
                            <a:latin typeface="Cambria Math" panose="02040503050406030204" pitchFamily="18" charset="0"/>
                            <a:ea typeface="Calibri" panose="020F0502020204030204" pitchFamily="34" charset="0"/>
                            <a:cs typeface="Arial" panose="020B0604020202020204" pitchFamily="34" charset="0"/>
                          </a:rPr>
                          <m:t>𝑘</m:t>
                        </m:r>
                      </m:sub>
                    </m:sSub>
                  </m:oMath>
                </a14:m>
                <a:r>
                  <a:rPr lang="en-US" sz="1200" dirty="0">
                    <a:effectLst/>
                    <a:latin typeface="Georgia" panose="02040502050405020303" pitchFamily="18" charset="0"/>
                    <a:ea typeface="Calibri" panose="020F0502020204030204" pitchFamily="34" charset="0"/>
                    <a:cs typeface="Arial" panose="020B0604020202020204" pitchFamily="34" charset="0"/>
                  </a:rPr>
                  <a:t> is the accuracy of the model when fold </a:t>
                </a:r>
                <a14:m>
                  <m:oMath xmlns:m="http://schemas.openxmlformats.org/officeDocument/2006/math">
                    <m:r>
                      <a:rPr lang="en-US" sz="1200" i="1">
                        <a:effectLst/>
                        <a:latin typeface="Cambria Math" panose="02040503050406030204" pitchFamily="18" charset="0"/>
                        <a:ea typeface="Calibri" panose="020F0502020204030204" pitchFamily="34" charset="0"/>
                        <a:cs typeface="Arial" panose="020B0604020202020204" pitchFamily="34" charset="0"/>
                      </a:rPr>
                      <m:t>𝑘</m:t>
                    </m:r>
                  </m:oMath>
                </a14:m>
                <a:r>
                  <a:rPr lang="en-US" sz="1200" dirty="0">
                    <a:effectLst/>
                    <a:latin typeface="Georgia" panose="02040502050405020303" pitchFamily="18" charset="0"/>
                    <a:ea typeface="Calibri" panose="020F0502020204030204" pitchFamily="34" charset="0"/>
                    <a:cs typeface="Arial" panose="020B0604020202020204" pitchFamily="34" charset="0"/>
                  </a:rPr>
                  <a:t> is used as the outer test set.</a:t>
                </a:r>
              </a:p>
            </p:txBody>
          </p:sp>
        </mc:Choice>
        <mc:Fallback xmlns="">
          <p:sp>
            <p:nvSpPr>
              <p:cNvPr id="12" name="TextBox 11">
                <a:extLst>
                  <a:ext uri="{FF2B5EF4-FFF2-40B4-BE49-F238E27FC236}">
                    <a16:creationId xmlns:a16="http://schemas.microsoft.com/office/drawing/2014/main" id="{B0EEB224-DA23-44B5-8927-CF6D788AE05E}"/>
                  </a:ext>
                </a:extLst>
              </p:cNvPr>
              <p:cNvSpPr txBox="1">
                <a:spLocks noRot="1" noChangeAspect="1" noMove="1" noResize="1" noEditPoints="1" noAdjustHandles="1" noChangeArrowheads="1" noChangeShapeType="1" noTextEdit="1"/>
              </p:cNvSpPr>
              <p:nvPr/>
            </p:nvSpPr>
            <p:spPr>
              <a:xfrm>
                <a:off x="-2" y="5672257"/>
                <a:ext cx="7833676" cy="1138773"/>
              </a:xfrm>
              <a:prstGeom prst="rect">
                <a:avLst/>
              </a:prstGeom>
              <a:blipFill>
                <a:blip r:embed="rId7"/>
                <a:stretch>
                  <a:fillRect t="-535" b="-2674"/>
                </a:stretch>
              </a:blipFill>
            </p:spPr>
            <p:txBody>
              <a:bodyPr/>
              <a:lstStyle/>
              <a:p>
                <a:r>
                  <a:rPr lang="en-US">
                    <a:noFill/>
                  </a:rPr>
                  <a:t> </a:t>
                </a:r>
              </a:p>
            </p:txBody>
          </p:sp>
        </mc:Fallback>
      </mc:AlternateContent>
    </p:spTree>
    <p:extLst>
      <p:ext uri="{BB962C8B-B14F-4D97-AF65-F5344CB8AC3E}">
        <p14:creationId xmlns:p14="http://schemas.microsoft.com/office/powerpoint/2010/main" val="8190232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507831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Bootstrapping</a:t>
            </a:r>
          </a:p>
          <a:p>
            <a:pPr algn="just"/>
            <a:endParaRPr lang="en-US" sz="16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Bootstrapping is a statistical technique that involves </a:t>
            </a:r>
            <a:r>
              <a:rPr lang="en-US" sz="1600" b="1" dirty="0">
                <a:latin typeface="Times New Roman" panose="02020603050405020304" pitchFamily="18" charset="0"/>
                <a:cs typeface="Times New Roman" panose="02020603050405020304" pitchFamily="18" charset="0"/>
              </a:rPr>
              <a:t>randomly sampling a dataset with replacement to create multiple new datasets</a:t>
            </a:r>
            <a:r>
              <a:rPr lang="en-US" sz="1600" dirty="0">
                <a:latin typeface="Times New Roman" panose="02020603050405020304" pitchFamily="18" charset="0"/>
                <a:cs typeface="Times New Roman" panose="02020603050405020304" pitchFamily="18" charset="0"/>
              </a:rPr>
              <a:t>, called "bootstrap samples."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Each bootstrap sample may </a:t>
            </a:r>
            <a:r>
              <a:rPr lang="en-US" sz="1600" b="1" dirty="0">
                <a:latin typeface="Times New Roman" panose="02020603050405020304" pitchFamily="18" charset="0"/>
                <a:cs typeface="Times New Roman" panose="02020603050405020304" pitchFamily="18" charset="0"/>
              </a:rPr>
              <a:t>include duplicates of some data points and exclude others</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Bootstrapping is particularly effective </a:t>
            </a:r>
            <a:r>
              <a:rPr lang="en-US" sz="1600" b="1" dirty="0">
                <a:solidFill>
                  <a:srgbClr val="FF0000"/>
                </a:solidFill>
                <a:latin typeface="Times New Roman" panose="02020603050405020304" pitchFamily="18" charset="0"/>
                <a:cs typeface="Times New Roman" panose="02020603050405020304" pitchFamily="18" charset="0"/>
              </a:rPr>
              <a:t>when your dataset is small</a:t>
            </a:r>
            <a:r>
              <a:rPr lang="en-US" sz="1600" b="1" dirty="0">
                <a:solidFill>
                  <a:srgbClr val="7030A0"/>
                </a:solidFill>
                <a:latin typeface="Times New Roman" panose="02020603050405020304" pitchFamily="18" charset="0"/>
                <a:cs typeface="Times New Roman" panose="02020603050405020304" pitchFamily="18" charset="0"/>
              </a:rPr>
              <a:t>. In such cases, K-Fold Cross-Validation may not give enough variability because the data is divided into fewer training/test splits. At the same time, </a:t>
            </a:r>
            <a:r>
              <a:rPr lang="en-US" sz="1600" b="1" dirty="0">
                <a:solidFill>
                  <a:srgbClr val="FF0000"/>
                </a:solidFill>
                <a:latin typeface="Times New Roman" panose="02020603050405020304" pitchFamily="18" charset="0"/>
                <a:cs typeface="Times New Roman" panose="02020603050405020304" pitchFamily="18" charset="0"/>
              </a:rPr>
              <a:t>Bootstrapping allows for more resampled versions of the data to be created</a:t>
            </a:r>
            <a:r>
              <a:rPr lang="en-US" sz="1600" b="1" dirty="0">
                <a:solidFill>
                  <a:srgbClr val="7030A0"/>
                </a:solidFill>
                <a:latin typeface="Times New Roman" panose="02020603050405020304" pitchFamily="18" charset="0"/>
                <a:cs typeface="Times New Roman" panose="02020603050405020304" pitchFamily="18" charset="0"/>
              </a:rPr>
              <a:t>. In Bootstrapping, sampling with replacement means that the same data point can be selected more than once in a single bootstrap sample.  </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 each bootstrap sample is a random subset of the original dataset, </a:t>
            </a:r>
            <a:r>
              <a:rPr lang="en-US" sz="1600" b="1" dirty="0">
                <a:solidFill>
                  <a:srgbClr val="FF0000"/>
                </a:solidFill>
                <a:latin typeface="Times New Roman" panose="02020603050405020304" pitchFamily="18" charset="0"/>
                <a:cs typeface="Times New Roman" panose="02020603050405020304" pitchFamily="18" charset="0"/>
              </a:rPr>
              <a:t>where some samples may appear multiple times, and others might be left out.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Higher accuracy from Bootstrapping us not fully reflect the true generalization performance of your model on unseen data. </a:t>
            </a:r>
            <a:r>
              <a:rPr lang="en-US" sz="1600" b="1" dirty="0">
                <a:latin typeface="Times New Roman" panose="02020603050405020304" pitchFamily="18" charset="0"/>
                <a:cs typeface="Times New Roman" panose="02020603050405020304" pitchFamily="18" charset="0"/>
              </a:rPr>
              <a:t>Since some data points are repeated across training and testing sets.</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Small datasets</a:t>
            </a:r>
            <a:r>
              <a:rPr lang="en-US" sz="1600" dirty="0">
                <a:latin typeface="Times New Roman" panose="02020603050405020304" pitchFamily="18" charset="0"/>
                <a:cs typeface="Times New Roman" panose="02020603050405020304" pitchFamily="18" charset="0"/>
              </a:rPr>
              <a:t>: Helps </a:t>
            </a:r>
            <a:r>
              <a:rPr lang="en-US" sz="1600" b="1" dirty="0">
                <a:latin typeface="Times New Roman" panose="02020603050405020304" pitchFamily="18" charset="0"/>
                <a:cs typeface="Times New Roman" panose="02020603050405020304" pitchFamily="18" charset="0"/>
              </a:rPr>
              <a:t>estimate the uncertainty or variability </a:t>
            </a:r>
            <a:r>
              <a:rPr lang="en-US" sz="1600" dirty="0">
                <a:latin typeface="Times New Roman" panose="02020603050405020304" pitchFamily="18" charset="0"/>
                <a:cs typeface="Times New Roman" panose="02020603050405020304" pitchFamily="18" charset="0"/>
              </a:rPr>
              <a:t>in small datasets when traditional methods might fail.</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Estimating confidence intervals</a:t>
            </a:r>
            <a:r>
              <a:rPr lang="en-US" sz="1600" dirty="0">
                <a:latin typeface="Times New Roman" panose="02020603050405020304" pitchFamily="18" charset="0"/>
                <a:cs typeface="Times New Roman" panose="02020603050405020304" pitchFamily="18" charset="0"/>
              </a:rPr>
              <a:t>: Used to derive more reliable confidence intervals when analytical formulas are hard to apply.</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Any model</a:t>
            </a:r>
            <a:r>
              <a:rPr lang="en-US" sz="1600" dirty="0">
                <a:latin typeface="Times New Roman" panose="02020603050405020304" pitchFamily="18" charset="0"/>
                <a:cs typeface="Times New Roman" panose="02020603050405020304" pitchFamily="18" charset="0"/>
              </a:rPr>
              <a:t>: Bootstrapping can be applied to any statistical or machine learning model to assess the robustness of model estimates.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Bootstrapping, you're </a:t>
            </a:r>
            <a:r>
              <a:rPr lang="en-US" sz="1600" b="1" dirty="0">
                <a:latin typeface="Times New Roman" panose="02020603050405020304" pitchFamily="18" charset="0"/>
                <a:cs typeface="Times New Roman" panose="02020603050405020304" pitchFamily="18" charset="0"/>
              </a:rPr>
              <a:t>creating new samples by randomly selecting data points with replacements from the original dataset</a:t>
            </a:r>
            <a:r>
              <a:rPr lang="en-US" sz="1600" dirty="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These new samples are close to the original data but not exactly the same. </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65</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3004" y="5877684"/>
            <a:ext cx="661228" cy="661228"/>
          </a:xfrm>
          <a:prstGeom prst="rect">
            <a:avLst/>
          </a:prstGeom>
        </p:spPr>
      </p:pic>
    </p:spTree>
    <p:extLst>
      <p:ext uri="{BB962C8B-B14F-4D97-AF65-F5344CB8AC3E}">
        <p14:creationId xmlns:p14="http://schemas.microsoft.com/office/powerpoint/2010/main" val="6124514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483209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Bootstrapping</a:t>
            </a:r>
          </a:p>
          <a:p>
            <a:pPr algn="just"/>
            <a:endParaRPr lang="en-US" sz="16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You're essentially </a:t>
            </a:r>
            <a:r>
              <a:rPr lang="en-US" sz="1600" b="1" dirty="0">
                <a:latin typeface="Times New Roman" panose="02020603050405020304" pitchFamily="18" charset="0"/>
                <a:cs typeface="Times New Roman" panose="02020603050405020304" pitchFamily="18" charset="0"/>
              </a:rPr>
              <a:t>generating multiple versions of your dataset by rearranging and reusing the same data points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However, you're doing this </a:t>
            </a:r>
            <a:r>
              <a:rPr lang="en-US" sz="1600" b="1" dirty="0">
                <a:latin typeface="Times New Roman" panose="02020603050405020304" pitchFamily="18" charset="0"/>
                <a:cs typeface="Times New Roman" panose="02020603050405020304" pitchFamily="18" charset="0"/>
              </a:rPr>
              <a:t>to estimate the uncertainty or variability in your results (e.g., mean, accuracy). For instance:</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Create new samples: You randomly pick numbers with replacements from the original dataset to create a new "sample." </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For example, a new sample might look like: [1, 3, 3, 5, 4]. Here, the number 3 is repeated, and 2 is left out.</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Repeat this: You do this many times (e.g., 1000 times) to create many new samples. </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Each sample will look a bit different. </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Calculate the average: For each new sample, you calculate the average. </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 you'll get 1000 averages (one for each new sample).</a:t>
            </a:r>
          </a:p>
          <a:p>
            <a:pPr marL="1200150" lvl="2"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Look at the variation: By looking at all those averages, you can get an idea of how much the average might change if you had different data.</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So the main difference between bootstrapping and SDG is that bootstrapping </a:t>
            </a:r>
            <a:r>
              <a:rPr lang="en-US" sz="1600" b="1" dirty="0">
                <a:solidFill>
                  <a:srgbClr val="FF0000"/>
                </a:solidFill>
                <a:latin typeface="Times New Roman" panose="02020603050405020304" pitchFamily="18" charset="0"/>
                <a:cs typeface="Times New Roman" panose="02020603050405020304" pitchFamily="18" charset="0"/>
              </a:rPr>
              <a:t>resample</a:t>
            </a:r>
            <a:r>
              <a:rPr lang="en-US" sz="1600" b="1" dirty="0">
                <a:solidFill>
                  <a:srgbClr val="7030A0"/>
                </a:solidFill>
                <a:latin typeface="Times New Roman" panose="02020603050405020304" pitchFamily="18" charset="0"/>
                <a:cs typeface="Times New Roman" panose="02020603050405020304" pitchFamily="18" charset="0"/>
              </a:rPr>
              <a:t> and SDG </a:t>
            </a:r>
            <a:r>
              <a:rPr lang="en-US" sz="1600" b="1" dirty="0">
                <a:solidFill>
                  <a:srgbClr val="FF0000"/>
                </a:solidFill>
                <a:latin typeface="Times New Roman" panose="02020603050405020304" pitchFamily="18" charset="0"/>
                <a:cs typeface="Times New Roman" panose="02020603050405020304" pitchFamily="18" charset="0"/>
              </a:rPr>
              <a:t>generate new samples</a:t>
            </a:r>
            <a:r>
              <a:rPr lang="en-US" sz="1600" b="1" dirty="0">
                <a:solidFill>
                  <a:srgbClr val="7030A0"/>
                </a:solidFill>
                <a:latin typeface="Times New Roman" panose="02020603050405020304" pitchFamily="18" charset="0"/>
                <a:cs typeface="Times New Roman" panose="02020603050405020304" pitchFamily="18" charset="0"/>
              </a:rPr>
              <a:t>, which follow the underlying distribution of the samples.</a:t>
            </a:r>
          </a:p>
          <a:p>
            <a:pPr marL="742950" lvl="1" indent="-285750" algn="just">
              <a:buFont typeface="Wingdings" panose="05000000000000000000" pitchFamily="2" charset="2"/>
              <a:buChar char="Ø"/>
            </a:pPr>
            <a:r>
              <a:rPr lang="en-US" sz="1600" b="1" dirty="0">
                <a:solidFill>
                  <a:srgbClr val="7030A0"/>
                </a:solidFill>
                <a:latin typeface="Times New Roman" panose="02020603050405020304" pitchFamily="18" charset="0"/>
                <a:cs typeface="Times New Roman" panose="02020603050405020304" pitchFamily="18" charset="0"/>
              </a:rPr>
              <a:t>For instance, if we have a dataset of [1, 2, 3, 4, 5], then we create 100 resamples of different variations of this like [1, 3, 3, 5, 4], but in SDG, we have [0.9, 2.2, 3.1, 3.9, 4.8].</a:t>
            </a:r>
          </a:p>
          <a:p>
            <a:pPr marL="742950" lvl="1" indent="-285750" algn="just">
              <a:buFont typeface="Wingdings" panose="05000000000000000000" pitchFamily="2" charset="2"/>
              <a:buChar char="Ø"/>
            </a:pPr>
            <a:r>
              <a:rPr lang="en-US" sz="1600" b="1" dirty="0">
                <a:solidFill>
                  <a:srgbClr val="FF0000"/>
                </a:solidFill>
                <a:latin typeface="Times New Roman" panose="02020603050405020304" pitchFamily="18" charset="0"/>
                <a:cs typeface="Times New Roman" panose="02020603050405020304" pitchFamily="18" charset="0"/>
              </a:rPr>
              <a:t>So resample means it exists in the dataset, but SDG creates samples that are not in the dataset.</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66</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3004" y="5877684"/>
            <a:ext cx="661228" cy="661228"/>
          </a:xfrm>
          <a:prstGeom prst="rect">
            <a:avLst/>
          </a:prstGeom>
        </p:spPr>
      </p:pic>
    </p:spTree>
    <p:extLst>
      <p:ext uri="{BB962C8B-B14F-4D97-AF65-F5344CB8AC3E}">
        <p14:creationId xmlns:p14="http://schemas.microsoft.com/office/powerpoint/2010/main" val="2660881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89255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Advanced Techniques and Analysis</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Bootstrapping</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67</a:t>
            </a:fld>
            <a:endParaRPr lang="en-US"/>
          </a:p>
        </p:txBody>
      </p:sp>
      <p:pic>
        <p:nvPicPr>
          <p:cNvPr id="9" name="Picture 8">
            <a:extLst>
              <a:ext uri="{FF2B5EF4-FFF2-40B4-BE49-F238E27FC236}">
                <a16:creationId xmlns:a16="http://schemas.microsoft.com/office/drawing/2014/main" id="{F0256C89-9388-4AE3-A975-D37B359D1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3004" y="5877684"/>
            <a:ext cx="661228" cy="66122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36A334-13F6-4C33-A330-24CB4CD9DC6E}"/>
                  </a:ext>
                </a:extLst>
              </p:cNvPr>
              <p:cNvSpPr txBox="1"/>
              <p:nvPr/>
            </p:nvSpPr>
            <p:spPr>
              <a:xfrm>
                <a:off x="0" y="875823"/>
                <a:ext cx="11443004" cy="2677656"/>
              </a:xfrm>
              <a:prstGeom prst="rect">
                <a:avLst/>
              </a:prstGeom>
              <a:noFill/>
            </p:spPr>
            <p:txBody>
              <a:bodyPr wrap="square">
                <a:spAutoFit/>
              </a:bodyPr>
              <a:lstStyle/>
              <a:p>
                <a:pPr marL="0" marR="0" algn="just">
                  <a:spcBef>
                    <a:spcPts val="0"/>
                  </a:spcBef>
                  <a:spcAft>
                    <a:spcPts val="1200"/>
                  </a:spcAft>
                </a:pPr>
                <a:r>
                  <a:rPr lang="en-US" sz="1600" dirty="0">
                    <a:effectLst/>
                    <a:latin typeface="Georgia" panose="02040502050405020303" pitchFamily="18" charset="0"/>
                    <a:ea typeface="Calibri" panose="020F0502020204030204" pitchFamily="34" charset="0"/>
                    <a:cs typeface="Arial" panose="020B0604020202020204" pitchFamily="34" charset="0"/>
                  </a:rPr>
                  <a:t>For a dataset with N samples and B bootstrap iterations:</a:t>
                </a:r>
              </a:p>
              <a:p>
                <a:pPr marL="342900" marR="0" lvl="0" indent="-342900" algn="just">
                  <a:spcBef>
                    <a:spcPts val="0"/>
                  </a:spcBef>
                  <a:spcAft>
                    <a:spcPts val="600"/>
                  </a:spcAft>
                  <a:buFont typeface="+mj-lt"/>
                  <a:buAutoNum type="arabicPeriod"/>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For each bootstrap iteration </a:t>
                </a: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𝑏</m:t>
                    </m:r>
                  </m:oMath>
                </a14:m>
                <a:r>
                  <a:rPr lang="en-US" sz="1600" dirty="0">
                    <a:effectLst/>
                    <a:latin typeface="Georgia" panose="02040502050405020303" pitchFamily="18" charset="0"/>
                    <a:ea typeface="Calibri" panose="020F0502020204030204" pitchFamily="34" charset="0"/>
                    <a:cs typeface="Arial" panose="020B0604020202020204" pitchFamily="34" charset="0"/>
                  </a:rPr>
                  <a:t> :</a:t>
                </a:r>
              </a:p>
              <a:p>
                <a:pPr marL="342900" marR="0" lvl="0" indent="-342900" algn="just">
                  <a:spcBef>
                    <a:spcPts val="0"/>
                  </a:spcBef>
                  <a:spcAft>
                    <a:spcPts val="600"/>
                  </a:spcAft>
                  <a:buFont typeface="Symbol" panose="05050102010706020507" pitchFamily="18" charset="2"/>
                  <a:buChar char=""/>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Create a bootstrap sample by randomly sampling with replacement from the original dataset:</a:t>
                </a:r>
                <a:br>
                  <a:rPr lang="en-US" sz="1600" dirty="0">
                    <a:effectLst/>
                    <a:latin typeface="Georgia" panose="02040502050405020303" pitchFamily="18" charset="0"/>
                    <a:ea typeface="Calibri" panose="020F0502020204030204" pitchFamily="34" charset="0"/>
                    <a:cs typeface="Arial" panose="020B0604020202020204" pitchFamily="34" charset="0"/>
                  </a:rPr>
                </a:b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i="1">
                            <a:effectLst/>
                            <a:latin typeface="Cambria Math" panose="02040503050406030204" pitchFamily="18" charset="0"/>
                            <a:ea typeface="Calibri" panose="020F0502020204030204" pitchFamily="34" charset="0"/>
                            <a:cs typeface="Arial" panose="020B0604020202020204" pitchFamily="34" charset="0"/>
                          </a:rPr>
                          <m:t>𝑏</m:t>
                        </m:r>
                      </m:sub>
                    </m:sSub>
                    <m:r>
                      <a:rPr lang="en-US" sz="16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𝑥</m:t>
                            </m:r>
                          </m:e>
                          <m:sub>
                            <m:r>
                              <a:rPr lang="en-US" sz="1600">
                                <a:effectLst/>
                                <a:latin typeface="Cambria Math" panose="02040503050406030204" pitchFamily="18" charset="0"/>
                                <a:ea typeface="Calibri" panose="020F0502020204030204" pitchFamily="34" charset="0"/>
                                <a:cs typeface="Arial" panose="020B0604020202020204" pitchFamily="34" charset="0"/>
                              </a:rPr>
                              <m:t>1</m:t>
                            </m:r>
                          </m:sub>
                        </m:sSub>
                        <m:r>
                          <a:rPr lang="en-US" sz="16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𝑥</m:t>
                            </m:r>
                          </m:e>
                          <m:sub>
                            <m:r>
                              <a:rPr lang="en-US" sz="1600">
                                <a:effectLst/>
                                <a:latin typeface="Cambria Math" panose="02040503050406030204" pitchFamily="18" charset="0"/>
                                <a:ea typeface="Calibri" panose="020F0502020204030204" pitchFamily="34" charset="0"/>
                                <a:cs typeface="Arial" panose="020B0604020202020204" pitchFamily="34" charset="0"/>
                              </a:rPr>
                              <m:t>2</m:t>
                            </m:r>
                          </m:sub>
                        </m:sSub>
                        <m:r>
                          <a:rPr lang="en-US" sz="16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𝑥</m:t>
                            </m:r>
                          </m:e>
                          <m:sub>
                            <m:r>
                              <a:rPr lang="en-US" sz="1600" i="1">
                                <a:effectLst/>
                                <a:latin typeface="Cambria Math" panose="02040503050406030204" pitchFamily="18" charset="0"/>
                                <a:ea typeface="Calibri" panose="020F0502020204030204" pitchFamily="34" charset="0"/>
                                <a:cs typeface="Arial" panose="020B0604020202020204" pitchFamily="34" charset="0"/>
                              </a:rPr>
                              <m:t>𝑁</m:t>
                            </m:r>
                          </m:sub>
                        </m:sSub>
                      </m:e>
                    </m:d>
                    <m:r>
                      <a:rPr lang="en-US" sz="1600">
                        <a:effectLst/>
                        <a:latin typeface="Cambria Math" panose="02040503050406030204" pitchFamily="18" charset="0"/>
                        <a:ea typeface="Calibri" panose="020F0502020204030204" pitchFamily="34" charset="0"/>
                        <a:cs typeface="Arial" panose="020B0604020202020204" pitchFamily="34" charset="0"/>
                      </a:rPr>
                      <m:t>,</m:t>
                    </m:r>
                    <m:box>
                      <m:boxPr>
                        <m:ctrlPr>
                          <a:rPr lang="en-US" sz="1600" i="1">
                            <a:effectLst/>
                            <a:latin typeface="Cambria Math" panose="02040503050406030204" pitchFamily="18" charset="0"/>
                            <a:ea typeface="Calibri" panose="020F0502020204030204" pitchFamily="34" charset="0"/>
                            <a:cs typeface="Arial" panose="020B0604020202020204" pitchFamily="34" charset="0"/>
                          </a:rPr>
                        </m:ctrlPr>
                      </m:boxPr>
                      <m:e>
                        <m:r>
                          <a:rPr lang="en-US" sz="1600">
                            <a:effectLst/>
                            <a:latin typeface="Cambria Math" panose="02040503050406030204" pitchFamily="18" charset="0"/>
                            <a:ea typeface="Calibri" panose="020F0502020204030204" pitchFamily="34" charset="0"/>
                            <a:cs typeface="Arial" panose="020B0604020202020204" pitchFamily="34" charset="0"/>
                          </a:rPr>
                          <m:t> </m:t>
                        </m:r>
                      </m:e>
                    </m:box>
                  </m:oMath>
                </a14:m>
                <a:r>
                  <a:rPr lang="en-US" sz="1600" dirty="0">
                    <a:effectLst/>
                    <a:latin typeface="Georgia" panose="02040502050405020303" pitchFamily="18" charset="0"/>
                    <a:ea typeface="Calibri" panose="020F0502020204030204" pitchFamily="34" charset="0"/>
                    <a:cs typeface="Arial" panose="020B0604020202020204" pitchFamily="34" charset="0"/>
                  </a:rPr>
                  <a:t> where some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𝑥</m:t>
                        </m:r>
                      </m:e>
                      <m:sub>
                        <m:r>
                          <a:rPr lang="en-US" sz="16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600" dirty="0">
                    <a:effectLst/>
                    <a:latin typeface="Georgia" panose="02040502050405020303" pitchFamily="18" charset="0"/>
                    <a:ea typeface="Calibri" panose="020F0502020204030204" pitchFamily="34" charset="0"/>
                    <a:cs typeface="Arial" panose="020B0604020202020204" pitchFamily="34" charset="0"/>
                  </a:rPr>
                  <a:t> may be repeated</a:t>
                </a:r>
              </a:p>
              <a:p>
                <a:pPr marL="342900" marR="0" lvl="0" indent="-342900" algn="just">
                  <a:spcBef>
                    <a:spcPts val="0"/>
                  </a:spcBef>
                  <a:spcAft>
                    <a:spcPts val="600"/>
                  </a:spcAft>
                  <a:buFont typeface="+mj-lt"/>
                  <a:buAutoNum type="arabicPeriod" startAt="2"/>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Train the model on the bootstrap sample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i="1">
                            <a:effectLst/>
                            <a:latin typeface="Cambria Math" panose="02040503050406030204" pitchFamily="18" charset="0"/>
                            <a:ea typeface="Calibri" panose="020F0502020204030204" pitchFamily="34" charset="0"/>
                            <a:cs typeface="Arial" panose="020B0604020202020204" pitchFamily="34" charset="0"/>
                          </a:rPr>
                          <m:t>𝑏</m:t>
                        </m:r>
                      </m:sub>
                    </m:sSub>
                  </m:oMath>
                </a14:m>
                <a:r>
                  <a:rPr lang="en-US" sz="16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lgn="just">
                  <a:spcBef>
                    <a:spcPts val="0"/>
                  </a:spcBef>
                  <a:spcAft>
                    <a:spcPts val="600"/>
                  </a:spcAft>
                  <a:buFont typeface="+mj-lt"/>
                  <a:buAutoNum type="arabicPeriod" startAt="2"/>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Test the model on the out-of-bag (OOB) samples (samples not included in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i="1">
                            <a:effectLst/>
                            <a:latin typeface="Cambria Math" panose="02040503050406030204" pitchFamily="18" charset="0"/>
                            <a:ea typeface="Calibri" panose="020F0502020204030204" pitchFamily="34" charset="0"/>
                            <a:cs typeface="Arial" panose="020B0604020202020204" pitchFamily="34" charset="0"/>
                          </a:rPr>
                          <m:t>𝑏</m:t>
                        </m:r>
                      </m:sub>
                    </m:sSub>
                  </m:oMath>
                </a14:m>
                <a:r>
                  <a:rPr lang="en-US" sz="1600" dirty="0">
                    <a:effectLst/>
                    <a:latin typeface="Georgia" panose="02040502050405020303" pitchFamily="18" charset="0"/>
                    <a:ea typeface="Calibri" panose="020F0502020204030204" pitchFamily="34" charset="0"/>
                    <a:cs typeface="Arial" panose="020B0604020202020204" pitchFamily="34" charset="0"/>
                  </a:rPr>
                  <a:t> ) to estimate performance:</a:t>
                </a:r>
              </a:p>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r>
                        <m:rPr>
                          <m:nor/>
                        </m:rPr>
                        <a:rPr lang="en-US" sz="1600">
                          <a:effectLst/>
                          <a:latin typeface="Georgia" panose="02040502050405020303" pitchFamily="18" charset="0"/>
                          <a:ea typeface="Calibri" panose="020F0502020204030204" pitchFamily="34" charset="0"/>
                          <a:cs typeface="Arial" panose="020B0604020202020204" pitchFamily="34" charset="0"/>
                        </a:rPr>
                        <m:t>Test</m:t>
                      </m:r>
                      <m:r>
                        <m:rPr>
                          <m:nor/>
                        </m:rPr>
                        <a:rPr lang="en-US" sz="1600">
                          <a:effectLst/>
                          <a:latin typeface="Georgia" panose="02040502050405020303" pitchFamily="18" charset="0"/>
                          <a:ea typeface="Calibri" panose="020F0502020204030204" pitchFamily="34" charset="0"/>
                          <a:cs typeface="Arial" panose="020B0604020202020204" pitchFamily="34" charset="0"/>
                        </a:rPr>
                        <m:t> </m:t>
                      </m:r>
                      <m:r>
                        <m:rPr>
                          <m:nor/>
                        </m:rPr>
                        <a:rPr lang="en-US" sz="1600">
                          <a:effectLst/>
                          <a:latin typeface="Georgia" panose="02040502050405020303" pitchFamily="18" charset="0"/>
                          <a:ea typeface="Calibri" panose="020F0502020204030204" pitchFamily="34" charset="0"/>
                          <a:cs typeface="Arial" panose="020B0604020202020204" pitchFamily="34" charset="0"/>
                        </a:rPr>
                        <m:t>set</m:t>
                      </m:r>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r>
                        <a:rPr lang="en-US" sz="1600">
                          <a:effectLst/>
                          <a:latin typeface="Cambria Math" panose="02040503050406030204" pitchFamily="18" charset="0"/>
                          <a:ea typeface="Calibri" panose="020F0502020204030204" pitchFamily="34" charset="0"/>
                          <a:cs typeface="Arial" panose="020B0604020202020204" pitchFamily="34" charset="0"/>
                        </a:rPr>
                        <m:t>=</m:t>
                      </m:r>
                      <m:r>
                        <a:rPr lang="en-US" sz="1600" i="1">
                          <a:effectLst/>
                          <a:latin typeface="Cambria Math" panose="02040503050406030204" pitchFamily="18" charset="0"/>
                          <a:ea typeface="Calibri" panose="020F0502020204030204" pitchFamily="34" charset="0"/>
                          <a:cs typeface="Arial" panose="020B0604020202020204" pitchFamily="34" charset="0"/>
                        </a:rPr>
                        <m:t>𝐷</m:t>
                      </m:r>
                      <m:r>
                        <a:rPr lang="en-US"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i="1">
                              <a:effectLst/>
                              <a:latin typeface="Cambria Math" panose="02040503050406030204" pitchFamily="18" charset="0"/>
                              <a:ea typeface="Calibri" panose="020F0502020204030204" pitchFamily="34" charset="0"/>
                              <a:cs typeface="Arial" panose="020B0604020202020204" pitchFamily="34" charset="0"/>
                            </a:rPr>
                            <m:t>𝑏</m:t>
                          </m:r>
                        </m:sub>
                      </m:sSub>
                    </m:oMath>
                  </m:oMathPara>
                </a14:m>
                <a:endParaRPr lang="en-US" sz="16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lgn="just">
                  <a:spcBef>
                    <a:spcPts val="0"/>
                  </a:spcBef>
                  <a:spcAft>
                    <a:spcPts val="600"/>
                  </a:spcAft>
                  <a:buFont typeface="+mj-lt"/>
                  <a:buAutoNum type="arabicPeriod" startAt="4"/>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Calculate the evaluation metric (e.g., accuracy) for each bootstrap iteration </a:t>
                </a: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𝑏</m:t>
                    </m:r>
                  </m:oMath>
                </a14:m>
                <a:r>
                  <a:rPr lang="en-US" sz="1600" dirty="0">
                    <a:effectLst/>
                    <a:latin typeface="Georgia" panose="02040502050405020303" pitchFamily="18" charset="0"/>
                    <a:ea typeface="Calibri" panose="020F0502020204030204" pitchFamily="34" charset="0"/>
                    <a:cs typeface="Arial" panose="020B0604020202020204" pitchFamily="34" charset="0"/>
                  </a:rPr>
                  <a:t>, and average the results:</a:t>
                </a:r>
              </a:p>
            </p:txBody>
          </p:sp>
        </mc:Choice>
        <mc:Fallback xmlns="">
          <p:sp>
            <p:nvSpPr>
              <p:cNvPr id="8" name="TextBox 7">
                <a:extLst>
                  <a:ext uri="{FF2B5EF4-FFF2-40B4-BE49-F238E27FC236}">
                    <a16:creationId xmlns:a16="http://schemas.microsoft.com/office/drawing/2014/main" id="{8836A334-13F6-4C33-A330-24CB4CD9DC6E}"/>
                  </a:ext>
                </a:extLst>
              </p:cNvPr>
              <p:cNvSpPr txBox="1">
                <a:spLocks noRot="1" noChangeAspect="1" noMove="1" noResize="1" noEditPoints="1" noAdjustHandles="1" noChangeArrowheads="1" noChangeShapeType="1" noTextEdit="1"/>
              </p:cNvSpPr>
              <p:nvPr/>
            </p:nvSpPr>
            <p:spPr>
              <a:xfrm>
                <a:off x="0" y="875823"/>
                <a:ext cx="11443004" cy="2677656"/>
              </a:xfrm>
              <a:prstGeom prst="rect">
                <a:avLst/>
              </a:prstGeom>
              <a:blipFill>
                <a:blip r:embed="rId4"/>
                <a:stretch>
                  <a:fillRect l="-266" t="-683" r="-266" b="-20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1AA91C-5DCC-4F30-ABF7-49EA6DDD70A3}"/>
                  </a:ext>
                </a:extLst>
              </p:cNvPr>
              <p:cNvSpPr txBox="1"/>
              <p:nvPr/>
            </p:nvSpPr>
            <p:spPr>
              <a:xfrm>
                <a:off x="0" y="3653944"/>
                <a:ext cx="11443004" cy="2554354"/>
              </a:xfrm>
              <a:prstGeom prst="rect">
                <a:avLst/>
              </a:prstGeom>
              <a:noFill/>
            </p:spPr>
            <p:txBody>
              <a:bodyPr wrap="square">
                <a:spAutoFit/>
              </a:bodyPr>
              <a:lstStyle/>
              <a:p>
                <a:pPr marL="0" marR="0" algn="just">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600" i="1" smtClean="0">
                          <a:effectLst/>
                          <a:latin typeface="Calibri" panose="020F0502020204030204" pitchFamily="34" charset="0"/>
                          <a:ea typeface="Calibri" panose="020F0502020204030204" pitchFamily="34" charset="0"/>
                          <a:cs typeface="Arial" panose="020B0604020202020204" pitchFamily="34" charset="0"/>
                        </a:rPr>
                        <m:t> </m:t>
                      </m:r>
                      <m:r>
                        <m:rPr>
                          <m:nor/>
                        </m:rPr>
                        <a:rPr lang="en-US" sz="1600" smtClean="0">
                          <a:effectLst/>
                          <a:latin typeface="Georgia" panose="02040502050405020303" pitchFamily="18" charset="0"/>
                          <a:ea typeface="Calibri" panose="020F0502020204030204" pitchFamily="34" charset="0"/>
                          <a:cs typeface="Arial" panose="020B0604020202020204" pitchFamily="34" charset="0"/>
                        </a:rPr>
                        <m:t>Final</m:t>
                      </m:r>
                      <m:r>
                        <m:rPr>
                          <m:nor/>
                        </m:rPr>
                        <a:rPr lang="en-US" sz="1600" smtClean="0">
                          <a:effectLst/>
                          <a:latin typeface="Georgia" panose="02040502050405020303" pitchFamily="18" charset="0"/>
                          <a:ea typeface="Calibri" panose="020F0502020204030204" pitchFamily="34" charset="0"/>
                          <a:cs typeface="Arial" panose="020B0604020202020204" pitchFamily="34" charset="0"/>
                        </a:rPr>
                        <m:t> </m:t>
                      </m:r>
                      <m:r>
                        <m:rPr>
                          <m:nor/>
                        </m:rPr>
                        <a:rPr lang="en-US" sz="1600" smtClean="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600" i="1" smtClean="0">
                          <a:effectLst/>
                          <a:latin typeface="Calibri" panose="020F0502020204030204" pitchFamily="34" charset="0"/>
                          <a:ea typeface="Calibri" panose="020F0502020204030204" pitchFamily="34" charset="0"/>
                          <a:cs typeface="Arial" panose="020B0604020202020204" pitchFamily="34" charset="0"/>
                        </a:rPr>
                        <m:t> </m:t>
                      </m:r>
                      <m:r>
                        <a:rPr lang="en-US" sz="1600">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en-US" sz="1600">
                              <a:effectLst/>
                              <a:latin typeface="Cambria Math" panose="02040503050406030204" pitchFamily="18" charset="0"/>
                              <a:ea typeface="Calibri" panose="020F0502020204030204" pitchFamily="34" charset="0"/>
                              <a:cs typeface="Arial" panose="020B0604020202020204" pitchFamily="34" charset="0"/>
                            </a:rPr>
                            <m:t>1</m:t>
                          </m:r>
                        </m:num>
                        <m:den>
                          <m:r>
                            <a:rPr lang="en-US" sz="1600" i="1">
                              <a:effectLst/>
                              <a:latin typeface="Cambria Math" panose="02040503050406030204" pitchFamily="18" charset="0"/>
                              <a:ea typeface="Calibri" panose="020F0502020204030204" pitchFamily="34" charset="0"/>
                              <a:cs typeface="Arial" panose="020B0604020202020204" pitchFamily="34" charset="0"/>
                            </a:rPr>
                            <m:t>𝐵</m:t>
                          </m:r>
                        </m:den>
                      </m:f>
                      <m:nary>
                        <m:naryPr>
                          <m:chr m:val="∑"/>
                          <m:limLoc m:val="undOvr"/>
                          <m:grow m:val="on"/>
                          <m:ctrlPr>
                            <a:rPr lang="en-US" sz="1600" i="1">
                              <a:effectLst/>
                              <a:latin typeface="Cambria Math" panose="02040503050406030204" pitchFamily="18" charset="0"/>
                              <a:ea typeface="Calibri" panose="020F0502020204030204" pitchFamily="34" charset="0"/>
                              <a:cs typeface="Arial" panose="020B0604020202020204" pitchFamily="34" charset="0"/>
                            </a:rPr>
                          </m:ctrlPr>
                        </m:naryPr>
                        <m:sub>
                          <m:r>
                            <a:rPr lang="en-US" sz="1600" i="1">
                              <a:effectLst/>
                              <a:latin typeface="Cambria Math" panose="02040503050406030204" pitchFamily="18" charset="0"/>
                              <a:ea typeface="Calibri" panose="020F0502020204030204" pitchFamily="34" charset="0"/>
                              <a:cs typeface="Arial" panose="020B0604020202020204" pitchFamily="34" charset="0"/>
                            </a:rPr>
                            <m:t>𝑏</m:t>
                          </m:r>
                          <m:r>
                            <a:rPr lang="en-US" sz="1600">
                              <a:effectLst/>
                              <a:latin typeface="Cambria Math" panose="02040503050406030204" pitchFamily="18" charset="0"/>
                              <a:ea typeface="Calibri" panose="020F0502020204030204" pitchFamily="34" charset="0"/>
                              <a:cs typeface="Arial" panose="020B0604020202020204" pitchFamily="34" charset="0"/>
                            </a:rPr>
                            <m:t>=1</m:t>
                          </m:r>
                        </m:sub>
                        <m:sup>
                          <m:r>
                            <a:rPr lang="en-US" sz="1600" i="1">
                              <a:effectLst/>
                              <a:latin typeface="Cambria Math" panose="02040503050406030204" pitchFamily="18" charset="0"/>
                              <a:ea typeface="Calibri" panose="020F0502020204030204" pitchFamily="34" charset="0"/>
                              <a:cs typeface="Arial" panose="020B0604020202020204" pitchFamily="34" charset="0"/>
                            </a:rPr>
                            <m:t>𝐵</m:t>
                          </m:r>
                        </m:sup>
                        <m:e>
                          <m:r>
                            <a:rPr lang="en-US" sz="1600">
                              <a:effectLst/>
                              <a:latin typeface="Cambria Math" panose="02040503050406030204" pitchFamily="18" charset="0"/>
                              <a:ea typeface="Calibri" panose="020F0502020204030204" pitchFamily="34" charset="0"/>
                              <a:cs typeface="Arial" panose="020B0604020202020204" pitchFamily="34" charset="0"/>
                            </a:rPr>
                            <m:t> </m:t>
                          </m:r>
                        </m:e>
                      </m:nary>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r>
                            <m:rPr>
                              <m:nor/>
                            </m:rPr>
                            <a:rPr lang="en-US" sz="1600">
                              <a:effectLst/>
                              <a:latin typeface="Georgia" panose="02040502050405020303" pitchFamily="18" charset="0"/>
                              <a:ea typeface="Calibri" panose="020F0502020204030204" pitchFamily="34" charset="0"/>
                              <a:cs typeface="Arial" panose="020B0604020202020204" pitchFamily="34" charset="0"/>
                            </a:rPr>
                            <m:t>Accuracy</m:t>
                          </m:r>
                          <m:r>
                            <m:rPr>
                              <m:nor/>
                            </m:rPr>
                            <a:rPr lang="en-US" sz="1600" i="1">
                              <a:effectLst/>
                              <a:latin typeface="Calibri" panose="020F0502020204030204" pitchFamily="34" charset="0"/>
                              <a:ea typeface="Calibri" panose="020F0502020204030204" pitchFamily="34" charset="0"/>
                              <a:cs typeface="Arial" panose="020B0604020202020204" pitchFamily="34" charset="0"/>
                            </a:rPr>
                            <m:t> </m:t>
                          </m:r>
                        </m:e>
                        <m:sub>
                          <m:r>
                            <a:rPr lang="en-US" sz="1600" i="1">
                              <a:effectLst/>
                              <a:latin typeface="Cambria Math" panose="02040503050406030204" pitchFamily="18" charset="0"/>
                              <a:ea typeface="Calibri" panose="020F0502020204030204" pitchFamily="34" charset="0"/>
                              <a:cs typeface="Arial" panose="020B0604020202020204" pitchFamily="34" charset="0"/>
                            </a:rPr>
                            <m:t>𝑏</m:t>
                          </m:r>
                        </m:sub>
                      </m:sSub>
                    </m:oMath>
                  </m:oMathPara>
                </a14:m>
                <a:endParaRPr lang="en-US" sz="1600" dirty="0">
                  <a:effectLst/>
                  <a:latin typeface="Georgia" panose="02040502050405020303" pitchFamily="18" charset="0"/>
                  <a:ea typeface="Calibri" panose="020F0502020204030204" pitchFamily="34" charset="0"/>
                  <a:cs typeface="Arial" panose="020B0604020202020204" pitchFamily="34" charset="0"/>
                </a:endParaRPr>
              </a:p>
              <a:p>
                <a:pPr marL="0" marR="0" algn="just">
                  <a:spcBef>
                    <a:spcPts val="0"/>
                  </a:spcBef>
                  <a:spcAft>
                    <a:spcPts val="1200"/>
                  </a:spcAft>
                </a:pPr>
                <a:r>
                  <a:rPr lang="en-US" sz="16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𝑁</m:t>
                    </m:r>
                  </m:oMath>
                </a14:m>
                <a:r>
                  <a:rPr lang="en-US" sz="1600" dirty="0">
                    <a:effectLst/>
                    <a:latin typeface="Georgia" panose="02040502050405020303" pitchFamily="18" charset="0"/>
                    <a:ea typeface="Calibri" panose="020F0502020204030204" pitchFamily="34" charset="0"/>
                    <a:cs typeface="Arial" panose="020B0604020202020204" pitchFamily="34" charset="0"/>
                  </a:rPr>
                  <a:t> is the total number of samples.</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𝐵</m:t>
                    </m:r>
                  </m:oMath>
                </a14:m>
                <a:r>
                  <a:rPr lang="en-US" sz="1600" dirty="0">
                    <a:effectLst/>
                    <a:latin typeface="Georgia" panose="02040502050405020303" pitchFamily="18" charset="0"/>
                    <a:ea typeface="Calibri" panose="020F0502020204030204" pitchFamily="34" charset="0"/>
                    <a:cs typeface="Arial" panose="020B0604020202020204" pitchFamily="34" charset="0"/>
                  </a:rPr>
                  <a:t> is the number of bootstrap iterations.</a:t>
                </a:r>
              </a:p>
              <a:p>
                <a:pPr marL="342900" marR="0" lvl="0" indent="-342900" algn="just">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𝐷</m:t>
                        </m:r>
                      </m:e>
                      <m:sub>
                        <m:r>
                          <a:rPr lang="en-US" sz="1600" i="1">
                            <a:effectLst/>
                            <a:latin typeface="Cambria Math" panose="02040503050406030204" pitchFamily="18" charset="0"/>
                            <a:ea typeface="Calibri" panose="020F0502020204030204" pitchFamily="34" charset="0"/>
                            <a:cs typeface="Arial" panose="020B0604020202020204" pitchFamily="34" charset="0"/>
                          </a:rPr>
                          <m:t>𝑏</m:t>
                        </m:r>
                      </m:sub>
                    </m:sSub>
                  </m:oMath>
                </a14:m>
                <a:r>
                  <a:rPr lang="en-US" sz="1600" dirty="0">
                    <a:effectLst/>
                    <a:latin typeface="Georgia" panose="02040502050405020303" pitchFamily="18" charset="0"/>
                    <a:ea typeface="Calibri" panose="020F0502020204030204" pitchFamily="34" charset="0"/>
                    <a:cs typeface="Arial" panose="020B0604020202020204" pitchFamily="34" charset="0"/>
                  </a:rPr>
                  <a:t> is the bootstrap sample for iteration </a:t>
                </a: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𝑏</m:t>
                    </m:r>
                  </m:oMath>
                </a14:m>
                <a:r>
                  <a:rPr lang="en-US" sz="16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lgn="just">
                  <a:spcBef>
                    <a:spcPts val="0"/>
                  </a:spcBef>
                  <a:spcAft>
                    <a:spcPts val="600"/>
                  </a:spcAft>
                  <a:buFont typeface="Symbol" panose="05050102010706020507" pitchFamily="18" charset="2"/>
                  <a:buChar char=""/>
                  <a:tabLst>
                    <a:tab pos="457200" algn="l"/>
                  </a:tabLst>
                </a:pPr>
                <a:r>
                  <a:rPr lang="en-US" sz="1600" dirty="0">
                    <a:effectLst/>
                    <a:latin typeface="Georgia" panose="02040502050405020303" pitchFamily="18" charset="0"/>
                    <a:ea typeface="Calibri" panose="020F0502020204030204" pitchFamily="34" charset="0"/>
                    <a:cs typeface="Arial" panose="020B0604020202020204" pitchFamily="34" charset="0"/>
                  </a:rPr>
                  <a:t>Accuracy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 </m:t>
                        </m:r>
                      </m:e>
                      <m:sub>
                        <m:r>
                          <a:rPr lang="en-US" sz="1600" i="1">
                            <a:effectLst/>
                            <a:latin typeface="Cambria Math" panose="02040503050406030204" pitchFamily="18" charset="0"/>
                            <a:ea typeface="Calibri" panose="020F0502020204030204" pitchFamily="34" charset="0"/>
                            <a:cs typeface="Arial" panose="020B0604020202020204" pitchFamily="34" charset="0"/>
                          </a:rPr>
                          <m:t>𝑏</m:t>
                        </m:r>
                      </m:sub>
                    </m:sSub>
                  </m:oMath>
                </a14:m>
                <a:r>
                  <a:rPr lang="en-US" sz="1600" dirty="0">
                    <a:effectLst/>
                    <a:latin typeface="Georgia" panose="02040502050405020303" pitchFamily="18" charset="0"/>
                    <a:ea typeface="Calibri" panose="020F0502020204030204" pitchFamily="34" charset="0"/>
                    <a:cs typeface="Arial" panose="020B0604020202020204" pitchFamily="34" charset="0"/>
                  </a:rPr>
                  <a:t> is the model's accuracy for bootstrap iteration </a:t>
                </a: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𝑏</m:t>
                    </m:r>
                  </m:oMath>
                </a14:m>
                <a:r>
                  <a:rPr lang="en-US" sz="1600" dirty="0">
                    <a:effectLst/>
                    <a:latin typeface="Georgia" panose="02040502050405020303" pitchFamily="18" charset="0"/>
                    <a:ea typeface="Calibri" panose="020F0502020204030204" pitchFamily="34" charset="0"/>
                    <a:cs typeface="Arial" panose="020B0604020202020204" pitchFamily="34" charset="0"/>
                  </a:rPr>
                  <a:t>.</a:t>
                </a:r>
              </a:p>
            </p:txBody>
          </p:sp>
        </mc:Choice>
        <mc:Fallback xmlns="">
          <p:sp>
            <p:nvSpPr>
              <p:cNvPr id="10" name="TextBox 9">
                <a:extLst>
                  <a:ext uri="{FF2B5EF4-FFF2-40B4-BE49-F238E27FC236}">
                    <a16:creationId xmlns:a16="http://schemas.microsoft.com/office/drawing/2014/main" id="{6B1AA91C-5DCC-4F30-ABF7-49EA6DDD70A3}"/>
                  </a:ext>
                </a:extLst>
              </p:cNvPr>
              <p:cNvSpPr txBox="1">
                <a:spLocks noRot="1" noChangeAspect="1" noMove="1" noResize="1" noEditPoints="1" noAdjustHandles="1" noChangeArrowheads="1" noChangeShapeType="1" noTextEdit="1"/>
              </p:cNvSpPr>
              <p:nvPr/>
            </p:nvSpPr>
            <p:spPr>
              <a:xfrm>
                <a:off x="0" y="3653944"/>
                <a:ext cx="11443004" cy="2554354"/>
              </a:xfrm>
              <a:prstGeom prst="rect">
                <a:avLst/>
              </a:prstGeom>
              <a:blipFill>
                <a:blip r:embed="rId5"/>
                <a:stretch>
                  <a:fillRect l="-266" b="-2148"/>
                </a:stretch>
              </a:blipFill>
            </p:spPr>
            <p:txBody>
              <a:bodyPr/>
              <a:lstStyle/>
              <a:p>
                <a:r>
                  <a:rPr lang="en-US">
                    <a:noFill/>
                  </a:rPr>
                  <a:t> </a:t>
                </a:r>
              </a:p>
            </p:txBody>
          </p:sp>
        </mc:Fallback>
      </mc:AlternateContent>
    </p:spTree>
    <p:extLst>
      <p:ext uri="{BB962C8B-B14F-4D97-AF65-F5344CB8AC3E}">
        <p14:creationId xmlns:p14="http://schemas.microsoft.com/office/powerpoint/2010/main" val="1934362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68</a:t>
            </a:fld>
            <a:endParaRPr lang="en-US"/>
          </a:p>
        </p:txBody>
      </p:sp>
      <p:pic>
        <p:nvPicPr>
          <p:cNvPr id="3" name="Picture 2">
            <a:extLst>
              <a:ext uri="{FF2B5EF4-FFF2-40B4-BE49-F238E27FC236}">
                <a16:creationId xmlns:a16="http://schemas.microsoft.com/office/drawing/2014/main" id="{B6218A13-12C3-4CC3-92E5-02966CAA9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4" y="886119"/>
            <a:ext cx="3514725" cy="4438650"/>
          </a:xfrm>
          <a:prstGeom prst="rect">
            <a:avLst/>
          </a:prstGeom>
        </p:spPr>
      </p:pic>
      <p:pic>
        <p:nvPicPr>
          <p:cNvPr id="5" name="Picture 4">
            <a:extLst>
              <a:ext uri="{FF2B5EF4-FFF2-40B4-BE49-F238E27FC236}">
                <a16:creationId xmlns:a16="http://schemas.microsoft.com/office/drawing/2014/main" id="{F905EEFD-5CB8-4FF6-BC5B-6DEDEF6F1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312" y="886119"/>
            <a:ext cx="3381375" cy="4438650"/>
          </a:xfrm>
          <a:prstGeom prst="rect">
            <a:avLst/>
          </a:prstGeom>
        </p:spPr>
      </p:pic>
      <p:pic>
        <p:nvPicPr>
          <p:cNvPr id="12" name="Picture 11">
            <a:extLst>
              <a:ext uri="{FF2B5EF4-FFF2-40B4-BE49-F238E27FC236}">
                <a16:creationId xmlns:a16="http://schemas.microsoft.com/office/drawing/2014/main" id="{C45C503E-D98C-47C8-A325-9462D4C16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5176" y="886119"/>
            <a:ext cx="3416824" cy="4485183"/>
          </a:xfrm>
          <a:prstGeom prst="rect">
            <a:avLst/>
          </a:prstGeom>
        </p:spPr>
      </p:pic>
    </p:spTree>
    <p:extLst>
      <p:ext uri="{BB962C8B-B14F-4D97-AF65-F5344CB8AC3E}">
        <p14:creationId xmlns:p14="http://schemas.microsoft.com/office/powerpoint/2010/main" val="11330432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69</a:t>
            </a:fld>
            <a:endParaRPr lang="en-US"/>
          </a:p>
        </p:txBody>
      </p:sp>
      <p:pic>
        <p:nvPicPr>
          <p:cNvPr id="4" name="Picture 3">
            <a:extLst>
              <a:ext uri="{FF2B5EF4-FFF2-40B4-BE49-F238E27FC236}">
                <a16:creationId xmlns:a16="http://schemas.microsoft.com/office/drawing/2014/main" id="{711D8B02-1BF3-4C4B-98B5-E44433F79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312" y="1068273"/>
            <a:ext cx="3381375" cy="4438650"/>
          </a:xfrm>
          <a:prstGeom prst="rect">
            <a:avLst/>
          </a:prstGeom>
        </p:spPr>
      </p:pic>
      <p:pic>
        <p:nvPicPr>
          <p:cNvPr id="8" name="Picture 7">
            <a:extLst>
              <a:ext uri="{FF2B5EF4-FFF2-40B4-BE49-F238E27FC236}">
                <a16:creationId xmlns:a16="http://schemas.microsoft.com/office/drawing/2014/main" id="{EB23B6FD-4A7D-48C1-BD23-F7BC98492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8775" y="1068273"/>
            <a:ext cx="2943225" cy="4438650"/>
          </a:xfrm>
          <a:prstGeom prst="rect">
            <a:avLst/>
          </a:prstGeom>
        </p:spPr>
      </p:pic>
      <p:pic>
        <p:nvPicPr>
          <p:cNvPr id="10" name="Picture 9">
            <a:extLst>
              <a:ext uri="{FF2B5EF4-FFF2-40B4-BE49-F238E27FC236}">
                <a16:creationId xmlns:a16="http://schemas.microsoft.com/office/drawing/2014/main" id="{3A209584-D8D3-470D-816E-14A029436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68273"/>
            <a:ext cx="3286125" cy="4438650"/>
          </a:xfrm>
          <a:prstGeom prst="rect">
            <a:avLst/>
          </a:prstGeom>
        </p:spPr>
      </p:pic>
    </p:spTree>
    <p:extLst>
      <p:ext uri="{BB962C8B-B14F-4D97-AF65-F5344CB8AC3E}">
        <p14:creationId xmlns:p14="http://schemas.microsoft.com/office/powerpoint/2010/main" val="330817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557075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Mid-Level Processing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Multi-Modal Fusion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Multimodal fusion refers to the process of combining data from multiple modalities (e.g., text, body tracking, images, audio, video, or sensor data) to </a:t>
            </a:r>
            <a:r>
              <a:rPr lang="en-US" sz="1600" b="1" dirty="0">
                <a:latin typeface="Times New Roman" panose="02020603050405020304" pitchFamily="18" charset="0"/>
                <a:cs typeface="Times New Roman" panose="02020603050405020304" pitchFamily="18" charset="0"/>
              </a:rPr>
              <a:t>improve decision-making or prediction in machine learning models</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By integrating information from different sources, multimodal fusion aims to </a:t>
            </a:r>
            <a:r>
              <a:rPr lang="en-US" sz="1600" b="1" dirty="0">
                <a:latin typeface="Times New Roman" panose="02020603050405020304" pitchFamily="18" charset="0"/>
                <a:cs typeface="Times New Roman" panose="02020603050405020304" pitchFamily="18" charset="0"/>
              </a:rPr>
              <a:t>capture complementary information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providing a more comprehensive understanding and improving model accuracy</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Some methods are:</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Early Fusion (Feature-Level Fusion) - Concatenation</a:t>
            </a:r>
            <a:r>
              <a:rPr lang="en-US" sz="1600" dirty="0">
                <a:latin typeface="Times New Roman" panose="02020603050405020304" pitchFamily="18" charset="0"/>
                <a:cs typeface="Times New Roman" panose="02020603050405020304" pitchFamily="18" charset="0"/>
              </a:rPr>
              <a:t>: Combine feature vectors from different modalities </a:t>
            </a:r>
            <a:r>
              <a:rPr lang="en-US" sz="1600" b="1" dirty="0">
                <a:latin typeface="Times New Roman" panose="02020603050405020304" pitchFamily="18" charset="0"/>
                <a:cs typeface="Times New Roman" panose="02020603050405020304" pitchFamily="18" charset="0"/>
              </a:rPr>
              <a:t>into a single feature vector</a:t>
            </a:r>
            <a:r>
              <a:rPr lang="en-US" sz="1600" dirty="0">
                <a:latin typeface="Times New Roman" panose="02020603050405020304" pitchFamily="18" charset="0"/>
                <a:cs typeface="Times New Roman" panose="02020603050405020304" pitchFamily="18" charset="0"/>
              </a:rPr>
              <a:t> before feeding them into a machine learning model.</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Early Fusion (Feature-Level Fusion) - Principal Component Analysis (PCA): </a:t>
            </a:r>
            <a:r>
              <a:rPr lang="en-US" sz="1600" dirty="0">
                <a:latin typeface="Times New Roman" panose="02020603050405020304" pitchFamily="18" charset="0"/>
                <a:cs typeface="Times New Roman" panose="02020603050405020304" pitchFamily="18" charset="0"/>
              </a:rPr>
              <a:t>Used </a:t>
            </a:r>
            <a:r>
              <a:rPr lang="en-US" sz="1600" b="1" dirty="0">
                <a:latin typeface="Times New Roman" panose="02020603050405020304" pitchFamily="18" charset="0"/>
                <a:cs typeface="Times New Roman" panose="02020603050405020304" pitchFamily="18" charset="0"/>
              </a:rPr>
              <a:t>to reduce the dimensionality of concatenated features</a:t>
            </a:r>
            <a:r>
              <a:rPr lang="en-US" sz="1600" dirty="0">
                <a:latin typeface="Times New Roman" panose="02020603050405020304" pitchFamily="18" charset="0"/>
                <a:cs typeface="Times New Roman" panose="02020603050405020304" pitchFamily="18" charset="0"/>
              </a:rPr>
              <a:t> from multiple modalities.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Early Fusion (Feature-Level Fusion) - Canonical Correlation Analysis (CCA): </a:t>
            </a:r>
            <a:r>
              <a:rPr lang="en-US" sz="1600" dirty="0">
                <a:latin typeface="Times New Roman" panose="02020603050405020304" pitchFamily="18" charset="0"/>
                <a:cs typeface="Times New Roman" panose="02020603050405020304" pitchFamily="18" charset="0"/>
              </a:rPr>
              <a:t>Identifies and fuses </a:t>
            </a:r>
            <a:r>
              <a:rPr lang="en-US" sz="1600" b="1" dirty="0">
                <a:latin typeface="Times New Roman" panose="02020603050405020304" pitchFamily="18" charset="0"/>
                <a:cs typeface="Times New Roman" panose="02020603050405020304" pitchFamily="18" charset="0"/>
              </a:rPr>
              <a:t>correlated features across modalities.</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 Late Fusion (Decision-Level Fusion) - Weighted Averaging:</a:t>
            </a:r>
            <a:r>
              <a:rPr lang="en-US" sz="1600" dirty="0">
                <a:latin typeface="Times New Roman" panose="02020603050405020304" pitchFamily="18" charset="0"/>
                <a:cs typeface="Times New Roman" panose="02020603050405020304" pitchFamily="18" charset="0"/>
              </a:rPr>
              <a:t> Combine predictions from different modality-specific models by </a:t>
            </a:r>
            <a:r>
              <a:rPr lang="en-US" sz="1600" b="1" dirty="0">
                <a:latin typeface="Times New Roman" panose="02020603050405020304" pitchFamily="18" charset="0"/>
                <a:cs typeface="Times New Roman" panose="02020603050405020304" pitchFamily="18" charset="0"/>
              </a:rPr>
              <a:t>assigning weights to each modality’s </a:t>
            </a:r>
            <a:r>
              <a:rPr lang="en-US" sz="1600" dirty="0">
                <a:latin typeface="Times New Roman" panose="02020603050405020304" pitchFamily="18" charset="0"/>
                <a:cs typeface="Times New Roman" panose="02020603050405020304" pitchFamily="18" charset="0"/>
              </a:rPr>
              <a:t>output.</a:t>
            </a:r>
          </a:p>
          <a:p>
            <a:pPr marL="1200150" lvl="2" indent="-285750" algn="just">
              <a:buFont typeface="Wingdings" panose="05000000000000000000" pitchFamily="2" charset="2"/>
              <a:buChar char="ü"/>
            </a:pPr>
            <a:r>
              <a:rPr lang="en-US" sz="1600" b="1" dirty="0">
                <a:solidFill>
                  <a:srgbClr val="7030A0"/>
                </a:solidFill>
                <a:latin typeface="Times New Roman" panose="02020603050405020304" pitchFamily="18" charset="0"/>
                <a:cs typeface="Times New Roman" panose="02020603050405020304" pitchFamily="18" charset="0"/>
              </a:rPr>
              <a:t>Weighting features </a:t>
            </a:r>
            <a:r>
              <a:rPr lang="en-US" sz="1600" b="1" dirty="0">
                <a:solidFill>
                  <a:srgbClr val="FF0000"/>
                </a:solidFill>
                <a:latin typeface="Times New Roman" panose="02020603050405020304" pitchFamily="18" charset="0"/>
                <a:cs typeface="Times New Roman" panose="02020603050405020304" pitchFamily="18" charset="0"/>
              </a:rPr>
              <a:t>refers to assigning different levels of importance to features in a model.</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Hybrid Fusion - Multimodal Deep Learning: </a:t>
            </a:r>
            <a:r>
              <a:rPr lang="en-US" sz="1600" dirty="0">
                <a:latin typeface="Times New Roman" panose="02020603050405020304" pitchFamily="18" charset="0"/>
                <a:cs typeface="Times New Roman" panose="02020603050405020304" pitchFamily="18" charset="0"/>
              </a:rPr>
              <a:t>Use deep learning networks (e.g., CNNs, LSTMs) for each modality and </a:t>
            </a:r>
            <a:r>
              <a:rPr lang="en-US" sz="1600" b="1" dirty="0">
                <a:latin typeface="Times New Roman" panose="02020603050405020304" pitchFamily="18" charset="0"/>
                <a:cs typeface="Times New Roman" panose="02020603050405020304" pitchFamily="18" charset="0"/>
              </a:rPr>
              <a:t>then fuse the learned representations </a:t>
            </a:r>
            <a:r>
              <a:rPr lang="en-US" sz="1600" dirty="0">
                <a:latin typeface="Times New Roman" panose="02020603050405020304" pitchFamily="18" charset="0"/>
                <a:cs typeface="Times New Roman" panose="02020603050405020304" pitchFamily="18" charset="0"/>
              </a:rPr>
              <a:t>at different levels (either feature-level or decision-level).</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Hybrid Fusion - Attention Mechanism: </a:t>
            </a:r>
            <a:r>
              <a:rPr lang="en-US" sz="1600" dirty="0">
                <a:latin typeface="Times New Roman" panose="02020603050405020304" pitchFamily="18" charset="0"/>
                <a:cs typeface="Times New Roman" panose="02020603050405020304" pitchFamily="18" charset="0"/>
              </a:rPr>
              <a:t>Use </a:t>
            </a:r>
            <a:r>
              <a:rPr lang="en-US" sz="1600" b="1" dirty="0">
                <a:latin typeface="Times New Roman" panose="02020603050405020304" pitchFamily="18" charset="0"/>
                <a:cs typeface="Times New Roman" panose="02020603050405020304" pitchFamily="18" charset="0"/>
              </a:rPr>
              <a:t>attention layers to dynamically weigh contributions from different modalities</a:t>
            </a:r>
            <a:r>
              <a:rPr lang="en-US" sz="16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Multimodal Autoencoders: </a:t>
            </a:r>
            <a:r>
              <a:rPr lang="en-US" sz="1600" dirty="0">
                <a:latin typeface="Times New Roman" panose="02020603050405020304" pitchFamily="18" charset="0"/>
                <a:cs typeface="Times New Roman" panose="02020603050405020304" pitchFamily="18" charset="0"/>
              </a:rPr>
              <a:t>These </a:t>
            </a:r>
            <a:r>
              <a:rPr lang="en-US" sz="1600" b="1" dirty="0">
                <a:latin typeface="Times New Roman" panose="02020603050405020304" pitchFamily="18" charset="0"/>
                <a:cs typeface="Times New Roman" panose="02020603050405020304" pitchFamily="18" charset="0"/>
              </a:rPr>
              <a:t>learn to compress multiple modalities into a shared latent space </a:t>
            </a:r>
            <a:r>
              <a:rPr lang="en-US" sz="1600" dirty="0">
                <a:latin typeface="Times New Roman" panose="02020603050405020304" pitchFamily="18" charset="0"/>
                <a:cs typeface="Times New Roman" panose="02020603050405020304" pitchFamily="18" charset="0"/>
              </a:rPr>
              <a:t>and can reconstruct the input, making them effective in denoising or missing modality tasks.</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7</a:t>
            </a:fld>
            <a:endParaRPr lang="en-US"/>
          </a:p>
        </p:txBody>
      </p:sp>
      <p:pic>
        <p:nvPicPr>
          <p:cNvPr id="6" name="Picture 5">
            <a:extLst>
              <a:ext uri="{FF2B5EF4-FFF2-40B4-BE49-F238E27FC236}">
                <a16:creationId xmlns:a16="http://schemas.microsoft.com/office/drawing/2014/main" id="{560975E8-9663-481B-95F8-B3C7EA212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29458"/>
            <a:ext cx="493817" cy="493817"/>
          </a:xfrm>
          <a:prstGeom prst="rect">
            <a:avLst/>
          </a:prstGeom>
        </p:spPr>
      </p:pic>
      <p:pic>
        <p:nvPicPr>
          <p:cNvPr id="3" name="Picture 2">
            <a:extLst>
              <a:ext uri="{FF2B5EF4-FFF2-40B4-BE49-F238E27FC236}">
                <a16:creationId xmlns:a16="http://schemas.microsoft.com/office/drawing/2014/main" id="{8676AE5B-E39E-4411-B028-1F5983945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033" y="5590220"/>
            <a:ext cx="909973" cy="909973"/>
          </a:xfrm>
          <a:prstGeom prst="rect">
            <a:avLst/>
          </a:prstGeom>
        </p:spPr>
      </p:pic>
      <p:sp>
        <p:nvSpPr>
          <p:cNvPr id="9" name="TextBox 8">
            <a:extLst>
              <a:ext uri="{FF2B5EF4-FFF2-40B4-BE49-F238E27FC236}">
                <a16:creationId xmlns:a16="http://schemas.microsoft.com/office/drawing/2014/main" id="{A6433AF6-A0A0-4FDC-86A5-A44520CC9A08}"/>
              </a:ext>
            </a:extLst>
          </p:cNvPr>
          <p:cNvSpPr txBox="1"/>
          <p:nvPr/>
        </p:nvSpPr>
        <p:spPr>
          <a:xfrm>
            <a:off x="5242004" y="6490768"/>
            <a:ext cx="2374854" cy="36933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Multi-Modal Fusion</a:t>
            </a:r>
          </a:p>
        </p:txBody>
      </p:sp>
    </p:spTree>
    <p:extLst>
      <p:ext uri="{BB962C8B-B14F-4D97-AF65-F5344CB8AC3E}">
        <p14:creationId xmlns:p14="http://schemas.microsoft.com/office/powerpoint/2010/main" val="25348514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70</a:t>
            </a:fld>
            <a:endParaRPr lang="en-US"/>
          </a:p>
        </p:txBody>
      </p:sp>
      <p:pic>
        <p:nvPicPr>
          <p:cNvPr id="3" name="Picture 2">
            <a:extLst>
              <a:ext uri="{FF2B5EF4-FFF2-40B4-BE49-F238E27FC236}">
                <a16:creationId xmlns:a16="http://schemas.microsoft.com/office/drawing/2014/main" id="{EF5D9347-7E1D-4D3C-BA2B-D1063149E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462" y="1209675"/>
            <a:ext cx="2862165" cy="4431126"/>
          </a:xfrm>
          <a:prstGeom prst="rect">
            <a:avLst/>
          </a:prstGeom>
        </p:spPr>
      </p:pic>
      <p:pic>
        <p:nvPicPr>
          <p:cNvPr id="6" name="Picture 5">
            <a:extLst>
              <a:ext uri="{FF2B5EF4-FFF2-40B4-BE49-F238E27FC236}">
                <a16:creationId xmlns:a16="http://schemas.microsoft.com/office/drawing/2014/main" id="{9099EB90-59F0-4D02-9A72-17F886D79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0100" y="1209675"/>
            <a:ext cx="3771900" cy="4438650"/>
          </a:xfrm>
          <a:prstGeom prst="rect">
            <a:avLst/>
          </a:prstGeom>
        </p:spPr>
      </p:pic>
      <p:pic>
        <p:nvPicPr>
          <p:cNvPr id="11" name="Picture 10">
            <a:extLst>
              <a:ext uri="{FF2B5EF4-FFF2-40B4-BE49-F238E27FC236}">
                <a16:creationId xmlns:a16="http://schemas.microsoft.com/office/drawing/2014/main" id="{61F4D6AF-A1F5-41D0-AF55-D10894FB30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09675"/>
            <a:ext cx="3371850" cy="4438650"/>
          </a:xfrm>
          <a:prstGeom prst="rect">
            <a:avLst/>
          </a:prstGeom>
        </p:spPr>
      </p:pic>
    </p:spTree>
    <p:extLst>
      <p:ext uri="{BB962C8B-B14F-4D97-AF65-F5344CB8AC3E}">
        <p14:creationId xmlns:p14="http://schemas.microsoft.com/office/powerpoint/2010/main" val="187830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138499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Understanding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Feature Distribution Over Classes</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distribution over classes shows how a feature’s values are spread across different class labels in a classification problem.</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helps determine how well a feature can separate or distinguish between the classes, influencing its usefulness in the model.</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8</a:t>
            </a:fld>
            <a:endParaRPr lang="en-US"/>
          </a:p>
        </p:txBody>
      </p:sp>
      <p:pic>
        <p:nvPicPr>
          <p:cNvPr id="8" name="Picture 7">
            <a:extLst>
              <a:ext uri="{FF2B5EF4-FFF2-40B4-BE49-F238E27FC236}">
                <a16:creationId xmlns:a16="http://schemas.microsoft.com/office/drawing/2014/main" id="{DB3E812D-E71B-4109-973F-9DCB7A6D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35832"/>
            <a:ext cx="493818" cy="493818"/>
          </a:xfrm>
          <a:prstGeom prst="rect">
            <a:avLst/>
          </a:prstGeom>
        </p:spPr>
      </p:pic>
      <p:pic>
        <p:nvPicPr>
          <p:cNvPr id="5" name="Picture 4">
            <a:extLst>
              <a:ext uri="{FF2B5EF4-FFF2-40B4-BE49-F238E27FC236}">
                <a16:creationId xmlns:a16="http://schemas.microsoft.com/office/drawing/2014/main" id="{0FECCA57-27B8-4DBF-86CE-1BAC285B9A35}"/>
              </a:ext>
            </a:extLst>
          </p:cNvPr>
          <p:cNvPicPr>
            <a:picLocks noChangeAspect="1"/>
          </p:cNvPicPr>
          <p:nvPr/>
        </p:nvPicPr>
        <p:blipFill>
          <a:blip r:embed="rId3"/>
          <a:stretch>
            <a:fillRect/>
          </a:stretch>
        </p:blipFill>
        <p:spPr>
          <a:xfrm>
            <a:off x="2627411" y="1545996"/>
            <a:ext cx="6205730" cy="5312004"/>
          </a:xfrm>
          <a:prstGeom prst="rect">
            <a:avLst/>
          </a:prstGeom>
        </p:spPr>
      </p:pic>
    </p:spTree>
    <p:extLst>
      <p:ext uri="{BB962C8B-B14F-4D97-AF65-F5344CB8AC3E}">
        <p14:creationId xmlns:p14="http://schemas.microsoft.com/office/powerpoint/2010/main" val="83368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C4F532-1507-4C5C-A50B-D722A01084E3}"/>
              </a:ext>
            </a:extLst>
          </p:cNvPr>
          <p:cNvSpPr txBox="1"/>
          <p:nvPr/>
        </p:nvSpPr>
        <p:spPr>
          <a:xfrm>
            <a:off x="0" y="-16729"/>
            <a:ext cx="12192000" cy="236988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Understanding</a:t>
            </a:r>
          </a:p>
          <a:p>
            <a:pPr lvl="2" algn="just"/>
            <a:endParaRPr lang="en-US" sz="1600" dirty="0">
              <a:solidFill>
                <a:schemeClr val="accent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Feature Correlation</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Feature correlation measures the relationship between two features, </a:t>
            </a:r>
            <a:r>
              <a:rPr lang="en-US" sz="1600" b="1" dirty="0">
                <a:latin typeface="Times New Roman" panose="02020603050405020304" pitchFamily="18" charset="0"/>
                <a:cs typeface="Times New Roman" panose="02020603050405020304" pitchFamily="18" charset="0"/>
              </a:rPr>
              <a:t>indicating how changes in one affect the other</a:t>
            </a:r>
            <a:r>
              <a:rPr lang="en-US" sz="1600"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correlation coefficient (e.g., Pearson's) ranges from -1 to 1, with +1 meaning perfect positive correlation, 0 meaning no correlation, and -1 meaning perfect negative correlation. A high correlation between features can </a:t>
            </a:r>
            <a:r>
              <a:rPr lang="en-US" sz="1600" b="1" dirty="0">
                <a:latin typeface="Times New Roman" panose="02020603050405020304" pitchFamily="18" charset="0"/>
                <a:cs typeface="Times New Roman" panose="02020603050405020304" pitchFamily="18" charset="0"/>
              </a:rPr>
              <a:t>lead to redundancy</a:t>
            </a:r>
            <a:r>
              <a:rPr lang="en-US" sz="1600" dirty="0">
                <a:latin typeface="Times New Roman" panose="02020603050405020304" pitchFamily="18" charset="0"/>
                <a:cs typeface="Times New Roman" panose="02020603050405020304" pitchFamily="18" charset="0"/>
              </a:rPr>
              <a:t> and affect model performance. Reducing correlated features can improve model efficiency and accuracy.</a:t>
            </a:r>
          </a:p>
          <a:p>
            <a:pPr marL="742950" lvl="1"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Feature redundancy occurs when two or more features are highly correlated, providing similar information. It is generally undesirable </a:t>
            </a:r>
            <a:r>
              <a:rPr lang="en-US" sz="1600" dirty="0">
                <a:latin typeface="Times New Roman" panose="02020603050405020304" pitchFamily="18" charset="0"/>
                <a:cs typeface="Times New Roman" panose="02020603050405020304" pitchFamily="18" charset="0"/>
              </a:rPr>
              <a:t>as it can lead to overfitting, increase computational complexity, and reduce interpretability.</a:t>
            </a:r>
          </a:p>
        </p:txBody>
      </p:sp>
      <p:sp>
        <p:nvSpPr>
          <p:cNvPr id="7" name="Slide Number Placeholder 6">
            <a:extLst>
              <a:ext uri="{FF2B5EF4-FFF2-40B4-BE49-F238E27FC236}">
                <a16:creationId xmlns:a16="http://schemas.microsoft.com/office/drawing/2014/main" id="{E22F867C-BF35-4803-A833-21287A6992B1}"/>
              </a:ext>
            </a:extLst>
          </p:cNvPr>
          <p:cNvSpPr>
            <a:spLocks noGrp="1"/>
          </p:cNvSpPr>
          <p:nvPr>
            <p:ph type="sldNum" sz="quarter" idx="12"/>
          </p:nvPr>
        </p:nvSpPr>
        <p:spPr/>
        <p:txBody>
          <a:bodyPr/>
          <a:lstStyle/>
          <a:p>
            <a:fld id="{331865F6-1260-4793-BC31-634261E56994}" type="slidenum">
              <a:rPr lang="en-US" smtClean="0"/>
              <a:t>9</a:t>
            </a:fld>
            <a:endParaRPr lang="en-US"/>
          </a:p>
        </p:txBody>
      </p:sp>
      <p:pic>
        <p:nvPicPr>
          <p:cNvPr id="8" name="Picture 7">
            <a:extLst>
              <a:ext uri="{FF2B5EF4-FFF2-40B4-BE49-F238E27FC236}">
                <a16:creationId xmlns:a16="http://schemas.microsoft.com/office/drawing/2014/main" id="{DB3E812D-E71B-4109-973F-9DCB7A6D1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8731" y="5935832"/>
            <a:ext cx="493818" cy="493818"/>
          </a:xfrm>
          <a:prstGeom prst="rect">
            <a:avLst/>
          </a:prstGeom>
        </p:spPr>
      </p:pic>
      <p:pic>
        <p:nvPicPr>
          <p:cNvPr id="9" name="Picture 8">
            <a:extLst>
              <a:ext uri="{FF2B5EF4-FFF2-40B4-BE49-F238E27FC236}">
                <a16:creationId xmlns:a16="http://schemas.microsoft.com/office/drawing/2014/main" id="{6A2825AB-F393-47BB-970E-A7DF26DC800A}"/>
              </a:ext>
            </a:extLst>
          </p:cNvPr>
          <p:cNvPicPr>
            <a:picLocks noChangeAspect="1"/>
          </p:cNvPicPr>
          <p:nvPr/>
        </p:nvPicPr>
        <p:blipFill>
          <a:blip r:embed="rId3"/>
          <a:stretch>
            <a:fillRect/>
          </a:stretch>
        </p:blipFill>
        <p:spPr>
          <a:xfrm>
            <a:off x="3391701" y="2353151"/>
            <a:ext cx="5090150" cy="4504849"/>
          </a:xfrm>
          <a:prstGeom prst="rect">
            <a:avLst/>
          </a:prstGeom>
        </p:spPr>
      </p:pic>
    </p:spTree>
    <p:extLst>
      <p:ext uri="{BB962C8B-B14F-4D97-AF65-F5344CB8AC3E}">
        <p14:creationId xmlns:p14="http://schemas.microsoft.com/office/powerpoint/2010/main" val="301456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5610</TotalTime>
  <Words>12819</Words>
  <Application>Microsoft Office PowerPoint</Application>
  <PresentationFormat>Widescreen</PresentationFormat>
  <Paragraphs>1031</Paragraphs>
  <Slides>70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Calibri Light</vt:lpstr>
      <vt:lpstr>Cambria Math</vt:lpstr>
      <vt:lpstr>Georgia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Seyed Muhammad Hossein Mousavi</dc:creator>
  <cp:lastModifiedBy>Seyed Muhammad Hossein Mousavi</cp:lastModifiedBy>
  <cp:revision>138</cp:revision>
  <dcterms:created xsi:type="dcterms:W3CDTF">2024-09-04T15:45:30Z</dcterms:created>
  <dcterms:modified xsi:type="dcterms:W3CDTF">2024-10-20T00:02:04Z</dcterms:modified>
</cp:coreProperties>
</file>