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4" r:id="rId3"/>
    <p:sldId id="270" r:id="rId4"/>
    <p:sldId id="271" r:id="rId5"/>
    <p:sldId id="272" r:id="rId6"/>
    <p:sldId id="268" r:id="rId7"/>
    <p:sldId id="266" r:id="rId8"/>
    <p:sldId id="267" r:id="rId9"/>
    <p:sldId id="265" r:id="rId10"/>
    <p:sldId id="269" r:id="rId11"/>
    <p:sldId id="273" r:id="rId12"/>
    <p:sldId id="274" r:id="rId13"/>
    <p:sldId id="276" r:id="rId14"/>
    <p:sldId id="275"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60376-E744-42F0-BFE9-2ED7B98B24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5B3F68-388F-4350-9B66-13CBC9BC43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286F42-A770-4E16-97D1-019E9F0211DE}"/>
              </a:ext>
            </a:extLst>
          </p:cNvPr>
          <p:cNvSpPr>
            <a:spLocks noGrp="1"/>
          </p:cNvSpPr>
          <p:nvPr>
            <p:ph type="dt" sz="half" idx="10"/>
          </p:nvPr>
        </p:nvSpPr>
        <p:spPr/>
        <p:txBody>
          <a:bodyPr/>
          <a:lstStyle/>
          <a:p>
            <a:fld id="{7F6C3FEA-60E9-431E-A8B9-D6315D4A3EBD}" type="datetimeFigureOut">
              <a:rPr lang="en-US" smtClean="0"/>
              <a:t>10/20/2024</a:t>
            </a:fld>
            <a:endParaRPr lang="en-US"/>
          </a:p>
        </p:txBody>
      </p:sp>
      <p:sp>
        <p:nvSpPr>
          <p:cNvPr id="5" name="Footer Placeholder 4">
            <a:extLst>
              <a:ext uri="{FF2B5EF4-FFF2-40B4-BE49-F238E27FC236}">
                <a16:creationId xmlns:a16="http://schemas.microsoft.com/office/drawing/2014/main" id="{F727356A-48DA-4B47-A3CF-63799094FD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15FAE-32E0-4337-BD0D-F5E0A7F427A6}"/>
              </a:ext>
            </a:extLst>
          </p:cNvPr>
          <p:cNvSpPr>
            <a:spLocks noGrp="1"/>
          </p:cNvSpPr>
          <p:nvPr>
            <p:ph type="sldNum" sz="quarter" idx="12"/>
          </p:nvPr>
        </p:nvSpPr>
        <p:spPr/>
        <p:txBody>
          <a:bodyPr/>
          <a:lstStyle/>
          <a:p>
            <a:fld id="{079A24FF-DCEC-4575-BA52-344C9FD022E7}" type="slidenum">
              <a:rPr lang="en-US" smtClean="0"/>
              <a:t>‹#›</a:t>
            </a:fld>
            <a:endParaRPr lang="en-US"/>
          </a:p>
        </p:txBody>
      </p:sp>
    </p:spTree>
    <p:extLst>
      <p:ext uri="{BB962C8B-B14F-4D97-AF65-F5344CB8AC3E}">
        <p14:creationId xmlns:p14="http://schemas.microsoft.com/office/powerpoint/2010/main" val="2651773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545BC-FFA8-4D76-B00D-C6FBBE4C16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1AA9D-5042-42A3-B77E-598FE879C2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6744B-C3F3-422E-BD23-DE266FAB5AAE}"/>
              </a:ext>
            </a:extLst>
          </p:cNvPr>
          <p:cNvSpPr>
            <a:spLocks noGrp="1"/>
          </p:cNvSpPr>
          <p:nvPr>
            <p:ph type="dt" sz="half" idx="10"/>
          </p:nvPr>
        </p:nvSpPr>
        <p:spPr/>
        <p:txBody>
          <a:bodyPr/>
          <a:lstStyle/>
          <a:p>
            <a:fld id="{7F6C3FEA-60E9-431E-A8B9-D6315D4A3EBD}" type="datetimeFigureOut">
              <a:rPr lang="en-US" smtClean="0"/>
              <a:t>10/20/2024</a:t>
            </a:fld>
            <a:endParaRPr lang="en-US"/>
          </a:p>
        </p:txBody>
      </p:sp>
      <p:sp>
        <p:nvSpPr>
          <p:cNvPr id="5" name="Footer Placeholder 4">
            <a:extLst>
              <a:ext uri="{FF2B5EF4-FFF2-40B4-BE49-F238E27FC236}">
                <a16:creationId xmlns:a16="http://schemas.microsoft.com/office/drawing/2014/main" id="{E57F4C79-2264-4A68-9A5D-8A592D292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7E240-C07D-4BC8-99F9-AD04A15B0278}"/>
              </a:ext>
            </a:extLst>
          </p:cNvPr>
          <p:cNvSpPr>
            <a:spLocks noGrp="1"/>
          </p:cNvSpPr>
          <p:nvPr>
            <p:ph type="sldNum" sz="quarter" idx="12"/>
          </p:nvPr>
        </p:nvSpPr>
        <p:spPr/>
        <p:txBody>
          <a:bodyPr/>
          <a:lstStyle/>
          <a:p>
            <a:fld id="{079A24FF-DCEC-4575-BA52-344C9FD022E7}" type="slidenum">
              <a:rPr lang="en-US" smtClean="0"/>
              <a:t>‹#›</a:t>
            </a:fld>
            <a:endParaRPr lang="en-US"/>
          </a:p>
        </p:txBody>
      </p:sp>
    </p:spTree>
    <p:extLst>
      <p:ext uri="{BB962C8B-B14F-4D97-AF65-F5344CB8AC3E}">
        <p14:creationId xmlns:p14="http://schemas.microsoft.com/office/powerpoint/2010/main" val="4223639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27E2C7-F063-414F-AFF8-77BFB48448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D676E7-653E-4D69-AFD7-881DCDABBF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0C9FBA-5B29-4650-9464-5D661A38A20F}"/>
              </a:ext>
            </a:extLst>
          </p:cNvPr>
          <p:cNvSpPr>
            <a:spLocks noGrp="1"/>
          </p:cNvSpPr>
          <p:nvPr>
            <p:ph type="dt" sz="half" idx="10"/>
          </p:nvPr>
        </p:nvSpPr>
        <p:spPr/>
        <p:txBody>
          <a:bodyPr/>
          <a:lstStyle/>
          <a:p>
            <a:fld id="{7F6C3FEA-60E9-431E-A8B9-D6315D4A3EBD}" type="datetimeFigureOut">
              <a:rPr lang="en-US" smtClean="0"/>
              <a:t>10/20/2024</a:t>
            </a:fld>
            <a:endParaRPr lang="en-US"/>
          </a:p>
        </p:txBody>
      </p:sp>
      <p:sp>
        <p:nvSpPr>
          <p:cNvPr id="5" name="Footer Placeholder 4">
            <a:extLst>
              <a:ext uri="{FF2B5EF4-FFF2-40B4-BE49-F238E27FC236}">
                <a16:creationId xmlns:a16="http://schemas.microsoft.com/office/drawing/2014/main" id="{8780B174-0687-48C5-B5EF-3C36AEEAB4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6031A-B7DB-4247-B17B-9B9889D03C0B}"/>
              </a:ext>
            </a:extLst>
          </p:cNvPr>
          <p:cNvSpPr>
            <a:spLocks noGrp="1"/>
          </p:cNvSpPr>
          <p:nvPr>
            <p:ph type="sldNum" sz="quarter" idx="12"/>
          </p:nvPr>
        </p:nvSpPr>
        <p:spPr/>
        <p:txBody>
          <a:bodyPr/>
          <a:lstStyle/>
          <a:p>
            <a:fld id="{079A24FF-DCEC-4575-BA52-344C9FD022E7}" type="slidenum">
              <a:rPr lang="en-US" smtClean="0"/>
              <a:t>‹#›</a:t>
            </a:fld>
            <a:endParaRPr lang="en-US"/>
          </a:p>
        </p:txBody>
      </p:sp>
    </p:spTree>
    <p:extLst>
      <p:ext uri="{BB962C8B-B14F-4D97-AF65-F5344CB8AC3E}">
        <p14:creationId xmlns:p14="http://schemas.microsoft.com/office/powerpoint/2010/main" val="43187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E08E-D427-4D90-910F-D7EF14AE7E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A92DD9-65F6-490A-A007-99AFD0B02A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52A850-ABA6-43E3-A6CD-F59B67BC5479}"/>
              </a:ext>
            </a:extLst>
          </p:cNvPr>
          <p:cNvSpPr>
            <a:spLocks noGrp="1"/>
          </p:cNvSpPr>
          <p:nvPr>
            <p:ph type="dt" sz="half" idx="10"/>
          </p:nvPr>
        </p:nvSpPr>
        <p:spPr/>
        <p:txBody>
          <a:bodyPr/>
          <a:lstStyle/>
          <a:p>
            <a:fld id="{7F6C3FEA-60E9-431E-A8B9-D6315D4A3EBD}" type="datetimeFigureOut">
              <a:rPr lang="en-US" smtClean="0"/>
              <a:t>10/20/2024</a:t>
            </a:fld>
            <a:endParaRPr lang="en-US"/>
          </a:p>
        </p:txBody>
      </p:sp>
      <p:sp>
        <p:nvSpPr>
          <p:cNvPr id="5" name="Footer Placeholder 4">
            <a:extLst>
              <a:ext uri="{FF2B5EF4-FFF2-40B4-BE49-F238E27FC236}">
                <a16:creationId xmlns:a16="http://schemas.microsoft.com/office/drawing/2014/main" id="{A955BF9F-3B37-4969-9C4A-59CA0263EC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C1738A-6F12-467C-B3E2-2B5BF9F97F47}"/>
              </a:ext>
            </a:extLst>
          </p:cNvPr>
          <p:cNvSpPr>
            <a:spLocks noGrp="1"/>
          </p:cNvSpPr>
          <p:nvPr>
            <p:ph type="sldNum" sz="quarter" idx="12"/>
          </p:nvPr>
        </p:nvSpPr>
        <p:spPr/>
        <p:txBody>
          <a:bodyPr/>
          <a:lstStyle/>
          <a:p>
            <a:fld id="{079A24FF-DCEC-4575-BA52-344C9FD022E7}" type="slidenum">
              <a:rPr lang="en-US" smtClean="0"/>
              <a:t>‹#›</a:t>
            </a:fld>
            <a:endParaRPr lang="en-US"/>
          </a:p>
        </p:txBody>
      </p:sp>
    </p:spTree>
    <p:extLst>
      <p:ext uri="{BB962C8B-B14F-4D97-AF65-F5344CB8AC3E}">
        <p14:creationId xmlns:p14="http://schemas.microsoft.com/office/powerpoint/2010/main" val="1211670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FA00-810C-4DA7-B93C-064CE1BD40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10B31D-E439-4615-B895-4E8FE45681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75EFD3-5E4D-4E73-A88E-C531EE2BFD25}"/>
              </a:ext>
            </a:extLst>
          </p:cNvPr>
          <p:cNvSpPr>
            <a:spLocks noGrp="1"/>
          </p:cNvSpPr>
          <p:nvPr>
            <p:ph type="dt" sz="half" idx="10"/>
          </p:nvPr>
        </p:nvSpPr>
        <p:spPr/>
        <p:txBody>
          <a:bodyPr/>
          <a:lstStyle/>
          <a:p>
            <a:fld id="{7F6C3FEA-60E9-431E-A8B9-D6315D4A3EBD}" type="datetimeFigureOut">
              <a:rPr lang="en-US" smtClean="0"/>
              <a:t>10/20/2024</a:t>
            </a:fld>
            <a:endParaRPr lang="en-US"/>
          </a:p>
        </p:txBody>
      </p:sp>
      <p:sp>
        <p:nvSpPr>
          <p:cNvPr id="5" name="Footer Placeholder 4">
            <a:extLst>
              <a:ext uri="{FF2B5EF4-FFF2-40B4-BE49-F238E27FC236}">
                <a16:creationId xmlns:a16="http://schemas.microsoft.com/office/drawing/2014/main" id="{0298647C-6144-4056-918D-804E38CB8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0E5D66-3B3F-449D-BD1E-F8EA351C210A}"/>
              </a:ext>
            </a:extLst>
          </p:cNvPr>
          <p:cNvSpPr>
            <a:spLocks noGrp="1"/>
          </p:cNvSpPr>
          <p:nvPr>
            <p:ph type="sldNum" sz="quarter" idx="12"/>
          </p:nvPr>
        </p:nvSpPr>
        <p:spPr/>
        <p:txBody>
          <a:bodyPr/>
          <a:lstStyle/>
          <a:p>
            <a:fld id="{079A24FF-DCEC-4575-BA52-344C9FD022E7}" type="slidenum">
              <a:rPr lang="en-US" smtClean="0"/>
              <a:t>‹#›</a:t>
            </a:fld>
            <a:endParaRPr lang="en-US"/>
          </a:p>
        </p:txBody>
      </p:sp>
    </p:spTree>
    <p:extLst>
      <p:ext uri="{BB962C8B-B14F-4D97-AF65-F5344CB8AC3E}">
        <p14:creationId xmlns:p14="http://schemas.microsoft.com/office/powerpoint/2010/main" val="507550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98950-A6C8-48A8-8A0A-C592E35A8B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9979F6-5530-4D9D-B8D6-664356E8C4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9397FD-13F9-4CD0-B812-095941E457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0F58C9-C6B2-494E-B9A7-B77CDE5511AA}"/>
              </a:ext>
            </a:extLst>
          </p:cNvPr>
          <p:cNvSpPr>
            <a:spLocks noGrp="1"/>
          </p:cNvSpPr>
          <p:nvPr>
            <p:ph type="dt" sz="half" idx="10"/>
          </p:nvPr>
        </p:nvSpPr>
        <p:spPr/>
        <p:txBody>
          <a:bodyPr/>
          <a:lstStyle/>
          <a:p>
            <a:fld id="{7F6C3FEA-60E9-431E-A8B9-D6315D4A3EBD}" type="datetimeFigureOut">
              <a:rPr lang="en-US" smtClean="0"/>
              <a:t>10/20/2024</a:t>
            </a:fld>
            <a:endParaRPr lang="en-US"/>
          </a:p>
        </p:txBody>
      </p:sp>
      <p:sp>
        <p:nvSpPr>
          <p:cNvPr id="6" name="Footer Placeholder 5">
            <a:extLst>
              <a:ext uri="{FF2B5EF4-FFF2-40B4-BE49-F238E27FC236}">
                <a16:creationId xmlns:a16="http://schemas.microsoft.com/office/drawing/2014/main" id="{ABA0803F-9869-4E3D-A884-297E7551BF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87FD62-3F0E-420C-9A43-30BCFE92F6B6}"/>
              </a:ext>
            </a:extLst>
          </p:cNvPr>
          <p:cNvSpPr>
            <a:spLocks noGrp="1"/>
          </p:cNvSpPr>
          <p:nvPr>
            <p:ph type="sldNum" sz="quarter" idx="12"/>
          </p:nvPr>
        </p:nvSpPr>
        <p:spPr/>
        <p:txBody>
          <a:bodyPr/>
          <a:lstStyle/>
          <a:p>
            <a:fld id="{079A24FF-DCEC-4575-BA52-344C9FD022E7}" type="slidenum">
              <a:rPr lang="en-US" smtClean="0"/>
              <a:t>‹#›</a:t>
            </a:fld>
            <a:endParaRPr lang="en-US"/>
          </a:p>
        </p:txBody>
      </p:sp>
    </p:spTree>
    <p:extLst>
      <p:ext uri="{BB962C8B-B14F-4D97-AF65-F5344CB8AC3E}">
        <p14:creationId xmlns:p14="http://schemas.microsoft.com/office/powerpoint/2010/main" val="4251227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14526-8F2F-4CD4-8F4B-A7D594B5C7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71273F-1962-4B0A-B853-BCA831DA1C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8F602E-6C88-4BFB-8E56-6B9FD07B57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60AFE2-63FA-4497-8D31-BD26623A26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724D89-BEFF-4529-A0A4-097AE77F54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1819D3-6253-4FB6-B05A-921C6F79F68C}"/>
              </a:ext>
            </a:extLst>
          </p:cNvPr>
          <p:cNvSpPr>
            <a:spLocks noGrp="1"/>
          </p:cNvSpPr>
          <p:nvPr>
            <p:ph type="dt" sz="half" idx="10"/>
          </p:nvPr>
        </p:nvSpPr>
        <p:spPr/>
        <p:txBody>
          <a:bodyPr/>
          <a:lstStyle/>
          <a:p>
            <a:fld id="{7F6C3FEA-60E9-431E-A8B9-D6315D4A3EBD}" type="datetimeFigureOut">
              <a:rPr lang="en-US" smtClean="0"/>
              <a:t>10/20/2024</a:t>
            </a:fld>
            <a:endParaRPr lang="en-US"/>
          </a:p>
        </p:txBody>
      </p:sp>
      <p:sp>
        <p:nvSpPr>
          <p:cNvPr id="8" name="Footer Placeholder 7">
            <a:extLst>
              <a:ext uri="{FF2B5EF4-FFF2-40B4-BE49-F238E27FC236}">
                <a16:creationId xmlns:a16="http://schemas.microsoft.com/office/drawing/2014/main" id="{9F5F2972-3B04-43B4-B2FF-970916F2ED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88638C-3D01-46D9-A21F-741E6359F288}"/>
              </a:ext>
            </a:extLst>
          </p:cNvPr>
          <p:cNvSpPr>
            <a:spLocks noGrp="1"/>
          </p:cNvSpPr>
          <p:nvPr>
            <p:ph type="sldNum" sz="quarter" idx="12"/>
          </p:nvPr>
        </p:nvSpPr>
        <p:spPr/>
        <p:txBody>
          <a:bodyPr/>
          <a:lstStyle/>
          <a:p>
            <a:fld id="{079A24FF-DCEC-4575-BA52-344C9FD022E7}" type="slidenum">
              <a:rPr lang="en-US" smtClean="0"/>
              <a:t>‹#›</a:t>
            </a:fld>
            <a:endParaRPr lang="en-US"/>
          </a:p>
        </p:txBody>
      </p:sp>
    </p:spTree>
    <p:extLst>
      <p:ext uri="{BB962C8B-B14F-4D97-AF65-F5344CB8AC3E}">
        <p14:creationId xmlns:p14="http://schemas.microsoft.com/office/powerpoint/2010/main" val="423123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7B50-23A1-491E-B807-6DD69DBCE3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DCAB08-F0EA-48CB-80B1-CF4559BEC49D}"/>
              </a:ext>
            </a:extLst>
          </p:cNvPr>
          <p:cNvSpPr>
            <a:spLocks noGrp="1"/>
          </p:cNvSpPr>
          <p:nvPr>
            <p:ph type="dt" sz="half" idx="10"/>
          </p:nvPr>
        </p:nvSpPr>
        <p:spPr/>
        <p:txBody>
          <a:bodyPr/>
          <a:lstStyle/>
          <a:p>
            <a:fld id="{7F6C3FEA-60E9-431E-A8B9-D6315D4A3EBD}" type="datetimeFigureOut">
              <a:rPr lang="en-US" smtClean="0"/>
              <a:t>10/20/2024</a:t>
            </a:fld>
            <a:endParaRPr lang="en-US"/>
          </a:p>
        </p:txBody>
      </p:sp>
      <p:sp>
        <p:nvSpPr>
          <p:cNvPr id="4" name="Footer Placeholder 3">
            <a:extLst>
              <a:ext uri="{FF2B5EF4-FFF2-40B4-BE49-F238E27FC236}">
                <a16:creationId xmlns:a16="http://schemas.microsoft.com/office/drawing/2014/main" id="{303265D9-7160-4F9D-9334-7F8E8798DC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E269BE-840C-47DA-8A31-A22332066771}"/>
              </a:ext>
            </a:extLst>
          </p:cNvPr>
          <p:cNvSpPr>
            <a:spLocks noGrp="1"/>
          </p:cNvSpPr>
          <p:nvPr>
            <p:ph type="sldNum" sz="quarter" idx="12"/>
          </p:nvPr>
        </p:nvSpPr>
        <p:spPr/>
        <p:txBody>
          <a:bodyPr/>
          <a:lstStyle/>
          <a:p>
            <a:fld id="{079A24FF-DCEC-4575-BA52-344C9FD022E7}" type="slidenum">
              <a:rPr lang="en-US" smtClean="0"/>
              <a:t>‹#›</a:t>
            </a:fld>
            <a:endParaRPr lang="en-US"/>
          </a:p>
        </p:txBody>
      </p:sp>
    </p:spTree>
    <p:extLst>
      <p:ext uri="{BB962C8B-B14F-4D97-AF65-F5344CB8AC3E}">
        <p14:creationId xmlns:p14="http://schemas.microsoft.com/office/powerpoint/2010/main" val="4226821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D21C2-3FA3-4C36-B07F-10C24AEFAE82}"/>
              </a:ext>
            </a:extLst>
          </p:cNvPr>
          <p:cNvSpPr>
            <a:spLocks noGrp="1"/>
          </p:cNvSpPr>
          <p:nvPr>
            <p:ph type="dt" sz="half" idx="10"/>
          </p:nvPr>
        </p:nvSpPr>
        <p:spPr/>
        <p:txBody>
          <a:bodyPr/>
          <a:lstStyle/>
          <a:p>
            <a:fld id="{7F6C3FEA-60E9-431E-A8B9-D6315D4A3EBD}" type="datetimeFigureOut">
              <a:rPr lang="en-US" smtClean="0"/>
              <a:t>10/20/2024</a:t>
            </a:fld>
            <a:endParaRPr lang="en-US"/>
          </a:p>
        </p:txBody>
      </p:sp>
      <p:sp>
        <p:nvSpPr>
          <p:cNvPr id="3" name="Footer Placeholder 2">
            <a:extLst>
              <a:ext uri="{FF2B5EF4-FFF2-40B4-BE49-F238E27FC236}">
                <a16:creationId xmlns:a16="http://schemas.microsoft.com/office/drawing/2014/main" id="{16A801E5-4BD1-4E08-BC9A-D7D7E732B9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ADCFFF-ECE6-42F2-9C1A-350ACD56BF75}"/>
              </a:ext>
            </a:extLst>
          </p:cNvPr>
          <p:cNvSpPr>
            <a:spLocks noGrp="1"/>
          </p:cNvSpPr>
          <p:nvPr>
            <p:ph type="sldNum" sz="quarter" idx="12"/>
          </p:nvPr>
        </p:nvSpPr>
        <p:spPr/>
        <p:txBody>
          <a:bodyPr/>
          <a:lstStyle/>
          <a:p>
            <a:fld id="{079A24FF-DCEC-4575-BA52-344C9FD022E7}" type="slidenum">
              <a:rPr lang="en-US" smtClean="0"/>
              <a:t>‹#›</a:t>
            </a:fld>
            <a:endParaRPr lang="en-US"/>
          </a:p>
        </p:txBody>
      </p:sp>
    </p:spTree>
    <p:extLst>
      <p:ext uri="{BB962C8B-B14F-4D97-AF65-F5344CB8AC3E}">
        <p14:creationId xmlns:p14="http://schemas.microsoft.com/office/powerpoint/2010/main" val="3280000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7385-3629-4733-8661-6487A78A3D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B2015D-C4A4-4343-A0AA-0F625F5A14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409647-AE34-434B-BCD5-5C3D18134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000773-1794-4440-A2FE-F8434B1B8928}"/>
              </a:ext>
            </a:extLst>
          </p:cNvPr>
          <p:cNvSpPr>
            <a:spLocks noGrp="1"/>
          </p:cNvSpPr>
          <p:nvPr>
            <p:ph type="dt" sz="half" idx="10"/>
          </p:nvPr>
        </p:nvSpPr>
        <p:spPr/>
        <p:txBody>
          <a:bodyPr/>
          <a:lstStyle/>
          <a:p>
            <a:fld id="{7F6C3FEA-60E9-431E-A8B9-D6315D4A3EBD}" type="datetimeFigureOut">
              <a:rPr lang="en-US" smtClean="0"/>
              <a:t>10/20/2024</a:t>
            </a:fld>
            <a:endParaRPr lang="en-US"/>
          </a:p>
        </p:txBody>
      </p:sp>
      <p:sp>
        <p:nvSpPr>
          <p:cNvPr id="6" name="Footer Placeholder 5">
            <a:extLst>
              <a:ext uri="{FF2B5EF4-FFF2-40B4-BE49-F238E27FC236}">
                <a16:creationId xmlns:a16="http://schemas.microsoft.com/office/drawing/2014/main" id="{1ED3796B-629E-485C-BD8E-F3284EB55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FE902-56C4-46DD-B2C8-670235CFF857}"/>
              </a:ext>
            </a:extLst>
          </p:cNvPr>
          <p:cNvSpPr>
            <a:spLocks noGrp="1"/>
          </p:cNvSpPr>
          <p:nvPr>
            <p:ph type="sldNum" sz="quarter" idx="12"/>
          </p:nvPr>
        </p:nvSpPr>
        <p:spPr/>
        <p:txBody>
          <a:bodyPr/>
          <a:lstStyle/>
          <a:p>
            <a:fld id="{079A24FF-DCEC-4575-BA52-344C9FD022E7}" type="slidenum">
              <a:rPr lang="en-US" smtClean="0"/>
              <a:t>‹#›</a:t>
            </a:fld>
            <a:endParaRPr lang="en-US"/>
          </a:p>
        </p:txBody>
      </p:sp>
    </p:spTree>
    <p:extLst>
      <p:ext uri="{BB962C8B-B14F-4D97-AF65-F5344CB8AC3E}">
        <p14:creationId xmlns:p14="http://schemas.microsoft.com/office/powerpoint/2010/main" val="4098130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7DDE1-D9A7-4314-B17A-AB148E4B8B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0B1E52-FFFC-41A5-8F65-AAA98717C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F618DF-90BF-41E0-9E4E-49138B5D3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F9FE1-65F4-4934-86B2-12F1DA96728E}"/>
              </a:ext>
            </a:extLst>
          </p:cNvPr>
          <p:cNvSpPr>
            <a:spLocks noGrp="1"/>
          </p:cNvSpPr>
          <p:nvPr>
            <p:ph type="dt" sz="half" idx="10"/>
          </p:nvPr>
        </p:nvSpPr>
        <p:spPr/>
        <p:txBody>
          <a:bodyPr/>
          <a:lstStyle/>
          <a:p>
            <a:fld id="{7F6C3FEA-60E9-431E-A8B9-D6315D4A3EBD}" type="datetimeFigureOut">
              <a:rPr lang="en-US" smtClean="0"/>
              <a:t>10/20/2024</a:t>
            </a:fld>
            <a:endParaRPr lang="en-US"/>
          </a:p>
        </p:txBody>
      </p:sp>
      <p:sp>
        <p:nvSpPr>
          <p:cNvPr id="6" name="Footer Placeholder 5">
            <a:extLst>
              <a:ext uri="{FF2B5EF4-FFF2-40B4-BE49-F238E27FC236}">
                <a16:creationId xmlns:a16="http://schemas.microsoft.com/office/drawing/2014/main" id="{D16F6E26-9DE1-4B9E-AD62-1F510A972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0300C6-36E2-4A7A-909B-2A79B5075A88}"/>
              </a:ext>
            </a:extLst>
          </p:cNvPr>
          <p:cNvSpPr>
            <a:spLocks noGrp="1"/>
          </p:cNvSpPr>
          <p:nvPr>
            <p:ph type="sldNum" sz="quarter" idx="12"/>
          </p:nvPr>
        </p:nvSpPr>
        <p:spPr/>
        <p:txBody>
          <a:bodyPr/>
          <a:lstStyle/>
          <a:p>
            <a:fld id="{079A24FF-DCEC-4575-BA52-344C9FD022E7}" type="slidenum">
              <a:rPr lang="en-US" smtClean="0"/>
              <a:t>‹#›</a:t>
            </a:fld>
            <a:endParaRPr lang="en-US"/>
          </a:p>
        </p:txBody>
      </p:sp>
    </p:spTree>
    <p:extLst>
      <p:ext uri="{BB962C8B-B14F-4D97-AF65-F5344CB8AC3E}">
        <p14:creationId xmlns:p14="http://schemas.microsoft.com/office/powerpoint/2010/main" val="3242542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40000"/>
                <a:lumOff val="60000"/>
              </a:schemeClr>
            </a:gs>
            <a:gs pos="18000">
              <a:schemeClr val="accent4">
                <a:lumMod val="20000"/>
                <a:lumOff val="80000"/>
              </a:schemeClr>
            </a:gs>
            <a:gs pos="43000">
              <a:schemeClr val="accent6">
                <a:lumMod val="20000"/>
                <a:lumOff val="80000"/>
              </a:schemeClr>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609F0A-5335-4C8E-B760-312E46D958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60D50A-D3EA-4EF6-A496-BF4057351D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1DBA2-ABB2-40E1-932A-3EB20D7F3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C3FEA-60E9-431E-A8B9-D6315D4A3EBD}" type="datetimeFigureOut">
              <a:rPr lang="en-US" smtClean="0"/>
              <a:t>10/20/2024</a:t>
            </a:fld>
            <a:endParaRPr lang="en-US"/>
          </a:p>
        </p:txBody>
      </p:sp>
      <p:sp>
        <p:nvSpPr>
          <p:cNvPr id="5" name="Footer Placeholder 4">
            <a:extLst>
              <a:ext uri="{FF2B5EF4-FFF2-40B4-BE49-F238E27FC236}">
                <a16:creationId xmlns:a16="http://schemas.microsoft.com/office/drawing/2014/main" id="{4B014A80-428A-4E5B-ABB9-752DE4D863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703921-ED20-444D-A875-C6A180156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A24FF-DCEC-4575-BA52-344C9FD022E7}" type="slidenum">
              <a:rPr lang="en-US" smtClean="0"/>
              <a:t>‹#›</a:t>
            </a:fld>
            <a:endParaRPr lang="en-US"/>
          </a:p>
        </p:txBody>
      </p:sp>
    </p:spTree>
    <p:extLst>
      <p:ext uri="{BB962C8B-B14F-4D97-AF65-F5344CB8AC3E}">
        <p14:creationId xmlns:p14="http://schemas.microsoft.com/office/powerpoint/2010/main" val="263744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mailto:mosavi.a.i.buali@gmail.com" TargetMode="External"/><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1</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367644" y="-16729"/>
            <a:ext cx="5847179" cy="5240152"/>
          </a:xfrm>
          <a:prstGeom prst="rect">
            <a:avLst/>
          </a:prstGeom>
          <a:noFill/>
        </p:spPr>
        <p:txBody>
          <a:bodyPr wrap="square" rtlCol="0">
            <a:spAutoFit/>
          </a:bodyPr>
          <a:lstStyle/>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Outline</a:t>
            </a:r>
          </a:p>
          <a:p>
            <a:pPr marL="742950" lvl="1"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Definition</a:t>
            </a:r>
          </a:p>
          <a:p>
            <a:pPr marL="742950" lvl="1"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Applications</a:t>
            </a:r>
          </a:p>
          <a:p>
            <a:pPr marL="742950" lvl="1"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Importance</a:t>
            </a:r>
          </a:p>
          <a:p>
            <a:pPr marL="742950" lvl="1"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Challenges</a:t>
            </a:r>
          </a:p>
          <a:p>
            <a:pPr marL="742950" lvl="1"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Methods</a:t>
            </a:r>
          </a:p>
          <a:p>
            <a:pPr marL="1200150" lvl="2" indent="-285750" algn="just">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Early Fusion</a:t>
            </a:r>
          </a:p>
          <a:p>
            <a:pPr marL="1200150" lvl="2" indent="-285750" algn="just">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Late Fusion</a:t>
            </a:r>
          </a:p>
          <a:p>
            <a:pPr marL="1200150" lvl="2" indent="-285750" algn="just">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Intermediate Fusion (Hybrid Fusion)</a:t>
            </a:r>
          </a:p>
        </p:txBody>
      </p:sp>
      <p:pic>
        <p:nvPicPr>
          <p:cNvPr id="3" name="Picture 2">
            <a:extLst>
              <a:ext uri="{FF2B5EF4-FFF2-40B4-BE49-F238E27FC236}">
                <a16:creationId xmlns:a16="http://schemas.microsoft.com/office/drawing/2014/main" id="{8676AE5B-E39E-4411-B028-1F5983945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052" y="1930222"/>
            <a:ext cx="1932495" cy="1932495"/>
          </a:xfrm>
          <a:prstGeom prst="rect">
            <a:avLst/>
          </a:prstGeom>
        </p:spPr>
      </p:pic>
      <p:pic>
        <p:nvPicPr>
          <p:cNvPr id="8" name="Picture 7" descr="A clipboard with a pen&#10;&#10;Description automatically generated">
            <a:extLst>
              <a:ext uri="{FF2B5EF4-FFF2-40B4-BE49-F238E27FC236}">
                <a16:creationId xmlns:a16="http://schemas.microsoft.com/office/drawing/2014/main" id="{E8F7CEF3-C208-4E17-AC21-D32116151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1459" y="5505254"/>
            <a:ext cx="851096" cy="851096"/>
          </a:xfrm>
          <a:prstGeom prst="rect">
            <a:avLst/>
          </a:prstGeom>
          <a:ln>
            <a:noFill/>
          </a:ln>
          <a:effectLst>
            <a:outerShdw blurRad="190500" algn="tl" rotWithShape="0">
              <a:srgbClr val="000000">
                <a:alpha val="70000"/>
              </a:srgbClr>
            </a:outerShdw>
          </a:effectLst>
        </p:spPr>
      </p:pic>
      <p:cxnSp>
        <p:nvCxnSpPr>
          <p:cNvPr id="5" name="Straight Arrow Connector 4">
            <a:extLst>
              <a:ext uri="{FF2B5EF4-FFF2-40B4-BE49-F238E27FC236}">
                <a16:creationId xmlns:a16="http://schemas.microsoft.com/office/drawing/2014/main" id="{32948FA8-D2AA-4B42-A040-C0D583C1756E}"/>
              </a:ext>
            </a:extLst>
          </p:cNvPr>
          <p:cNvCxnSpPr>
            <a:cxnSpLocks/>
            <a:stCxn id="26" idx="2"/>
          </p:cNvCxnSpPr>
          <p:nvPr/>
        </p:nvCxnSpPr>
        <p:spPr>
          <a:xfrm flipH="1">
            <a:off x="10084949" y="1619134"/>
            <a:ext cx="1129417" cy="730426"/>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5B656740-783C-4C97-9DB6-BD9B1010CD24}"/>
              </a:ext>
            </a:extLst>
          </p:cNvPr>
          <p:cNvCxnSpPr>
            <a:cxnSpLocks/>
            <a:stCxn id="25" idx="2"/>
          </p:cNvCxnSpPr>
          <p:nvPr/>
        </p:nvCxnSpPr>
        <p:spPr>
          <a:xfrm>
            <a:off x="7041613" y="1464788"/>
            <a:ext cx="1935811" cy="1193612"/>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a:extLst>
              <a:ext uri="{FF2B5EF4-FFF2-40B4-BE49-F238E27FC236}">
                <a16:creationId xmlns:a16="http://schemas.microsoft.com/office/drawing/2014/main" id="{E8DD2932-3E82-4520-9FC0-06B003F7450D}"/>
              </a:ext>
            </a:extLst>
          </p:cNvPr>
          <p:cNvCxnSpPr>
            <a:cxnSpLocks/>
            <a:stCxn id="23" idx="0"/>
          </p:cNvCxnSpPr>
          <p:nvPr/>
        </p:nvCxnSpPr>
        <p:spPr>
          <a:xfrm flipV="1">
            <a:off x="7694233" y="3429000"/>
            <a:ext cx="1144648" cy="744805"/>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FFA1609D-EDC8-44FE-BA0E-F5B60E09297B}"/>
              </a:ext>
            </a:extLst>
          </p:cNvPr>
          <p:cNvCxnSpPr>
            <a:cxnSpLocks/>
            <a:stCxn id="24" idx="0"/>
          </p:cNvCxnSpPr>
          <p:nvPr/>
        </p:nvCxnSpPr>
        <p:spPr>
          <a:xfrm flipH="1" flipV="1">
            <a:off x="9530499" y="3497344"/>
            <a:ext cx="1358166" cy="70677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3" name="Rectangle: Rounded Corners 22">
            <a:extLst>
              <a:ext uri="{FF2B5EF4-FFF2-40B4-BE49-F238E27FC236}">
                <a16:creationId xmlns:a16="http://schemas.microsoft.com/office/drawing/2014/main" id="{516F92EB-2A23-444A-A7BA-601421DFB144}"/>
              </a:ext>
            </a:extLst>
          </p:cNvPr>
          <p:cNvSpPr/>
          <p:nvPr/>
        </p:nvSpPr>
        <p:spPr>
          <a:xfrm>
            <a:off x="6895296" y="4173805"/>
            <a:ext cx="1597873" cy="438094"/>
          </a:xfrm>
          <a:prstGeom prst="roundRect">
            <a:avLst/>
          </a:prstGeom>
          <a:ln w="57150"/>
          <a:effectLst>
            <a:glow rad="228600">
              <a:schemeClr val="accent1">
                <a:satMod val="175000"/>
                <a:alpha val="40000"/>
              </a:schemeClr>
            </a:glow>
          </a:effectLst>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pPr algn="just"/>
            <a:r>
              <a:rPr lang="en-US" sz="1800" b="1">
                <a:latin typeface="Times New Roman" panose="02020603050405020304" pitchFamily="18" charset="0"/>
                <a:cs typeface="Times New Roman" panose="02020603050405020304" pitchFamily="18" charset="0"/>
              </a:rPr>
              <a:t>Eye Tracking</a:t>
            </a:r>
            <a:endParaRPr lang="en-US" sz="1800" b="1" dirty="0">
              <a:latin typeface="Times New Roman" panose="02020603050405020304" pitchFamily="18" charset="0"/>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B968E031-B9DD-4E0F-970E-F2D18E5837DD}"/>
              </a:ext>
            </a:extLst>
          </p:cNvPr>
          <p:cNvSpPr/>
          <p:nvPr/>
        </p:nvSpPr>
        <p:spPr>
          <a:xfrm>
            <a:off x="9744982" y="4204122"/>
            <a:ext cx="2287366" cy="438094"/>
          </a:xfrm>
          <a:prstGeom prst="roundRect">
            <a:avLst/>
          </a:prstGeom>
          <a:ln w="57150"/>
          <a:effectLst>
            <a:glow rad="228600">
              <a:schemeClr val="tx1">
                <a:alpha val="40000"/>
              </a:schemeClr>
            </a:glow>
          </a:effectLst>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pPr algn="just"/>
            <a:r>
              <a:rPr lang="en-US" sz="1800" b="1" dirty="0">
                <a:latin typeface="Times New Roman" panose="02020603050405020304" pitchFamily="18" charset="0"/>
                <a:cs typeface="Times New Roman" panose="02020603050405020304" pitchFamily="18" charset="0"/>
              </a:rPr>
              <a:t>Physiological Signals</a:t>
            </a:r>
          </a:p>
        </p:txBody>
      </p:sp>
      <p:sp>
        <p:nvSpPr>
          <p:cNvPr id="25" name="Rectangle: Rounded Corners 24">
            <a:extLst>
              <a:ext uri="{FF2B5EF4-FFF2-40B4-BE49-F238E27FC236}">
                <a16:creationId xmlns:a16="http://schemas.microsoft.com/office/drawing/2014/main" id="{8BB7FC6F-8FF1-4F9F-8BA3-D2D4A3C34542}"/>
              </a:ext>
            </a:extLst>
          </p:cNvPr>
          <p:cNvSpPr/>
          <p:nvPr/>
        </p:nvSpPr>
        <p:spPr>
          <a:xfrm>
            <a:off x="6012964" y="1026694"/>
            <a:ext cx="2057298" cy="438094"/>
          </a:xfrm>
          <a:prstGeom prst="roundRect">
            <a:avLst/>
          </a:prstGeom>
          <a:ln w="57150"/>
          <a:effectLst>
            <a:glow rad="228600">
              <a:schemeClr val="accent6">
                <a:satMod val="175000"/>
                <a:alpha val="40000"/>
              </a:schemeClr>
            </a:glow>
          </a:effectLst>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pPr algn="just"/>
            <a:r>
              <a:rPr lang="en-US" sz="1800" b="1" dirty="0">
                <a:latin typeface="Times New Roman" panose="02020603050405020304" pitchFamily="18" charset="0"/>
                <a:cs typeface="Times New Roman" panose="02020603050405020304" pitchFamily="18" charset="0"/>
              </a:rPr>
              <a:t>Facial Expressions</a:t>
            </a:r>
          </a:p>
        </p:txBody>
      </p:sp>
      <p:sp>
        <p:nvSpPr>
          <p:cNvPr id="26" name="Rectangle: Rounded Corners 25">
            <a:extLst>
              <a:ext uri="{FF2B5EF4-FFF2-40B4-BE49-F238E27FC236}">
                <a16:creationId xmlns:a16="http://schemas.microsoft.com/office/drawing/2014/main" id="{712196AE-B93C-400A-A30D-48880E735DB3}"/>
              </a:ext>
            </a:extLst>
          </p:cNvPr>
          <p:cNvSpPr/>
          <p:nvPr/>
        </p:nvSpPr>
        <p:spPr>
          <a:xfrm>
            <a:off x="10420547" y="1181040"/>
            <a:ext cx="1587638" cy="438094"/>
          </a:xfrm>
          <a:prstGeom prst="roundRect">
            <a:avLst/>
          </a:prstGeom>
          <a:ln w="57150"/>
          <a:effectLst>
            <a:glow rad="228600">
              <a:schemeClr val="accent2">
                <a:satMod val="175000"/>
                <a:alpha val="40000"/>
              </a:schemeClr>
            </a:glow>
          </a:effectLst>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pPr algn="just"/>
            <a:r>
              <a:rPr lang="en-US" sz="1800" b="1" dirty="0">
                <a:latin typeface="Times New Roman" panose="02020603050405020304" pitchFamily="18" charset="0"/>
                <a:cs typeface="Times New Roman" panose="02020603050405020304" pitchFamily="18" charset="0"/>
              </a:rPr>
              <a:t>Body Motion</a:t>
            </a:r>
          </a:p>
        </p:txBody>
      </p:sp>
      <p:sp>
        <p:nvSpPr>
          <p:cNvPr id="34" name="Rectangle: Rounded Corners 33">
            <a:extLst>
              <a:ext uri="{FF2B5EF4-FFF2-40B4-BE49-F238E27FC236}">
                <a16:creationId xmlns:a16="http://schemas.microsoft.com/office/drawing/2014/main" id="{86130286-2F42-4578-82CF-9F9C10488FA0}"/>
              </a:ext>
            </a:extLst>
          </p:cNvPr>
          <p:cNvSpPr/>
          <p:nvPr/>
        </p:nvSpPr>
        <p:spPr>
          <a:xfrm>
            <a:off x="8490012" y="175598"/>
            <a:ext cx="1492188" cy="438094"/>
          </a:xfrm>
          <a:prstGeom prst="roundRect">
            <a:avLst/>
          </a:prstGeom>
          <a:ln w="57150">
            <a:solidFill>
              <a:srgbClr val="7030A0"/>
            </a:solidFill>
          </a:ln>
          <a:effectLst>
            <a:glow rad="228600">
              <a:srgbClr val="7030A0">
                <a:alpha val="40000"/>
              </a:srgbClr>
            </a:glow>
            <a:outerShdw blurRad="76200" dist="12700" dir="8100000" sy="-23000" kx="800400" algn="br" rotWithShape="0">
              <a:prstClr val="black">
                <a:alpha val="20000"/>
              </a:prstClr>
            </a:outerShdw>
          </a:effectLst>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pPr algn="just"/>
            <a:r>
              <a:rPr lang="en-US" sz="1800" b="1" dirty="0">
                <a:latin typeface="Times New Roman" panose="02020603050405020304" pitchFamily="18" charset="0"/>
                <a:cs typeface="Times New Roman" panose="02020603050405020304" pitchFamily="18" charset="0"/>
              </a:rPr>
              <a:t>Fused Signal</a:t>
            </a:r>
          </a:p>
        </p:txBody>
      </p:sp>
      <p:cxnSp>
        <p:nvCxnSpPr>
          <p:cNvPr id="36" name="Straight Arrow Connector 35">
            <a:extLst>
              <a:ext uri="{FF2B5EF4-FFF2-40B4-BE49-F238E27FC236}">
                <a16:creationId xmlns:a16="http://schemas.microsoft.com/office/drawing/2014/main" id="{E3A8E47F-32C2-44C1-B355-C2C4D16D4A60}"/>
              </a:ext>
            </a:extLst>
          </p:cNvPr>
          <p:cNvCxnSpPr>
            <a:cxnSpLocks/>
            <a:stCxn id="34" idx="2"/>
          </p:cNvCxnSpPr>
          <p:nvPr/>
        </p:nvCxnSpPr>
        <p:spPr>
          <a:xfrm>
            <a:off x="9236106" y="613692"/>
            <a:ext cx="22053" cy="2493633"/>
          </a:xfrm>
          <a:prstGeom prst="straightConnector1">
            <a:avLst/>
          </a:prstGeom>
          <a:ln w="57150">
            <a:solidFill>
              <a:srgbClr val="7030A0"/>
            </a:solidFill>
            <a:tailEnd type="triangle"/>
          </a:ln>
          <a:effectLst/>
        </p:spPr>
        <p:style>
          <a:lnRef idx="3">
            <a:schemeClr val="accent1"/>
          </a:lnRef>
          <a:fillRef idx="0">
            <a:schemeClr val="accent1"/>
          </a:fillRef>
          <a:effectRef idx="2">
            <a:schemeClr val="accent1"/>
          </a:effectRef>
          <a:fontRef idx="minor">
            <a:schemeClr val="tx1"/>
          </a:fontRef>
        </p:style>
      </p:cxnSp>
      <p:pic>
        <p:nvPicPr>
          <p:cNvPr id="38" name="Picture 37">
            <a:extLst>
              <a:ext uri="{FF2B5EF4-FFF2-40B4-BE49-F238E27FC236}">
                <a16:creationId xmlns:a16="http://schemas.microsoft.com/office/drawing/2014/main" id="{4EA78E1D-F99C-492B-B959-4DA14C4CB6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644" y="953004"/>
            <a:ext cx="433290" cy="433290"/>
          </a:xfrm>
          <a:prstGeom prst="rect">
            <a:avLst/>
          </a:prstGeom>
        </p:spPr>
      </p:pic>
      <p:pic>
        <p:nvPicPr>
          <p:cNvPr id="40" name="Picture 39">
            <a:extLst>
              <a:ext uri="{FF2B5EF4-FFF2-40B4-BE49-F238E27FC236}">
                <a16:creationId xmlns:a16="http://schemas.microsoft.com/office/drawing/2014/main" id="{908BBE59-74DE-4B42-B4F3-C7F5890D9D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241" y="2069755"/>
            <a:ext cx="438094" cy="438094"/>
          </a:xfrm>
          <a:prstGeom prst="rect">
            <a:avLst/>
          </a:prstGeom>
        </p:spPr>
      </p:pic>
      <p:pic>
        <p:nvPicPr>
          <p:cNvPr id="42" name="Picture 41">
            <a:extLst>
              <a:ext uri="{FF2B5EF4-FFF2-40B4-BE49-F238E27FC236}">
                <a16:creationId xmlns:a16="http://schemas.microsoft.com/office/drawing/2014/main" id="{D2CAD26A-6932-4BE7-9846-520CBEE0F5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644" y="2613380"/>
            <a:ext cx="433290" cy="433290"/>
          </a:xfrm>
          <a:prstGeom prst="rect">
            <a:avLst/>
          </a:prstGeom>
        </p:spPr>
      </p:pic>
      <p:pic>
        <p:nvPicPr>
          <p:cNvPr id="44" name="Picture 43">
            <a:extLst>
              <a:ext uri="{FF2B5EF4-FFF2-40B4-BE49-F238E27FC236}">
                <a16:creationId xmlns:a16="http://schemas.microsoft.com/office/drawing/2014/main" id="{738697F1-74F1-45DC-95FC-64672363FA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643" y="3191309"/>
            <a:ext cx="433291" cy="433291"/>
          </a:xfrm>
          <a:prstGeom prst="rect">
            <a:avLst/>
          </a:prstGeom>
        </p:spPr>
      </p:pic>
      <p:pic>
        <p:nvPicPr>
          <p:cNvPr id="46" name="Picture 45">
            <a:extLst>
              <a:ext uri="{FF2B5EF4-FFF2-40B4-BE49-F238E27FC236}">
                <a16:creationId xmlns:a16="http://schemas.microsoft.com/office/drawing/2014/main" id="{A096CF37-1789-429A-BA44-A5F3627F06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200000">
            <a:off x="7430495" y="2206310"/>
            <a:ext cx="744804" cy="744804"/>
          </a:xfrm>
          <a:prstGeom prst="rect">
            <a:avLst/>
          </a:prstGeom>
          <a:effectLst>
            <a:glow rad="228600">
              <a:schemeClr val="accent4">
                <a:satMod val="175000"/>
                <a:alpha val="40000"/>
              </a:schemeClr>
            </a:glow>
          </a:effectLst>
        </p:spPr>
      </p:pic>
      <p:pic>
        <p:nvPicPr>
          <p:cNvPr id="47" name="Picture 46">
            <a:extLst>
              <a:ext uri="{FF2B5EF4-FFF2-40B4-BE49-F238E27FC236}">
                <a16:creationId xmlns:a16="http://schemas.microsoft.com/office/drawing/2014/main" id="{EBA93FD5-5768-4BAA-BD12-FED8517B448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8382006">
            <a:off x="8561209" y="4546208"/>
            <a:ext cx="744804" cy="744804"/>
          </a:xfrm>
          <a:prstGeom prst="rect">
            <a:avLst/>
          </a:prstGeom>
          <a:effectLst>
            <a:glow rad="63500">
              <a:schemeClr val="accent2">
                <a:satMod val="175000"/>
                <a:alpha val="40000"/>
              </a:schemeClr>
            </a:glow>
            <a:softEdge rad="31750"/>
          </a:effectLst>
        </p:spPr>
      </p:pic>
      <p:pic>
        <p:nvPicPr>
          <p:cNvPr id="50" name="Picture 49">
            <a:extLst>
              <a:ext uri="{FF2B5EF4-FFF2-40B4-BE49-F238E27FC236}">
                <a16:creationId xmlns:a16="http://schemas.microsoft.com/office/drawing/2014/main" id="{95E03914-5BAF-4BFF-A612-2D0C837DA5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3570137">
            <a:off x="10954246" y="1956785"/>
            <a:ext cx="744804" cy="744804"/>
          </a:xfrm>
          <a:prstGeom prst="rect">
            <a:avLst/>
          </a:prstGeom>
          <a:effectLst>
            <a:glow rad="63500">
              <a:schemeClr val="accent6">
                <a:satMod val="175000"/>
                <a:alpha val="40000"/>
              </a:schemeClr>
            </a:glow>
            <a:outerShdw blurRad="50800" dist="38100" dir="2700000" algn="tl" rotWithShape="0">
              <a:prstClr val="black">
                <a:alpha val="40000"/>
              </a:prstClr>
            </a:outerShdw>
          </a:effectLst>
        </p:spPr>
      </p:pic>
      <p:pic>
        <p:nvPicPr>
          <p:cNvPr id="65" name="Picture 64">
            <a:extLst>
              <a:ext uri="{FF2B5EF4-FFF2-40B4-BE49-F238E27FC236}">
                <a16:creationId xmlns:a16="http://schemas.microsoft.com/office/drawing/2014/main" id="{7403259D-6018-47E4-8662-FA74D5EEF6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5476" y="1526130"/>
            <a:ext cx="438094" cy="438094"/>
          </a:xfrm>
          <a:prstGeom prst="rect">
            <a:avLst/>
          </a:prstGeom>
        </p:spPr>
      </p:pic>
      <p:cxnSp>
        <p:nvCxnSpPr>
          <p:cNvPr id="57" name="Straight Arrow Connector 56">
            <a:extLst>
              <a:ext uri="{FF2B5EF4-FFF2-40B4-BE49-F238E27FC236}">
                <a16:creationId xmlns:a16="http://schemas.microsoft.com/office/drawing/2014/main" id="{7A800FF9-86CA-436D-8DB9-5C0F33183E05}"/>
              </a:ext>
            </a:extLst>
          </p:cNvPr>
          <p:cNvCxnSpPr>
            <a:cxnSpLocks/>
            <a:stCxn id="51" idx="0"/>
          </p:cNvCxnSpPr>
          <p:nvPr/>
        </p:nvCxnSpPr>
        <p:spPr>
          <a:xfrm flipV="1">
            <a:off x="10977462" y="2206309"/>
            <a:ext cx="337333" cy="1044919"/>
          </a:xfrm>
          <a:prstGeom prst="straightConnector1">
            <a:avLst/>
          </a:prstGeom>
          <a:ln w="57150">
            <a:solidFill>
              <a:schemeClr val="accent6">
                <a:lumMod val="60000"/>
                <a:lumOff val="4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53" name="Straight Arrow Connector 52">
            <a:extLst>
              <a:ext uri="{FF2B5EF4-FFF2-40B4-BE49-F238E27FC236}">
                <a16:creationId xmlns:a16="http://schemas.microsoft.com/office/drawing/2014/main" id="{C705308D-2EE4-47B4-AA62-25EBE23CD041}"/>
              </a:ext>
            </a:extLst>
          </p:cNvPr>
          <p:cNvCxnSpPr>
            <a:cxnSpLocks/>
            <a:stCxn id="48" idx="0"/>
          </p:cNvCxnSpPr>
          <p:nvPr/>
        </p:nvCxnSpPr>
        <p:spPr>
          <a:xfrm flipV="1">
            <a:off x="6473870" y="2581736"/>
            <a:ext cx="1433719" cy="661276"/>
          </a:xfrm>
          <a:prstGeom prst="straightConnector1">
            <a:avLst/>
          </a:prstGeom>
          <a:ln w="57150">
            <a:solidFill>
              <a:schemeClr val="accent4">
                <a:lumMod val="60000"/>
                <a:lumOff val="4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55" name="Straight Arrow Connector 54">
            <a:extLst>
              <a:ext uri="{FF2B5EF4-FFF2-40B4-BE49-F238E27FC236}">
                <a16:creationId xmlns:a16="http://schemas.microsoft.com/office/drawing/2014/main" id="{A7B8A5B3-1DFD-4414-B8BC-710DAE30E2F5}"/>
              </a:ext>
            </a:extLst>
          </p:cNvPr>
          <p:cNvCxnSpPr>
            <a:cxnSpLocks/>
            <a:stCxn id="49" idx="0"/>
          </p:cNvCxnSpPr>
          <p:nvPr/>
        </p:nvCxnSpPr>
        <p:spPr>
          <a:xfrm flipH="1" flipV="1">
            <a:off x="8908330" y="4920792"/>
            <a:ext cx="795216" cy="924876"/>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8" name="Rectangle: Rounded Corners 47">
            <a:extLst>
              <a:ext uri="{FF2B5EF4-FFF2-40B4-BE49-F238E27FC236}">
                <a16:creationId xmlns:a16="http://schemas.microsoft.com/office/drawing/2014/main" id="{ECD8E8F3-81AC-41F6-AF4C-0B40EF9CF66E}"/>
              </a:ext>
            </a:extLst>
          </p:cNvPr>
          <p:cNvSpPr/>
          <p:nvPr/>
        </p:nvSpPr>
        <p:spPr>
          <a:xfrm>
            <a:off x="5467616" y="3243012"/>
            <a:ext cx="2012508" cy="438094"/>
          </a:xfrm>
          <a:prstGeom prst="roundRect">
            <a:avLst/>
          </a:prstGeom>
          <a:ln w="57150"/>
          <a:effectLst>
            <a:glow rad="228600">
              <a:schemeClr val="accent4">
                <a:satMod val="175000"/>
                <a:alpha val="40000"/>
              </a:schemeClr>
            </a:glow>
          </a:effectLst>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pPr algn="just"/>
            <a:r>
              <a:rPr lang="en-US" sz="1800" b="1" dirty="0">
                <a:latin typeface="Times New Roman" panose="02020603050405020304" pitchFamily="18" charset="0"/>
                <a:cs typeface="Times New Roman" panose="02020603050405020304" pitchFamily="18" charset="0"/>
              </a:rPr>
              <a:t>Vocal Expressions</a:t>
            </a:r>
          </a:p>
        </p:txBody>
      </p:sp>
      <p:sp>
        <p:nvSpPr>
          <p:cNvPr id="51" name="Rectangle: Rounded Corners 50">
            <a:extLst>
              <a:ext uri="{FF2B5EF4-FFF2-40B4-BE49-F238E27FC236}">
                <a16:creationId xmlns:a16="http://schemas.microsoft.com/office/drawing/2014/main" id="{F51AFB77-4860-4DB2-B564-37F68229C0EF}"/>
              </a:ext>
            </a:extLst>
          </p:cNvPr>
          <p:cNvSpPr/>
          <p:nvPr/>
        </p:nvSpPr>
        <p:spPr>
          <a:xfrm>
            <a:off x="10610678" y="3251228"/>
            <a:ext cx="733568" cy="438094"/>
          </a:xfrm>
          <a:prstGeom prst="roundRect">
            <a:avLst/>
          </a:prstGeom>
          <a:ln w="57150">
            <a:solidFill>
              <a:schemeClr val="accent6">
                <a:lumMod val="75000"/>
              </a:schemeClr>
            </a:solidFill>
          </a:ln>
          <a:effectLst>
            <a:glow rad="228600">
              <a:schemeClr val="accent6">
                <a:satMod val="175000"/>
                <a:alpha val="40000"/>
              </a:schemeClr>
            </a:glow>
          </a:effectLst>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pPr algn="just"/>
            <a:r>
              <a:rPr lang="en-US" sz="1800" b="1" dirty="0">
                <a:latin typeface="Times New Roman" panose="02020603050405020304" pitchFamily="18" charset="0"/>
                <a:cs typeface="Times New Roman" panose="02020603050405020304" pitchFamily="18" charset="0"/>
              </a:rPr>
              <a:t>Text</a:t>
            </a:r>
          </a:p>
        </p:txBody>
      </p:sp>
      <p:sp>
        <p:nvSpPr>
          <p:cNvPr id="49" name="Rectangle: Rounded Corners 48">
            <a:extLst>
              <a:ext uri="{FF2B5EF4-FFF2-40B4-BE49-F238E27FC236}">
                <a16:creationId xmlns:a16="http://schemas.microsoft.com/office/drawing/2014/main" id="{93BA772D-EE77-4B3C-B2AD-BB66E0CD2348}"/>
              </a:ext>
            </a:extLst>
          </p:cNvPr>
          <p:cNvSpPr/>
          <p:nvPr/>
        </p:nvSpPr>
        <p:spPr>
          <a:xfrm>
            <a:off x="8838881" y="5845668"/>
            <a:ext cx="1729330" cy="438094"/>
          </a:xfrm>
          <a:prstGeom prst="roundRect">
            <a:avLst/>
          </a:prstGeom>
          <a:ln w="57150"/>
          <a:effectLst>
            <a:glow rad="228600">
              <a:schemeClr val="accent2">
                <a:satMod val="175000"/>
                <a:alpha val="40000"/>
              </a:schemeClr>
            </a:glow>
          </a:effectLst>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pPr algn="just"/>
            <a:r>
              <a:rPr lang="en-US" sz="1800" b="1" dirty="0">
                <a:latin typeface="Times New Roman" panose="02020603050405020304" pitchFamily="18" charset="0"/>
                <a:cs typeface="Times New Roman" panose="02020603050405020304" pitchFamily="18" charset="0"/>
              </a:rPr>
              <a:t>Face Tracking</a:t>
            </a:r>
          </a:p>
        </p:txBody>
      </p:sp>
      <p:sp>
        <p:nvSpPr>
          <p:cNvPr id="84" name="TextBox 83">
            <a:extLst>
              <a:ext uri="{FF2B5EF4-FFF2-40B4-BE49-F238E27FC236}">
                <a16:creationId xmlns:a16="http://schemas.microsoft.com/office/drawing/2014/main" id="{87CC244A-4C9F-4EFC-B4FA-F698C383CCFF}"/>
              </a:ext>
            </a:extLst>
          </p:cNvPr>
          <p:cNvSpPr txBox="1"/>
          <p:nvPr/>
        </p:nvSpPr>
        <p:spPr>
          <a:xfrm>
            <a:off x="0" y="-22845"/>
            <a:ext cx="6155702" cy="584775"/>
          </a:xfrm>
          <a:prstGeom prst="rect">
            <a:avLst/>
          </a:prstGeom>
          <a:noFill/>
        </p:spPr>
        <p:txBody>
          <a:bodyPr wrap="square">
            <a:spAutoFit/>
          </a:bodyPr>
          <a:lstStyle/>
          <a:p>
            <a:pPr algn="just"/>
            <a:r>
              <a:rPr lang="en-US"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Multi-Modal Fusion</a:t>
            </a:r>
          </a:p>
        </p:txBody>
      </p:sp>
      <p:sp>
        <p:nvSpPr>
          <p:cNvPr id="2" name="TextBox 1">
            <a:extLst>
              <a:ext uri="{FF2B5EF4-FFF2-40B4-BE49-F238E27FC236}">
                <a16:creationId xmlns:a16="http://schemas.microsoft.com/office/drawing/2014/main" id="{DCAB409F-6350-47B7-8067-14E73D3C78D3}"/>
              </a:ext>
            </a:extLst>
          </p:cNvPr>
          <p:cNvSpPr txBox="1"/>
          <p:nvPr/>
        </p:nvSpPr>
        <p:spPr>
          <a:xfrm>
            <a:off x="97730" y="5683597"/>
            <a:ext cx="4295162" cy="1200329"/>
          </a:xfrm>
          <a:prstGeom prst="rect">
            <a:avLst/>
          </a:prstGeom>
          <a:noFill/>
        </p:spPr>
        <p:txBody>
          <a:bodyPr wrap="square" rtlCol="0">
            <a:spAutoFit/>
          </a:bodyPr>
          <a:lstStyle/>
          <a:p>
            <a:r>
              <a:rPr lang="en-US" i="1" dirty="0"/>
              <a:t>By: Seyed Muhammad Hossein Mousavi</a:t>
            </a:r>
          </a:p>
          <a:p>
            <a:r>
              <a:rPr lang="en-US" i="1" dirty="0">
                <a:hlinkClick r:id="rId10"/>
              </a:rPr>
              <a:t>mosavi.a.i.buali@gmail.com</a:t>
            </a:r>
            <a:endParaRPr lang="en-US" i="1" dirty="0"/>
          </a:p>
          <a:p>
            <a:r>
              <a:rPr lang="en-US" i="1" dirty="0"/>
              <a:t>Lugano, Switzerland</a:t>
            </a:r>
          </a:p>
          <a:p>
            <a:r>
              <a:rPr lang="en-US" i="1" dirty="0"/>
              <a:t>October 2024</a:t>
            </a:r>
          </a:p>
        </p:txBody>
      </p:sp>
    </p:spTree>
    <p:extLst>
      <p:ext uri="{BB962C8B-B14F-4D97-AF65-F5344CB8AC3E}">
        <p14:creationId xmlns:p14="http://schemas.microsoft.com/office/powerpoint/2010/main" val="2534851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10</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6617196"/>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Methods</a:t>
            </a:r>
          </a:p>
          <a:p>
            <a:pPr marL="742950" lvl="1" indent="-285750" algn="just">
              <a:lnSpc>
                <a:spcPct val="150000"/>
              </a:lnSpc>
              <a:buFont typeface="Wingdings" panose="05000000000000000000" pitchFamily="2" charset="2"/>
              <a:buChar char="Ø"/>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Early Fusion (Feature-Level Fusion)</a:t>
            </a:r>
            <a:endParaRPr lang="en-US" dirty="0">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Feature Concatenation</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Directly concatenates feature vectors from different modalities into a single, large feature vector</a:t>
            </a:r>
            <a:r>
              <a:rPr lang="en-US" dirty="0">
                <a:latin typeface="Times New Roman" panose="02020603050405020304" pitchFamily="18" charset="0"/>
                <a:cs typeface="Times New Roman" panose="02020603050405020304" pitchFamily="18" charset="0"/>
              </a:rPr>
              <a:t>. </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This simple and straightforward method is often the </a:t>
            </a:r>
            <a:r>
              <a:rPr lang="en-US" b="1" dirty="0">
                <a:solidFill>
                  <a:srgbClr val="FF0000"/>
                </a:solidFill>
                <a:latin typeface="Times New Roman" panose="02020603050405020304" pitchFamily="18" charset="0"/>
                <a:cs typeface="Times New Roman" panose="02020603050405020304" pitchFamily="18" charset="0"/>
              </a:rPr>
              <a:t>baseline approach in early fusion</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Principal Component Analysis (PCA): </a:t>
            </a:r>
            <a:r>
              <a:rPr lang="en-US" dirty="0">
                <a:latin typeface="Times New Roman" panose="02020603050405020304" pitchFamily="18" charset="0"/>
                <a:cs typeface="Times New Roman" panose="02020603050405020304" pitchFamily="18" charset="0"/>
              </a:rPr>
              <a:t>A statistical technique used to reduce the dimensionality of large data sets by transforming the original variables into a new set of variables (principal components), which are linear combinations of the original variables and capture the maximum variance within the dataset.</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Canonical Correlation Analysis (CCA): </a:t>
            </a:r>
            <a:r>
              <a:rPr lang="en-US" dirty="0">
                <a:latin typeface="Times New Roman" panose="02020603050405020304" pitchFamily="18" charset="0"/>
                <a:cs typeface="Times New Roman" panose="02020603050405020304" pitchFamily="18" charset="0"/>
              </a:rPr>
              <a:t>A way to </a:t>
            </a:r>
            <a:r>
              <a:rPr lang="en-US" b="1" dirty="0">
                <a:solidFill>
                  <a:srgbClr val="FF0000"/>
                </a:solidFill>
                <a:latin typeface="Times New Roman" panose="02020603050405020304" pitchFamily="18" charset="0"/>
                <a:cs typeface="Times New Roman" panose="02020603050405020304" pitchFamily="18" charset="0"/>
              </a:rPr>
              <a:t>derive features from two sets of variables by finding linear combinations of the variables in each dataset</a:t>
            </a:r>
            <a:r>
              <a:rPr lang="en-US" dirty="0">
                <a:latin typeface="Times New Roman" panose="02020603050405020304" pitchFamily="18" charset="0"/>
                <a:cs typeface="Times New Roman" panose="02020603050405020304" pitchFamily="18" charset="0"/>
              </a:rPr>
              <a:t> that are maximally correlated with each other. </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It's particularly useful for </a:t>
            </a:r>
            <a:r>
              <a:rPr lang="en-US" b="1" dirty="0">
                <a:latin typeface="Times New Roman" panose="02020603050405020304" pitchFamily="18" charset="0"/>
                <a:cs typeface="Times New Roman" panose="02020603050405020304" pitchFamily="18" charset="0"/>
              </a:rPr>
              <a:t>discovering the relationships between two sets of modalities</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Deep Learning</a:t>
            </a:r>
            <a:r>
              <a:rPr lang="en-US" dirty="0">
                <a:latin typeface="Times New Roman" panose="02020603050405020304" pitchFamily="18" charset="0"/>
                <a:cs typeface="Times New Roman" panose="02020603050405020304" pitchFamily="18" charset="0"/>
              </a:rPr>
              <a:t>: Uses deep learning frameworks, such as convolutional neural networks (CNNs) or recurrent neural networks (RNNs), to fuse and learn from </a:t>
            </a:r>
            <a:r>
              <a:rPr lang="en-US" b="1" dirty="0">
                <a:latin typeface="Times New Roman" panose="02020603050405020304" pitchFamily="18" charset="0"/>
                <a:cs typeface="Times New Roman" panose="02020603050405020304" pitchFamily="18" charset="0"/>
              </a:rPr>
              <a:t>raw data inputs from multiple modalities simultaneously</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Deep learning models, like CNNs or RNNs, are used to </a:t>
            </a:r>
            <a:r>
              <a:rPr lang="en-US" b="1" dirty="0">
                <a:latin typeface="Times New Roman" panose="02020603050405020304" pitchFamily="18" charset="0"/>
                <a:cs typeface="Times New Roman" panose="02020603050405020304" pitchFamily="18" charset="0"/>
              </a:rPr>
              <a:t>fuse raw data from multiple modalities directly at the input level</a:t>
            </a:r>
            <a:r>
              <a:rPr lang="en-US" dirty="0">
                <a:latin typeface="Times New Roman" panose="02020603050405020304" pitchFamily="18" charset="0"/>
                <a:cs typeface="Times New Roman" panose="02020603050405020304" pitchFamily="18" charset="0"/>
              </a:rPr>
              <a:t>. The network learns to extract and combine features from these different data sources into a unified representation.</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This allows for capturing inter-modal dependencies right from the start, potentially leading to </a:t>
            </a:r>
            <a:r>
              <a:rPr lang="en-US" b="1" dirty="0">
                <a:latin typeface="Times New Roman" panose="02020603050405020304" pitchFamily="18" charset="0"/>
                <a:cs typeface="Times New Roman" panose="02020603050405020304" pitchFamily="18" charset="0"/>
              </a:rPr>
              <a:t>richer and more descriptive feature sets.</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Autoencoders</a:t>
            </a:r>
            <a:r>
              <a:rPr lang="en-US" dirty="0">
                <a:latin typeface="Times New Roman" panose="02020603050405020304" pitchFamily="18" charset="0"/>
                <a:cs typeface="Times New Roman" panose="02020603050405020304" pitchFamily="18" charset="0"/>
              </a:rPr>
              <a:t> can be used to </a:t>
            </a:r>
            <a:r>
              <a:rPr lang="en-US" b="1" dirty="0">
                <a:latin typeface="Times New Roman" panose="02020603050405020304" pitchFamily="18" charset="0"/>
                <a:cs typeface="Times New Roman" panose="02020603050405020304" pitchFamily="18" charset="0"/>
              </a:rPr>
              <a:t>directly combine raw data from multiple modalities by feeding them into a single autoencoder that learns to compress this data into a unified latent representation</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The goal here is to reconstruct the combined input data from this compressed representation.</a:t>
            </a:r>
          </a:p>
          <a:p>
            <a:pPr marL="1200150" lvl="2" indent="-285750" algn="just">
              <a:buFont typeface="Wingdings" panose="05000000000000000000" pitchFamily="2" charset="2"/>
              <a:buChar char="ü"/>
            </a:pPr>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2061D60-C7F0-4CA1-AA8A-95CAC73DD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6049" y="6216975"/>
            <a:ext cx="641025" cy="641025"/>
          </a:xfrm>
          <a:prstGeom prst="rect">
            <a:avLst/>
          </a:prstGeom>
        </p:spPr>
      </p:pic>
    </p:spTree>
    <p:extLst>
      <p:ext uri="{BB962C8B-B14F-4D97-AF65-F5344CB8AC3E}">
        <p14:creationId xmlns:p14="http://schemas.microsoft.com/office/powerpoint/2010/main" val="967096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11</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6340197"/>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Methods</a:t>
            </a:r>
          </a:p>
          <a:p>
            <a:pPr marL="742950" lvl="1" indent="-285750" algn="just">
              <a:lnSpc>
                <a:spcPct val="150000"/>
              </a:lnSpc>
              <a:buFont typeface="Wingdings" panose="05000000000000000000" pitchFamily="2" charset="2"/>
              <a:buChar char="Ø"/>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Early Fusion (Feature-Level Fusion)</a:t>
            </a:r>
            <a:endParaRPr lang="en-US" dirty="0">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Generalized Multiview Analysis (GMA): </a:t>
            </a:r>
            <a:r>
              <a:rPr lang="en-US" dirty="0">
                <a:latin typeface="Times New Roman" panose="02020603050405020304" pitchFamily="18" charset="0"/>
                <a:cs typeface="Times New Roman" panose="02020603050405020304" pitchFamily="18" charset="0"/>
              </a:rPr>
              <a:t>An advanced technique that </a:t>
            </a:r>
            <a:r>
              <a:rPr lang="en-US" b="1" dirty="0">
                <a:latin typeface="Times New Roman" panose="02020603050405020304" pitchFamily="18" charset="0"/>
                <a:cs typeface="Times New Roman" panose="02020603050405020304" pitchFamily="18" charset="0"/>
              </a:rPr>
              <a:t>extends Canonical Correlation Analysis (CCA) to handle more than two sets of variables simultaneously</a:t>
            </a:r>
            <a:r>
              <a:rPr lang="en-US" dirty="0">
                <a:latin typeface="Times New Roman" panose="02020603050405020304" pitchFamily="18" charset="0"/>
                <a:cs typeface="Times New Roman" panose="02020603050405020304" pitchFamily="18" charset="0"/>
              </a:rPr>
              <a:t>. </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GMA seeks to find a common subspace where the projections of these different datasets are maximally correlated.</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This method is particularly effective when you need to integrate and analyze data from multiple sources, such as audio, video, and textual data, </a:t>
            </a:r>
            <a:r>
              <a:rPr lang="en-US" b="1" dirty="0">
                <a:latin typeface="Times New Roman" panose="02020603050405020304" pitchFamily="18" charset="0"/>
                <a:cs typeface="Times New Roman" panose="02020603050405020304" pitchFamily="18" charset="0"/>
              </a:rPr>
              <a:t>in a way that uncovers and exploits the hidden relationships among them</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Convolutional Neural Networks (CNNs): </a:t>
            </a:r>
            <a:r>
              <a:rPr lang="en-US" dirty="0">
                <a:latin typeface="Times New Roman" panose="02020603050405020304" pitchFamily="18" charset="0"/>
                <a:cs typeface="Times New Roman" panose="02020603050405020304" pitchFamily="18" charset="0"/>
              </a:rPr>
              <a:t>CNNs are particularly effective for processing grid-like topology data, such as images and videos. In early fusion, </a:t>
            </a:r>
            <a:r>
              <a:rPr lang="en-US" b="1" dirty="0">
                <a:latin typeface="Times New Roman" panose="02020603050405020304" pitchFamily="18" charset="0"/>
                <a:cs typeface="Times New Roman" panose="02020603050405020304" pitchFamily="18" charset="0"/>
              </a:rPr>
              <a:t>CNNs can be used to process visual data from multiple sources or modalities simultaneously</a:t>
            </a:r>
            <a:r>
              <a:rPr lang="en-US" dirty="0">
                <a:latin typeface="Times New Roman" panose="02020603050405020304" pitchFamily="18" charset="0"/>
                <a:cs typeface="Times New Roman" panose="02020603050405020304" pitchFamily="18" charset="0"/>
              </a:rPr>
              <a:t>, learning to extract and combine features directly from the </a:t>
            </a:r>
            <a:r>
              <a:rPr lang="en-US" b="1" dirty="0">
                <a:latin typeface="Times New Roman" panose="02020603050405020304" pitchFamily="18" charset="0"/>
                <a:cs typeface="Times New Roman" panose="02020603050405020304" pitchFamily="18" charset="0"/>
              </a:rPr>
              <a:t>raw data</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Commonly used in scenarios involving image and video data from different cameras or sensors to recognize patterns or objects.</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Recurrent Neural Networks (RNNs)</a:t>
            </a:r>
            <a:r>
              <a:rPr lang="en-US" dirty="0">
                <a:latin typeface="Times New Roman" panose="02020603050405020304" pitchFamily="18" charset="0"/>
                <a:cs typeface="Times New Roman" panose="02020603050405020304" pitchFamily="18" charset="0"/>
              </a:rPr>
              <a:t>: RNNs are designed to handle sequential data, such as audio or time-series sensor data. For early fusion, RNNs can process inputs from multiple temporal sources, integrating features over time. Useful in applications like speech recognition, where audio data may be combined with temporal text data (like subtitles or scripts) to enhance understanding and context.</a:t>
            </a:r>
          </a:p>
          <a:p>
            <a:pPr marL="1200150" lvl="2"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b="1" dirty="0">
                <a:solidFill>
                  <a:srgbClr val="FF0000"/>
                </a:solidFill>
                <a:latin typeface="Times New Roman" panose="02020603050405020304" pitchFamily="18" charset="0"/>
                <a:cs typeface="Times New Roman" panose="02020603050405020304" pitchFamily="18" charset="0"/>
              </a:rPr>
              <a:t>So neural networks can be used in all three stages: </a:t>
            </a:r>
            <a:r>
              <a:rPr lang="en-US" b="1" dirty="0">
                <a:solidFill>
                  <a:srgbClr val="7030A0"/>
                </a:solidFill>
                <a:latin typeface="Times New Roman" panose="02020603050405020304" pitchFamily="18" charset="0"/>
                <a:cs typeface="Times New Roman" panose="02020603050405020304" pitchFamily="18" charset="0"/>
              </a:rPr>
              <a:t>early, late, and intermediate</a:t>
            </a:r>
            <a:r>
              <a:rPr lang="en-US" b="1" dirty="0">
                <a:solidFill>
                  <a:srgbClr val="FF0000"/>
                </a:solidFill>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2061D60-C7F0-4CA1-AA8A-95CAC73DD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6049" y="6216975"/>
            <a:ext cx="641025" cy="641025"/>
          </a:xfrm>
          <a:prstGeom prst="rect">
            <a:avLst/>
          </a:prstGeom>
        </p:spPr>
      </p:pic>
    </p:spTree>
    <p:extLst>
      <p:ext uri="{BB962C8B-B14F-4D97-AF65-F5344CB8AC3E}">
        <p14:creationId xmlns:p14="http://schemas.microsoft.com/office/powerpoint/2010/main" val="349464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12</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6617196"/>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Methods</a:t>
            </a:r>
          </a:p>
          <a:p>
            <a:pPr marL="742950" lvl="1" indent="-285750" algn="just">
              <a:lnSpc>
                <a:spcPct val="150000"/>
              </a:lnSpc>
              <a:buFont typeface="Wingdings" panose="05000000000000000000" pitchFamily="2" charset="2"/>
              <a:buChar char="Ø"/>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Late Fusion (</a:t>
            </a:r>
            <a:r>
              <a:rPr lang="en-US" sz="1600" b="1" dirty="0">
                <a:solidFill>
                  <a:prstClr val="black"/>
                </a:solidFill>
                <a:latin typeface="Times New Roman" panose="02020603050405020304" pitchFamily="18" charset="0"/>
                <a:cs typeface="Times New Roman" panose="02020603050405020304" pitchFamily="18" charset="0"/>
              </a:rPr>
              <a:t>Decision</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-Level Fusion)</a:t>
            </a:r>
            <a:endParaRPr lang="en-US" dirty="0">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Deep Learning: </a:t>
            </a:r>
            <a:r>
              <a:rPr lang="en-US" dirty="0">
                <a:latin typeface="Times New Roman" panose="02020603050405020304" pitchFamily="18" charset="0"/>
                <a:cs typeface="Times New Roman" panose="02020603050405020304" pitchFamily="18" charset="0"/>
              </a:rPr>
              <a:t>In this approach, </a:t>
            </a:r>
            <a:r>
              <a:rPr lang="en-US" b="1" dirty="0">
                <a:solidFill>
                  <a:srgbClr val="7030A0"/>
                </a:solidFill>
                <a:latin typeface="Times New Roman" panose="02020603050405020304" pitchFamily="18" charset="0"/>
                <a:cs typeface="Times New Roman" panose="02020603050405020304" pitchFamily="18" charset="0"/>
              </a:rPr>
              <a:t>separate</a:t>
            </a:r>
            <a:r>
              <a:rPr lang="en-US" b="1" dirty="0">
                <a:solidFill>
                  <a:srgbClr val="FF0000"/>
                </a:solidFill>
                <a:latin typeface="Times New Roman" panose="02020603050405020304" pitchFamily="18" charset="0"/>
                <a:cs typeface="Times New Roman" panose="02020603050405020304" pitchFamily="18" charset="0"/>
              </a:rPr>
              <a:t> deep learning models are trained independently on each modality</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their outputs (decisions or predictions) are combined at the final stage, often through simple techniques like voting, averaging, or a learned aggregation model</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Each modality can be processed using the most suitable architecture for its specific data type and characteristics, with the final fusion focusing on maximizing the decision accuracy based on complementary information.</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Autoencoders:</a:t>
            </a:r>
            <a:r>
              <a:rPr lang="en-US" dirty="0">
                <a:latin typeface="Times New Roman" panose="02020603050405020304" pitchFamily="18" charset="0"/>
                <a:cs typeface="Times New Roman" panose="02020603050405020304" pitchFamily="18" charset="0"/>
              </a:rPr>
              <a:t> At this stage, are used to </a:t>
            </a:r>
            <a:r>
              <a:rPr lang="en-US" b="1" dirty="0">
                <a:solidFill>
                  <a:srgbClr val="FF0000"/>
                </a:solidFill>
                <a:latin typeface="Times New Roman" panose="02020603050405020304" pitchFamily="18" charset="0"/>
                <a:cs typeface="Times New Roman" panose="02020603050405020304" pitchFamily="18" charset="0"/>
              </a:rPr>
              <a:t>independently encode data from each modality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and then the encoded representations are combined for a final decision-making process</a:t>
            </a:r>
            <a:r>
              <a:rPr lang="en-US" dirty="0">
                <a:latin typeface="Times New Roman" panose="02020603050405020304" pitchFamily="18" charset="0"/>
                <a:cs typeface="Times New Roman" panose="02020603050405020304" pitchFamily="18" charset="0"/>
              </a:rPr>
              <a:t>. </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Alternatively, the outputs of separate models for each modality might be fed into an autoencoder to learn a final, unified decision-making criterion.</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This setup maximizes the independence of modal analysis, ensuring that each modality is optimally processed before their encoded outputs are used for making the final decisions. It helps in fine-tuning the decision process based on a highly distilled set of features.</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Majority Voting: </a:t>
            </a:r>
            <a:r>
              <a:rPr lang="en-US" dirty="0">
                <a:latin typeface="Times New Roman" panose="02020603050405020304" pitchFamily="18" charset="0"/>
                <a:cs typeface="Times New Roman" panose="02020603050405020304" pitchFamily="18" charset="0"/>
              </a:rPr>
              <a:t>It is simple. We will train multiple classifiers on multiple modalities or combinations of modalities for specific emotions. Then, for instance, we have two classes with “joy” and one with “neutral” then the joy will be selected.</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Now, one classifier could be on body motion and return jot. Another is on heart rate and return neutral, and the third classifier is on a concatenated of body motion and heart rate and return joy. Then, the joy will be selected.</a:t>
            </a:r>
          </a:p>
          <a:p>
            <a:pPr marL="1200150" lvl="2"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2061D60-C7F0-4CA1-AA8A-95CAC73DD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6049" y="6216975"/>
            <a:ext cx="641025" cy="641025"/>
          </a:xfrm>
          <a:prstGeom prst="rect">
            <a:avLst/>
          </a:prstGeom>
        </p:spPr>
      </p:pic>
    </p:spTree>
    <p:extLst>
      <p:ext uri="{BB962C8B-B14F-4D97-AF65-F5344CB8AC3E}">
        <p14:creationId xmlns:p14="http://schemas.microsoft.com/office/powerpoint/2010/main" val="1506527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13</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6063198"/>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Methods</a:t>
            </a:r>
          </a:p>
          <a:p>
            <a:pPr marL="742950" lvl="1" indent="-285750" algn="just">
              <a:lnSpc>
                <a:spcPct val="150000"/>
              </a:lnSpc>
              <a:buFont typeface="Wingdings" panose="05000000000000000000" pitchFamily="2" charset="2"/>
              <a:buChar char="Ø"/>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Late Fusion (</a:t>
            </a:r>
            <a:r>
              <a:rPr lang="en-US" sz="1600" b="1" dirty="0">
                <a:solidFill>
                  <a:prstClr val="black"/>
                </a:solidFill>
                <a:latin typeface="Times New Roman" panose="02020603050405020304" pitchFamily="18" charset="0"/>
                <a:cs typeface="Times New Roman" panose="02020603050405020304" pitchFamily="18" charset="0"/>
              </a:rPr>
              <a:t>Decision</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-Level Fusion)</a:t>
            </a:r>
            <a:endParaRPr lang="en-US" dirty="0">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Weighted Averaging: </a:t>
            </a:r>
            <a:r>
              <a:rPr lang="en-US" dirty="0">
                <a:latin typeface="Times New Roman" panose="02020603050405020304" pitchFamily="18" charset="0"/>
                <a:cs typeface="Times New Roman" panose="02020603050405020304" pitchFamily="18" charset="0"/>
              </a:rPr>
              <a:t>This method involves </a:t>
            </a:r>
            <a:r>
              <a:rPr lang="en-US" b="1" dirty="0">
                <a:latin typeface="Times New Roman" panose="02020603050405020304" pitchFamily="18" charset="0"/>
                <a:cs typeface="Times New Roman" panose="02020603050405020304" pitchFamily="18" charset="0"/>
              </a:rPr>
              <a:t>taking the outputs from different classifiers, each possibly trained on different modalities, and combining these outputs into a final decision by averaging them</a:t>
            </a:r>
            <a:r>
              <a:rPr lang="en-US" dirty="0">
                <a:latin typeface="Times New Roman" panose="02020603050405020304" pitchFamily="18" charset="0"/>
                <a:cs typeface="Times New Roman" panose="02020603050405020304" pitchFamily="18" charset="0"/>
              </a:rPr>
              <a:t>. </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Unlike simple voting, weighted averaging </a:t>
            </a:r>
            <a:r>
              <a:rPr lang="en-US" b="1" dirty="0">
                <a:latin typeface="Times New Roman" panose="02020603050405020304" pitchFamily="18" charset="0"/>
                <a:cs typeface="Times New Roman" panose="02020603050405020304" pitchFamily="18" charset="0"/>
              </a:rPr>
              <a:t>allows us to assign different weights to each classifier's output</a:t>
            </a:r>
            <a:r>
              <a:rPr lang="en-US" dirty="0">
                <a:latin typeface="Times New Roman" panose="02020603050405020304" pitchFamily="18" charset="0"/>
                <a:cs typeface="Times New Roman" panose="02020603050405020304" pitchFamily="18" charset="0"/>
              </a:rPr>
              <a:t>, reflecting their relative reliability or accuracy.</a:t>
            </a:r>
          </a:p>
          <a:p>
            <a:pPr marL="1200150" lvl="2" indent="-285750" algn="just">
              <a:buFont typeface="Wingdings" panose="05000000000000000000" pitchFamily="2" charset="2"/>
              <a:buChar char="ü"/>
            </a:pPr>
            <a:r>
              <a:rPr lang="en-US" b="1" dirty="0">
                <a:solidFill>
                  <a:srgbClr val="7030A0"/>
                </a:solidFill>
                <a:latin typeface="Times New Roman" panose="02020603050405020304" pitchFamily="18" charset="0"/>
                <a:cs typeface="Times New Roman" panose="02020603050405020304" pitchFamily="18" charset="0"/>
              </a:rPr>
              <a:t>Each classifier is assigned a weight based on its performance, importance, or reliability. For instance, if one classifier is generally more accurate in its predictions, it might be given a higher weight.</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final output is calculated by taking the </a:t>
            </a:r>
            <a:r>
              <a:rPr lang="en-US" b="1" dirty="0">
                <a:latin typeface="Times New Roman" panose="02020603050405020304" pitchFamily="18" charset="0"/>
                <a:cs typeface="Times New Roman" panose="02020603050405020304" pitchFamily="18" charset="0"/>
              </a:rPr>
              <a:t>weighted average of the outputs from all classifiers</a:t>
            </a:r>
            <a:r>
              <a:rPr lang="en-US" dirty="0">
                <a:latin typeface="Times New Roman" panose="02020603050405020304" pitchFamily="18" charset="0"/>
                <a:cs typeface="Times New Roman" panose="02020603050405020304" pitchFamily="18" charset="0"/>
              </a:rPr>
              <a:t>. If classifiers are predicting a continuous variable or probability, this averaging directly combines these predictions into a </a:t>
            </a:r>
            <a:r>
              <a:rPr lang="en-US" b="1" dirty="0">
                <a:latin typeface="Times New Roman" panose="02020603050405020304" pitchFamily="18" charset="0"/>
                <a:cs typeface="Times New Roman" panose="02020603050405020304" pitchFamily="18" charset="0"/>
              </a:rPr>
              <a:t>final score</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Weighted averaging is particularly useful in scenarios where different modalities </a:t>
            </a:r>
            <a:r>
              <a:rPr lang="en-US" b="1" dirty="0">
                <a:solidFill>
                  <a:srgbClr val="FF0000"/>
                </a:solidFill>
                <a:latin typeface="Times New Roman" panose="02020603050405020304" pitchFamily="18" charset="0"/>
                <a:cs typeface="Times New Roman" panose="02020603050405020304" pitchFamily="18" charset="0"/>
              </a:rPr>
              <a:t>contribute unequally </a:t>
            </a:r>
            <a:r>
              <a:rPr lang="en-US" b="1" dirty="0">
                <a:latin typeface="Times New Roman" panose="02020603050405020304" pitchFamily="18" charset="0"/>
                <a:cs typeface="Times New Roman" panose="02020603050405020304" pitchFamily="18" charset="0"/>
              </a:rPr>
              <a:t>to the decision-making process, allowing a more nuanced and accurate integration of their outputs.</a:t>
            </a:r>
          </a:p>
          <a:p>
            <a:pPr marL="1657350" lvl="3"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Example: If we have classifiers predicting stress levels based on body motion and heart rate with outputs as probabilities (e.g., 70% stress from body motion classifier and 60% stress from heart rate classifier), and we trust the body motion classifier more, we will weight it higher. If the weights are 0.6 for body motion and 0.4 for heart rate, the final stress probability would be calculated as 0.7×0.6+0.6×0.4=0.660.7×0.6+0.6×0.4=0.66 or 66%.</a:t>
            </a:r>
          </a:p>
          <a:p>
            <a:pPr marL="1200150" lvl="2"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are other techniques like </a:t>
            </a:r>
            <a:r>
              <a:rPr lang="en-US" b="1" dirty="0">
                <a:latin typeface="Times New Roman" panose="02020603050405020304" pitchFamily="18" charset="0"/>
                <a:cs typeface="Times New Roman" panose="02020603050405020304" pitchFamily="18" charset="0"/>
              </a:rPr>
              <a:t>Stacking, Bayesian model averaging</a:t>
            </a:r>
            <a:r>
              <a:rPr lang="en-US" dirty="0">
                <a:latin typeface="Times New Roman" panose="02020603050405020304" pitchFamily="18" charset="0"/>
                <a:cs typeface="Times New Roman" panose="02020603050405020304" pitchFamily="18" charset="0"/>
              </a:rPr>
              <a:t>, and more, but they are not popular.</a:t>
            </a:r>
          </a:p>
        </p:txBody>
      </p:sp>
      <p:pic>
        <p:nvPicPr>
          <p:cNvPr id="5" name="Picture 4">
            <a:extLst>
              <a:ext uri="{FF2B5EF4-FFF2-40B4-BE49-F238E27FC236}">
                <a16:creationId xmlns:a16="http://schemas.microsoft.com/office/drawing/2014/main" id="{C2061D60-C7F0-4CA1-AA8A-95CAC73DD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6049" y="6216975"/>
            <a:ext cx="641025" cy="641025"/>
          </a:xfrm>
          <a:prstGeom prst="rect">
            <a:avLst/>
          </a:prstGeom>
        </p:spPr>
      </p:pic>
    </p:spTree>
    <p:extLst>
      <p:ext uri="{BB962C8B-B14F-4D97-AF65-F5344CB8AC3E}">
        <p14:creationId xmlns:p14="http://schemas.microsoft.com/office/powerpoint/2010/main" val="172593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14</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550920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Methods</a:t>
            </a:r>
          </a:p>
          <a:p>
            <a:pPr marL="742950" lvl="1" indent="-285750" algn="just">
              <a:lnSpc>
                <a:spcPct val="150000"/>
              </a:lnSpc>
              <a:buFont typeface="Wingdings" panose="05000000000000000000" pitchFamily="2" charset="2"/>
              <a:buChar char="Ø"/>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Hybrid Fusion (Intermediate Level Fusion)  </a:t>
            </a:r>
            <a:endParaRPr lang="en-US" dirty="0">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Deep Learning: </a:t>
            </a:r>
            <a:r>
              <a:rPr lang="en-US" dirty="0">
                <a:latin typeface="Times New Roman" panose="02020603050405020304" pitchFamily="18" charset="0"/>
                <a:cs typeface="Times New Roman" panose="02020603050405020304" pitchFamily="18" charset="0"/>
              </a:rPr>
              <a:t>Deep learning models are applied </a:t>
            </a:r>
            <a:r>
              <a:rPr lang="en-US" b="1" dirty="0">
                <a:latin typeface="Times New Roman" panose="02020603050405020304" pitchFamily="18" charset="0"/>
                <a:cs typeface="Times New Roman" panose="02020603050405020304" pitchFamily="18" charset="0"/>
              </a:rPr>
              <a:t>after some initial feature extraction </a:t>
            </a:r>
            <a:r>
              <a:rPr lang="en-US" dirty="0">
                <a:latin typeface="Times New Roman" panose="02020603050405020304" pitchFamily="18" charset="0"/>
                <a:cs typeface="Times New Roman" panose="02020603050405020304" pitchFamily="18" charset="0"/>
              </a:rPr>
              <a:t>has been performed separately on each modality. </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models then learn to integrate these features at a deeper, semantic level, often through techniques like </a:t>
            </a:r>
            <a:r>
              <a:rPr lang="en-US" b="1" dirty="0">
                <a:latin typeface="Times New Roman" panose="02020603050405020304" pitchFamily="18" charset="0"/>
                <a:cs typeface="Times New Roman" panose="02020603050405020304" pitchFamily="18" charset="0"/>
              </a:rPr>
              <a:t>attention mechanisms or custom fusion layers</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This stage </a:t>
            </a:r>
            <a:r>
              <a:rPr lang="en-US" b="1" dirty="0">
                <a:latin typeface="Times New Roman" panose="02020603050405020304" pitchFamily="18" charset="0"/>
                <a:cs typeface="Times New Roman" panose="02020603050405020304" pitchFamily="18" charset="0"/>
              </a:rPr>
              <a:t>balances the uniqueness of each modality </a:t>
            </a:r>
            <a:r>
              <a:rPr lang="en-US" dirty="0">
                <a:latin typeface="Times New Roman" panose="02020603050405020304" pitchFamily="18" charset="0"/>
                <a:cs typeface="Times New Roman" panose="02020603050405020304" pitchFamily="18" charset="0"/>
              </a:rPr>
              <a:t>with the power of combined analysis, allowing for a more sophisticated interplay between the modalities’ features.</a:t>
            </a:r>
          </a:p>
          <a:p>
            <a:pPr marL="1657350" lvl="3"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Using a </a:t>
            </a:r>
            <a:r>
              <a:rPr lang="en-US" b="1" dirty="0">
                <a:latin typeface="Times New Roman" panose="02020603050405020304" pitchFamily="18" charset="0"/>
                <a:cs typeface="Times New Roman" panose="02020603050405020304" pitchFamily="18" charset="0"/>
              </a:rPr>
              <a:t>CNN to process visual data and an RNN to process sequential audio data </a:t>
            </a:r>
            <a:r>
              <a:rPr lang="en-US" dirty="0">
                <a:latin typeface="Times New Roman" panose="02020603050405020304" pitchFamily="18" charset="0"/>
                <a:cs typeface="Times New Roman" panose="02020603050405020304" pitchFamily="18" charset="0"/>
              </a:rPr>
              <a:t>in parallel and then </a:t>
            </a:r>
            <a:r>
              <a:rPr lang="en-US" b="1" dirty="0">
                <a:latin typeface="Times New Roman" panose="02020603050405020304" pitchFamily="18" charset="0"/>
                <a:cs typeface="Times New Roman" panose="02020603050405020304" pitchFamily="18" charset="0"/>
              </a:rPr>
              <a:t>combining their features in subsequent layers before making a classification</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Auto Encoders</a:t>
            </a:r>
            <a:r>
              <a:rPr lang="en-US" dirty="0">
                <a:latin typeface="Times New Roman" panose="02020603050405020304" pitchFamily="18" charset="0"/>
                <a:cs typeface="Times New Roman" panose="02020603050405020304" pitchFamily="18" charset="0"/>
              </a:rPr>
              <a:t>: At this stage, autoencoders are used </a:t>
            </a:r>
            <a:r>
              <a:rPr lang="en-US" b="1" dirty="0">
                <a:solidFill>
                  <a:srgbClr val="FF0000"/>
                </a:solidFill>
                <a:latin typeface="Times New Roman" panose="02020603050405020304" pitchFamily="18" charset="0"/>
                <a:cs typeface="Times New Roman" panose="02020603050405020304" pitchFamily="18" charset="0"/>
              </a:rPr>
              <a:t>after some initial processing or feature extraction </a:t>
            </a:r>
            <a:r>
              <a:rPr lang="en-US" dirty="0">
                <a:latin typeface="Times New Roman" panose="02020603050405020304" pitchFamily="18" charset="0"/>
                <a:cs typeface="Times New Roman" panose="02020603050405020304" pitchFamily="18" charset="0"/>
              </a:rPr>
              <a:t>from each modality. </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features are then combined and fed into an autoencoder that learns a joint representation of these features.</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This can also involve modalities being processed by separate encoders with their latent representations being fused.</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This allows for deeper integration of modal-specific features, capturing more complex interactions between the modalities. </a:t>
            </a:r>
            <a:r>
              <a:rPr lang="en-US" b="1" dirty="0">
                <a:latin typeface="Times New Roman" panose="02020603050405020304" pitchFamily="18" charset="0"/>
                <a:cs typeface="Times New Roman" panose="02020603050405020304" pitchFamily="18" charset="0"/>
              </a:rPr>
              <a:t>The autoencoder in this case can help in further refining the feature set to emphasize those aspects that are most informative for the task</a:t>
            </a:r>
            <a:r>
              <a:rPr lang="en-US"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C2061D60-C7F0-4CA1-AA8A-95CAC73DD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6049" y="6216975"/>
            <a:ext cx="641025" cy="641025"/>
          </a:xfrm>
          <a:prstGeom prst="rect">
            <a:avLst/>
          </a:prstGeom>
        </p:spPr>
      </p:pic>
    </p:spTree>
    <p:extLst>
      <p:ext uri="{BB962C8B-B14F-4D97-AF65-F5344CB8AC3E}">
        <p14:creationId xmlns:p14="http://schemas.microsoft.com/office/powerpoint/2010/main" val="1767740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15</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4401205"/>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Methods</a:t>
            </a:r>
          </a:p>
          <a:p>
            <a:pPr marL="742950" lvl="1" indent="-285750" algn="just">
              <a:lnSpc>
                <a:spcPct val="150000"/>
              </a:lnSpc>
              <a:buFont typeface="Wingdings" panose="05000000000000000000" pitchFamily="2" charset="2"/>
              <a:buChar char="Ø"/>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Hybrid Fusion (Intermediate Level Fusion)  </a:t>
            </a:r>
            <a:endParaRPr lang="en-US" dirty="0">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Attention Mechanisms</a:t>
            </a:r>
            <a:r>
              <a:rPr lang="en-US" dirty="0">
                <a:latin typeface="Times New Roman" panose="02020603050405020304" pitchFamily="18" charset="0"/>
                <a:cs typeface="Times New Roman" panose="02020603050405020304" pitchFamily="18" charset="0"/>
              </a:rPr>
              <a:t>: Attention mechanisms can dynamically </a:t>
            </a:r>
            <a:r>
              <a:rPr lang="en-US" b="1" dirty="0">
                <a:latin typeface="Times New Roman" panose="02020603050405020304" pitchFamily="18" charset="0"/>
                <a:cs typeface="Times New Roman" panose="02020603050405020304" pitchFamily="18" charset="0"/>
              </a:rPr>
              <a:t>focus on different parts of data from multiple modalities, weighting the importance of features </a:t>
            </a:r>
            <a:r>
              <a:rPr lang="en-US" dirty="0">
                <a:latin typeface="Times New Roman" panose="02020603050405020304" pitchFamily="18" charset="0"/>
                <a:cs typeface="Times New Roman" panose="02020603050405020304" pitchFamily="18" charset="0"/>
              </a:rPr>
              <a:t>based on their relevance to the task.</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 natural language processing combined with image data, an attention-based model can focus on specific words and corresponding image regions to improve understanding in a task like image captioning.</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Graph Neural Networks (GNNs): </a:t>
            </a:r>
            <a:r>
              <a:rPr lang="en-US" dirty="0">
                <a:latin typeface="Times New Roman" panose="02020603050405020304" pitchFamily="18" charset="0"/>
                <a:cs typeface="Times New Roman" panose="02020603050405020304" pitchFamily="18" charset="0"/>
              </a:rPr>
              <a:t>GNNs are used to </a:t>
            </a:r>
            <a:r>
              <a:rPr lang="en-US" b="1" dirty="0">
                <a:solidFill>
                  <a:srgbClr val="FF0000"/>
                </a:solidFill>
                <a:latin typeface="Times New Roman" panose="02020603050405020304" pitchFamily="18" charset="0"/>
                <a:cs typeface="Times New Roman" panose="02020603050405020304" pitchFamily="18" charset="0"/>
              </a:rPr>
              <a:t>model relationships and interdependencies between different modalities represented as nodes in a graph, integrating information across edges during learning</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 social media analysis, GNNs can integrate user textual content, image data, and interaction networks to predict user behavior or content popularity.</a:t>
            </a:r>
          </a:p>
          <a:p>
            <a:pPr marL="742950" lvl="1"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Now, also, </a:t>
            </a:r>
            <a:r>
              <a:rPr lang="en-US" b="1" dirty="0">
                <a:solidFill>
                  <a:srgbClr val="7030A0"/>
                </a:solidFill>
                <a:latin typeface="Times New Roman" panose="02020603050405020304" pitchFamily="18" charset="0"/>
                <a:cs typeface="Times New Roman" panose="02020603050405020304" pitchFamily="18" charset="0"/>
              </a:rPr>
              <a:t>if we use early and late stages techniques together, then it is hybrid, too</a:t>
            </a:r>
            <a:r>
              <a:rPr lang="en-US" b="1" dirty="0">
                <a:solidFill>
                  <a:srgbClr val="FF0000"/>
                </a:solidFill>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b="1" dirty="0">
                <a:solidFill>
                  <a:srgbClr val="FF0000"/>
                </a:solidFill>
                <a:latin typeface="Times New Roman" panose="02020603050405020304" pitchFamily="18" charset="0"/>
                <a:cs typeface="Times New Roman" panose="02020603050405020304" pitchFamily="18" charset="0"/>
              </a:rPr>
              <a:t>Like concatenation from the early stage followed by weighted averaging by the late.</a:t>
            </a:r>
          </a:p>
        </p:txBody>
      </p:sp>
      <p:pic>
        <p:nvPicPr>
          <p:cNvPr id="5" name="Picture 4">
            <a:extLst>
              <a:ext uri="{FF2B5EF4-FFF2-40B4-BE49-F238E27FC236}">
                <a16:creationId xmlns:a16="http://schemas.microsoft.com/office/drawing/2014/main" id="{C2061D60-C7F0-4CA1-AA8A-95CAC73DD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6049" y="6216975"/>
            <a:ext cx="641025" cy="641025"/>
          </a:xfrm>
          <a:prstGeom prst="rect">
            <a:avLst/>
          </a:prstGeom>
        </p:spPr>
      </p:pic>
    </p:spTree>
    <p:extLst>
      <p:ext uri="{BB962C8B-B14F-4D97-AF65-F5344CB8AC3E}">
        <p14:creationId xmlns:p14="http://schemas.microsoft.com/office/powerpoint/2010/main" val="2695331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2</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5663089"/>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Definition</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Multimodal fusion refers to the process of combining data from multiple modalities (e.g., text, body tracking, images, audio, video, or sensor data) to </a:t>
            </a:r>
            <a:r>
              <a:rPr lang="en-US" sz="1600" b="1" dirty="0">
                <a:latin typeface="Times New Roman" panose="02020603050405020304" pitchFamily="18" charset="0"/>
                <a:cs typeface="Times New Roman" panose="02020603050405020304" pitchFamily="18" charset="0"/>
              </a:rPr>
              <a:t>improve decision-making or prediction in machine learning models</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By integrating information from different sources, multimodal fusion aims to </a:t>
            </a:r>
            <a:r>
              <a:rPr lang="en-US" sz="1600" b="1" dirty="0">
                <a:latin typeface="Times New Roman" panose="02020603050405020304" pitchFamily="18" charset="0"/>
                <a:cs typeface="Times New Roman" panose="02020603050405020304" pitchFamily="18" charset="0"/>
              </a:rPr>
              <a:t>capture complementary information</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providing a more comprehensive understanding and improving model accuracy</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has different names depending on the application:</a:t>
            </a:r>
          </a:p>
          <a:p>
            <a:pPr marL="1200150" lvl="2" indent="-285750" algn="just">
              <a:buFont typeface="Wingdings" panose="05000000000000000000" pitchFamily="2" charset="2"/>
              <a:buChar char="ü"/>
            </a:pPr>
            <a:r>
              <a:rPr lang="en-US" sz="1600" b="1" dirty="0">
                <a:solidFill>
                  <a:srgbClr val="FF0000"/>
                </a:solidFill>
                <a:latin typeface="Times New Roman" panose="02020603050405020304" pitchFamily="18" charset="0"/>
                <a:cs typeface="Times New Roman" panose="02020603050405020304" pitchFamily="18" charset="0"/>
              </a:rPr>
              <a:t>Data Fusion - Often used interchangeably with multimodal fusion</a:t>
            </a:r>
            <a:r>
              <a:rPr lang="en-US" sz="1600" dirty="0">
                <a:latin typeface="Times New Roman" panose="02020603050405020304" pitchFamily="18" charset="0"/>
                <a:cs typeface="Times New Roman" panose="02020603050405020304" pitchFamily="18" charset="0"/>
              </a:rPr>
              <a:t>, particularly in applications involving sensors and signals from multiple sources.</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Sensor Fusion </a:t>
            </a:r>
            <a:r>
              <a:rPr lang="en-US" sz="1600" dirty="0">
                <a:latin typeface="Times New Roman" panose="02020603050405020304" pitchFamily="18" charset="0"/>
                <a:cs typeface="Times New Roman" panose="02020603050405020304" pitchFamily="18" charset="0"/>
              </a:rPr>
              <a:t>- Commonly used in </a:t>
            </a:r>
            <a:r>
              <a:rPr lang="en-US" sz="1600" b="1" dirty="0">
                <a:latin typeface="Times New Roman" panose="02020603050405020304" pitchFamily="18" charset="0"/>
                <a:cs typeface="Times New Roman" panose="02020603050405020304" pitchFamily="18" charset="0"/>
              </a:rPr>
              <a:t>robotics and automotive technologies</a:t>
            </a:r>
            <a:r>
              <a:rPr lang="en-US" sz="1600" dirty="0">
                <a:latin typeface="Times New Roman" panose="02020603050405020304" pitchFamily="18" charset="0"/>
                <a:cs typeface="Times New Roman" panose="02020603050405020304" pitchFamily="18" charset="0"/>
              </a:rPr>
              <a:t>, where data from various sensors (like cameras, radar, and GPS) are combined.</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Information Fusion </a:t>
            </a:r>
            <a:r>
              <a:rPr lang="en-US" sz="1600" dirty="0">
                <a:latin typeface="Times New Roman" panose="02020603050405020304" pitchFamily="18" charset="0"/>
                <a:cs typeface="Times New Roman" panose="02020603050405020304" pitchFamily="18" charset="0"/>
              </a:rPr>
              <a:t>- This term is generally used in contexts where </a:t>
            </a:r>
            <a:r>
              <a:rPr lang="en-US" sz="1600" b="1" dirty="0">
                <a:latin typeface="Times New Roman" panose="02020603050405020304" pitchFamily="18" charset="0"/>
                <a:cs typeface="Times New Roman" panose="02020603050405020304" pitchFamily="18" charset="0"/>
              </a:rPr>
              <a:t>different types of information (not necessarily sensory)</a:t>
            </a:r>
            <a:r>
              <a:rPr lang="en-US" sz="1600" dirty="0">
                <a:latin typeface="Times New Roman" panose="02020603050405020304" pitchFamily="18" charset="0"/>
                <a:cs typeface="Times New Roman" panose="02020603050405020304" pitchFamily="18" charset="0"/>
              </a:rPr>
              <a:t> are integrated.</a:t>
            </a:r>
          </a:p>
          <a:p>
            <a:pPr marL="1200150" lvl="2" indent="-285750" algn="just">
              <a:buFont typeface="Wingdings" panose="05000000000000000000" pitchFamily="2" charset="2"/>
              <a:buChar char="ü"/>
            </a:pPr>
            <a:r>
              <a:rPr lang="en-US" sz="1600" b="1" dirty="0">
                <a:solidFill>
                  <a:srgbClr val="FF0000"/>
                </a:solidFill>
                <a:latin typeface="Times New Roman" panose="02020603050405020304" pitchFamily="18" charset="0"/>
                <a:cs typeface="Times New Roman" panose="02020603050405020304" pitchFamily="18" charset="0"/>
              </a:rPr>
              <a:t>Feature Fusion </a:t>
            </a:r>
            <a:r>
              <a:rPr lang="en-US" sz="1600" dirty="0">
                <a:latin typeface="Times New Roman" panose="02020603050405020304" pitchFamily="18" charset="0"/>
                <a:cs typeface="Times New Roman" panose="02020603050405020304" pitchFamily="18" charset="0"/>
              </a:rPr>
              <a:t>- This specifically refers to the </a:t>
            </a:r>
            <a:r>
              <a:rPr lang="en-US" sz="1600" b="1" dirty="0">
                <a:solidFill>
                  <a:srgbClr val="FF0000"/>
                </a:solidFill>
                <a:latin typeface="Times New Roman" panose="02020603050405020304" pitchFamily="18" charset="0"/>
                <a:cs typeface="Times New Roman" panose="02020603050405020304" pitchFamily="18" charset="0"/>
              </a:rPr>
              <a:t>combination of features extracted from different modalities </a:t>
            </a:r>
            <a:r>
              <a:rPr lang="en-US" sz="1600" dirty="0">
                <a:latin typeface="Times New Roman" panose="02020603050405020304" pitchFamily="18" charset="0"/>
                <a:cs typeface="Times New Roman" panose="02020603050405020304" pitchFamily="18" charset="0"/>
              </a:rPr>
              <a:t>before further processing, such as in machine learning models.</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Early Fusion, Late Fusion, and Intermediate Fusion (Hybrid Fusion) </a:t>
            </a:r>
            <a:r>
              <a:rPr lang="en-US" sz="1600" dirty="0">
                <a:latin typeface="Times New Roman" panose="02020603050405020304" pitchFamily="18" charset="0"/>
                <a:cs typeface="Times New Roman" panose="02020603050405020304" pitchFamily="18" charset="0"/>
              </a:rPr>
              <a:t>- These terms describe the </a:t>
            </a:r>
            <a:r>
              <a:rPr lang="en-US" sz="1600" b="1" dirty="0">
                <a:latin typeface="Times New Roman" panose="02020603050405020304" pitchFamily="18" charset="0"/>
                <a:cs typeface="Times New Roman" panose="02020603050405020304" pitchFamily="18" charset="0"/>
              </a:rPr>
              <a:t>stage at which fusion occurs </a:t>
            </a:r>
            <a:r>
              <a:rPr lang="en-US" sz="1600" dirty="0">
                <a:latin typeface="Times New Roman" panose="02020603050405020304" pitchFamily="18" charset="0"/>
                <a:cs typeface="Times New Roman" panose="02020603050405020304" pitchFamily="18" charset="0"/>
              </a:rPr>
              <a:t>in the processing pipeline</a:t>
            </a:r>
          </a:p>
          <a:p>
            <a:pPr marL="1657350" lvl="3" indent="-285750"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Early fusion </a:t>
            </a:r>
            <a:r>
              <a:rPr lang="en-US" sz="1600" dirty="0">
                <a:latin typeface="Times New Roman" panose="02020603050405020304" pitchFamily="18" charset="0"/>
                <a:cs typeface="Times New Roman" panose="02020603050405020304" pitchFamily="18" charset="0"/>
              </a:rPr>
              <a:t>combines data at the input level.</a:t>
            </a:r>
          </a:p>
          <a:p>
            <a:pPr marL="1657350" lvl="3" indent="-285750"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Late fusion </a:t>
            </a:r>
            <a:r>
              <a:rPr lang="en-US" sz="1600" dirty="0">
                <a:latin typeface="Times New Roman" panose="02020603050405020304" pitchFamily="18" charset="0"/>
                <a:cs typeface="Times New Roman" panose="02020603050405020304" pitchFamily="18" charset="0"/>
              </a:rPr>
              <a:t>combines outputs near the decision stage.</a:t>
            </a:r>
          </a:p>
          <a:p>
            <a:pPr marL="1657350" lvl="3" indent="-285750"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Intermediate Fusion (Hybrid Fusion) </a:t>
            </a:r>
            <a:r>
              <a:rPr lang="en-US" sz="1600" dirty="0">
                <a:latin typeface="Times New Roman" panose="02020603050405020304" pitchFamily="18" charset="0"/>
                <a:cs typeface="Times New Roman" panose="02020603050405020304" pitchFamily="18" charset="0"/>
              </a:rPr>
              <a:t>combines features after some individual processing but before the final decision-making stage.</a:t>
            </a:r>
          </a:p>
          <a:p>
            <a:pPr marL="742950" lvl="1"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AEBD581-05F6-4AC4-ABF5-5E3D464AD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0772" y="6196772"/>
            <a:ext cx="661228" cy="661228"/>
          </a:xfrm>
          <a:prstGeom prst="rect">
            <a:avLst/>
          </a:prstGeom>
        </p:spPr>
      </p:pic>
    </p:spTree>
    <p:extLst>
      <p:ext uri="{BB962C8B-B14F-4D97-AF65-F5344CB8AC3E}">
        <p14:creationId xmlns:p14="http://schemas.microsoft.com/office/powerpoint/2010/main" val="801877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3</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3908762"/>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Definition</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Early fusion/feature level/input level</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The terms "</a:t>
            </a:r>
            <a:r>
              <a:rPr lang="en-US" sz="1600" b="1" dirty="0">
                <a:latin typeface="Times New Roman" panose="02020603050405020304" pitchFamily="18" charset="0"/>
                <a:cs typeface="Times New Roman" panose="02020603050405020304" pitchFamily="18" charset="0"/>
              </a:rPr>
              <a:t>early</a:t>
            </a:r>
            <a:r>
              <a:rPr lang="en-US" sz="1600" dirty="0">
                <a:latin typeface="Times New Roman" panose="02020603050405020304" pitchFamily="18" charset="0"/>
                <a:cs typeface="Times New Roman" panose="02020603050405020304" pitchFamily="18" charset="0"/>
              </a:rPr>
              <a:t>" or "</a:t>
            </a:r>
            <a:r>
              <a:rPr lang="en-US" sz="1600" b="1" dirty="0">
                <a:latin typeface="Times New Roman" panose="02020603050405020304" pitchFamily="18" charset="0"/>
                <a:cs typeface="Times New Roman" panose="02020603050405020304" pitchFamily="18" charset="0"/>
              </a:rPr>
              <a:t>input level</a:t>
            </a:r>
            <a:r>
              <a:rPr lang="en-US" sz="1600" dirty="0">
                <a:latin typeface="Times New Roman" panose="02020603050405020304" pitchFamily="18" charset="0"/>
                <a:cs typeface="Times New Roman" panose="02020603050405020304" pitchFamily="18" charset="0"/>
              </a:rPr>
              <a:t>" in the context of multimodal fusion refer to the stage at which different data modalities are combined </a:t>
            </a:r>
            <a:r>
              <a:rPr lang="en-US" sz="1600" b="1" dirty="0">
                <a:latin typeface="Times New Roman" panose="02020603050405020304" pitchFamily="18" charset="0"/>
                <a:cs typeface="Times New Roman" panose="02020603050405020304" pitchFamily="18" charset="0"/>
              </a:rPr>
              <a:t>in the processing pipeline</a:t>
            </a:r>
            <a:r>
              <a:rPr lang="en-US" sz="1600"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This </a:t>
            </a:r>
            <a:r>
              <a:rPr lang="en-US" sz="1600" b="1" dirty="0">
                <a:solidFill>
                  <a:srgbClr val="FF0000"/>
                </a:solidFill>
                <a:latin typeface="Times New Roman" panose="02020603050405020304" pitchFamily="18" charset="0"/>
                <a:cs typeface="Times New Roman" panose="02020603050405020304" pitchFamily="18" charset="0"/>
              </a:rPr>
              <a:t>involves integrating data from various modalities at the very beginning of the data processing workflow</a:t>
            </a:r>
            <a:r>
              <a:rPr lang="en-US" sz="1600" dirty="0">
                <a:latin typeface="Times New Roman" panose="02020603050405020304" pitchFamily="18" charset="0"/>
                <a:cs typeface="Times New Roman" panose="02020603050405020304" pitchFamily="18" charset="0"/>
              </a:rPr>
              <a:t>. The integration happens </a:t>
            </a:r>
            <a:r>
              <a:rPr lang="en-US" sz="1600" b="1" dirty="0">
                <a:solidFill>
                  <a:srgbClr val="FF0000"/>
                </a:solidFill>
                <a:latin typeface="Times New Roman" panose="02020603050405020304" pitchFamily="18" charset="0"/>
                <a:cs typeface="Times New Roman" panose="02020603050405020304" pitchFamily="18" charset="0"/>
              </a:rPr>
              <a:t>before any significant analysis or modeling occurs</a:t>
            </a:r>
            <a:r>
              <a:rPr lang="en-US" sz="1600"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In early fusion, </a:t>
            </a:r>
            <a:r>
              <a:rPr lang="en-US" sz="1600" b="1" dirty="0">
                <a:solidFill>
                  <a:srgbClr val="FF0000"/>
                </a:solidFill>
                <a:latin typeface="Times New Roman" panose="02020603050405020304" pitchFamily="18" charset="0"/>
                <a:cs typeface="Times New Roman" panose="02020603050405020304" pitchFamily="18" charset="0"/>
              </a:rPr>
              <a:t>raw data or initial features extracted from each modality are combined </a:t>
            </a:r>
            <a:r>
              <a:rPr lang="en-US" sz="1600" dirty="0">
                <a:latin typeface="Times New Roman" panose="02020603050405020304" pitchFamily="18" charset="0"/>
                <a:cs typeface="Times New Roman" panose="02020603050405020304" pitchFamily="18" charset="0"/>
              </a:rPr>
              <a:t>to create a </a:t>
            </a:r>
            <a:r>
              <a:rPr lang="en-US" sz="1600" b="1" dirty="0">
                <a:latin typeface="Times New Roman" panose="02020603050405020304" pitchFamily="18" charset="0"/>
                <a:cs typeface="Times New Roman" panose="02020603050405020304" pitchFamily="18" charset="0"/>
              </a:rPr>
              <a:t>single, unified dataset</a:t>
            </a:r>
            <a:r>
              <a:rPr lang="en-US" sz="1600" dirty="0">
                <a:latin typeface="Times New Roman" panose="02020603050405020304" pitchFamily="18" charset="0"/>
                <a:cs typeface="Times New Roman" panose="02020603050405020304" pitchFamily="18" charset="0"/>
              </a:rPr>
              <a:t>. This dataset is then used as the input for subsequent processing steps, such as feature engineering, dimensionality reduction, or directly feeding into a machine-learning model.</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Handling a </a:t>
            </a:r>
            <a:r>
              <a:rPr lang="en-US" sz="1600" b="1" dirty="0">
                <a:latin typeface="Times New Roman" panose="02020603050405020304" pitchFamily="18" charset="0"/>
                <a:cs typeface="Times New Roman" panose="02020603050405020304" pitchFamily="18" charset="0"/>
              </a:rPr>
              <a:t>single combined dataset can sometimes simplify the modeling process </a:t>
            </a:r>
            <a:r>
              <a:rPr lang="en-US" sz="1600" dirty="0">
                <a:latin typeface="Times New Roman" panose="02020603050405020304" pitchFamily="18" charset="0"/>
                <a:cs typeface="Times New Roman" panose="02020603050405020304" pitchFamily="18" charset="0"/>
              </a:rPr>
              <a:t>because we are working with one dataset rather than multiple separate sets.</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In summary</a:t>
            </a:r>
            <a:r>
              <a:rPr lang="en-US" sz="1600" b="1" dirty="0">
                <a:solidFill>
                  <a:srgbClr val="FF0000"/>
                </a:solidFill>
                <a:latin typeface="Times New Roman" panose="02020603050405020304" pitchFamily="18" charset="0"/>
                <a:cs typeface="Times New Roman" panose="02020603050405020304" pitchFamily="18" charset="0"/>
              </a:rPr>
              <a:t>, early or input-level fusion is about combining data at the earliest possible stage in the data processing sequence, aiming to maximize the use of all available information from different modalities right from the beginning. </a:t>
            </a:r>
          </a:p>
        </p:txBody>
      </p:sp>
      <p:pic>
        <p:nvPicPr>
          <p:cNvPr id="8" name="Picture 7">
            <a:extLst>
              <a:ext uri="{FF2B5EF4-FFF2-40B4-BE49-F238E27FC236}">
                <a16:creationId xmlns:a16="http://schemas.microsoft.com/office/drawing/2014/main" id="{7AEBD581-05F6-4AC4-ABF5-5E3D464AD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0772" y="6196772"/>
            <a:ext cx="661228" cy="661228"/>
          </a:xfrm>
          <a:prstGeom prst="rect">
            <a:avLst/>
          </a:prstGeom>
        </p:spPr>
      </p:pic>
    </p:spTree>
    <p:extLst>
      <p:ext uri="{BB962C8B-B14F-4D97-AF65-F5344CB8AC3E}">
        <p14:creationId xmlns:p14="http://schemas.microsoft.com/office/powerpoint/2010/main" val="290364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4</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4616648"/>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Definition</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Late fusion / decision level</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Late fusion refers to the practice of </a:t>
            </a:r>
            <a:r>
              <a:rPr lang="en-US" b="1" dirty="0">
                <a:solidFill>
                  <a:srgbClr val="FF0000"/>
                </a:solidFill>
                <a:latin typeface="Times New Roman" panose="02020603050405020304" pitchFamily="18" charset="0"/>
                <a:cs typeface="Times New Roman" panose="02020603050405020304" pitchFamily="18" charset="0"/>
              </a:rPr>
              <a:t>combining the outputs from independent models, </a:t>
            </a:r>
            <a:r>
              <a:rPr lang="en-US" sz="2000" b="1" dirty="0">
                <a:solidFill>
                  <a:srgbClr val="7030A0"/>
                </a:solidFill>
                <a:latin typeface="Times New Roman" panose="02020603050405020304" pitchFamily="18" charset="0"/>
                <a:cs typeface="Times New Roman" panose="02020603050405020304" pitchFamily="18" charset="0"/>
              </a:rPr>
              <a:t>each trained on different modalities</a:t>
            </a:r>
            <a:r>
              <a:rPr lang="en-US" dirty="0">
                <a:latin typeface="Times New Roman" panose="02020603050405020304" pitchFamily="18" charset="0"/>
                <a:cs typeface="Times New Roman" panose="02020603050405020304" pitchFamily="18" charset="0"/>
              </a:rPr>
              <a:t>, at a late stage in the processing pipeline. This combination occurs after significant individual processing of each modality.</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integration at this stage typically </a:t>
            </a:r>
            <a:r>
              <a:rPr lang="en-US" b="1" dirty="0">
                <a:latin typeface="Times New Roman" panose="02020603050405020304" pitchFamily="18" charset="0"/>
                <a:cs typeface="Times New Roman" panose="02020603050405020304" pitchFamily="18" charset="0"/>
              </a:rPr>
              <a:t>involves merging predictions, decisions, or processed features from each separate model. </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Decision level fusion is essentially another term for late fusion</a:t>
            </a:r>
            <a:r>
              <a:rPr lang="en-US" dirty="0">
                <a:latin typeface="Times New Roman" panose="02020603050405020304" pitchFamily="18" charset="0"/>
                <a:cs typeface="Times New Roman" panose="02020603050405020304" pitchFamily="18" charset="0"/>
              </a:rPr>
              <a:t>, emphasizing the point at which the integration occurs. This method </a:t>
            </a:r>
            <a:r>
              <a:rPr lang="en-US" b="1" dirty="0">
                <a:solidFill>
                  <a:srgbClr val="7030A0"/>
                </a:solidFill>
                <a:latin typeface="Times New Roman" panose="02020603050405020304" pitchFamily="18" charset="0"/>
                <a:cs typeface="Times New Roman" panose="02020603050405020304" pitchFamily="18" charset="0"/>
              </a:rPr>
              <a:t>combines the final outputs, such as classification decisions or prediction scores, from models that have processed their respective modalities separately</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fusion involves methods like </a:t>
            </a:r>
            <a:r>
              <a:rPr lang="en-US" b="1" dirty="0">
                <a:latin typeface="Times New Roman" panose="02020603050405020304" pitchFamily="18" charset="0"/>
                <a:cs typeface="Times New Roman" panose="02020603050405020304" pitchFamily="18" charset="0"/>
              </a:rPr>
              <a:t>majority voting, weighted averaging, or more sophisticated algorithms.</a:t>
            </a:r>
          </a:p>
          <a:p>
            <a:pPr marL="1200150" lvl="2" indent="-285750" algn="just">
              <a:buFont typeface="Wingdings" panose="05000000000000000000" pitchFamily="2" charset="2"/>
              <a:buChar char="ü"/>
            </a:pPr>
            <a:r>
              <a:rPr lang="en-US" b="1" dirty="0">
                <a:solidFill>
                  <a:srgbClr val="FF0000"/>
                </a:solidFill>
                <a:latin typeface="Times New Roman" panose="02020603050405020304" pitchFamily="18" charset="0"/>
                <a:cs typeface="Times New Roman" panose="02020603050405020304" pitchFamily="18" charset="0"/>
              </a:rPr>
              <a:t>Both terms describe a fusion approach that waits until the end of the processing sequence to integrate data, focusing on combining final model outputs rather than raw data or intermediate representations</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b="1" dirty="0">
                <a:solidFill>
                  <a:srgbClr val="7030A0"/>
                </a:solidFill>
                <a:latin typeface="Times New Roman" panose="02020603050405020304" pitchFamily="18" charset="0"/>
                <a:cs typeface="Times New Roman" panose="02020603050405020304" pitchFamily="18" charset="0"/>
              </a:rPr>
              <a:t>This method is particularly useful when each data type requires distinct processing or when the independence of modalities is crucial to maintain until the final stages of analysis.</a:t>
            </a:r>
          </a:p>
        </p:txBody>
      </p:sp>
      <p:pic>
        <p:nvPicPr>
          <p:cNvPr id="8" name="Picture 7">
            <a:extLst>
              <a:ext uri="{FF2B5EF4-FFF2-40B4-BE49-F238E27FC236}">
                <a16:creationId xmlns:a16="http://schemas.microsoft.com/office/drawing/2014/main" id="{7AEBD581-05F6-4AC4-ABF5-5E3D464AD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0772" y="6196772"/>
            <a:ext cx="661228" cy="661228"/>
          </a:xfrm>
          <a:prstGeom prst="rect">
            <a:avLst/>
          </a:prstGeom>
        </p:spPr>
      </p:pic>
    </p:spTree>
    <p:extLst>
      <p:ext uri="{BB962C8B-B14F-4D97-AF65-F5344CB8AC3E}">
        <p14:creationId xmlns:p14="http://schemas.microsoft.com/office/powerpoint/2010/main" val="2447219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5</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6678751"/>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Definition</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Intermediate Fusion / Hybrid Fusion</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Intermediate fusion refers to integrating data from multiple modalities </a:t>
            </a:r>
            <a:r>
              <a:rPr lang="en-US" b="1" dirty="0">
                <a:solidFill>
                  <a:srgbClr val="FF0000"/>
                </a:solidFill>
                <a:latin typeface="Times New Roman" panose="02020603050405020304" pitchFamily="18" charset="0"/>
                <a:cs typeface="Times New Roman" panose="02020603050405020304" pitchFamily="18" charset="0"/>
              </a:rPr>
              <a:t>at a point between the initial data input stage and the final decision-making stage</a:t>
            </a:r>
            <a:r>
              <a:rPr lang="en-US" dirty="0">
                <a:latin typeface="Times New Roman" panose="02020603050405020304" pitchFamily="18" charset="0"/>
                <a:cs typeface="Times New Roman" panose="02020603050405020304" pitchFamily="18" charset="0"/>
              </a:rPr>
              <a:t>. </a:t>
            </a:r>
          </a:p>
          <a:p>
            <a:pPr marL="1200150" lvl="2" indent="-285750" algn="just">
              <a:buFont typeface="Wingdings" panose="05000000000000000000" pitchFamily="2" charset="2"/>
              <a:buChar char="ü"/>
            </a:pPr>
            <a:r>
              <a:rPr lang="en-US" b="1" dirty="0">
                <a:solidFill>
                  <a:srgbClr val="FF0000"/>
                </a:solidFill>
                <a:latin typeface="Times New Roman" panose="02020603050405020304" pitchFamily="18" charset="0"/>
                <a:cs typeface="Times New Roman" panose="02020603050405020304" pitchFamily="18" charset="0"/>
              </a:rPr>
              <a:t>This method involves merging features or decisions that are </a:t>
            </a:r>
            <a:r>
              <a:rPr lang="en-US" b="1" dirty="0">
                <a:solidFill>
                  <a:srgbClr val="7030A0"/>
                </a:solidFill>
                <a:latin typeface="Times New Roman" panose="02020603050405020304" pitchFamily="18" charset="0"/>
                <a:cs typeface="Times New Roman" panose="02020603050405020304" pitchFamily="18" charset="0"/>
              </a:rPr>
              <a:t>not as raw </a:t>
            </a:r>
            <a:r>
              <a:rPr lang="en-US" b="1" dirty="0">
                <a:solidFill>
                  <a:srgbClr val="FF0000"/>
                </a:solidFill>
                <a:latin typeface="Times New Roman" panose="02020603050405020304" pitchFamily="18" charset="0"/>
                <a:cs typeface="Times New Roman" panose="02020603050405020304" pitchFamily="18" charset="0"/>
              </a:rPr>
              <a:t>as in early fusion </a:t>
            </a:r>
            <a:r>
              <a:rPr lang="en-US" b="1" dirty="0">
                <a:solidFill>
                  <a:srgbClr val="7030A0"/>
                </a:solidFill>
                <a:latin typeface="Times New Roman" panose="02020603050405020304" pitchFamily="18" charset="0"/>
                <a:cs typeface="Times New Roman" panose="02020603050405020304" pitchFamily="18" charset="0"/>
              </a:rPr>
              <a:t>nor as final </a:t>
            </a:r>
            <a:r>
              <a:rPr lang="en-US" b="1" dirty="0">
                <a:solidFill>
                  <a:srgbClr val="FF0000"/>
                </a:solidFill>
                <a:latin typeface="Times New Roman" panose="02020603050405020304" pitchFamily="18" charset="0"/>
                <a:cs typeface="Times New Roman" panose="02020603050405020304" pitchFamily="18" charset="0"/>
              </a:rPr>
              <a:t>as in late fusion</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 this approach, </a:t>
            </a:r>
            <a:r>
              <a:rPr lang="en-US" b="1" dirty="0">
                <a:latin typeface="Times New Roman" panose="02020603050405020304" pitchFamily="18" charset="0"/>
                <a:cs typeface="Times New Roman" panose="02020603050405020304" pitchFamily="18" charset="0"/>
              </a:rPr>
              <a:t>features or partial decisions from different modalities are combined after some independent processing but before a comprehensive model or decision process is applied</a:t>
            </a:r>
            <a:r>
              <a:rPr lang="en-US" dirty="0">
                <a:latin typeface="Times New Roman" panose="02020603050405020304" pitchFamily="18" charset="0"/>
                <a:cs typeface="Times New Roman" panose="02020603050405020304" pitchFamily="18" charset="0"/>
              </a:rPr>
              <a:t>. </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This allows for the preservation of some modality-specific information while still taking advantage of the potential cooperation between different data types.</a:t>
            </a:r>
          </a:p>
          <a:p>
            <a:pPr marL="1200150" lvl="2"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Hybrid fusion is often used interchangeably with intermediate fusion</a:t>
            </a:r>
            <a:r>
              <a:rPr lang="en-US" dirty="0">
                <a:latin typeface="Times New Roman" panose="02020603050405020304" pitchFamily="18" charset="0"/>
                <a:cs typeface="Times New Roman" panose="02020603050405020304" pitchFamily="18" charset="0"/>
              </a:rPr>
              <a:t>, emphasizing the </a:t>
            </a:r>
            <a:r>
              <a:rPr lang="en-US" b="1" dirty="0">
                <a:solidFill>
                  <a:srgbClr val="FF0000"/>
                </a:solidFill>
                <a:latin typeface="Times New Roman" panose="02020603050405020304" pitchFamily="18" charset="0"/>
                <a:cs typeface="Times New Roman" panose="02020603050405020304" pitchFamily="18" charset="0"/>
              </a:rPr>
              <a:t>blend of characteristics from both early and late fusion approaches</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term "</a:t>
            </a:r>
            <a:r>
              <a:rPr lang="en-US" b="1" dirty="0">
                <a:latin typeface="Times New Roman" panose="02020603050405020304" pitchFamily="18" charset="0"/>
                <a:cs typeface="Times New Roman" panose="02020603050405020304" pitchFamily="18" charset="0"/>
              </a:rPr>
              <a:t>hybrid</a:t>
            </a:r>
            <a:r>
              <a:rPr lang="en-US" dirty="0">
                <a:latin typeface="Times New Roman" panose="02020603050405020304" pitchFamily="18" charset="0"/>
                <a:cs typeface="Times New Roman" panose="02020603050405020304" pitchFamily="18" charset="0"/>
              </a:rPr>
              <a:t>" highlights the </a:t>
            </a:r>
            <a:r>
              <a:rPr lang="en-US" b="1" dirty="0">
                <a:latin typeface="Times New Roman" panose="02020603050405020304" pitchFamily="18" charset="0"/>
                <a:cs typeface="Times New Roman" panose="02020603050405020304" pitchFamily="18" charset="0"/>
              </a:rPr>
              <a:t>method’s flexibility in merging modalities at various stages of the processing pipeline</a:t>
            </a:r>
            <a:r>
              <a:rPr lang="en-US" dirty="0">
                <a:latin typeface="Times New Roman" panose="02020603050405020304" pitchFamily="18" charset="0"/>
                <a:cs typeface="Times New Roman" panose="02020603050405020304" pitchFamily="18" charset="0"/>
              </a:rPr>
              <a:t>. It can involve a </a:t>
            </a:r>
            <a:r>
              <a:rPr lang="en-US" b="1" dirty="0">
                <a:solidFill>
                  <a:srgbClr val="FF0000"/>
                </a:solidFill>
                <a:latin typeface="Times New Roman" panose="02020603050405020304" pitchFamily="18" charset="0"/>
                <a:cs typeface="Times New Roman" panose="02020603050405020304" pitchFamily="18" charset="0"/>
              </a:rPr>
              <a:t>combination of feature-level integration and decision-level aggregation, making it adaptable to the specific needs</a:t>
            </a:r>
            <a:r>
              <a:rPr lang="en-US" dirty="0">
                <a:latin typeface="Times New Roman" panose="02020603050405020304" pitchFamily="18" charset="0"/>
                <a:cs typeface="Times New Roman" panose="02020603050405020304" pitchFamily="18" charset="0"/>
              </a:rPr>
              <a:t> of the analysis or application.</a:t>
            </a: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 summary, intermediate or hybrid fusion is a nuanced approach that strategically </a:t>
            </a:r>
            <a:r>
              <a:rPr lang="en-US" b="1" dirty="0">
                <a:latin typeface="Times New Roman" panose="02020603050405020304" pitchFamily="18" charset="0"/>
                <a:cs typeface="Times New Roman" panose="02020603050405020304" pitchFamily="18" charset="0"/>
              </a:rPr>
              <a:t>combines elements from both ends of the fusion spectrum,</a:t>
            </a:r>
            <a:r>
              <a:rPr lang="en-US" dirty="0">
                <a:latin typeface="Times New Roman" panose="02020603050405020304" pitchFamily="18" charset="0"/>
                <a:cs typeface="Times New Roman" panose="02020603050405020304" pitchFamily="18" charset="0"/>
              </a:rPr>
              <a:t> offering a tailored solution that can adapt to various complexities in multimodal data analysis. This flexibility makes it especially useful in </a:t>
            </a:r>
            <a:r>
              <a:rPr lang="en-US" b="1" dirty="0">
                <a:latin typeface="Times New Roman" panose="02020603050405020304" pitchFamily="18" charset="0"/>
                <a:cs typeface="Times New Roman" panose="02020603050405020304" pitchFamily="18" charset="0"/>
              </a:rPr>
              <a:t>applications where integrating modalities at only the beginning or end of the processing pipeline would not capture all necessary information </a:t>
            </a:r>
            <a:r>
              <a:rPr lang="en-US" dirty="0">
                <a:latin typeface="Times New Roman" panose="02020603050405020304" pitchFamily="18" charset="0"/>
                <a:cs typeface="Times New Roman" panose="02020603050405020304" pitchFamily="18" charset="0"/>
              </a:rPr>
              <a:t>effectively.</a:t>
            </a:r>
          </a:p>
          <a:p>
            <a:pPr marL="1200150" lvl="2" indent="-285750" algn="just">
              <a:buFont typeface="Wingdings" panose="05000000000000000000" pitchFamily="2" charset="2"/>
              <a:buChar char="ü"/>
            </a:pPr>
            <a:r>
              <a:rPr lang="en-US" sz="1600" dirty="0">
                <a:solidFill>
                  <a:srgbClr val="FF0000"/>
                </a:solidFill>
                <a:latin typeface="Times New Roman" panose="02020603050405020304" pitchFamily="18" charset="0"/>
                <a:cs typeface="Times New Roman" panose="02020603050405020304" pitchFamily="18" charset="0"/>
              </a:rPr>
              <a:t>It is so similar to late as it mostly uses neural networks for train but not for decision-making. After feature extraction in the early stage, a neural network will be used to train and extract more relations or features between them, and finally, another neural network does the job for the late stage of classification, like weighting.</a:t>
            </a:r>
          </a:p>
        </p:txBody>
      </p:sp>
      <p:pic>
        <p:nvPicPr>
          <p:cNvPr id="8" name="Picture 7">
            <a:extLst>
              <a:ext uri="{FF2B5EF4-FFF2-40B4-BE49-F238E27FC236}">
                <a16:creationId xmlns:a16="http://schemas.microsoft.com/office/drawing/2014/main" id="{7AEBD581-05F6-4AC4-ABF5-5E3D464AD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0772" y="6196772"/>
            <a:ext cx="661228" cy="661228"/>
          </a:xfrm>
          <a:prstGeom prst="rect">
            <a:avLst/>
          </a:prstGeom>
        </p:spPr>
      </p:pic>
    </p:spTree>
    <p:extLst>
      <p:ext uri="{BB962C8B-B14F-4D97-AF65-F5344CB8AC3E}">
        <p14:creationId xmlns:p14="http://schemas.microsoft.com/office/powerpoint/2010/main" val="2642119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6</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550920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Applications</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Early Fusion</a:t>
            </a:r>
            <a:r>
              <a:rPr lang="en-US" sz="1600" dirty="0">
                <a:latin typeface="Times New Roman" panose="02020603050405020304" pitchFamily="18" charset="0"/>
                <a:cs typeface="Times New Roman" panose="02020603050405020304" pitchFamily="18" charset="0"/>
              </a:rPr>
              <a:t>: Common in applications where integrating data at the feature level can help the model learn interdependencies between modalities effectively.</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Often used in fields like image processing, where combining visual features from different sources (e.g., different camera angles or different spectral bands) can be beneficial before any analytical modeling.</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Late Fusion</a:t>
            </a:r>
            <a:r>
              <a:rPr lang="en-US" sz="1600" dirty="0">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Frequently used </a:t>
            </a:r>
            <a:r>
              <a:rPr lang="en-US" sz="1600" dirty="0">
                <a:latin typeface="Times New Roman" panose="02020603050405020304" pitchFamily="18" charset="0"/>
                <a:cs typeface="Times New Roman" panose="02020603050405020304" pitchFamily="18" charset="0"/>
              </a:rPr>
              <a:t>because it allows for the development and optimization of separate models on different modalities, which is advantageous when the modalities are very different in nature or when they require distinct preprocessing steps.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Popular in decision-making systems, such as in robotics or multimodal biometric authentication, where different systems provide independent assessments that are then combined.</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Intermediate Fusion</a:t>
            </a:r>
            <a:r>
              <a:rPr lang="en-US" sz="1600" dirty="0">
                <a:latin typeface="Times New Roman" panose="02020603050405020304" pitchFamily="18" charset="0"/>
                <a:cs typeface="Times New Roman" panose="02020603050405020304" pitchFamily="18" charset="0"/>
              </a:rPr>
              <a:t>: Less common than early and late fusion, but it is gaining traction as computational methods become </a:t>
            </a:r>
            <a:r>
              <a:rPr lang="en-US" sz="1600" b="1" dirty="0">
                <a:latin typeface="Times New Roman" panose="02020603050405020304" pitchFamily="18" charset="0"/>
                <a:cs typeface="Times New Roman" panose="02020603050405020304" pitchFamily="18" charset="0"/>
              </a:rPr>
              <a:t>more sophisticated.</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Useful in complex scenarios where neither early nor late fusion alone provides optimal results, such as in some advanced machine learning and AI applications involving complex data types.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Overall, </a:t>
            </a:r>
            <a:r>
              <a:rPr lang="en-US" sz="1600" b="1" dirty="0">
                <a:solidFill>
                  <a:srgbClr val="FF0000"/>
                </a:solidFill>
                <a:latin typeface="Times New Roman" panose="02020603050405020304" pitchFamily="18" charset="0"/>
                <a:cs typeface="Times New Roman" panose="02020603050405020304" pitchFamily="18" charset="0"/>
              </a:rPr>
              <a:t>late fusion </a:t>
            </a:r>
            <a:r>
              <a:rPr lang="en-US" sz="1600" b="1" dirty="0">
                <a:latin typeface="Times New Roman" panose="02020603050405020304" pitchFamily="18" charset="0"/>
                <a:cs typeface="Times New Roman" panose="02020603050405020304" pitchFamily="18" charset="0"/>
              </a:rPr>
              <a:t>tends to be more common across a broader range of applications due to its flexibility and the ease of integrating existing systems or models</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case of having </a:t>
            </a:r>
            <a:r>
              <a:rPr lang="en-US" sz="1600" b="1" dirty="0">
                <a:solidFill>
                  <a:srgbClr val="FF0000"/>
                </a:solidFill>
                <a:latin typeface="Times New Roman" panose="02020603050405020304" pitchFamily="18" charset="0"/>
                <a:cs typeface="Times New Roman" panose="02020603050405020304" pitchFamily="18" charset="0"/>
              </a:rPr>
              <a:t>body motion and physiological signals</a:t>
            </a:r>
            <a:r>
              <a:rPr lang="en-US" sz="16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For an emotion recognition task using </a:t>
            </a:r>
            <a:r>
              <a:rPr lang="en-US" b="1" dirty="0">
                <a:solidFill>
                  <a:srgbClr val="FF0000"/>
                </a:solidFill>
                <a:latin typeface="Times New Roman" panose="02020603050405020304" pitchFamily="18" charset="0"/>
                <a:cs typeface="Times New Roman" panose="02020603050405020304" pitchFamily="18" charset="0"/>
              </a:rPr>
              <a:t>body motion and physiological data </a:t>
            </a:r>
            <a:r>
              <a:rPr lang="en-US" dirty="0">
                <a:latin typeface="Times New Roman" panose="02020603050405020304" pitchFamily="18" charset="0"/>
                <a:cs typeface="Times New Roman" panose="02020603050405020304" pitchFamily="18" charset="0"/>
              </a:rPr>
              <a:t>with different timestamps, handling the data synchronization and temporal alignment becomes crucial. Given this scenario and the nature of the data, </a:t>
            </a:r>
            <a:r>
              <a:rPr lang="en-US" b="1" dirty="0">
                <a:solidFill>
                  <a:srgbClr val="7030A0"/>
                </a:solidFill>
                <a:latin typeface="Times New Roman" panose="02020603050405020304" pitchFamily="18" charset="0"/>
                <a:cs typeface="Times New Roman" panose="02020603050405020304" pitchFamily="18" charset="0"/>
              </a:rPr>
              <a:t>late fusion or intermediate fusion </a:t>
            </a:r>
            <a:r>
              <a:rPr lang="en-US" dirty="0">
                <a:latin typeface="Times New Roman" panose="02020603050405020304" pitchFamily="18" charset="0"/>
                <a:cs typeface="Times New Roman" panose="02020603050405020304" pitchFamily="18" charset="0"/>
              </a:rPr>
              <a:t>is</a:t>
            </a:r>
            <a:r>
              <a:rPr lang="en-US" b="1"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suitable.</a:t>
            </a:r>
          </a:p>
        </p:txBody>
      </p:sp>
      <p:pic>
        <p:nvPicPr>
          <p:cNvPr id="3" name="Picture 2">
            <a:extLst>
              <a:ext uri="{FF2B5EF4-FFF2-40B4-BE49-F238E27FC236}">
                <a16:creationId xmlns:a16="http://schemas.microsoft.com/office/drawing/2014/main" id="{3059CDA1-6EAD-496F-BBE8-CE7831915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4544" y="6240544"/>
            <a:ext cx="617456" cy="617456"/>
          </a:xfrm>
          <a:prstGeom prst="rect">
            <a:avLst/>
          </a:prstGeom>
        </p:spPr>
      </p:pic>
    </p:spTree>
    <p:extLst>
      <p:ext uri="{BB962C8B-B14F-4D97-AF65-F5344CB8AC3E}">
        <p14:creationId xmlns:p14="http://schemas.microsoft.com/office/powerpoint/2010/main" val="1493136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7</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4924425"/>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Importance</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Enhanced Accuracy and Robustness</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Combining data from multiple modalities generally leads to more accurate and robust decision-making or prediction models. </a:t>
            </a:r>
            <a:r>
              <a:rPr lang="en-US" sz="1600" dirty="0">
                <a:latin typeface="Times New Roman" panose="02020603050405020304" pitchFamily="18" charset="0"/>
                <a:cs typeface="Times New Roman" panose="02020603050405020304" pitchFamily="18" charset="0"/>
              </a:rPr>
              <a:t>Each modality may capture different aspects of the phenomenon being studied, and their integration can provide a more holistic view that reduces the uncertainty or error associated with relying on a single source of data. </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Comprehensive Analysis</a:t>
            </a:r>
            <a:r>
              <a:rPr lang="en-US" sz="1600" dirty="0">
                <a:latin typeface="Times New Roman" panose="02020603050405020304" pitchFamily="18" charset="0"/>
                <a:cs typeface="Times New Roman" panose="02020603050405020304" pitchFamily="18" charset="0"/>
              </a:rPr>
              <a:t>: Multimodal fusion allows for a more comprehensive analysis by leveraging the strengths of different types of data. For instance, in medical diagnostics, </a:t>
            </a:r>
            <a:r>
              <a:rPr lang="en-US" sz="1600" b="1" dirty="0">
                <a:latin typeface="Times New Roman" panose="02020603050405020304" pitchFamily="18" charset="0"/>
                <a:cs typeface="Times New Roman" panose="02020603050405020304" pitchFamily="18" charset="0"/>
              </a:rPr>
              <a:t>combining imaging data with lab results can lead to better patient outcomes than using either alone.</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Improved Fault Tolerance</a:t>
            </a:r>
            <a:r>
              <a:rPr lang="en-US" dirty="0">
                <a:latin typeface="Times New Roman" panose="02020603050405020304" pitchFamily="18" charset="0"/>
                <a:cs typeface="Times New Roman" panose="02020603050405020304" pitchFamily="18" charset="0"/>
              </a:rPr>
              <a:t>: Systems designed with multimodal data inputs are often more fault-tolerant. </a:t>
            </a:r>
            <a:r>
              <a:rPr lang="en-US" b="1" dirty="0">
                <a:latin typeface="Times New Roman" panose="02020603050405020304" pitchFamily="18" charset="0"/>
                <a:cs typeface="Times New Roman" panose="02020603050405020304" pitchFamily="18" charset="0"/>
              </a:rPr>
              <a:t>If one sensor or data source fails or provides noisy data, the system can still function effectively </a:t>
            </a:r>
            <a:r>
              <a:rPr lang="en-US" dirty="0">
                <a:latin typeface="Times New Roman" panose="02020603050405020304" pitchFamily="18" charset="0"/>
                <a:cs typeface="Times New Roman" panose="02020603050405020304" pitchFamily="18" charset="0"/>
              </a:rPr>
              <a:t>by relying on other modalities. This redundancy is crucial in critical applications such as autonomous driving and healthcare.</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Contextual Awareness</a:t>
            </a:r>
            <a:r>
              <a:rPr lang="en-US" dirty="0">
                <a:latin typeface="Times New Roman" panose="02020603050405020304" pitchFamily="18" charset="0"/>
                <a:cs typeface="Times New Roman" panose="02020603050405020304" pitchFamily="18" charset="0"/>
              </a:rPr>
              <a:t>: In many real-world applications, the context provided by one modality can significantly enhance the information from another. </a:t>
            </a:r>
            <a:r>
              <a:rPr lang="en-US" b="1" dirty="0">
                <a:latin typeface="Times New Roman" panose="02020603050405020304" pitchFamily="18" charset="0"/>
                <a:cs typeface="Times New Roman" panose="02020603050405020304" pitchFamily="18" charset="0"/>
              </a:rPr>
              <a:t>For instance, in emotion recognition, physiological signals might indicate stress levels, while facial expressions provide context about the type of emotion being experienced</a:t>
            </a:r>
            <a:r>
              <a:rPr lang="en-US"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Operational Efficiency</a:t>
            </a:r>
            <a:r>
              <a:rPr lang="en-US" dirty="0">
                <a:latin typeface="Times New Roman" panose="02020603050405020304" pitchFamily="18" charset="0"/>
                <a:cs typeface="Times New Roman" panose="02020603050405020304" pitchFamily="18" charset="0"/>
              </a:rPr>
              <a:t>: In industrial and business applications, the fusion of data from multiple sensors or sources can optimize operations, reduce costs, and improve safety by providing real-time insights that are not possible with unimodal data.</a:t>
            </a:r>
          </a:p>
        </p:txBody>
      </p:sp>
      <p:pic>
        <p:nvPicPr>
          <p:cNvPr id="5" name="Picture 4">
            <a:extLst>
              <a:ext uri="{FF2B5EF4-FFF2-40B4-BE49-F238E27FC236}">
                <a16:creationId xmlns:a16="http://schemas.microsoft.com/office/drawing/2014/main" id="{65AE2837-0204-4AA0-95BF-34224C016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8456" y="6264456"/>
            <a:ext cx="593544" cy="593544"/>
          </a:xfrm>
          <a:prstGeom prst="rect">
            <a:avLst/>
          </a:prstGeom>
        </p:spPr>
      </p:pic>
    </p:spTree>
    <p:extLst>
      <p:ext uri="{BB962C8B-B14F-4D97-AF65-F5344CB8AC3E}">
        <p14:creationId xmlns:p14="http://schemas.microsoft.com/office/powerpoint/2010/main" val="4041465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8</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5016758"/>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Challenges</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Data Heterogeneity Challenge</a:t>
            </a:r>
            <a:r>
              <a:rPr lang="en-US" sz="1600" dirty="0">
                <a:latin typeface="Times New Roman" panose="02020603050405020304" pitchFamily="18" charset="0"/>
                <a:cs typeface="Times New Roman" panose="02020603050405020304" pitchFamily="18" charset="0"/>
              </a:rPr>
              <a:t>: Different modalities often have different data types, scales, and formats. For instance, combining text, audio, and video requires handling structured and unstructured data, which </a:t>
            </a:r>
            <a:r>
              <a:rPr lang="en-US" sz="1600" b="1" dirty="0">
                <a:latin typeface="Times New Roman" panose="02020603050405020304" pitchFamily="18" charset="0"/>
                <a:cs typeface="Times New Roman" panose="02020603050405020304" pitchFamily="18" charset="0"/>
              </a:rPr>
              <a:t>vary widely in dimensionality and feature space</a:t>
            </a:r>
            <a:r>
              <a:rPr lang="en-US" sz="1600" dirty="0">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This variability can complicate preprocessing and feature extraction, making it difficult to integrate data effectively.</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Temporal and Spatial Misalignment Challenge</a:t>
            </a:r>
            <a:r>
              <a:rPr lang="en-US" dirty="0">
                <a:latin typeface="Times New Roman" panose="02020603050405020304" pitchFamily="18" charset="0"/>
                <a:cs typeface="Times New Roman" panose="02020603050405020304" pitchFamily="18" charset="0"/>
              </a:rPr>
              <a:t>: Data collected from different sources </a:t>
            </a:r>
            <a:r>
              <a:rPr lang="en-US" b="1" dirty="0">
                <a:latin typeface="Times New Roman" panose="02020603050405020304" pitchFamily="18" charset="0"/>
                <a:cs typeface="Times New Roman" panose="02020603050405020304" pitchFamily="18" charset="0"/>
              </a:rPr>
              <a:t>may not be aligned in time or space</a:t>
            </a:r>
            <a:r>
              <a:rPr lang="en-US" dirty="0">
                <a:latin typeface="Times New Roman" panose="02020603050405020304" pitchFamily="18" charset="0"/>
                <a:cs typeface="Times New Roman" panose="02020603050405020304" pitchFamily="18" charset="0"/>
              </a:rPr>
              <a:t>. For example, sensor data might be collected at different rates, or images and audio might not be synchronized. </a:t>
            </a:r>
            <a:r>
              <a:rPr lang="en-US" b="1" dirty="0">
                <a:latin typeface="Times New Roman" panose="02020603050405020304" pitchFamily="18" charset="0"/>
                <a:cs typeface="Times New Roman" panose="02020603050405020304" pitchFamily="18" charset="0"/>
              </a:rPr>
              <a:t>Misalignment can lead to significant integration challenges</a:t>
            </a:r>
            <a:r>
              <a:rPr lang="en-US" dirty="0">
                <a:latin typeface="Times New Roman" panose="02020603050405020304" pitchFamily="18" charset="0"/>
                <a:cs typeface="Times New Roman" panose="02020603050405020304" pitchFamily="18" charset="0"/>
              </a:rPr>
              <a:t>, requiring sophisticated alignment techniques that can introduce delays or inaccuracies.</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Quality and Consistency Challenge</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Variations in quality and consistency across data sources can affect the reliability of the fusion process</a:t>
            </a:r>
            <a:r>
              <a:rPr lang="en-US" dirty="0">
                <a:latin typeface="Times New Roman" panose="02020603050405020304" pitchFamily="18" charset="0"/>
                <a:cs typeface="Times New Roman" panose="02020603050405020304" pitchFamily="18" charset="0"/>
              </a:rPr>
              <a:t>. Noise, missing data, or biased data in one modality can skew overall results. Ensuring consistent quality across modalities is essential but challenging, often requiring robust preprocessing and data-cleaning methods.</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and Security Concerns Challenge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Multimodal data often includes sensitive information</a:t>
            </a:r>
            <a:r>
              <a:rPr lang="en-US" dirty="0">
                <a:latin typeface="Times New Roman" panose="02020603050405020304" pitchFamily="18" charset="0"/>
                <a:cs typeface="Times New Roman" panose="02020603050405020304" pitchFamily="18" charset="0"/>
              </a:rPr>
              <a:t>, which raises privacy and security concerns, especially when data integration exposes new vulnerabilities. Addressing these concerns requires secure data handling practices and may complicate data sharing and integration efforts.</a:t>
            </a:r>
          </a:p>
          <a:p>
            <a:pPr marL="742950" lvl="1"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F578237-B27D-426B-B00D-B05068150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5961" y="6311961"/>
            <a:ext cx="546039" cy="546039"/>
          </a:xfrm>
          <a:prstGeom prst="rect">
            <a:avLst/>
          </a:prstGeom>
        </p:spPr>
      </p:pic>
    </p:spTree>
    <p:extLst>
      <p:ext uri="{BB962C8B-B14F-4D97-AF65-F5344CB8AC3E}">
        <p14:creationId xmlns:p14="http://schemas.microsoft.com/office/powerpoint/2010/main" val="28789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9</a:t>
            </a:fld>
            <a:endParaRPr lang="en-US"/>
          </a:p>
        </p:txBody>
      </p:sp>
      <p:sp>
        <p:nvSpPr>
          <p:cNvPr id="11" name="TextBox 10">
            <a:extLst>
              <a:ext uri="{FF2B5EF4-FFF2-40B4-BE49-F238E27FC236}">
                <a16:creationId xmlns:a16="http://schemas.microsoft.com/office/drawing/2014/main" id="{43C4F532-1507-4C5C-A50B-D722A01084E3}"/>
              </a:ext>
            </a:extLst>
          </p:cNvPr>
          <p:cNvSpPr txBox="1"/>
          <p:nvPr/>
        </p:nvSpPr>
        <p:spPr>
          <a:xfrm>
            <a:off x="141402" y="136525"/>
            <a:ext cx="11472421" cy="744819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Multi-Modal Fusion</a:t>
            </a:r>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Methods</a:t>
            </a:r>
          </a:p>
          <a:p>
            <a:pPr marL="742950" lvl="1"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Not all, but some main methods are:</a:t>
            </a:r>
          </a:p>
          <a:p>
            <a:pPr marL="1200150" marR="0" lvl="2"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Early Fusion (Feature-Level Fusion) - </a:t>
            </a:r>
            <a:r>
              <a:rPr kumimoji="0" lang="en-US" sz="16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Concatenation</a:t>
            </a:r>
            <a:r>
              <a:rPr kumimoji="0" lang="en-US" sz="16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Combine feature vectors from different modalities </a:t>
            </a:r>
            <a:r>
              <a:rPr kumimoji="0" lang="en-US" sz="1600" b="1"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into a single feature vector</a:t>
            </a: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before feeding them into a machine learning model.</a:t>
            </a:r>
          </a:p>
          <a:p>
            <a:pPr marL="1200150" marR="0" lvl="2"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Early Fusion (Feature-Level Fusion) - </a:t>
            </a:r>
            <a:r>
              <a:rPr kumimoji="0" lang="en-US" sz="16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Principal Component Analysis (PCA):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Used </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reduce the dimensionality of concatenated features</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from multiple modalities.</a:t>
            </a:r>
          </a:p>
          <a:p>
            <a:pPr marL="1200150" marR="0" lvl="2"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Early Fusion (Feature-Level Fusion) - </a:t>
            </a:r>
            <a:r>
              <a:rPr kumimoji="0" lang="en-US" sz="16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Canonical Correlation Analysis (CCA):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Identifies and fuses </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correlated features across modalities.</a:t>
            </a:r>
          </a:p>
          <a:p>
            <a:pPr marL="1200150" marR="0" lvl="2"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Late Fusion (Decision-Level Fusion) - </a:t>
            </a:r>
            <a:r>
              <a:rPr kumimoji="0" lang="en-US" sz="16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Weighted Averaging</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Combine predictions from different modality-specific models by </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assigning weights to each modality’s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output.</a:t>
            </a:r>
          </a:p>
          <a:p>
            <a:pPr marL="1200150" marR="0" lvl="2"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Weighting features </a:t>
            </a:r>
            <a:r>
              <a:rPr kumimoji="0" lang="en-US" sz="16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refers to assigning different levels of importance to features in a model.</a:t>
            </a:r>
          </a:p>
          <a:p>
            <a:pPr marL="1200150" marR="0" lvl="2"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Intermediate Fusion (Hybrid Fusion) - Multimodal Deep Learning: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Use deep learning networks (e.g., CNNs, LSTMs) for each modality and </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then fuse the learned representations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different levels (either feature-level or decision-level).</a:t>
            </a:r>
          </a:p>
          <a:p>
            <a:pPr marL="1200150" marR="0" lvl="2"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Intermediate Fusion (Hybrid Fusion) - Attention Mechanism: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Use </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attention layers to dynamically weigh contributions from different modalities</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1200150" marR="0" lvl="2"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Multimodal Autoencoders: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These </a:t>
            </a: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learn to compress multiple modalities into a shared latent space </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and can reconstruct the input, making them effective in denoising or missing modality tasks.</a:t>
            </a:r>
          </a:p>
          <a:p>
            <a:pPr marL="1200150" lvl="2"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2061D60-C7F0-4CA1-AA8A-95CAC73DD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6049" y="6216975"/>
            <a:ext cx="641025" cy="641025"/>
          </a:xfrm>
          <a:prstGeom prst="rect">
            <a:avLst/>
          </a:prstGeom>
        </p:spPr>
      </p:pic>
    </p:spTree>
    <p:extLst>
      <p:ext uri="{BB962C8B-B14F-4D97-AF65-F5344CB8AC3E}">
        <p14:creationId xmlns:p14="http://schemas.microsoft.com/office/powerpoint/2010/main" val="3923614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1166</TotalTime>
  <Words>3420</Words>
  <Application>Microsoft Office PowerPoint</Application>
  <PresentationFormat>Widescreen</PresentationFormat>
  <Paragraphs>181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Seyed Muhammad Hossein Mousavi</dc:creator>
  <cp:lastModifiedBy>Seyed Muhammad Hossein Mousavi</cp:lastModifiedBy>
  <cp:revision>18</cp:revision>
  <dcterms:created xsi:type="dcterms:W3CDTF">2024-09-10T21:53:05Z</dcterms:created>
  <dcterms:modified xsi:type="dcterms:W3CDTF">2024-10-20T13:02:08Z</dcterms:modified>
</cp:coreProperties>
</file>