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502F4-E9A5-44FA-A318-617EFCE7598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02992-938D-42B9-A934-98159C8E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02992-938D-42B9-A934-98159C8E8B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4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9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CEF521-99C9-46A7-81DD-A3225289322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5033A3-5270-4D02-8CBB-D21C777783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2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5004-6783-2E0C-D966-13B70DD1E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7" y="4911993"/>
            <a:ext cx="8245366" cy="146304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Nature-inspired DMU Selection and Evaluation in Data Envelopment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F87F6-EBCE-45CD-45BB-EC987B5F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3437" y="5384504"/>
            <a:ext cx="2990192" cy="51801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Seyed Muhammad Hossein Mousavi</a:t>
            </a:r>
            <a:endParaRPr lang="fa-I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Tehran, Iran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49957-5D6B-AC85-32D3-A6B3F4D4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65" y="1547067"/>
            <a:ext cx="9877425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D802F-3627-9566-59A7-D9A2A76D2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041" y="150702"/>
            <a:ext cx="6543675" cy="117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461C5-1904-7F93-173F-5B95C2263EF7}"/>
              </a:ext>
            </a:extLst>
          </p:cNvPr>
          <p:cNvSpPr txBox="1"/>
          <p:nvPr/>
        </p:nvSpPr>
        <p:spPr>
          <a:xfrm>
            <a:off x="3719673" y="2957926"/>
            <a:ext cx="5446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FFFF00"/>
                </a:solidFill>
                <a:effectLst/>
                <a:latin typeface="microsoft yahe"/>
              </a:rPr>
              <a:t>Wuhan University of Technology – Online Conference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392FB4-3EAE-5C0C-3186-45063AAAAAC9}"/>
              </a:ext>
            </a:extLst>
          </p:cNvPr>
          <p:cNvSpPr/>
          <p:nvPr/>
        </p:nvSpPr>
        <p:spPr>
          <a:xfrm>
            <a:off x="693682" y="6375033"/>
            <a:ext cx="11498317" cy="4829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7C217-B2D0-C4B2-333C-8BEFECAC906A}"/>
              </a:ext>
            </a:extLst>
          </p:cNvPr>
          <p:cNvSpPr/>
          <p:nvPr/>
        </p:nvSpPr>
        <p:spPr>
          <a:xfrm>
            <a:off x="1" y="6364578"/>
            <a:ext cx="693681" cy="48296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7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accent6">
                <a:lumMod val="60000"/>
                <a:lumOff val="40000"/>
              </a:schemeClr>
            </a:gs>
            <a:gs pos="24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Clearly, DMU’s in DEA, defines system’s performance and in a small business, DMU’s values could be determine easily.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However, in a big business or in dealing with real big data, things are different. </a:t>
            </a:r>
          </a:p>
          <a:p>
            <a:pPr algn="just"/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Any mathematical implementation of nature could handle certain number of mathematical problems.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of this nature inspire algorithms is BBO algorithm, which we intend to used it for features (DMU) selection in DEA for the first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Based on multiple experiment on different algorithm, BBO algorithm is selected, as it returned more optimized result in faster runtime.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0985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algn="just"/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Here, each DMU is considered as a feature in the feature space which makes our final feature matrix for the main process.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After feature selection by BBO algorithm, Efficiency and DEA calculation begins.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leads to non-linear fuzzy Firefly regression algorithm which is another bio-inspire algorithm.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Based on multiple experiment, nature inspired regression algorithms returned higher correlation coefficient than other traditional methods.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Firefly algorithm showed best performance among all which is considered for this part.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44287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algn="just"/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5F84D-4BCC-77DB-BFFD-88B3263F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8" y="1144302"/>
            <a:ext cx="9933921" cy="52614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D1B35-75EF-8434-C2BF-9C11BAF41ADA}"/>
              </a:ext>
            </a:extLst>
          </p:cNvPr>
          <p:cNvSpPr txBox="1"/>
          <p:nvPr/>
        </p:nvSpPr>
        <p:spPr>
          <a:xfrm>
            <a:off x="7767021" y="613606"/>
            <a:ext cx="346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Workflow of Proposed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6946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BBO Feature Selection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BBO algorithm is consisted of important parameters of: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umber of Habitants or “H”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Human Suitability Index or “HIS”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Emigrations Rate or μ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Immigration rate or λ (lambda)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Suitability Index Variable (SIV)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algorithm is all about moving living creatures from one habitant to another with better life condition and room to grow.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feature selection, we are dealing with: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Number of Features of “NF”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Weight of feature or “w”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Mean Square Error (MSE) which should be minimized to select those feature. </a:t>
            </a:r>
          </a:p>
          <a:p>
            <a:pPr algn="just"/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7033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59C52E-D898-95A5-2F4E-E8EFE6CA8E3F}"/>
                  </a:ext>
                </a:extLst>
              </p:cNvPr>
              <p:cNvSpPr txBox="1"/>
              <p:nvPr/>
            </p:nvSpPr>
            <p:spPr>
              <a:xfrm>
                <a:off x="504496" y="613606"/>
                <a:ext cx="11183007" cy="5816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Proposed Method and Evaluations</a:t>
                </a:r>
                <a:r>
                  <a:rPr lang="en-US" sz="2400" b="1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algn="just"/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Also, if x</a:t>
                </a:r>
                <a:r>
                  <a:rPr lang="en-US" sz="2000" kern="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values of NF 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be selected features out of NF.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So, considering number of features entering the system, “y’ would be the output and “t” would be the target.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order to calculate final error, </a:t>
                </a:r>
                <a:r>
                  <a:rPr lang="en-US" sz="20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000" kern="1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need to be calculated which is </a:t>
                </a:r>
                <a:r>
                  <a:rPr lang="en-US" sz="20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000" kern="1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 </a:t>
                </a:r>
                <a:r>
                  <a:rPr lang="en-US" sz="20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000" kern="1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kern="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 final error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𝑀𝑆𝐸</m:t>
                        </m:r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+w*NF.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goes for all features and finally those features with lowest MSE will be selected.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combination of BBO and feature selection, each feature vector or DMU is considered as a habitant with different HIS.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Those habitants which could fit into final iteration would be selected alongside with their related features with lowers error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59C52E-D898-95A5-2F4E-E8EFE6CA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6" y="613606"/>
                <a:ext cx="11183007" cy="5816079"/>
              </a:xfrm>
              <a:prstGeom prst="rect">
                <a:avLst/>
              </a:prstGeom>
              <a:blipFill>
                <a:blip r:embed="rId2"/>
                <a:stretch>
                  <a:fillRect l="-872" t="-839" r="-54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68867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77AAB-9B29-7A3C-2A5A-53C24CD8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6" y="541160"/>
            <a:ext cx="78867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Data Envelopment Analysis (DEA)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Originally introduced by Charnas and Cooper in 1978 based on Farrell ideal in 1957.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DEA faces multiple forms of it by different researchers around the world.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But, still one of the most flexible tools in various areas specifically in management.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DEA employs to evaluate the performance of different kinds of entities in various range of activities and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DEA main target is to estimate the system’s efficiency by different input and output factors which leads to select best DMU’s for having the most efficient system.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90029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Data Envelopment Analysis (DEA)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Evaluates takes place with four common DEA methods of: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Charles Cooper and Rhodes (CCR)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Input-Oriented Banker, Chames and Cooper (IOBCC)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Output-Oriented BCC (OOBCC)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Additive efficiently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CCR model measures the Overall Technical Efficiency (OTE)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BCC model assesses the Pure Technical Efficiency (PTE)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CCR model has a straight-line efficiency frontier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BCC model has a convex line efficiency frontier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73641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Data Envelopment Analysis (DEA)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4B733-D099-3230-D5C2-98F55B487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19" y="1752379"/>
            <a:ext cx="6625927" cy="434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060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Fuzzy Firefly Regression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Firefly Algorithm (FA) is one the most robust and famous nature-inspired optimizations algorithms.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It has proper application in learning for regression task.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Now, this regression could be aided with other clustering techniques as input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Here, Fuzzy C-Means clustering (FCM) is used.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Fuzzy C-means clustering is fuzzy model of K-means or Lloyd’s clustering algorithm.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By clustering the data in the initial step, data will be organized in an optimized manner for training step.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Clearly, more clusters, means more accuracy but brings more computational time too.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2154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3000">
              <a:schemeClr val="accent3">
                <a:lumMod val="75000"/>
              </a:schemeClr>
            </a:gs>
            <a:gs pos="27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order to have best efficient frontier, it is needed to have closer efficiency value for most of Decision Management Units (DMU) in Data Envelopment Analysis (DEA).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So, selecting best DMU’s for businesses in management before running it has high of importance.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Also, having best DMU’s pushes the business to the ideal point in the data space.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Obviously, the closer features or DMU’s to ideal point, the more efficient system 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Nature-inspired optimization algorithms gain the most optimized approaches based on natural selection.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differentiates them from other un-intelligent mathematical selection models.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Here Biogeography-Based Optimization (BBO) algorithm is employed to select the best features or DMU’s for business benchmark datasets.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Which this is the main significance of this research.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Fuzzy Firefly Regression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goal here is to adjusting base fuzzy parameters according to modeling error by FA and returning best fuzzy parameters values as the final result.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So, initial fuzzy model creates by defining number of clusters.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FA is consisted of five main parts of: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Number of population (fireflies) or x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Light intensity of each firefly or 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Light absorption coefficient or γ (gamma)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Attraction coefficient or β and mutation rate.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It simply works as moving lower light intensity fireflies toward higher ones, effecting mutation and updating old and new solutions.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8584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Fuzzy Firefly Regression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Basic FCM model will be transformed to a better fuzzy model after taking effect by FA on its membership functions and parameters.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By evaluating fuzzy FA model using fuzzy inference engine, final trained data (train and test) is available.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 order to calculate error fuzzy data should return to its original crisp mode which this action is called defuzzification.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Clearly, inputs are train and test inputs; and evaluated version of them are train and test outputs.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difference between train, test outputs and train, test targets, provide system error which here are MSE, RMSE, Mean Error and STD Error.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93924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FDA39-EFEF-CDE1-B7DC-EFF64E1B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36543"/>
            <a:ext cx="74009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20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0251CA-331D-5180-541B-7AD7547C9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6640"/>
              </p:ext>
            </p:extLst>
          </p:nvPr>
        </p:nvGraphicFramePr>
        <p:xfrm>
          <a:off x="1693339" y="1204857"/>
          <a:ext cx="9499002" cy="5128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8611">
                  <a:extLst>
                    <a:ext uri="{9D8B030D-6E8A-4147-A177-3AD203B41FA5}">
                      <a16:colId xmlns:a16="http://schemas.microsoft.com/office/drawing/2014/main" val="3833192144"/>
                    </a:ext>
                  </a:extLst>
                </a:gridCol>
                <a:gridCol w="2595325">
                  <a:extLst>
                    <a:ext uri="{9D8B030D-6E8A-4147-A177-3AD203B41FA5}">
                      <a16:colId xmlns:a16="http://schemas.microsoft.com/office/drawing/2014/main" val="850915985"/>
                    </a:ext>
                  </a:extLst>
                </a:gridCol>
                <a:gridCol w="3045066">
                  <a:extLst>
                    <a:ext uri="{9D8B030D-6E8A-4147-A177-3AD203B41FA5}">
                      <a16:colId xmlns:a16="http://schemas.microsoft.com/office/drawing/2014/main" val="3082954553"/>
                    </a:ext>
                  </a:extLst>
                </a:gridCol>
              </a:tblGrid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BBO Algorithm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Firefly Algorithm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291677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Iteration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1000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1000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46238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Population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20 Habitats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15 Fireflies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584123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Human Suitability Index (HIS)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Objective Function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60809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Light Intensity of I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*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Objective Function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344270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Variables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68555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Lower Bound (var min)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-10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-10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991645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Upper Bound (var max)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23233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Keep Rate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0.2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*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979671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No of Kept Habitats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Keep Rate * Habitats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877713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No of New Habitats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Habitats – Kept Habitats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223148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Emigration Rate 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μ = 0.2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872458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Immigration Rate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λ = 0.3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512170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Alpha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α = 0.9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α = 0.2 (mutation coefficient)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325556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Mutation Probability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0.1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092489"/>
                  </a:ext>
                </a:extLst>
              </a:tr>
              <a:tr h="30659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Sigma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ς = 0.02*(var max -var min)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*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831033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Light Absorption Coefficient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γ = 0.1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62154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Attraction Coefficient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β = 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194311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Delta (Mutation Range)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*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δ = 0.05*(var max-var min)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319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6B61A0-A4EC-E8C8-7073-21D34CAB9B7F}"/>
              </a:ext>
            </a:extLst>
          </p:cNvPr>
          <p:cNvSpPr txBox="1"/>
          <p:nvPr/>
        </p:nvSpPr>
        <p:spPr>
          <a:xfrm>
            <a:off x="6914478" y="659772"/>
            <a:ext cx="427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Nature-Inspired Algorithms’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96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81F6E-9649-688C-32B5-55D77D5A6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420"/>
              </p:ext>
            </p:extLst>
          </p:nvPr>
        </p:nvGraphicFramePr>
        <p:xfrm>
          <a:off x="693682" y="1814277"/>
          <a:ext cx="10826891" cy="2707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3541">
                  <a:extLst>
                    <a:ext uri="{9D8B030D-6E8A-4147-A177-3AD203B41FA5}">
                      <a16:colId xmlns:a16="http://schemas.microsoft.com/office/drawing/2014/main" val="1380790961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2150499764"/>
                    </a:ext>
                  </a:extLst>
                </a:gridCol>
                <a:gridCol w="2667897">
                  <a:extLst>
                    <a:ext uri="{9D8B030D-6E8A-4147-A177-3AD203B41FA5}">
                      <a16:colId xmlns:a16="http://schemas.microsoft.com/office/drawing/2014/main" val="2168502945"/>
                    </a:ext>
                  </a:extLst>
                </a:gridCol>
                <a:gridCol w="1204856">
                  <a:extLst>
                    <a:ext uri="{9D8B030D-6E8A-4147-A177-3AD203B41FA5}">
                      <a16:colId xmlns:a16="http://schemas.microsoft.com/office/drawing/2014/main" val="609000164"/>
                    </a:ext>
                  </a:extLst>
                </a:gridCol>
                <a:gridCol w="1128315">
                  <a:extLst>
                    <a:ext uri="{9D8B030D-6E8A-4147-A177-3AD203B41FA5}">
                      <a16:colId xmlns:a16="http://schemas.microsoft.com/office/drawing/2014/main" val="207193569"/>
                    </a:ext>
                  </a:extLst>
                </a:gridCol>
              </a:tblGrid>
              <a:tr h="818352"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solidFill>
                            <a:srgbClr val="FFFF00"/>
                          </a:solidFill>
                          <a:effectLst/>
                        </a:rPr>
                        <a:t>Name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solidFill>
                            <a:srgbClr val="FFFF00"/>
                          </a:solidFill>
                          <a:effectLst/>
                        </a:rPr>
                        <a:t>Area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solidFill>
                            <a:srgbClr val="FFFF00"/>
                          </a:solidFill>
                          <a:effectLst/>
                        </a:rPr>
                        <a:t>Associated Task (s)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solidFill>
                            <a:srgbClr val="FFFF00"/>
                          </a:solidFill>
                          <a:effectLst/>
                        </a:rPr>
                        <a:t>Instances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solidFill>
                            <a:srgbClr val="FFFF00"/>
                          </a:solidFill>
                          <a:effectLst/>
                        </a:rPr>
                        <a:t>Features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240173"/>
                  </a:ext>
                </a:extLst>
              </a:tr>
              <a:tr h="610494"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solidFill>
                            <a:srgbClr val="FFFF00"/>
                          </a:solidFill>
                          <a:effectLst/>
                        </a:rPr>
                        <a:t>Clickstream Data for Online Shopping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Business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Classification, Regression, Clustering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165474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14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093926"/>
                  </a:ext>
                </a:extLst>
              </a:tr>
              <a:tr h="5043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solidFill>
                            <a:srgbClr val="FFFF00"/>
                          </a:solidFill>
                          <a:effectLst/>
                        </a:rPr>
                        <a:t>Daily Demand Forecasting Orders</a:t>
                      </a:r>
                      <a:endParaRPr lang="en-US" sz="18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Business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Regression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60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13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06580"/>
                  </a:ext>
                </a:extLst>
              </a:tr>
              <a:tr h="418856"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solidFill>
                            <a:srgbClr val="FFFF00"/>
                          </a:solidFill>
                          <a:effectLst/>
                        </a:rPr>
                        <a:t>Online News Popularity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Business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Classification, Regression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39797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61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400790"/>
                  </a:ext>
                </a:extLst>
              </a:tr>
              <a:tr h="355674"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solidFill>
                            <a:srgbClr val="FFFF00"/>
                          </a:solidFill>
                          <a:effectLst/>
                        </a:rPr>
                        <a:t>Statlog (Australian Credit Approval)</a:t>
                      </a:r>
                      <a:endParaRPr lang="en-US" sz="18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>
                          <a:effectLst/>
                        </a:rPr>
                        <a:t>Financial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Classification, Regression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690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0" dirty="0">
                          <a:effectLst/>
                        </a:rPr>
                        <a:t>14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3518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47A8AF-8FF9-099A-44D3-C6A79CACC449}"/>
              </a:ext>
            </a:extLst>
          </p:cNvPr>
          <p:cNvSpPr txBox="1"/>
          <p:nvPr/>
        </p:nvSpPr>
        <p:spPr>
          <a:xfrm>
            <a:off x="4945828" y="1260108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Experiment’s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42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EE8A1-D0BF-48E6-EBA8-CD0C08CD0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5" y="10455"/>
            <a:ext cx="11758109" cy="57378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D7715-BB13-ADED-7D9F-A80E77116163}"/>
              </a:ext>
            </a:extLst>
          </p:cNvPr>
          <p:cNvSpPr txBox="1"/>
          <p:nvPr/>
        </p:nvSpPr>
        <p:spPr>
          <a:xfrm>
            <a:off x="315557" y="5898656"/>
            <a:ext cx="11659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Testing bar plot of BBO feature selection on samples of daily demand forecasting order dataset versus DEA on original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89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629A4C-CD9E-36EC-B689-1D15C711F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40" y="1161380"/>
            <a:ext cx="9451106" cy="31546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89563-8FC2-3891-FBD2-12F658AB8086}"/>
              </a:ext>
            </a:extLst>
          </p:cNvPr>
          <p:cNvSpPr txBox="1"/>
          <p:nvPr/>
        </p:nvSpPr>
        <p:spPr>
          <a:xfrm>
            <a:off x="2743200" y="4553369"/>
            <a:ext cx="692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BBO algorithm training stage for feature selection over 1000 iterations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91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A4858-2A1D-CFF7-FD28-D051DC4B1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20462"/>
              </p:ext>
            </p:extLst>
          </p:nvPr>
        </p:nvGraphicFramePr>
        <p:xfrm>
          <a:off x="195943" y="1023257"/>
          <a:ext cx="11876315" cy="4371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263">
                  <a:extLst>
                    <a:ext uri="{9D8B030D-6E8A-4147-A177-3AD203B41FA5}">
                      <a16:colId xmlns:a16="http://schemas.microsoft.com/office/drawing/2014/main" val="4172488817"/>
                    </a:ext>
                  </a:extLst>
                </a:gridCol>
                <a:gridCol w="2375263">
                  <a:extLst>
                    <a:ext uri="{9D8B030D-6E8A-4147-A177-3AD203B41FA5}">
                      <a16:colId xmlns:a16="http://schemas.microsoft.com/office/drawing/2014/main" val="4284482604"/>
                    </a:ext>
                  </a:extLst>
                </a:gridCol>
                <a:gridCol w="2375263">
                  <a:extLst>
                    <a:ext uri="{9D8B030D-6E8A-4147-A177-3AD203B41FA5}">
                      <a16:colId xmlns:a16="http://schemas.microsoft.com/office/drawing/2014/main" val="3806372863"/>
                    </a:ext>
                  </a:extLst>
                </a:gridCol>
                <a:gridCol w="2375263">
                  <a:extLst>
                    <a:ext uri="{9D8B030D-6E8A-4147-A177-3AD203B41FA5}">
                      <a16:colId xmlns:a16="http://schemas.microsoft.com/office/drawing/2014/main" val="486383450"/>
                    </a:ext>
                  </a:extLst>
                </a:gridCol>
                <a:gridCol w="2375263">
                  <a:extLst>
                    <a:ext uri="{9D8B030D-6E8A-4147-A177-3AD203B41FA5}">
                      <a16:colId xmlns:a16="http://schemas.microsoft.com/office/drawing/2014/main" val="2091478786"/>
                    </a:ext>
                  </a:extLst>
                </a:gridCol>
              </a:tblGrid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Features = DMUs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Clickstream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Daily Demand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Online News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rgbClr val="FFFF00"/>
                          </a:solidFill>
                          <a:effectLst/>
                        </a:rPr>
                        <a:t>Statlog</a:t>
                      </a:r>
                      <a:endParaRPr lang="en-US" sz="1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855412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Original DEA (all features)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0.837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0.926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0.844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0.883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521639"/>
                  </a:ext>
                </a:extLst>
              </a:tr>
              <a:tr h="242855">
                <a:tc gridSpan="5"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Lasso DEA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702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1 = 75 %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0.691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0.839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0.799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0.817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896355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2 = 50 %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0.601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0.782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0.749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0.781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011777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3 = 25 %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0.588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0.754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0.694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0.758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437163"/>
                  </a:ext>
                </a:extLst>
              </a:tr>
              <a:tr h="242855">
                <a:tc gridSpan="5"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GA Features DEA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47448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1 = 75 %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0.825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0.937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0.905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0.899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437650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2 = 50 %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0.799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0.879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0.866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0.857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743619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3 = 25 %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0.767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0.867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0.805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0.796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499037"/>
                  </a:ext>
                </a:extLst>
              </a:tr>
              <a:tr h="242855">
                <a:tc gridSpan="5"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PSO Features DEA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59556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1 =75 %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0.812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0.951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0.857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1.000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296985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2 = 50 %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0.786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0.928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0.817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0.881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24819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3 = 25 %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0.772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0.876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0.856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00243"/>
                  </a:ext>
                </a:extLst>
              </a:tr>
              <a:tr h="242855">
                <a:tc gridSpan="5"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BBO Features DEA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75467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1 = 75 %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0.919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1.000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0.961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1.000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475178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rgbClr val="FFFF00"/>
                          </a:solidFill>
                          <a:effectLst/>
                        </a:rPr>
                        <a:t>Rank 2 = 50 % of Features</a:t>
                      </a:r>
                      <a:endParaRPr lang="en-US" sz="1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0.884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0.969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0.863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0.957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823264"/>
                  </a:ext>
                </a:extLst>
              </a:tr>
              <a:tr h="242855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rgbClr val="FFFF00"/>
                          </a:solidFill>
                          <a:effectLst/>
                        </a:rPr>
                        <a:t>Rank 3 = 25 % of Features</a:t>
                      </a:r>
                      <a:endParaRPr lang="en-US" sz="1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0.803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0.900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0.840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0.883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535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1ADA35-0E02-B818-926D-46E06006867F}"/>
              </a:ext>
            </a:extLst>
          </p:cNvPr>
          <p:cNvSpPr txBox="1"/>
          <p:nvPr/>
        </p:nvSpPr>
        <p:spPr>
          <a:xfrm>
            <a:off x="500742" y="5650077"/>
            <a:ext cx="1169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of CCR, IOBCC, OOBCC and Additive methods on datasets and comparison with other methods in three ranks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4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23689-700E-FA16-6084-B5F98FD81A05}"/>
              </a:ext>
            </a:extLst>
          </p:cNvPr>
          <p:cNvSpPr txBox="1"/>
          <p:nvPr/>
        </p:nvSpPr>
        <p:spPr>
          <a:xfrm>
            <a:off x="3697941" y="6152201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Comparison of different methods as box 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1C366-E3F2-EFE7-E609-A93546A3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53" y="215348"/>
            <a:ext cx="6641549" cy="58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44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721B7-58A8-658B-2A51-F0FBFFB2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4" y="843019"/>
            <a:ext cx="10663211" cy="43206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FCED4-18A8-D71E-CC30-F84EE97FBA5D}"/>
              </a:ext>
            </a:extLst>
          </p:cNvPr>
          <p:cNvSpPr txBox="1"/>
          <p:nvPr/>
        </p:nvSpPr>
        <p:spPr>
          <a:xfrm>
            <a:off x="1033391" y="5368650"/>
            <a:ext cx="10125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Fuzzy Firefly non-linear regression test on samples of online news popularity dataset after BBO feature selection by 25 % of DMUs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2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system evaluates with four common DEA methods of:</a:t>
            </a:r>
          </a:p>
          <a:p>
            <a:pPr algn="just"/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Charles Cooper and Rhodes (CCR)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Input-Oriented Banker, Chames and Cooper (IOBCC)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Output-Oriented BCC (OOBCC)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Additive efficiently</a:t>
            </a:r>
          </a:p>
          <a:p>
            <a:pPr algn="just"/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proposed approach compares with:</a:t>
            </a:r>
          </a:p>
          <a:p>
            <a:pPr algn="just"/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riginal DEA model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athematical Lasso regularization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other nature-inspired methods such as GA and PSO feature selection for all four components of evaluation. </a:t>
            </a:r>
            <a:endParaRPr lang="en-US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06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DFF504-373D-4167-BAA4-9C3F3C65D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61" y="350520"/>
            <a:ext cx="8884278" cy="5364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BBB32-8D20-A7E1-0A67-0099D508A9EF}"/>
              </a:ext>
            </a:extLst>
          </p:cNvPr>
          <p:cNvSpPr txBox="1"/>
          <p:nvPr/>
        </p:nvSpPr>
        <p:spPr>
          <a:xfrm>
            <a:off x="2857500" y="5796144"/>
            <a:ext cx="6106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MSE, RMSE, Error Mean, Error STD for regression experiment of online news popularity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6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93814-D6A5-1947-8DFA-DFBAB715A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55" y="1694012"/>
            <a:ext cx="7911689" cy="29951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A64160-9188-49CC-3120-0653CF17676A}"/>
              </a:ext>
            </a:extLst>
          </p:cNvPr>
          <p:cNvSpPr txBox="1"/>
          <p:nvPr/>
        </p:nvSpPr>
        <p:spPr>
          <a:xfrm>
            <a:off x="2880361" y="5006237"/>
            <a:ext cx="676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Firefly algorithm training for regression stage over 1000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1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536EA4-D0D1-9814-02B8-623CBCEE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82048"/>
              </p:ext>
            </p:extLst>
          </p:nvPr>
        </p:nvGraphicFramePr>
        <p:xfrm>
          <a:off x="785308" y="1335292"/>
          <a:ext cx="10714617" cy="4187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6901">
                  <a:extLst>
                    <a:ext uri="{9D8B030D-6E8A-4147-A177-3AD203B41FA5}">
                      <a16:colId xmlns:a16="http://schemas.microsoft.com/office/drawing/2014/main" val="4091111666"/>
                    </a:ext>
                  </a:extLst>
                </a:gridCol>
                <a:gridCol w="1365667">
                  <a:extLst>
                    <a:ext uri="{9D8B030D-6E8A-4147-A177-3AD203B41FA5}">
                      <a16:colId xmlns:a16="http://schemas.microsoft.com/office/drawing/2014/main" val="820852535"/>
                    </a:ext>
                  </a:extLst>
                </a:gridCol>
                <a:gridCol w="2749365">
                  <a:extLst>
                    <a:ext uri="{9D8B030D-6E8A-4147-A177-3AD203B41FA5}">
                      <a16:colId xmlns:a16="http://schemas.microsoft.com/office/drawing/2014/main" val="2944979340"/>
                    </a:ext>
                  </a:extLst>
                </a:gridCol>
                <a:gridCol w="1687363">
                  <a:extLst>
                    <a:ext uri="{9D8B030D-6E8A-4147-A177-3AD203B41FA5}">
                      <a16:colId xmlns:a16="http://schemas.microsoft.com/office/drawing/2014/main" val="227336054"/>
                    </a:ext>
                  </a:extLst>
                </a:gridCol>
                <a:gridCol w="2305321">
                  <a:extLst>
                    <a:ext uri="{9D8B030D-6E8A-4147-A177-3AD203B41FA5}">
                      <a16:colId xmlns:a16="http://schemas.microsoft.com/office/drawing/2014/main" val="501873529"/>
                    </a:ext>
                  </a:extLst>
                </a:gridCol>
              </a:tblGrid>
              <a:tr h="27916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Features = DMUs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Clickstream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Daily Demand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Online News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Statlog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078148"/>
                  </a:ext>
                </a:extLst>
              </a:tr>
              <a:tr h="27916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Fuzzy Regression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03435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Rank 1 = 75 % of Features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0.836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0.285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0.882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0.154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0.944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0.081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0.970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0.022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499559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Rank 2 = 50 % of Features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0.779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0.300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0.875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0.181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0.937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0.099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0.969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0.082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905694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Rank 3 = 25 % of Features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0.783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0.319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0.850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0.187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0.912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=0.058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0.920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0.061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732735"/>
                  </a:ext>
                </a:extLst>
              </a:tr>
              <a:tr h="27916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Fuzzy Firefly Regression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51384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Rank 1 = 75 % of Features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0.936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0.211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0.928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0.119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0.991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0.004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0.998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0.001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755220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</a:rPr>
                        <a:t>Rank 2 = 50 % of Features</a:t>
                      </a:r>
                      <a:endParaRPr lang="en-US" sz="16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0.889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0.260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0.905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0.117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0.980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0.059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0.983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0.036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335091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rgbClr val="FFFF00"/>
                          </a:solidFill>
                          <a:effectLst/>
                        </a:rPr>
                        <a:t>Rank 3 = 25 % of Features</a:t>
                      </a:r>
                      <a:endParaRPr lang="en-US" sz="16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0.849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0.297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0.900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0.162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CC = 0.987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MSE = 0.032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CC = 0.996</a:t>
                      </a:r>
                    </a:p>
                    <a:p>
                      <a:pPr algn="just"/>
                      <a:r>
                        <a:rPr lang="en-US" sz="1600" kern="100" dirty="0">
                          <a:effectLst/>
                        </a:rPr>
                        <a:t>MSE = 0.007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8325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067778-BB89-DA8A-4C8E-7D4C06D21EAC}"/>
              </a:ext>
            </a:extLst>
          </p:cNvPr>
          <p:cNvSpPr txBox="1"/>
          <p:nvPr/>
        </p:nvSpPr>
        <p:spPr>
          <a:xfrm>
            <a:off x="693682" y="5641229"/>
            <a:ext cx="1090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CC and MSE comparison for fuzzy regression and fuzzy firefly regression in three ranks of features on four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1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Method and Evaluations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By looking at the results, performance of the Lasso regularizations DEA meets the modest.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However, original DEA on all data have achieved medium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GA DEA shows a little bit better performance than original DEA in all ranks.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Second places go to PSO DEA and best results belongs to BBO DEA.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Average value of 0.914 is returned for all ranks and all datasets and for all DEA methods after the proposed feature selection method.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Additionally, average correlation coefficient of 0.945 and average MSE of 0.132 are returned by fuzzy firefly regression method for all datasets and ranks which is significant.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317519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rgbClr val="FFFF00"/>
            </a:gs>
            <a:gs pos="24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Conclusion:</a:t>
            </a:r>
            <a:endParaRPr lang="en-US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By empowering DEA with nature-inspired algorithms, it is possible to achieve more efficient results compare to using traditional DEA.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Nature-inspired feature selection (here BBO) could remove more inefficient DMUs rather than mathematical PCA or Lasso algorithms which are not intelligent.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Furthermore, to have better understanding of relation between variables after DMU selection, a nature-inspired regression (here Firefly) in combination with fuzzy logic which could provide higher correlation coefficient versus old techniques, is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Overall, by employing mentioned techniques, more efficient and precise result returned in comparison with other methods.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However, due to using optimization algorithm, runtime is sacrificed.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935276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Conclusion:</a:t>
            </a:r>
            <a:endParaRPr lang="en-US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Using more related business and management datasets plus comparing the propose system with deep learned feature selection and regression methods is of future works.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For this research the system had 7 cores of CPU, so it is suggested to run the proposed system on over 5000 iterations and more than 50 populations, as optimization algorithms demand more hardware resource.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proposed system could be used as a decent tool for resource allocation in business and management applications, when number of DMUs are so high.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849992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accent5">
                <a:lumMod val="20000"/>
                <a:lumOff val="80000"/>
              </a:schemeClr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References:</a:t>
            </a:r>
            <a:endParaRPr lang="en-US" sz="1800" kern="1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1.	Charles, Vincent, and Mukesh Kumar, eds. Data envelopment analysis and its applications to management. Cambridge Scholars Publishing, 2013.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2.	Mousavi, Seyed Muhammad Hossein, Vincent Charles, and Tatiana Gherman. "An evolutionary Pentagon Support Vector finder method." Expert Systems with Applications 150 (2020): 113284.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3.	Ghosh,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Manosij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et al. "Binary genetic swarm optimization: A combination of GA and PSO for feature selection." Journal of Intelligent Systems 29.1 (2020): 1598-1610.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4.	Simon, Dan. "Biogeography-based optimization." IEEE transactions on evolutionary computation 12.6 (2008): 702-713.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5.	Mousavi, Seyed Muhammad Hossein, S. Younes MiriNezhad, and Atiye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Mirmoini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"A new support vector finder method, based on triangular calculations and K-means clustering." 2017 9th International Conference on Information and Knowledge Technology (IKT). IEEE, 2017.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6.	Charles, Vincent, and Tatiana Gherman. "Big data analytics and ethnography: Together for the greater good." Big data for the greater good. Springer, Cham, 2019. 19-33.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7.	Abdi,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Hervé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and Lynne J. Williams. "Principal component analysis." Wiley interdisciplinary reviews: computational statistics 2.4 (2010): 433-459.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8.	Tibshirani, Robert. "Regression shrinkage and selection via the lasso." Journal of the Royal Statistical Society: Series B (Methodological) 58.1 (1996): 267-288.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9.	Zhang, Yishi, et al. "Feature selection using data envelopment analysis." Knowledge-Based Systems 64 (2014): 70-80.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10.	"Feature selection using PSO-SVM." International Journal of Computer Science (2007).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11.	Babatunde,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Oluleye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H., et al. "A genetic algorithm-based feature selection." (2014).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12.	Yang, Xin-She. Nature-inspired metaheuristic algorithms.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Luniver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press, 2010.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13.	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Charnes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Abraham, William W. Cooper, and Edwardo Rhodes. "Measuring the efficiency of decision making units." European journal of operational research 2.6 (1978): 429-444.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615218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accent5">
                <a:lumMod val="20000"/>
                <a:lumOff val="80000"/>
              </a:schemeClr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References:</a:t>
            </a:r>
            <a:endParaRPr lang="en-US" sz="1800" kern="1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4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14.	Farrell, Michael James. "The measurement of productive efficiency." Journal of the Royal Statistical Society: Series A (General) 120.3 (1957): 253-281.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15.	Zadeh, Lotfi A. "Fuzzy logic." Computer 21.4 (1988): 83-93.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16.	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Bezdek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James C., Robert Ehrlich, and William Full. "FCM: The fuzzy c-means clustering algorithm." Computers &amp; geosciences 10.2-3 (1984): 191-203.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17.	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Likas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Aristidis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Nikos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Vlassis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and Jakob J. Verbeek. "The global k-means clustering algorithm." Pattern recognition 36.2 (2003): 451-461.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18.	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Łapczyński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Mariusz, and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Sylwester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Białowąs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"Discovering Patterns of Users'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Behaviour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in an E-shop-Comparison of Consumer Buying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Behaviours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in Poland and Other European Countries." Studia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Ekonomiczne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151 (2013): 144-153.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19.	Ferreira, R. Pinto, et al. "Study on daily demand forecasting orders using artificial neural network." IEEE Latin America Transactions 14.3 (2016): 1519-1525.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20.	Fernandes,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Kelwin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Pedro 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Vinagre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and Paulo Cortez. "A proactive intelligent decision support system for predicting the popularity of online news." Portuguese conference on artificial intelligence. Springer, Cham, 2015.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21.	Quinlan, J. Ross. "Simplifying decision trees." International journal of man-machine studies 27.3 (1987): 221-234.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22.	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Zuo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Hua, et al. "Fuzzy regression transfer learning in Takagi–Sugeno fuzzy models." IEEE Transactions on Fuzzy Systems 25.6 (2016): 1795-1807.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23.	Murphy, Allan H. "Skill scores based on the mean square error and their relationships to the correlation coefficient." Monthly weather review 116.12 (1988): 2417-2424.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24.	</a:t>
            </a:r>
            <a:r>
              <a:rPr lang="en-US" sz="1400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Javed</a:t>
            </a: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A. (2013). Face recognition based on principal component analysis. International Journal of Image, Graphics and Signal Processing, 5(2), 38.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25.	Singh, Y., &amp; Tiwari, M. (2022). A Novel Hybrid Approach for Detection of Type-2 Diabetes in Women Using Lasso Regression and Artificial Neural Network.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26.	Singh, A., Singh, P. I., &amp; Kaur, P. (2012). Digital Image Enhancement with Fuzzy Interface System. International Journal of Information Technology and Computer Science (IJITCS), 51.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19516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28000">
              <a:schemeClr val="accent2">
                <a:lumMod val="75000"/>
              </a:schemeClr>
            </a:gs>
            <a:gs pos="8200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2692181"/>
            <a:ext cx="111830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Thank You So Much for Your Attention </a:t>
            </a:r>
          </a:p>
          <a:p>
            <a:pPr algn="ctr"/>
            <a:r>
              <a:rPr lang="en-US" sz="88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  <a:endParaRPr lang="en-US" sz="88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58475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Returned result depict more efficient values in most cases belongs to proposed nature-inspired DEA method.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Also, in order to present more comparisons, another optimization (Firefly) fuzzy regression algorithm is used for final linear regression part.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FA regression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represent more correlation coefficient compare to traditional regression methods.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value of 0.914 is returned for all ranks and all datasets and for all DEA methods after the proposed feature selection method.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Additionally, average correlation coefficient of 0.945 and MSE of 0.132 are returned by fuzzy firefly regression method for all datasets and ranks.</a:t>
            </a:r>
            <a:endParaRPr lang="en-US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9304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Businesses and companies are looking for best ways to increase their facilities productivity and efficiency in Data Envelopment Analysis (DEA) by various of factors.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management these factors call Decision Management Units or in short DMU’s.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Considering the efficiency of hospitals (DMU’s):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Number of Doctors (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Number of Nurses (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umber of Patients (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 input features and Treatment per day as output, Total Efficiency could be calculated.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instance,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=10,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=20 and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=50 is more efficient than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=15,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=27 and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 25, as with less resources more patients are cured.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5723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So, selecting these DMU’s wisely are so crucial to have the most efficient business experience.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do so, number of techniques and algorithms are proposed by different researchers during years.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Most of them used old traditional feature selection methods and some of them used these algorithms for other purposes of DEA which are the limitations.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Here, DMU’s or feature are selecting based on nature intelligence which is called nature-inspired or bio-inspired algorithm which is the main objective.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used Biogeography-Based Optimization (BBO) algorithm for feature selection.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BBO is faster than other </a:t>
            </a: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optimization algorithms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returns more optimized results in less iterations.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lead to select best DMU’s (with higher value closer to 1) for the business.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7327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Basically, BBO feature selection, removes any weak DMU’s which may result low value efficiency and DEA.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Furthermore, by increasing number of samples to for example 100 and number of DMU’s or features to for example 10, selecting best DMU’s is a laborious task.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So, when dealing with big datasets, removing some of the weak samples is so rational.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main goal is to select those DMU’s which are closer to efficient frontier.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2087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accent4">
                <a:lumMod val="60000"/>
                <a:lumOff val="40000"/>
              </a:schemeClr>
            </a:gs>
            <a:gs pos="24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Literature Review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selection or dimensionality reduction is a vital task in data mining and big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It is done by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decreasing number of feature and selecting best 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 doing that not only processing speed increases but also, outliers which are less desired, eliminate from the main process.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Principle Component Analysis (PCA) is one of the most effective but, traditional feature selection in data mining.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more advanced feature selection algorithm is called Lasso regularization which, is more time consuming but ends up with more effective features.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32096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9000">
              <a:schemeClr val="bg1"/>
            </a:gs>
            <a:gs pos="82000">
              <a:schemeClr val="bg1"/>
            </a:gs>
            <a:gs pos="100000">
              <a:schemeClr val="bg1"/>
            </a:gs>
          </a:gsLst>
          <a:lin ang="5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9C52E-D898-95A5-2F4E-E8EFE6CA8E3F}"/>
              </a:ext>
            </a:extLst>
          </p:cNvPr>
          <p:cNvSpPr txBox="1"/>
          <p:nvPr/>
        </p:nvSpPr>
        <p:spPr>
          <a:xfrm>
            <a:off x="504496" y="613606"/>
            <a:ext cx="1118300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Literature Review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interesting feature selection based on DEA research is belonged to Zhang, Yishi, et 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 which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They did something in revers of this research’s purpose.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Actually, they used DEA of each DMU as their final feature selection factor,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which those DMU’s with higher DEA values got selected.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Among nature inspired algorithms, PSO feature selection and Genetic feature selection are two best.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Nature inspired techniques always return more impactful features but gain more complexity.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Proposed BBO feature selection for DMU would be compared with all these four mentioned algorithms in validation section.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E300D9-1A90-0E63-D6BB-3EDD5271E53D}"/>
              </a:ext>
            </a:extLst>
          </p:cNvPr>
          <p:cNvSpPr/>
          <p:nvPr/>
        </p:nvSpPr>
        <p:spPr>
          <a:xfrm>
            <a:off x="693682" y="6615953"/>
            <a:ext cx="11498317" cy="2420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Nature-inspired DMU Selection and Evaluation in Data Envelopment Analysis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7AC59-0D37-1780-50B1-1076CB372320}"/>
              </a:ext>
            </a:extLst>
          </p:cNvPr>
          <p:cNvSpPr/>
          <p:nvPr/>
        </p:nvSpPr>
        <p:spPr>
          <a:xfrm>
            <a:off x="1" y="6605498"/>
            <a:ext cx="693681" cy="242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73857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740</TotalTime>
  <Words>4092</Words>
  <Application>Microsoft Office PowerPoint</Application>
  <PresentationFormat>Widescreen</PresentationFormat>
  <Paragraphs>607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microsoft yahe</vt:lpstr>
      <vt:lpstr>Times New Roman</vt:lpstr>
      <vt:lpstr>Tw Cen MT</vt:lpstr>
      <vt:lpstr>Tw Cen MT Condensed</vt:lpstr>
      <vt:lpstr>Wingdings 3</vt:lpstr>
      <vt:lpstr>Integral</vt:lpstr>
      <vt:lpstr>Nature-inspired DMU Selection and Evaluation in Data Envelopment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Nature-inspired DMU Selection and Evaluation in Data Envelopment Analysis</dc:title>
  <dc:creator>hosein mosavi</dc:creator>
  <cp:lastModifiedBy>hosein mosavi</cp:lastModifiedBy>
  <cp:revision>26</cp:revision>
  <dcterms:created xsi:type="dcterms:W3CDTF">2022-11-02T13:06:11Z</dcterms:created>
  <dcterms:modified xsi:type="dcterms:W3CDTF">2022-11-03T11:31:43Z</dcterms:modified>
</cp:coreProperties>
</file>