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1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57C96-3F5B-4731-BFC8-C0522FFB71F1}"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19861-1DA9-4628-BA45-945A248CB9B7}" type="slidenum">
              <a:rPr lang="en-US" smtClean="0"/>
              <a:t>‹#›</a:t>
            </a:fld>
            <a:endParaRPr lang="en-US"/>
          </a:p>
        </p:txBody>
      </p:sp>
    </p:spTree>
    <p:extLst>
      <p:ext uri="{BB962C8B-B14F-4D97-AF65-F5344CB8AC3E}">
        <p14:creationId xmlns:p14="http://schemas.microsoft.com/office/powerpoint/2010/main" val="2191191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19CD-4945-46D9-91E6-58BCAB632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6B2213-8FDD-45EF-BC6B-26EB70BE04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5A1C45-03C0-4809-A7C0-BC2FC7157677}"/>
              </a:ext>
            </a:extLst>
          </p:cNvPr>
          <p:cNvSpPr>
            <a:spLocks noGrp="1"/>
          </p:cNvSpPr>
          <p:nvPr>
            <p:ph type="dt" sz="half" idx="10"/>
          </p:nvPr>
        </p:nvSpPr>
        <p:spPr/>
        <p:txBody>
          <a:bodyPr/>
          <a:lstStyle/>
          <a:p>
            <a:fld id="{72C3572B-3A99-47B5-AF4C-EB94E04B97CC}" type="datetime1">
              <a:rPr lang="en-US" smtClean="0"/>
              <a:t>11/6/2024</a:t>
            </a:fld>
            <a:endParaRPr lang="en-US"/>
          </a:p>
        </p:txBody>
      </p:sp>
      <p:sp>
        <p:nvSpPr>
          <p:cNvPr id="5" name="Footer Placeholder 4">
            <a:extLst>
              <a:ext uri="{FF2B5EF4-FFF2-40B4-BE49-F238E27FC236}">
                <a16:creationId xmlns:a16="http://schemas.microsoft.com/office/drawing/2014/main" id="{A69340EE-57C1-4A3D-93A0-A0674616B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42924-C4C3-4089-89B0-F4F1EAC97C17}"/>
              </a:ext>
            </a:extLst>
          </p:cNvPr>
          <p:cNvSpPr>
            <a:spLocks noGrp="1"/>
          </p:cNvSpPr>
          <p:nvPr>
            <p:ph type="sldNum" sz="quarter" idx="12"/>
          </p:nvPr>
        </p:nvSpPr>
        <p:spPr/>
        <p:txBody>
          <a:bodyPr/>
          <a:lstStyle/>
          <a:p>
            <a:fld id="{580685CA-305B-415C-89DA-C14533707254}" type="slidenum">
              <a:rPr lang="en-US" smtClean="0"/>
              <a:t>‹#›</a:t>
            </a:fld>
            <a:endParaRPr lang="en-US"/>
          </a:p>
        </p:txBody>
      </p:sp>
    </p:spTree>
    <p:extLst>
      <p:ext uri="{BB962C8B-B14F-4D97-AF65-F5344CB8AC3E}">
        <p14:creationId xmlns:p14="http://schemas.microsoft.com/office/powerpoint/2010/main" val="111836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9A0F-542F-4F9B-BCA7-BFF7FB7B9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0AA2B5-8C4C-4D9A-87A8-998D01963C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20D2A-24E7-425C-81C8-35B726255980}"/>
              </a:ext>
            </a:extLst>
          </p:cNvPr>
          <p:cNvSpPr>
            <a:spLocks noGrp="1"/>
          </p:cNvSpPr>
          <p:nvPr>
            <p:ph type="dt" sz="half" idx="10"/>
          </p:nvPr>
        </p:nvSpPr>
        <p:spPr/>
        <p:txBody>
          <a:bodyPr/>
          <a:lstStyle/>
          <a:p>
            <a:fld id="{CAB84C17-7E1F-4550-895C-1619F40C135F}" type="datetime1">
              <a:rPr lang="en-US" smtClean="0"/>
              <a:t>11/6/2024</a:t>
            </a:fld>
            <a:endParaRPr lang="en-US"/>
          </a:p>
        </p:txBody>
      </p:sp>
      <p:sp>
        <p:nvSpPr>
          <p:cNvPr id="5" name="Footer Placeholder 4">
            <a:extLst>
              <a:ext uri="{FF2B5EF4-FFF2-40B4-BE49-F238E27FC236}">
                <a16:creationId xmlns:a16="http://schemas.microsoft.com/office/drawing/2014/main" id="{A7FCB06A-9C08-48A9-AE1D-D047C670D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D1F09-3AD8-483C-AC1E-A1ADA46F3A4F}"/>
              </a:ext>
            </a:extLst>
          </p:cNvPr>
          <p:cNvSpPr>
            <a:spLocks noGrp="1"/>
          </p:cNvSpPr>
          <p:nvPr>
            <p:ph type="sldNum" sz="quarter" idx="12"/>
          </p:nvPr>
        </p:nvSpPr>
        <p:spPr/>
        <p:txBody>
          <a:bodyPr/>
          <a:lstStyle/>
          <a:p>
            <a:fld id="{580685CA-305B-415C-89DA-C14533707254}" type="slidenum">
              <a:rPr lang="en-US" smtClean="0"/>
              <a:t>‹#›</a:t>
            </a:fld>
            <a:endParaRPr lang="en-US"/>
          </a:p>
        </p:txBody>
      </p:sp>
    </p:spTree>
    <p:extLst>
      <p:ext uri="{BB962C8B-B14F-4D97-AF65-F5344CB8AC3E}">
        <p14:creationId xmlns:p14="http://schemas.microsoft.com/office/powerpoint/2010/main" val="47813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85FE59-480E-4E2C-8A22-9B3D629463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1F3651-2E18-4DAE-AF7D-AC5BF52C9C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2D6B5-AE27-41DC-96AA-4A0C6678095C}"/>
              </a:ext>
            </a:extLst>
          </p:cNvPr>
          <p:cNvSpPr>
            <a:spLocks noGrp="1"/>
          </p:cNvSpPr>
          <p:nvPr>
            <p:ph type="dt" sz="half" idx="10"/>
          </p:nvPr>
        </p:nvSpPr>
        <p:spPr/>
        <p:txBody>
          <a:bodyPr/>
          <a:lstStyle/>
          <a:p>
            <a:fld id="{6E87CB8C-37D3-4C4A-B24A-B26C3CCD20C3}" type="datetime1">
              <a:rPr lang="en-US" smtClean="0"/>
              <a:t>11/6/2024</a:t>
            </a:fld>
            <a:endParaRPr lang="en-US"/>
          </a:p>
        </p:txBody>
      </p:sp>
      <p:sp>
        <p:nvSpPr>
          <p:cNvPr id="5" name="Footer Placeholder 4">
            <a:extLst>
              <a:ext uri="{FF2B5EF4-FFF2-40B4-BE49-F238E27FC236}">
                <a16:creationId xmlns:a16="http://schemas.microsoft.com/office/drawing/2014/main" id="{137BCCB0-6E52-4AE7-911D-2C61ABB59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D6FF9-5286-48A7-AC4C-220F3788D73A}"/>
              </a:ext>
            </a:extLst>
          </p:cNvPr>
          <p:cNvSpPr>
            <a:spLocks noGrp="1"/>
          </p:cNvSpPr>
          <p:nvPr>
            <p:ph type="sldNum" sz="quarter" idx="12"/>
          </p:nvPr>
        </p:nvSpPr>
        <p:spPr/>
        <p:txBody>
          <a:bodyPr/>
          <a:lstStyle/>
          <a:p>
            <a:fld id="{580685CA-305B-415C-89DA-C14533707254}" type="slidenum">
              <a:rPr lang="en-US" smtClean="0"/>
              <a:t>‹#›</a:t>
            </a:fld>
            <a:endParaRPr lang="en-US"/>
          </a:p>
        </p:txBody>
      </p:sp>
    </p:spTree>
    <p:extLst>
      <p:ext uri="{BB962C8B-B14F-4D97-AF65-F5344CB8AC3E}">
        <p14:creationId xmlns:p14="http://schemas.microsoft.com/office/powerpoint/2010/main" val="399006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A2C6-7FD9-463C-ACDA-1A3D2CE5B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B86BE3-047A-4FE8-AC90-7C24D631F0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86AE5-1A67-4747-9F4B-5C5EBD5270FA}"/>
              </a:ext>
            </a:extLst>
          </p:cNvPr>
          <p:cNvSpPr>
            <a:spLocks noGrp="1"/>
          </p:cNvSpPr>
          <p:nvPr>
            <p:ph type="dt" sz="half" idx="10"/>
          </p:nvPr>
        </p:nvSpPr>
        <p:spPr/>
        <p:txBody>
          <a:bodyPr/>
          <a:lstStyle/>
          <a:p>
            <a:fld id="{495EA56C-AA9A-4120-8012-10A4B5BC6D90}" type="datetime1">
              <a:rPr lang="en-US" smtClean="0"/>
              <a:t>11/6/2024</a:t>
            </a:fld>
            <a:endParaRPr lang="en-US"/>
          </a:p>
        </p:txBody>
      </p:sp>
      <p:sp>
        <p:nvSpPr>
          <p:cNvPr id="5" name="Footer Placeholder 4">
            <a:extLst>
              <a:ext uri="{FF2B5EF4-FFF2-40B4-BE49-F238E27FC236}">
                <a16:creationId xmlns:a16="http://schemas.microsoft.com/office/drawing/2014/main" id="{62EDD3AB-7915-4108-A1A6-BD4D7A82F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EDD2C-3020-41EC-A493-1D091C71686C}"/>
              </a:ext>
            </a:extLst>
          </p:cNvPr>
          <p:cNvSpPr>
            <a:spLocks noGrp="1"/>
          </p:cNvSpPr>
          <p:nvPr>
            <p:ph type="sldNum" sz="quarter" idx="12"/>
          </p:nvPr>
        </p:nvSpPr>
        <p:spPr/>
        <p:txBody>
          <a:bodyPr/>
          <a:lstStyle/>
          <a:p>
            <a:fld id="{580685CA-305B-415C-89DA-C14533707254}" type="slidenum">
              <a:rPr lang="en-US" smtClean="0"/>
              <a:t>‹#›</a:t>
            </a:fld>
            <a:endParaRPr lang="en-US"/>
          </a:p>
        </p:txBody>
      </p:sp>
    </p:spTree>
    <p:extLst>
      <p:ext uri="{BB962C8B-B14F-4D97-AF65-F5344CB8AC3E}">
        <p14:creationId xmlns:p14="http://schemas.microsoft.com/office/powerpoint/2010/main" val="36231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EE05-5E58-4AA8-B55B-B9BF025E7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84157A-DB3E-4CB6-9BAD-A1C88FE47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43658F-D893-4A63-8DFC-CB1344491403}"/>
              </a:ext>
            </a:extLst>
          </p:cNvPr>
          <p:cNvSpPr>
            <a:spLocks noGrp="1"/>
          </p:cNvSpPr>
          <p:nvPr>
            <p:ph type="dt" sz="half" idx="10"/>
          </p:nvPr>
        </p:nvSpPr>
        <p:spPr/>
        <p:txBody>
          <a:bodyPr/>
          <a:lstStyle/>
          <a:p>
            <a:fld id="{056112A0-A8FF-4161-A846-AE967F3FA37E}" type="datetime1">
              <a:rPr lang="en-US" smtClean="0"/>
              <a:t>11/6/2024</a:t>
            </a:fld>
            <a:endParaRPr lang="en-US"/>
          </a:p>
        </p:txBody>
      </p:sp>
      <p:sp>
        <p:nvSpPr>
          <p:cNvPr id="5" name="Footer Placeholder 4">
            <a:extLst>
              <a:ext uri="{FF2B5EF4-FFF2-40B4-BE49-F238E27FC236}">
                <a16:creationId xmlns:a16="http://schemas.microsoft.com/office/drawing/2014/main" id="{2A7296D9-BACE-483F-BE78-6FFF40302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7F458-FC00-48C4-9470-DF4C2E9A6451}"/>
              </a:ext>
            </a:extLst>
          </p:cNvPr>
          <p:cNvSpPr>
            <a:spLocks noGrp="1"/>
          </p:cNvSpPr>
          <p:nvPr>
            <p:ph type="sldNum" sz="quarter" idx="12"/>
          </p:nvPr>
        </p:nvSpPr>
        <p:spPr/>
        <p:txBody>
          <a:bodyPr/>
          <a:lstStyle/>
          <a:p>
            <a:fld id="{580685CA-305B-415C-89DA-C14533707254}" type="slidenum">
              <a:rPr lang="en-US" smtClean="0"/>
              <a:t>‹#›</a:t>
            </a:fld>
            <a:endParaRPr lang="en-US"/>
          </a:p>
        </p:txBody>
      </p:sp>
    </p:spTree>
    <p:extLst>
      <p:ext uri="{BB962C8B-B14F-4D97-AF65-F5344CB8AC3E}">
        <p14:creationId xmlns:p14="http://schemas.microsoft.com/office/powerpoint/2010/main" val="214165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5B52-C925-4FB9-B4E2-E097067DCC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E8BB49-6701-4BD5-AAD9-2B19E2790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4A3AA-D496-475D-B866-E05897AF2B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FA42AD-434D-424B-90F2-C260684BAC62}"/>
              </a:ext>
            </a:extLst>
          </p:cNvPr>
          <p:cNvSpPr>
            <a:spLocks noGrp="1"/>
          </p:cNvSpPr>
          <p:nvPr>
            <p:ph type="dt" sz="half" idx="10"/>
          </p:nvPr>
        </p:nvSpPr>
        <p:spPr/>
        <p:txBody>
          <a:bodyPr/>
          <a:lstStyle/>
          <a:p>
            <a:fld id="{EF4E8D2F-A5CC-48D0-B806-5F1D6F621CFF}" type="datetime1">
              <a:rPr lang="en-US" smtClean="0"/>
              <a:t>11/6/2024</a:t>
            </a:fld>
            <a:endParaRPr lang="en-US"/>
          </a:p>
        </p:txBody>
      </p:sp>
      <p:sp>
        <p:nvSpPr>
          <p:cNvPr id="6" name="Footer Placeholder 5">
            <a:extLst>
              <a:ext uri="{FF2B5EF4-FFF2-40B4-BE49-F238E27FC236}">
                <a16:creationId xmlns:a16="http://schemas.microsoft.com/office/drawing/2014/main" id="{05804EE3-35BA-4F6E-B12C-49DD9DAF1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FB803-886E-4407-8ED4-BB386B1CDE8E}"/>
              </a:ext>
            </a:extLst>
          </p:cNvPr>
          <p:cNvSpPr>
            <a:spLocks noGrp="1"/>
          </p:cNvSpPr>
          <p:nvPr>
            <p:ph type="sldNum" sz="quarter" idx="12"/>
          </p:nvPr>
        </p:nvSpPr>
        <p:spPr/>
        <p:txBody>
          <a:bodyPr/>
          <a:lstStyle/>
          <a:p>
            <a:fld id="{580685CA-305B-415C-89DA-C14533707254}" type="slidenum">
              <a:rPr lang="en-US" smtClean="0"/>
              <a:t>‹#›</a:t>
            </a:fld>
            <a:endParaRPr lang="en-US"/>
          </a:p>
        </p:txBody>
      </p:sp>
    </p:spTree>
    <p:extLst>
      <p:ext uri="{BB962C8B-B14F-4D97-AF65-F5344CB8AC3E}">
        <p14:creationId xmlns:p14="http://schemas.microsoft.com/office/powerpoint/2010/main" val="143947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4421-5D14-4847-B108-6874D158C3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127998-C6ED-497F-9804-0D87F345D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41D64D-0ED9-40BB-B2C8-7032343608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972AC5-5D5A-4498-86DD-C233FDF8C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9B2A21-0625-4697-86DD-43F737F9CF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40BCA8-B129-4D0B-888E-496DEA34DA4F}"/>
              </a:ext>
            </a:extLst>
          </p:cNvPr>
          <p:cNvSpPr>
            <a:spLocks noGrp="1"/>
          </p:cNvSpPr>
          <p:nvPr>
            <p:ph type="dt" sz="half" idx="10"/>
          </p:nvPr>
        </p:nvSpPr>
        <p:spPr/>
        <p:txBody>
          <a:bodyPr/>
          <a:lstStyle/>
          <a:p>
            <a:fld id="{24332C04-C0F4-479B-A81B-0B16EB605A3E}" type="datetime1">
              <a:rPr lang="en-US" smtClean="0"/>
              <a:t>11/6/2024</a:t>
            </a:fld>
            <a:endParaRPr lang="en-US"/>
          </a:p>
        </p:txBody>
      </p:sp>
      <p:sp>
        <p:nvSpPr>
          <p:cNvPr id="8" name="Footer Placeholder 7">
            <a:extLst>
              <a:ext uri="{FF2B5EF4-FFF2-40B4-BE49-F238E27FC236}">
                <a16:creationId xmlns:a16="http://schemas.microsoft.com/office/drawing/2014/main" id="{CEEA5300-B477-4DF5-AE98-A4077B5404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A1DACC-65A9-4421-B2EC-B3BECB669AEA}"/>
              </a:ext>
            </a:extLst>
          </p:cNvPr>
          <p:cNvSpPr>
            <a:spLocks noGrp="1"/>
          </p:cNvSpPr>
          <p:nvPr>
            <p:ph type="sldNum" sz="quarter" idx="12"/>
          </p:nvPr>
        </p:nvSpPr>
        <p:spPr/>
        <p:txBody>
          <a:bodyPr/>
          <a:lstStyle/>
          <a:p>
            <a:fld id="{580685CA-305B-415C-89DA-C14533707254}" type="slidenum">
              <a:rPr lang="en-US" smtClean="0"/>
              <a:t>‹#›</a:t>
            </a:fld>
            <a:endParaRPr lang="en-US"/>
          </a:p>
        </p:txBody>
      </p:sp>
    </p:spTree>
    <p:extLst>
      <p:ext uri="{BB962C8B-B14F-4D97-AF65-F5344CB8AC3E}">
        <p14:creationId xmlns:p14="http://schemas.microsoft.com/office/powerpoint/2010/main" val="3248794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0D44-DC6E-4DFE-BAAD-3C8E57BBDA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66B304-3F2D-497F-8472-174B5E52035E}"/>
              </a:ext>
            </a:extLst>
          </p:cNvPr>
          <p:cNvSpPr>
            <a:spLocks noGrp="1"/>
          </p:cNvSpPr>
          <p:nvPr>
            <p:ph type="dt" sz="half" idx="10"/>
          </p:nvPr>
        </p:nvSpPr>
        <p:spPr/>
        <p:txBody>
          <a:bodyPr/>
          <a:lstStyle/>
          <a:p>
            <a:fld id="{19190815-37F6-456C-B7B0-B71F47D48979}" type="datetime1">
              <a:rPr lang="en-US" smtClean="0"/>
              <a:t>11/6/2024</a:t>
            </a:fld>
            <a:endParaRPr lang="en-US"/>
          </a:p>
        </p:txBody>
      </p:sp>
      <p:sp>
        <p:nvSpPr>
          <p:cNvPr id="4" name="Footer Placeholder 3">
            <a:extLst>
              <a:ext uri="{FF2B5EF4-FFF2-40B4-BE49-F238E27FC236}">
                <a16:creationId xmlns:a16="http://schemas.microsoft.com/office/drawing/2014/main" id="{4D5CD249-30D7-4676-9A2F-7C3E7C56B5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B3504F-9CC5-43C5-8CDE-13B09C130765}"/>
              </a:ext>
            </a:extLst>
          </p:cNvPr>
          <p:cNvSpPr>
            <a:spLocks noGrp="1"/>
          </p:cNvSpPr>
          <p:nvPr>
            <p:ph type="sldNum" sz="quarter" idx="12"/>
          </p:nvPr>
        </p:nvSpPr>
        <p:spPr/>
        <p:txBody>
          <a:bodyPr/>
          <a:lstStyle/>
          <a:p>
            <a:fld id="{580685CA-305B-415C-89DA-C14533707254}" type="slidenum">
              <a:rPr lang="en-US" smtClean="0"/>
              <a:t>‹#›</a:t>
            </a:fld>
            <a:endParaRPr lang="en-US"/>
          </a:p>
        </p:txBody>
      </p:sp>
    </p:spTree>
    <p:extLst>
      <p:ext uri="{BB962C8B-B14F-4D97-AF65-F5344CB8AC3E}">
        <p14:creationId xmlns:p14="http://schemas.microsoft.com/office/powerpoint/2010/main" val="411846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96376-CD98-4973-AE15-149D0DDE082B}"/>
              </a:ext>
            </a:extLst>
          </p:cNvPr>
          <p:cNvSpPr>
            <a:spLocks noGrp="1"/>
          </p:cNvSpPr>
          <p:nvPr>
            <p:ph type="dt" sz="half" idx="10"/>
          </p:nvPr>
        </p:nvSpPr>
        <p:spPr/>
        <p:txBody>
          <a:bodyPr/>
          <a:lstStyle/>
          <a:p>
            <a:fld id="{2FE4EB55-32B6-4AEA-9711-6C908A47D743}" type="datetime1">
              <a:rPr lang="en-US" smtClean="0"/>
              <a:t>11/6/2024</a:t>
            </a:fld>
            <a:endParaRPr lang="en-US"/>
          </a:p>
        </p:txBody>
      </p:sp>
      <p:sp>
        <p:nvSpPr>
          <p:cNvPr id="3" name="Footer Placeholder 2">
            <a:extLst>
              <a:ext uri="{FF2B5EF4-FFF2-40B4-BE49-F238E27FC236}">
                <a16:creationId xmlns:a16="http://schemas.microsoft.com/office/drawing/2014/main" id="{9B8FFBF6-53DE-4C85-961E-FF846D9262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E3D15F-9B25-4F67-84A6-39BAE4F7A849}"/>
              </a:ext>
            </a:extLst>
          </p:cNvPr>
          <p:cNvSpPr>
            <a:spLocks noGrp="1"/>
          </p:cNvSpPr>
          <p:nvPr>
            <p:ph type="sldNum" sz="quarter" idx="12"/>
          </p:nvPr>
        </p:nvSpPr>
        <p:spPr/>
        <p:txBody>
          <a:bodyPr/>
          <a:lstStyle/>
          <a:p>
            <a:fld id="{580685CA-305B-415C-89DA-C14533707254}" type="slidenum">
              <a:rPr lang="en-US" smtClean="0"/>
              <a:t>‹#›</a:t>
            </a:fld>
            <a:endParaRPr lang="en-US"/>
          </a:p>
        </p:txBody>
      </p:sp>
    </p:spTree>
    <p:extLst>
      <p:ext uri="{BB962C8B-B14F-4D97-AF65-F5344CB8AC3E}">
        <p14:creationId xmlns:p14="http://schemas.microsoft.com/office/powerpoint/2010/main" val="257468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0F7D-4E5C-40A2-B3D8-F8164C5D2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E9171C-C3E9-4C46-80E4-4F7ADE7549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936E93-3FCE-407B-A38B-6F43F1078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2E0C1-0063-4B05-9508-5CC8A1D8D787}"/>
              </a:ext>
            </a:extLst>
          </p:cNvPr>
          <p:cNvSpPr>
            <a:spLocks noGrp="1"/>
          </p:cNvSpPr>
          <p:nvPr>
            <p:ph type="dt" sz="half" idx="10"/>
          </p:nvPr>
        </p:nvSpPr>
        <p:spPr/>
        <p:txBody>
          <a:bodyPr/>
          <a:lstStyle/>
          <a:p>
            <a:fld id="{0942B2C7-161C-44BE-BFC2-46F345F1AAB0}" type="datetime1">
              <a:rPr lang="en-US" smtClean="0"/>
              <a:t>11/6/2024</a:t>
            </a:fld>
            <a:endParaRPr lang="en-US"/>
          </a:p>
        </p:txBody>
      </p:sp>
      <p:sp>
        <p:nvSpPr>
          <p:cNvPr id="6" name="Footer Placeholder 5">
            <a:extLst>
              <a:ext uri="{FF2B5EF4-FFF2-40B4-BE49-F238E27FC236}">
                <a16:creationId xmlns:a16="http://schemas.microsoft.com/office/drawing/2014/main" id="{3E41E348-D5C1-46EF-8203-2C761B533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A3FA3-A2C2-44C7-82DA-4F1B09150A7A}"/>
              </a:ext>
            </a:extLst>
          </p:cNvPr>
          <p:cNvSpPr>
            <a:spLocks noGrp="1"/>
          </p:cNvSpPr>
          <p:nvPr>
            <p:ph type="sldNum" sz="quarter" idx="12"/>
          </p:nvPr>
        </p:nvSpPr>
        <p:spPr/>
        <p:txBody>
          <a:bodyPr/>
          <a:lstStyle/>
          <a:p>
            <a:fld id="{580685CA-305B-415C-89DA-C14533707254}" type="slidenum">
              <a:rPr lang="en-US" smtClean="0"/>
              <a:t>‹#›</a:t>
            </a:fld>
            <a:endParaRPr lang="en-US"/>
          </a:p>
        </p:txBody>
      </p:sp>
    </p:spTree>
    <p:extLst>
      <p:ext uri="{BB962C8B-B14F-4D97-AF65-F5344CB8AC3E}">
        <p14:creationId xmlns:p14="http://schemas.microsoft.com/office/powerpoint/2010/main" val="43848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57D8-2B65-4893-B712-A4800B4F9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7E01EB-7970-4748-9661-5A83A500B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605DC6-CAB5-4F05-A249-D2CA0CCCD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2CAA93-BB7D-4996-A839-ACFCCBC574A0}"/>
              </a:ext>
            </a:extLst>
          </p:cNvPr>
          <p:cNvSpPr>
            <a:spLocks noGrp="1"/>
          </p:cNvSpPr>
          <p:nvPr>
            <p:ph type="dt" sz="half" idx="10"/>
          </p:nvPr>
        </p:nvSpPr>
        <p:spPr/>
        <p:txBody>
          <a:bodyPr/>
          <a:lstStyle/>
          <a:p>
            <a:fld id="{658E0F17-DEB3-4F84-B3CC-1D4DCCEE4518}" type="datetime1">
              <a:rPr lang="en-US" smtClean="0"/>
              <a:t>11/6/2024</a:t>
            </a:fld>
            <a:endParaRPr lang="en-US"/>
          </a:p>
        </p:txBody>
      </p:sp>
      <p:sp>
        <p:nvSpPr>
          <p:cNvPr id="6" name="Footer Placeholder 5">
            <a:extLst>
              <a:ext uri="{FF2B5EF4-FFF2-40B4-BE49-F238E27FC236}">
                <a16:creationId xmlns:a16="http://schemas.microsoft.com/office/drawing/2014/main" id="{EB8B7EF0-C29E-42E1-AB56-B045F6379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ABC71A-974E-4820-AE17-167D098AA856}"/>
              </a:ext>
            </a:extLst>
          </p:cNvPr>
          <p:cNvSpPr>
            <a:spLocks noGrp="1"/>
          </p:cNvSpPr>
          <p:nvPr>
            <p:ph type="sldNum" sz="quarter" idx="12"/>
          </p:nvPr>
        </p:nvSpPr>
        <p:spPr/>
        <p:txBody>
          <a:bodyPr/>
          <a:lstStyle/>
          <a:p>
            <a:fld id="{580685CA-305B-415C-89DA-C14533707254}" type="slidenum">
              <a:rPr lang="en-US" smtClean="0"/>
              <a:t>‹#›</a:t>
            </a:fld>
            <a:endParaRPr lang="en-US"/>
          </a:p>
        </p:txBody>
      </p:sp>
    </p:spTree>
    <p:extLst>
      <p:ext uri="{BB962C8B-B14F-4D97-AF65-F5344CB8AC3E}">
        <p14:creationId xmlns:p14="http://schemas.microsoft.com/office/powerpoint/2010/main" val="248679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20889C-B015-49D0-A048-D65E9C0F49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551359-BA28-4220-B4DA-940491363B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D872E-2871-482B-84BE-0DBEB089B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A7A40-B720-4667-8467-09C0302A7288}" type="datetime1">
              <a:rPr lang="en-US" smtClean="0"/>
              <a:t>11/6/2024</a:t>
            </a:fld>
            <a:endParaRPr lang="en-US"/>
          </a:p>
        </p:txBody>
      </p:sp>
      <p:sp>
        <p:nvSpPr>
          <p:cNvPr id="5" name="Footer Placeholder 4">
            <a:extLst>
              <a:ext uri="{FF2B5EF4-FFF2-40B4-BE49-F238E27FC236}">
                <a16:creationId xmlns:a16="http://schemas.microsoft.com/office/drawing/2014/main" id="{BADB4C08-9098-4530-A3F7-0068C44CC6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ED614C-D44C-49B2-96DB-AACEB0DE9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685CA-305B-415C-89DA-C14533707254}" type="slidenum">
              <a:rPr lang="en-US" smtClean="0"/>
              <a:t>‹#›</a:t>
            </a:fld>
            <a:endParaRPr lang="en-US"/>
          </a:p>
        </p:txBody>
      </p:sp>
    </p:spTree>
    <p:extLst>
      <p:ext uri="{BB962C8B-B14F-4D97-AF65-F5344CB8AC3E}">
        <p14:creationId xmlns:p14="http://schemas.microsoft.com/office/powerpoint/2010/main" val="2485749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mosavi.a.i.buali@gmail.com" TargetMode="Externa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eyedMuhammadHosseinMousavi/Real-Time-Differential-Evolution-Human-Pose-Estimatio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C59CE1-BCC7-4AC3-9C14-52726721F6CE}"/>
              </a:ext>
            </a:extLst>
          </p:cNvPr>
          <p:cNvSpPr txBox="1"/>
          <p:nvPr/>
        </p:nvSpPr>
        <p:spPr>
          <a:xfrm>
            <a:off x="113122" y="197963"/>
            <a:ext cx="11924907" cy="523220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Outline: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Motion Capture</a:t>
            </a:r>
          </a:p>
          <a:p>
            <a:pPr marL="742950" lvl="1"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Definition and Importance</a:t>
            </a:r>
          </a:p>
          <a:p>
            <a:pPr marL="742950" lvl="1"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Challenges </a:t>
            </a:r>
          </a:p>
          <a:p>
            <a:pPr marL="742950" lvl="1"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Application</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Motion Tracking and Body Tracking</a:t>
            </a:r>
          </a:p>
          <a:p>
            <a:pPr marL="742950" lvl="1"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Definition and Importance</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Human Pose Estimation (HPS)</a:t>
            </a:r>
          </a:p>
          <a:p>
            <a:pPr marL="742950" lvl="1"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Definition and Importance</a:t>
            </a:r>
          </a:p>
          <a:p>
            <a:pPr marL="742950" lvl="1"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Challenges </a:t>
            </a:r>
          </a:p>
          <a:p>
            <a:pPr marL="742950" lvl="1"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Application</a:t>
            </a:r>
          </a:p>
          <a:p>
            <a:pPr marL="742950" lvl="1"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Algorithms and Methods</a:t>
            </a:r>
          </a:p>
          <a:p>
            <a:pPr marL="742950" lvl="1"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Optimization, Metaheuristics, </a:t>
            </a:r>
          </a:p>
          <a:p>
            <a:pPr lvl="1"/>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Differential Evolution (DE)</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Definition and Importance</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Challenges </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Application</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HPS by DE</a:t>
            </a:r>
          </a:p>
          <a:p>
            <a:pPr lvl="2"/>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621E66-EA6A-4021-915A-9C030FBCD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171" y="-4193"/>
            <a:ext cx="1508170" cy="1508170"/>
          </a:xfrm>
          <a:prstGeom prst="rect">
            <a:avLst/>
          </a:prstGeom>
        </p:spPr>
      </p:pic>
      <p:pic>
        <p:nvPicPr>
          <p:cNvPr id="14" name="Picture 13">
            <a:extLst>
              <a:ext uri="{FF2B5EF4-FFF2-40B4-BE49-F238E27FC236}">
                <a16:creationId xmlns:a16="http://schemas.microsoft.com/office/drawing/2014/main" id="{E002DCC3-A0DF-40DF-A04E-0261B26C53C4}"/>
              </a:ext>
            </a:extLst>
          </p:cNvPr>
          <p:cNvPicPr>
            <a:picLocks noChangeAspect="1"/>
          </p:cNvPicPr>
          <p:nvPr/>
        </p:nvPicPr>
        <p:blipFill>
          <a:blip r:embed="rId3"/>
          <a:stretch>
            <a:fillRect/>
          </a:stretch>
        </p:blipFill>
        <p:spPr>
          <a:xfrm>
            <a:off x="3999240" y="1503977"/>
            <a:ext cx="2292028" cy="4195178"/>
          </a:xfrm>
          <a:prstGeom prst="rect">
            <a:avLst/>
          </a:prstGeom>
        </p:spPr>
      </p:pic>
      <p:pic>
        <p:nvPicPr>
          <p:cNvPr id="16" name="Picture 15">
            <a:extLst>
              <a:ext uri="{FF2B5EF4-FFF2-40B4-BE49-F238E27FC236}">
                <a16:creationId xmlns:a16="http://schemas.microsoft.com/office/drawing/2014/main" id="{05F0624F-8622-4C53-AE25-52FAC3AA42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44517" y="5912554"/>
            <a:ext cx="747483" cy="74748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7" name="Slide Number Placeholder 16">
            <a:extLst>
              <a:ext uri="{FF2B5EF4-FFF2-40B4-BE49-F238E27FC236}">
                <a16:creationId xmlns:a16="http://schemas.microsoft.com/office/drawing/2014/main" id="{AC1A5FED-B6FA-4FE9-8D83-7D25A43281C1}"/>
              </a:ext>
            </a:extLst>
          </p:cNvPr>
          <p:cNvSpPr>
            <a:spLocks noGrp="1"/>
          </p:cNvSpPr>
          <p:nvPr>
            <p:ph type="sldNum" sz="quarter" idx="12"/>
          </p:nvPr>
        </p:nvSpPr>
        <p:spPr/>
        <p:txBody>
          <a:bodyPr/>
          <a:lstStyle/>
          <a:p>
            <a:fld id="{580685CA-305B-415C-89DA-C14533707254}" type="slidenum">
              <a:rPr lang="en-US" smtClean="0"/>
              <a:t>1</a:t>
            </a:fld>
            <a:endParaRPr lang="en-US"/>
          </a:p>
        </p:txBody>
      </p:sp>
      <p:pic>
        <p:nvPicPr>
          <p:cNvPr id="19" name="Picture 18">
            <a:extLst>
              <a:ext uri="{FF2B5EF4-FFF2-40B4-BE49-F238E27FC236}">
                <a16:creationId xmlns:a16="http://schemas.microsoft.com/office/drawing/2014/main" id="{54CFE35E-6B13-4FEA-ACB4-A9C7F32893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6745" y="214162"/>
            <a:ext cx="3930020" cy="47482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cxnSp>
        <p:nvCxnSpPr>
          <p:cNvPr id="23" name="Straight Arrow Connector 22">
            <a:extLst>
              <a:ext uri="{FF2B5EF4-FFF2-40B4-BE49-F238E27FC236}">
                <a16:creationId xmlns:a16="http://schemas.microsoft.com/office/drawing/2014/main" id="{20AA9C11-A7E9-4C68-843A-4E043401A77B}"/>
              </a:ext>
            </a:extLst>
          </p:cNvPr>
          <p:cNvCxnSpPr>
            <a:cxnSpLocks/>
          </p:cNvCxnSpPr>
          <p:nvPr/>
        </p:nvCxnSpPr>
        <p:spPr>
          <a:xfrm flipV="1">
            <a:off x="3492266" y="3082565"/>
            <a:ext cx="1315404" cy="754145"/>
          </a:xfrm>
          <a:prstGeom prst="straightConnector1">
            <a:avLst/>
          </a:prstGeom>
          <a:ln w="57150">
            <a:tailEnd type="triangle"/>
          </a:ln>
          <a:effectLst>
            <a:glow rad="63500">
              <a:schemeClr val="accent1">
                <a:satMod val="175000"/>
                <a:alpha val="40000"/>
              </a:schemeClr>
            </a:glow>
          </a:effectLst>
        </p:spPr>
        <p:style>
          <a:lnRef idx="3">
            <a:schemeClr val="dk1"/>
          </a:lnRef>
          <a:fillRef idx="0">
            <a:schemeClr val="dk1"/>
          </a:fillRef>
          <a:effectRef idx="2">
            <a:schemeClr val="dk1"/>
          </a:effectRef>
          <a:fontRef idx="minor">
            <a:schemeClr val="tx1"/>
          </a:fontRef>
        </p:style>
      </p:cxnSp>
      <p:sp>
        <p:nvSpPr>
          <p:cNvPr id="24" name="Rectangle: Rounded Corners 23">
            <a:extLst>
              <a:ext uri="{FF2B5EF4-FFF2-40B4-BE49-F238E27FC236}">
                <a16:creationId xmlns:a16="http://schemas.microsoft.com/office/drawing/2014/main" id="{72744A82-D90B-48E6-9F5A-A0EF8D195F47}"/>
              </a:ext>
            </a:extLst>
          </p:cNvPr>
          <p:cNvSpPr/>
          <p:nvPr/>
        </p:nvSpPr>
        <p:spPr>
          <a:xfrm>
            <a:off x="8144354" y="5113175"/>
            <a:ext cx="1734802" cy="40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Result Sample</a:t>
            </a:r>
          </a:p>
        </p:txBody>
      </p:sp>
      <p:sp>
        <p:nvSpPr>
          <p:cNvPr id="26" name="Rectangle: Diagonal Corners Snipped 25">
            <a:extLst>
              <a:ext uri="{FF2B5EF4-FFF2-40B4-BE49-F238E27FC236}">
                <a16:creationId xmlns:a16="http://schemas.microsoft.com/office/drawing/2014/main" id="{B730BD23-7D04-473C-9B2E-E465CF53E0DE}"/>
              </a:ext>
            </a:extLst>
          </p:cNvPr>
          <p:cNvSpPr/>
          <p:nvPr/>
        </p:nvSpPr>
        <p:spPr>
          <a:xfrm>
            <a:off x="7046745" y="5750351"/>
            <a:ext cx="3930020" cy="883593"/>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By: Seyed Muhammad Hossein Mousavi</a:t>
            </a:r>
          </a:p>
          <a:p>
            <a:pPr algn="ctr"/>
            <a:r>
              <a:rPr lang="en-US" sz="1400" dirty="0">
                <a:solidFill>
                  <a:schemeClr val="accent1"/>
                </a:solidFill>
                <a:hlinkClick r:id="rId6"/>
              </a:rPr>
              <a:t>mosavi.a.i.buali@gmail.com</a:t>
            </a:r>
            <a:endParaRPr lang="en-US" sz="1400" dirty="0">
              <a:solidFill>
                <a:schemeClr val="accent1"/>
              </a:solidFill>
            </a:endParaRPr>
          </a:p>
          <a:p>
            <a:pPr algn="ctr"/>
            <a:r>
              <a:rPr lang="en-US" sz="1400" dirty="0">
                <a:solidFill>
                  <a:schemeClr val="bg1"/>
                </a:solidFill>
              </a:rPr>
              <a:t>Lugano, Switzerland</a:t>
            </a:r>
          </a:p>
          <a:p>
            <a:pPr algn="ctr"/>
            <a:r>
              <a:rPr lang="en-US" sz="1400" dirty="0">
                <a:solidFill>
                  <a:schemeClr val="bg1"/>
                </a:solidFill>
              </a:rPr>
              <a:t>September 2024</a:t>
            </a:r>
          </a:p>
        </p:txBody>
      </p:sp>
    </p:spTree>
    <p:extLst>
      <p:ext uri="{BB962C8B-B14F-4D97-AF65-F5344CB8AC3E}">
        <p14:creationId xmlns:p14="http://schemas.microsoft.com/office/powerpoint/2010/main" val="4019388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a:extLst>
            <a:ext uri="{FF2B5EF4-FFF2-40B4-BE49-F238E27FC236}">
              <a16:creationId xmlns:a16="http://schemas.microsoft.com/office/drawing/2014/main" id="{6D263677-7C43-BF20-399E-0F63F16D7BE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9EB0BD4-34CC-CC0E-E0F9-79962A1E32E6}"/>
              </a:ext>
            </a:extLst>
          </p:cNvPr>
          <p:cNvSpPr txBox="1"/>
          <p:nvPr/>
        </p:nvSpPr>
        <p:spPr>
          <a:xfrm>
            <a:off x="113122" y="197963"/>
            <a:ext cx="11924907" cy="6186309"/>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Human Pose Estimation (HPS)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Optimization, Metaheuristics, and Differential Evolution (DE</a:t>
            </a:r>
            <a:r>
              <a:rPr lang="en-US" dirty="0">
                <a:solidFill>
                  <a:prstClr val="black"/>
                </a:solidFill>
                <a:latin typeface="Times New Roman" panose="02020603050405020304" pitchFamily="18" charset="0"/>
                <a:cs typeface="Times New Roman" panose="02020603050405020304" pitchFamily="18" charset="0"/>
              </a:rPr>
              <a:t>)</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Definition and Importance</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Differential Evolution (DE) </a:t>
            </a:r>
            <a:r>
              <a:rPr lang="en-US" dirty="0">
                <a:latin typeface="Times New Roman" panose="02020603050405020304" pitchFamily="18" charset="0"/>
                <a:cs typeface="Times New Roman" panose="02020603050405020304" pitchFamily="18" charset="0"/>
              </a:rPr>
              <a:t>is a type of evolutionary algorithm and metaheuristic used for global optimization. It optimizes a problem by iteratively improving a candidate solution concerning a given measure of quality.</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DE uses mechanisms </a:t>
            </a:r>
            <a:r>
              <a:rPr lang="en-US" b="1" dirty="0">
                <a:latin typeface="Times New Roman" panose="02020603050405020304" pitchFamily="18" charset="0"/>
                <a:cs typeface="Times New Roman" panose="02020603050405020304" pitchFamily="18" charset="0"/>
              </a:rPr>
              <a:t>similar to genetic algorithms</a:t>
            </a:r>
            <a:r>
              <a:rPr lang="en-US" dirty="0">
                <a:latin typeface="Times New Roman" panose="02020603050405020304" pitchFamily="18" charset="0"/>
                <a:cs typeface="Times New Roman" panose="02020603050405020304" pitchFamily="18" charset="0"/>
              </a:rPr>
              <a:t>, involving mutation, crossover, and selection processes. It works with populations of candidate solutions, and these are subjected to perturbation by the differential mutation of vector differences within the population. This is followed by crossover to generate trial candidates, which are then evaluated, and the best candidates are selected for the next generation.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DE is particularly noted for its </a:t>
            </a:r>
            <a:r>
              <a:rPr lang="en-US" b="1" dirty="0">
                <a:latin typeface="Times New Roman" panose="02020603050405020304" pitchFamily="18" charset="0"/>
                <a:cs typeface="Times New Roman" panose="02020603050405020304" pitchFamily="18" charset="0"/>
              </a:rPr>
              <a:t>simplicity, speed, and robustness</a:t>
            </a:r>
            <a:r>
              <a:rPr lang="en-US" dirty="0">
                <a:latin typeface="Times New Roman" panose="02020603050405020304" pitchFamily="18" charset="0"/>
                <a:cs typeface="Times New Roman" panose="02020603050405020304" pitchFamily="18" charset="0"/>
              </a:rPr>
              <a:t>, making it effective in diverse optimization scenarios.</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Challenges - Optimization</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Handling large-scale problems efficiently without excessive computation time or memory usage.</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Convergence</a:t>
            </a:r>
            <a:r>
              <a:rPr lang="en-US" dirty="0">
                <a:latin typeface="Times New Roman" panose="02020603050405020304" pitchFamily="18" charset="0"/>
                <a:cs typeface="Times New Roman" panose="02020603050405020304" pitchFamily="18" charset="0"/>
              </a:rPr>
              <a:t>: Ensuring the algorithm converges to the optimal solution, especially in non-convex problems where local minima can trap algorithms.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Multi-objectivity</a:t>
            </a:r>
            <a:r>
              <a:rPr lang="en-US" dirty="0">
                <a:latin typeface="Times New Roman" panose="02020603050405020304" pitchFamily="18" charset="0"/>
                <a:cs typeface="Times New Roman" panose="02020603050405020304" pitchFamily="18" charset="0"/>
              </a:rPr>
              <a:t>: Balancing multiple competing objectives which may require trade-offs, as in many real-world applications.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Dynamic environments</a:t>
            </a:r>
            <a:r>
              <a:rPr lang="en-US" dirty="0">
                <a:latin typeface="Times New Roman" panose="02020603050405020304" pitchFamily="18" charset="0"/>
                <a:cs typeface="Times New Roman" panose="02020603050405020304" pitchFamily="18" charset="0"/>
              </a:rPr>
              <a:t>: Adapting to changes in real-time where the optimization landscape may change, necessitating continuous recalibration.</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Noisy and incomplete data</a:t>
            </a:r>
            <a:r>
              <a:rPr lang="en-US" dirty="0">
                <a:latin typeface="Times New Roman" panose="02020603050405020304" pitchFamily="18" charset="0"/>
                <a:cs typeface="Times New Roman" panose="02020603050405020304" pitchFamily="18" charset="0"/>
              </a:rPr>
              <a:t>: Dealing with uncertainties and errors in the data that can lead to suboptimal or infeasible solutions.</a:t>
            </a:r>
          </a:p>
        </p:txBody>
      </p:sp>
      <p:sp>
        <p:nvSpPr>
          <p:cNvPr id="2" name="Slide Number Placeholder 1">
            <a:extLst>
              <a:ext uri="{FF2B5EF4-FFF2-40B4-BE49-F238E27FC236}">
                <a16:creationId xmlns:a16="http://schemas.microsoft.com/office/drawing/2014/main" id="{A061A6DE-687C-D76F-8270-E78B7823EF6C}"/>
              </a:ext>
            </a:extLst>
          </p:cNvPr>
          <p:cNvSpPr>
            <a:spLocks noGrp="1"/>
          </p:cNvSpPr>
          <p:nvPr>
            <p:ph type="sldNum" sz="quarter" idx="12"/>
          </p:nvPr>
        </p:nvSpPr>
        <p:spPr/>
        <p:txBody>
          <a:bodyPr/>
          <a:lstStyle/>
          <a:p>
            <a:fld id="{580685CA-305B-415C-89DA-C14533707254}" type="slidenum">
              <a:rPr lang="en-US" smtClean="0"/>
              <a:t>10</a:t>
            </a:fld>
            <a:endParaRPr lang="en-US"/>
          </a:p>
        </p:txBody>
      </p:sp>
      <p:pic>
        <p:nvPicPr>
          <p:cNvPr id="5" name="Picture 4">
            <a:extLst>
              <a:ext uri="{FF2B5EF4-FFF2-40B4-BE49-F238E27FC236}">
                <a16:creationId xmlns:a16="http://schemas.microsoft.com/office/drawing/2014/main" id="{5D657804-A7CB-B114-7140-83827799B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8197" y="5977672"/>
            <a:ext cx="743803" cy="743803"/>
          </a:xfrm>
          <a:prstGeom prst="rect">
            <a:avLst/>
          </a:prstGeom>
        </p:spPr>
      </p:pic>
    </p:spTree>
    <p:extLst>
      <p:ext uri="{BB962C8B-B14F-4D97-AF65-F5344CB8AC3E}">
        <p14:creationId xmlns:p14="http://schemas.microsoft.com/office/powerpoint/2010/main" val="428643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a:extLst>
            <a:ext uri="{FF2B5EF4-FFF2-40B4-BE49-F238E27FC236}">
              <a16:creationId xmlns:a16="http://schemas.microsoft.com/office/drawing/2014/main" id="{92AD6A91-AB53-E220-7B53-267D2682341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0039594-13D2-4639-05E5-4D63DD313759}"/>
              </a:ext>
            </a:extLst>
          </p:cNvPr>
          <p:cNvSpPr txBox="1"/>
          <p:nvPr/>
        </p:nvSpPr>
        <p:spPr>
          <a:xfrm>
            <a:off x="113122" y="197963"/>
            <a:ext cx="11924907"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Human Pose Estimation (HPS)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Optimization, Metaheuristics, and Differential Evolution (DE</a:t>
            </a:r>
            <a:r>
              <a:rPr lang="en-US" dirty="0">
                <a:solidFill>
                  <a:prstClr val="black"/>
                </a:solidFill>
                <a:latin typeface="Times New Roman" panose="02020603050405020304" pitchFamily="18" charset="0"/>
                <a:cs typeface="Times New Roman" panose="02020603050405020304" pitchFamily="18" charset="0"/>
              </a:rPr>
              <a:t>)</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Challenges - DE</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Parameter Selection</a:t>
            </a:r>
            <a:r>
              <a:rPr lang="en-US" dirty="0">
                <a:latin typeface="Times New Roman" panose="02020603050405020304" pitchFamily="18" charset="0"/>
                <a:cs typeface="Times New Roman" panose="02020603050405020304" pitchFamily="18" charset="0"/>
              </a:rPr>
              <a:t>: Choosing appropriate values for parameters such as crossover probability and differential weight is crucial, as these significantly influence the convergence behavior and effectiveness of the algorithm.</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Premature Convergence</a:t>
            </a:r>
            <a:r>
              <a:rPr lang="en-US" dirty="0">
                <a:latin typeface="Times New Roman" panose="02020603050405020304" pitchFamily="18" charset="0"/>
                <a:cs typeface="Times New Roman" panose="02020603050405020304" pitchFamily="18" charset="0"/>
              </a:rPr>
              <a:t>: DE can suffer from premature convergence, where the population may converge too quickly to a suboptimal solution, especially in complex, multimodal landscapes.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Scaling to High Dimensions</a:t>
            </a:r>
            <a:r>
              <a:rPr lang="en-US" dirty="0">
                <a:latin typeface="Times New Roman" panose="02020603050405020304" pitchFamily="18" charset="0"/>
                <a:cs typeface="Times New Roman" panose="02020603050405020304" pitchFamily="18" charset="0"/>
              </a:rPr>
              <a:t>: As the problem dimensionality increases, DE may require adjustments in strategy and parameter tuning to maintain efficiency and avoid excessive computational costs.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Balance Between Exploration and Exploitation</a:t>
            </a:r>
            <a:r>
              <a:rPr lang="en-US" dirty="0">
                <a:latin typeface="Times New Roman" panose="02020603050405020304" pitchFamily="18" charset="0"/>
                <a:cs typeface="Times New Roman" panose="02020603050405020304" pitchFamily="18" charset="0"/>
              </a:rPr>
              <a:t>: Achieving an effective balance is critical in DE. Too much exploration can lead to slow convergence, while too much exploitation can cause premature convergence to local optima.</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Handling Constraints</a:t>
            </a:r>
            <a:r>
              <a:rPr lang="en-US" dirty="0">
                <a:latin typeface="Times New Roman" panose="02020603050405020304" pitchFamily="18" charset="0"/>
                <a:cs typeface="Times New Roman" panose="02020603050405020304" pitchFamily="18" charset="0"/>
              </a:rPr>
              <a:t>: Integrating constraints directly into the DE process can be challenging, requiring specialized techniques to handle boundary conditions and other constraint types effectively.</a:t>
            </a:r>
          </a:p>
        </p:txBody>
      </p:sp>
      <p:sp>
        <p:nvSpPr>
          <p:cNvPr id="2" name="Slide Number Placeholder 1">
            <a:extLst>
              <a:ext uri="{FF2B5EF4-FFF2-40B4-BE49-F238E27FC236}">
                <a16:creationId xmlns:a16="http://schemas.microsoft.com/office/drawing/2014/main" id="{8DC4BC63-C0B9-23F1-A4DF-C9CD5374883E}"/>
              </a:ext>
            </a:extLst>
          </p:cNvPr>
          <p:cNvSpPr>
            <a:spLocks noGrp="1"/>
          </p:cNvSpPr>
          <p:nvPr>
            <p:ph type="sldNum" sz="quarter" idx="12"/>
          </p:nvPr>
        </p:nvSpPr>
        <p:spPr/>
        <p:txBody>
          <a:bodyPr/>
          <a:lstStyle/>
          <a:p>
            <a:fld id="{580685CA-305B-415C-89DA-C14533707254}" type="slidenum">
              <a:rPr lang="en-US" smtClean="0"/>
              <a:t>11</a:t>
            </a:fld>
            <a:endParaRPr lang="en-US"/>
          </a:p>
        </p:txBody>
      </p:sp>
      <p:pic>
        <p:nvPicPr>
          <p:cNvPr id="5" name="Picture 4">
            <a:extLst>
              <a:ext uri="{FF2B5EF4-FFF2-40B4-BE49-F238E27FC236}">
                <a16:creationId xmlns:a16="http://schemas.microsoft.com/office/drawing/2014/main" id="{C2017587-EAE4-5207-7424-5C696DB9D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8197" y="5977672"/>
            <a:ext cx="743803" cy="743803"/>
          </a:xfrm>
          <a:prstGeom prst="rect">
            <a:avLst/>
          </a:prstGeom>
        </p:spPr>
      </p:pic>
    </p:spTree>
    <p:extLst>
      <p:ext uri="{BB962C8B-B14F-4D97-AF65-F5344CB8AC3E}">
        <p14:creationId xmlns:p14="http://schemas.microsoft.com/office/powerpoint/2010/main" val="1733587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a:extLst>
            <a:ext uri="{FF2B5EF4-FFF2-40B4-BE49-F238E27FC236}">
              <a16:creationId xmlns:a16="http://schemas.microsoft.com/office/drawing/2014/main" id="{7A03D6CE-1E4B-F840-A377-055706EA921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7394B68-5D13-6139-347A-76A1BCBA77B0}"/>
              </a:ext>
            </a:extLst>
          </p:cNvPr>
          <p:cNvSpPr txBox="1"/>
          <p:nvPr/>
        </p:nvSpPr>
        <p:spPr>
          <a:xfrm>
            <a:off x="113122" y="197963"/>
            <a:ext cx="11924907"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Human Pose Estimation (HPS)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Optimization, Metaheuristics, and Differential Evolution (DE</a:t>
            </a:r>
            <a:r>
              <a:rPr lang="en-US" dirty="0">
                <a:solidFill>
                  <a:prstClr val="black"/>
                </a:solidFill>
                <a:latin typeface="Times New Roman" panose="02020603050405020304" pitchFamily="18" charset="0"/>
                <a:cs typeface="Times New Roman" panose="02020603050405020304" pitchFamily="18" charset="0"/>
              </a:rPr>
              <a:t>)</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Applications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Engineering Design</a:t>
            </a:r>
            <a:r>
              <a:rPr lang="en-US" dirty="0">
                <a:latin typeface="Times New Roman" panose="02020603050405020304" pitchFamily="18" charset="0"/>
                <a:cs typeface="Times New Roman" panose="02020603050405020304" pitchFamily="18" charset="0"/>
              </a:rPr>
              <a:t>: DE is widely used for optimizing design parameters in mechanical, electrical, and structural engineering, such as optimizing the shapes of aerospace components for stress resistance or fuel efficiency.</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Image Processing</a:t>
            </a:r>
            <a:r>
              <a:rPr lang="en-US" dirty="0">
                <a:latin typeface="Times New Roman" panose="02020603050405020304" pitchFamily="18" charset="0"/>
                <a:cs typeface="Times New Roman" panose="02020603050405020304" pitchFamily="18" charset="0"/>
              </a:rPr>
              <a:t>: In digital image processing, DE can be used for tasks like image segmentation, feature extraction, and image enhancement to improve the quality of visual data.</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Control Systems</a:t>
            </a:r>
            <a:r>
              <a:rPr lang="en-US" dirty="0">
                <a:latin typeface="Times New Roman" panose="02020603050405020304" pitchFamily="18" charset="0"/>
                <a:cs typeface="Times New Roman" panose="02020603050405020304" pitchFamily="18" charset="0"/>
              </a:rPr>
              <a:t>: DE is applied in the tuning of control system parameters to optimize the performance of controllers in industrial automation, robotics, and vehicle systems.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Power Systems</a:t>
            </a:r>
            <a:r>
              <a:rPr lang="en-US" dirty="0">
                <a:latin typeface="Times New Roman" panose="02020603050405020304" pitchFamily="18" charset="0"/>
                <a:cs typeface="Times New Roman" panose="02020603050405020304" pitchFamily="18" charset="0"/>
              </a:rPr>
              <a:t>: In the energy sector, DE helps in optimizing the operation of power systems, including load dispatch, renewable energy integration, and power system stabilization.</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Bioinformatics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DE is used in bioinformatics for sequence alignment</a:t>
            </a:r>
            <a:r>
              <a:rPr lang="en-US" dirty="0">
                <a:latin typeface="Times New Roman" panose="02020603050405020304" pitchFamily="18" charset="0"/>
                <a:cs typeface="Times New Roman" panose="02020603050405020304" pitchFamily="18" charset="0"/>
              </a:rPr>
              <a:t>, protein structure prediction, and gene expression data analysis, where it helps in understanding biological processes and disease mechanisms.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Financial Modeling</a:t>
            </a:r>
            <a:r>
              <a:rPr lang="en-US" dirty="0">
                <a:latin typeface="Times New Roman" panose="02020603050405020304" pitchFamily="18" charset="0"/>
                <a:cs typeface="Times New Roman" panose="02020603050405020304" pitchFamily="18" charset="0"/>
              </a:rPr>
              <a:t>: DE assists in portfolio optimization, risk management, and option pricing by finding optimal solutions under complex financial scenarios.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Machine Learning</a:t>
            </a:r>
            <a:r>
              <a:rPr lang="en-US" dirty="0">
                <a:latin typeface="Times New Roman" panose="02020603050405020304" pitchFamily="18" charset="0"/>
                <a:cs typeface="Times New Roman" panose="02020603050405020304" pitchFamily="18" charset="0"/>
              </a:rPr>
              <a:t>: It is used for feature selection and neural network training, where DE optimizes the selection of features and network parameters to improve predictive performance.</a:t>
            </a:r>
          </a:p>
        </p:txBody>
      </p:sp>
      <p:sp>
        <p:nvSpPr>
          <p:cNvPr id="2" name="Slide Number Placeholder 1">
            <a:extLst>
              <a:ext uri="{FF2B5EF4-FFF2-40B4-BE49-F238E27FC236}">
                <a16:creationId xmlns:a16="http://schemas.microsoft.com/office/drawing/2014/main" id="{4AD1EF7F-F2A5-A18A-F07F-68DC063EFA5A}"/>
              </a:ext>
            </a:extLst>
          </p:cNvPr>
          <p:cNvSpPr>
            <a:spLocks noGrp="1"/>
          </p:cNvSpPr>
          <p:nvPr>
            <p:ph type="sldNum" sz="quarter" idx="12"/>
          </p:nvPr>
        </p:nvSpPr>
        <p:spPr/>
        <p:txBody>
          <a:bodyPr/>
          <a:lstStyle/>
          <a:p>
            <a:fld id="{580685CA-305B-415C-89DA-C14533707254}" type="slidenum">
              <a:rPr lang="en-US" smtClean="0"/>
              <a:t>12</a:t>
            </a:fld>
            <a:endParaRPr lang="en-US"/>
          </a:p>
        </p:txBody>
      </p:sp>
      <p:pic>
        <p:nvPicPr>
          <p:cNvPr id="5" name="Picture 4">
            <a:extLst>
              <a:ext uri="{FF2B5EF4-FFF2-40B4-BE49-F238E27FC236}">
                <a16:creationId xmlns:a16="http://schemas.microsoft.com/office/drawing/2014/main" id="{8D2BC09E-9498-7FAC-8EBA-F3D1C36DA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8197" y="5977672"/>
            <a:ext cx="743803" cy="743803"/>
          </a:xfrm>
          <a:prstGeom prst="rect">
            <a:avLst/>
          </a:prstGeom>
        </p:spPr>
      </p:pic>
    </p:spTree>
    <p:extLst>
      <p:ext uri="{BB962C8B-B14F-4D97-AF65-F5344CB8AC3E}">
        <p14:creationId xmlns:p14="http://schemas.microsoft.com/office/powerpoint/2010/main" val="122718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a:extLst>
            <a:ext uri="{FF2B5EF4-FFF2-40B4-BE49-F238E27FC236}">
              <a16:creationId xmlns:a16="http://schemas.microsoft.com/office/drawing/2014/main" id="{BF570B00-41C3-93A8-D0E4-5FBACF6BF48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B06E37B-2553-CB10-7600-4674E9D3E8FF}"/>
              </a:ext>
            </a:extLst>
          </p:cNvPr>
          <p:cNvSpPr txBox="1"/>
          <p:nvPr/>
        </p:nvSpPr>
        <p:spPr>
          <a:xfrm>
            <a:off x="113123" y="197963"/>
            <a:ext cx="9699618"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Human Pose Estimation (HPS)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HPS by DE -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MediaPipe's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Pose model</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b="1" dirty="0">
                <a:solidFill>
                  <a:prstClr val="black"/>
                </a:solidFill>
                <a:latin typeface="Times New Roman" panose="02020603050405020304" pitchFamily="18" charset="0"/>
                <a:cs typeface="Times New Roman" panose="02020603050405020304" pitchFamily="18" charset="0"/>
              </a:rPr>
              <a:t>Start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MediaPipe</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Pose</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MediaPipe</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Pose is starts with specific parameters, such as model complexity, which determines the accuracy and computational intensity of the model, and the minimum detection confidence, which filters out less certain detections.</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Video Frame Processing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For each frame of the video, the frame is captured and converted from BGR to RGB color format because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MediaPipe</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requires RGB input. This conversion is critical for accurate color representation and landmark detection.</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Pose Landmark Detection</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MediaPipe</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processes the RGB frame to detect human pose landmarks. It uses a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pre-trained model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based on convolutional neural networks (CNNs) to predict the positions of key body joints, such as elbows, wrists, shoulders, hips, etc. Each detected landmark includes x, y coordinates normalized to the frame size and a z-coordinate representing the depth.</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Extraction of Joint Positions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From the detected landmarks, the script extracts the position of each joint. This collection of joint positions forms the basis of the pose that will be analyzed and optimized. These positions are initially approximated based on the output from the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MediaPipe</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model.</a:t>
            </a:r>
          </a:p>
        </p:txBody>
      </p:sp>
      <p:sp>
        <p:nvSpPr>
          <p:cNvPr id="2" name="Slide Number Placeholder 1">
            <a:extLst>
              <a:ext uri="{FF2B5EF4-FFF2-40B4-BE49-F238E27FC236}">
                <a16:creationId xmlns:a16="http://schemas.microsoft.com/office/drawing/2014/main" id="{A629AC05-0D64-EF93-404E-6C4B55347FF1}"/>
              </a:ext>
            </a:extLst>
          </p:cNvPr>
          <p:cNvSpPr>
            <a:spLocks noGrp="1"/>
          </p:cNvSpPr>
          <p:nvPr>
            <p:ph type="sldNum" sz="quarter" idx="12"/>
          </p:nvPr>
        </p:nvSpPr>
        <p:spPr/>
        <p:txBody>
          <a:bodyPr/>
          <a:lstStyle/>
          <a:p>
            <a:fld id="{580685CA-305B-415C-89DA-C14533707254}" type="slidenum">
              <a:rPr lang="en-US" smtClean="0"/>
              <a:t>13</a:t>
            </a:fld>
            <a:endParaRPr lang="en-US"/>
          </a:p>
        </p:txBody>
      </p:sp>
      <p:pic>
        <p:nvPicPr>
          <p:cNvPr id="5" name="Picture 4">
            <a:extLst>
              <a:ext uri="{FF2B5EF4-FFF2-40B4-BE49-F238E27FC236}">
                <a16:creationId xmlns:a16="http://schemas.microsoft.com/office/drawing/2014/main" id="{5C9D3253-C98A-8777-0911-7090E12E0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8197" y="5977672"/>
            <a:ext cx="743803" cy="743803"/>
          </a:xfrm>
          <a:prstGeom prst="rect">
            <a:avLst/>
          </a:prstGeom>
        </p:spPr>
      </p:pic>
      <p:pic>
        <p:nvPicPr>
          <p:cNvPr id="3" name="Picture 2">
            <a:extLst>
              <a:ext uri="{FF2B5EF4-FFF2-40B4-BE49-F238E27FC236}">
                <a16:creationId xmlns:a16="http://schemas.microsoft.com/office/drawing/2014/main" id="{4FD0AF0C-1520-DB53-C7E4-16C1B2A61328}"/>
              </a:ext>
            </a:extLst>
          </p:cNvPr>
          <p:cNvPicPr>
            <a:picLocks noChangeAspect="1"/>
          </p:cNvPicPr>
          <p:nvPr/>
        </p:nvPicPr>
        <p:blipFill>
          <a:blip r:embed="rId3"/>
          <a:stretch>
            <a:fillRect/>
          </a:stretch>
        </p:blipFill>
        <p:spPr>
          <a:xfrm>
            <a:off x="9998559" y="136525"/>
            <a:ext cx="2080319" cy="3807678"/>
          </a:xfrm>
          <a:prstGeom prst="rect">
            <a:avLst/>
          </a:prstGeom>
        </p:spPr>
      </p:pic>
    </p:spTree>
    <p:extLst>
      <p:ext uri="{BB962C8B-B14F-4D97-AF65-F5344CB8AC3E}">
        <p14:creationId xmlns:p14="http://schemas.microsoft.com/office/powerpoint/2010/main" val="69539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a:extLst>
            <a:ext uri="{FF2B5EF4-FFF2-40B4-BE49-F238E27FC236}">
              <a16:creationId xmlns:a16="http://schemas.microsoft.com/office/drawing/2014/main" id="{3B52747D-C7F0-311D-9579-FACF18CFD9C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4F3DDE2-2E2B-1404-3141-A8FBFAFA14E2}"/>
              </a:ext>
            </a:extLst>
          </p:cNvPr>
          <p:cNvSpPr txBox="1"/>
          <p:nvPr/>
        </p:nvSpPr>
        <p:spPr>
          <a:xfrm>
            <a:off x="113123" y="197963"/>
            <a:ext cx="9699618"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Human Pose Estimation (HPS)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HPS by DE -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MediaPipe's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Pose model</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Joint Position Collection</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Initially, for each video frame processed by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MediaPipe</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script collects the 2D coordinates (x, y) and depth (z) of each detected joint from the pose landmarks.</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 Optimization of Each Joint</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For each joint, DE is applied to optimize its position by minimizing the error between the detected position from the video and a predicted optimal position. This process adjusts each joint's coordinates to potentially more accurate locations, improving the overall pose estimation.</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Calculation of Rotation and Offset</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After DE optimizes the joint positions, the script calculates the rotation angles (pitch, yaw, roll) and the offset for each joint relative to its parent in the hierarchy. This step is crucial for understanding the spatial relationships and movement dynamics between joints, which is essential for applications that require detailed biomechanical analysis or realistic animations.</a:t>
            </a:r>
          </a:p>
        </p:txBody>
      </p:sp>
      <p:sp>
        <p:nvSpPr>
          <p:cNvPr id="2" name="Slide Number Placeholder 1">
            <a:extLst>
              <a:ext uri="{FF2B5EF4-FFF2-40B4-BE49-F238E27FC236}">
                <a16:creationId xmlns:a16="http://schemas.microsoft.com/office/drawing/2014/main" id="{BF6E1A0B-F63F-920A-07F3-D01C59DA214A}"/>
              </a:ext>
            </a:extLst>
          </p:cNvPr>
          <p:cNvSpPr>
            <a:spLocks noGrp="1"/>
          </p:cNvSpPr>
          <p:nvPr>
            <p:ph type="sldNum" sz="quarter" idx="12"/>
          </p:nvPr>
        </p:nvSpPr>
        <p:spPr/>
        <p:txBody>
          <a:bodyPr/>
          <a:lstStyle/>
          <a:p>
            <a:fld id="{580685CA-305B-415C-89DA-C14533707254}" type="slidenum">
              <a:rPr lang="en-US" smtClean="0"/>
              <a:t>14</a:t>
            </a:fld>
            <a:endParaRPr lang="en-US"/>
          </a:p>
        </p:txBody>
      </p:sp>
      <p:pic>
        <p:nvPicPr>
          <p:cNvPr id="5" name="Picture 4">
            <a:extLst>
              <a:ext uri="{FF2B5EF4-FFF2-40B4-BE49-F238E27FC236}">
                <a16:creationId xmlns:a16="http://schemas.microsoft.com/office/drawing/2014/main" id="{DC18B3FD-A81E-3E88-2F7C-6B0AC4141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8197" y="5977672"/>
            <a:ext cx="743803" cy="743803"/>
          </a:xfrm>
          <a:prstGeom prst="rect">
            <a:avLst/>
          </a:prstGeom>
        </p:spPr>
      </p:pic>
      <p:pic>
        <p:nvPicPr>
          <p:cNvPr id="3" name="Picture 2">
            <a:extLst>
              <a:ext uri="{FF2B5EF4-FFF2-40B4-BE49-F238E27FC236}">
                <a16:creationId xmlns:a16="http://schemas.microsoft.com/office/drawing/2014/main" id="{84A63C1B-EF55-E96B-D0B8-43B009DC89CD}"/>
              </a:ext>
            </a:extLst>
          </p:cNvPr>
          <p:cNvPicPr>
            <a:picLocks noChangeAspect="1"/>
          </p:cNvPicPr>
          <p:nvPr/>
        </p:nvPicPr>
        <p:blipFill>
          <a:blip r:embed="rId3"/>
          <a:stretch>
            <a:fillRect/>
          </a:stretch>
        </p:blipFill>
        <p:spPr>
          <a:xfrm>
            <a:off x="9998559" y="136525"/>
            <a:ext cx="2080319" cy="3807678"/>
          </a:xfrm>
          <a:prstGeom prst="rect">
            <a:avLst/>
          </a:prstGeom>
        </p:spPr>
      </p:pic>
      <p:pic>
        <p:nvPicPr>
          <p:cNvPr id="6" name="Picture 5">
            <a:extLst>
              <a:ext uri="{FF2B5EF4-FFF2-40B4-BE49-F238E27FC236}">
                <a16:creationId xmlns:a16="http://schemas.microsoft.com/office/drawing/2014/main" id="{96509BAB-33D7-A48E-CA26-A09271D40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098" y="5605770"/>
            <a:ext cx="743803" cy="743803"/>
          </a:xfrm>
          <a:prstGeom prst="rect">
            <a:avLst/>
          </a:prstGeom>
        </p:spPr>
      </p:pic>
      <p:sp>
        <p:nvSpPr>
          <p:cNvPr id="7" name="TextBox 6">
            <a:extLst>
              <a:ext uri="{FF2B5EF4-FFF2-40B4-BE49-F238E27FC236}">
                <a16:creationId xmlns:a16="http://schemas.microsoft.com/office/drawing/2014/main" id="{172EB990-6BD4-BC5C-10B2-86EA314EADD5}"/>
              </a:ext>
            </a:extLst>
          </p:cNvPr>
          <p:cNvSpPr txBox="1"/>
          <p:nvPr/>
        </p:nvSpPr>
        <p:spPr>
          <a:xfrm>
            <a:off x="3570881" y="5793005"/>
            <a:ext cx="1241946" cy="369332"/>
          </a:xfrm>
          <a:prstGeom prst="rect">
            <a:avLst/>
          </a:prstGeom>
          <a:noFill/>
        </p:spPr>
        <p:txBody>
          <a:bodyPr wrap="square" rtlCol="0">
            <a:spAutoFit/>
          </a:bodyPr>
          <a:lstStyle/>
          <a:p>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MediaPipe</a:t>
            </a:r>
            <a:endParaRPr lang="en-US" dirty="0"/>
          </a:p>
        </p:txBody>
      </p:sp>
      <p:sp>
        <p:nvSpPr>
          <p:cNvPr id="8" name="TextBox 7">
            <a:extLst>
              <a:ext uri="{FF2B5EF4-FFF2-40B4-BE49-F238E27FC236}">
                <a16:creationId xmlns:a16="http://schemas.microsoft.com/office/drawing/2014/main" id="{4CD62C4C-5B8C-34D8-0F0D-447A9760EF50}"/>
              </a:ext>
            </a:extLst>
          </p:cNvPr>
          <p:cNvSpPr txBox="1"/>
          <p:nvPr/>
        </p:nvSpPr>
        <p:spPr>
          <a:xfrm>
            <a:off x="7374907" y="5793005"/>
            <a:ext cx="1583141" cy="369332"/>
          </a:xfrm>
          <a:prstGeom prst="rect">
            <a:avLst/>
          </a:prstGeom>
          <a:noFill/>
        </p:spPr>
        <p:txBody>
          <a:bodyPr wrap="square" rtlCol="0">
            <a:spAutoFit/>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 Optimized</a:t>
            </a:r>
            <a:endParaRPr lang="en-US" dirty="0"/>
          </a:p>
        </p:txBody>
      </p:sp>
      <p:cxnSp>
        <p:nvCxnSpPr>
          <p:cNvPr id="10" name="Straight Arrow Connector 9">
            <a:extLst>
              <a:ext uri="{FF2B5EF4-FFF2-40B4-BE49-F238E27FC236}">
                <a16:creationId xmlns:a16="http://schemas.microsoft.com/office/drawing/2014/main" id="{E7BB66FE-2265-F5D8-593B-408865776810}"/>
              </a:ext>
            </a:extLst>
          </p:cNvPr>
          <p:cNvCxnSpPr>
            <a:stCxn id="7" idx="3"/>
            <a:endCxn id="6" idx="1"/>
          </p:cNvCxnSpPr>
          <p:nvPr/>
        </p:nvCxnSpPr>
        <p:spPr>
          <a:xfrm>
            <a:off x="4812827" y="5977671"/>
            <a:ext cx="9112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958B16E-CDB4-AB5F-A871-41E9E4DBF474}"/>
              </a:ext>
            </a:extLst>
          </p:cNvPr>
          <p:cNvCxnSpPr>
            <a:stCxn id="6" idx="3"/>
            <a:endCxn id="8" idx="1"/>
          </p:cNvCxnSpPr>
          <p:nvPr/>
        </p:nvCxnSpPr>
        <p:spPr>
          <a:xfrm flipV="1">
            <a:off x="6467901" y="5977671"/>
            <a:ext cx="9070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8AE8E8D-4E71-6D4F-9DD8-54FE0A572C53}"/>
              </a:ext>
            </a:extLst>
          </p:cNvPr>
          <p:cNvSpPr txBox="1"/>
          <p:nvPr/>
        </p:nvSpPr>
        <p:spPr>
          <a:xfrm>
            <a:off x="5819633" y="5253030"/>
            <a:ext cx="743804" cy="369332"/>
          </a:xfrm>
          <a:prstGeom prst="rect">
            <a:avLst/>
          </a:prstGeom>
          <a:noFill/>
        </p:spPr>
        <p:txBody>
          <a:bodyPr wrap="square" rtlCol="0">
            <a:spAutoFit/>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HPS</a:t>
            </a:r>
            <a:endParaRPr lang="en-US" dirty="0"/>
          </a:p>
        </p:txBody>
      </p:sp>
    </p:spTree>
    <p:extLst>
      <p:ext uri="{BB962C8B-B14F-4D97-AF65-F5344CB8AC3E}">
        <p14:creationId xmlns:p14="http://schemas.microsoft.com/office/powerpoint/2010/main" val="3344790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a:extLst>
            <a:ext uri="{FF2B5EF4-FFF2-40B4-BE49-F238E27FC236}">
              <a16:creationId xmlns:a16="http://schemas.microsoft.com/office/drawing/2014/main" id="{CE3BA356-B8A2-9A8A-EE81-422C1E188E5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9BCECE-C81A-0EA1-C339-DFD334D411E3}"/>
              </a:ext>
            </a:extLst>
          </p:cNvPr>
          <p:cNvSpPr>
            <a:spLocks noGrp="1"/>
          </p:cNvSpPr>
          <p:nvPr>
            <p:ph type="sldNum" sz="quarter" idx="12"/>
          </p:nvPr>
        </p:nvSpPr>
        <p:spPr/>
        <p:txBody>
          <a:bodyPr/>
          <a:lstStyle/>
          <a:p>
            <a:fld id="{580685CA-305B-415C-89DA-C14533707254}" type="slidenum">
              <a:rPr lang="en-US" smtClean="0"/>
              <a:t>15</a:t>
            </a:fld>
            <a:endParaRPr lang="en-US"/>
          </a:p>
        </p:txBody>
      </p:sp>
      <p:pic>
        <p:nvPicPr>
          <p:cNvPr id="5" name="Picture 4">
            <a:extLst>
              <a:ext uri="{FF2B5EF4-FFF2-40B4-BE49-F238E27FC236}">
                <a16:creationId xmlns:a16="http://schemas.microsoft.com/office/drawing/2014/main" id="{C79DAB54-72B7-E32F-B1C7-B813DA16B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8197" y="5977672"/>
            <a:ext cx="743803" cy="743803"/>
          </a:xfrm>
          <a:prstGeom prst="rect">
            <a:avLst/>
          </a:prstGeom>
        </p:spPr>
      </p:pic>
      <p:sp>
        <p:nvSpPr>
          <p:cNvPr id="9" name="TextBox 8">
            <a:extLst>
              <a:ext uri="{FF2B5EF4-FFF2-40B4-BE49-F238E27FC236}">
                <a16:creationId xmlns:a16="http://schemas.microsoft.com/office/drawing/2014/main" id="{0A5A9DBE-2E76-BE71-62E8-156FC9381D9F}"/>
              </a:ext>
            </a:extLst>
          </p:cNvPr>
          <p:cNvSpPr txBox="1"/>
          <p:nvPr/>
        </p:nvSpPr>
        <p:spPr>
          <a:xfrm>
            <a:off x="436728" y="327546"/>
            <a:ext cx="11313994" cy="646331"/>
          </a:xfrm>
          <a:prstGeom prst="rect">
            <a:avLst/>
          </a:prstGeom>
          <a:noFill/>
        </p:spPr>
        <p:txBody>
          <a:bodyPr wrap="square" rtlCol="0">
            <a:spAutoFit/>
          </a:bodyPr>
          <a:lstStyle/>
          <a:p>
            <a:r>
              <a:rPr lang="en-US" dirty="0"/>
              <a:t>GitHub Link</a:t>
            </a:r>
          </a:p>
          <a:p>
            <a:r>
              <a:rPr lang="en-US" dirty="0">
                <a:hlinkClick r:id="rId3"/>
              </a:rPr>
              <a:t>https://github.com/SeyedMuhammadHosseinMousavi/Real-Time-Differential-Evolution-Human-Pose-Estimation</a:t>
            </a:r>
            <a:r>
              <a:rPr lang="en-US" dirty="0"/>
              <a:t> </a:t>
            </a:r>
          </a:p>
        </p:txBody>
      </p:sp>
    </p:spTree>
    <p:extLst>
      <p:ext uri="{BB962C8B-B14F-4D97-AF65-F5344CB8AC3E}">
        <p14:creationId xmlns:p14="http://schemas.microsoft.com/office/powerpoint/2010/main" val="3316253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C59CE1-BCC7-4AC3-9C14-52726721F6CE}"/>
              </a:ext>
            </a:extLst>
          </p:cNvPr>
          <p:cNvSpPr txBox="1"/>
          <p:nvPr/>
        </p:nvSpPr>
        <p:spPr>
          <a:xfrm>
            <a:off x="113122" y="197963"/>
            <a:ext cx="11924907" cy="606319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Motion Capture</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Definition and Importance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Motion capture (mocap) is the </a:t>
            </a:r>
            <a:r>
              <a:rPr lang="en-US" sz="1600" b="1" dirty="0">
                <a:latin typeface="Times New Roman" panose="02020603050405020304" pitchFamily="18" charset="0"/>
                <a:cs typeface="Times New Roman" panose="02020603050405020304" pitchFamily="18" charset="0"/>
              </a:rPr>
              <a:t>process of recording the movement </a:t>
            </a:r>
            <a:r>
              <a:rPr lang="en-US" sz="1600" dirty="0">
                <a:latin typeface="Times New Roman" panose="02020603050405020304" pitchFamily="18" charset="0"/>
                <a:cs typeface="Times New Roman" panose="02020603050405020304" pitchFamily="18" charset="0"/>
              </a:rPr>
              <a:t>of objects or people, often using markers, sensors, or cameras.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captures precise body movements, which are then mapped onto digital models, making it crucial for realistic </a:t>
            </a:r>
            <a:r>
              <a:rPr lang="en-US" sz="1600" b="1" dirty="0">
                <a:latin typeface="Times New Roman" panose="02020603050405020304" pitchFamily="18" charset="0"/>
                <a:cs typeface="Times New Roman" panose="02020603050405020304" pitchFamily="18" charset="0"/>
              </a:rPr>
              <a:t>animation in films, video games, and virtual reality</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In healthcare and sports, mocap aids in analyzing physical performance, rehabilitation, and injury prevention.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robotics and AI, it </a:t>
            </a:r>
            <a:r>
              <a:rPr lang="en-US" sz="1600" b="1" dirty="0">
                <a:latin typeface="Times New Roman" panose="02020603050405020304" pitchFamily="18" charset="0"/>
                <a:cs typeface="Times New Roman" panose="02020603050405020304" pitchFamily="18" charset="0"/>
              </a:rPr>
              <a:t>provides data </a:t>
            </a:r>
            <a:r>
              <a:rPr lang="en-US" sz="1600" dirty="0">
                <a:latin typeface="Times New Roman" panose="02020603050405020304" pitchFamily="18" charset="0"/>
                <a:cs typeface="Times New Roman" panose="02020603050405020304" pitchFamily="18" charset="0"/>
              </a:rPr>
              <a:t>for </a:t>
            </a:r>
            <a:r>
              <a:rPr lang="en-US" sz="1600" b="1" dirty="0">
                <a:latin typeface="Times New Roman" panose="02020603050405020304" pitchFamily="18" charset="0"/>
                <a:cs typeface="Times New Roman" panose="02020603050405020304" pitchFamily="18" charset="0"/>
              </a:rPr>
              <a:t>human-robot interaction</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motion prediction</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Ultimately, it enhances authenticity and accuracy in applications that require realistic motion representation.</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Challenges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Managing </a:t>
            </a:r>
            <a:r>
              <a:rPr lang="en-US" sz="1600" b="1" dirty="0">
                <a:latin typeface="Times New Roman" panose="02020603050405020304" pitchFamily="18" charset="0"/>
                <a:cs typeface="Times New Roman" panose="02020603050405020304" pitchFamily="18" charset="0"/>
              </a:rPr>
              <a:t>data accuracy</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Dealing with occlusion when markers or </a:t>
            </a:r>
            <a:r>
              <a:rPr lang="en-US" sz="1600" b="1" dirty="0">
                <a:latin typeface="Times New Roman" panose="02020603050405020304" pitchFamily="18" charset="0"/>
                <a:cs typeface="Times New Roman" panose="02020603050405020304" pitchFamily="18" charset="0"/>
              </a:rPr>
              <a:t>body parts are hidden from cameras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Handling high data </a:t>
            </a:r>
            <a:r>
              <a:rPr lang="en-US" sz="1600" b="1" dirty="0">
                <a:latin typeface="Times New Roman" panose="02020603050405020304" pitchFamily="18" charset="0"/>
                <a:cs typeface="Times New Roman" panose="02020603050405020304" pitchFamily="18" charset="0"/>
              </a:rPr>
              <a:t>complexity for real-time processing</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Motion capture setups can be expensive</a:t>
            </a:r>
            <a:r>
              <a:rPr lang="en-US" sz="1600" dirty="0">
                <a:latin typeface="Times New Roman" panose="02020603050405020304" pitchFamily="18" charset="0"/>
                <a:cs typeface="Times New Roman" panose="02020603050405020304" pitchFamily="18" charset="0"/>
              </a:rPr>
              <a:t> and </a:t>
            </a:r>
            <a:r>
              <a:rPr lang="en-US" sz="1600" b="1" dirty="0">
                <a:solidFill>
                  <a:srgbClr val="FF0000"/>
                </a:solidFill>
                <a:latin typeface="Times New Roman" panose="02020603050405020304" pitchFamily="18" charset="0"/>
                <a:cs typeface="Times New Roman" panose="02020603050405020304" pitchFamily="18" charset="0"/>
              </a:rPr>
              <a:t>require controlled environments</a:t>
            </a:r>
            <a:r>
              <a:rPr lang="en-US" sz="1600" dirty="0">
                <a:latin typeface="Times New Roman" panose="02020603050405020304" pitchFamily="18" charset="0"/>
                <a:cs typeface="Times New Roman" panose="02020603050405020304" pitchFamily="18" charset="0"/>
              </a:rPr>
              <a:t>, which </a:t>
            </a:r>
            <a:r>
              <a:rPr lang="en-US" sz="1600" b="1" dirty="0">
                <a:solidFill>
                  <a:srgbClr val="FF0000"/>
                </a:solidFill>
                <a:latin typeface="Times New Roman" panose="02020603050405020304" pitchFamily="18" charset="0"/>
                <a:cs typeface="Times New Roman" panose="02020603050405020304" pitchFamily="18" charset="0"/>
              </a:rPr>
              <a:t>limits accessibility and portability</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Data noise and alignment issues </a:t>
            </a:r>
            <a:r>
              <a:rPr lang="en-US" sz="1600" dirty="0">
                <a:latin typeface="Times New Roman" panose="02020603050405020304" pitchFamily="18" charset="0"/>
                <a:cs typeface="Times New Roman" panose="02020603050405020304" pitchFamily="18" charset="0"/>
              </a:rPr>
              <a:t>can complicate post-processing, while achieving natural, adaptable animations often requires skilled technical expertise to interpret and refine captured movements.</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Applications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Entertainment</a:t>
            </a:r>
            <a:r>
              <a:rPr lang="en-US" sz="1600" dirty="0">
                <a:latin typeface="Times New Roman" panose="02020603050405020304" pitchFamily="18" charset="0"/>
                <a:cs typeface="Times New Roman" panose="02020603050405020304" pitchFamily="18" charset="0"/>
              </a:rPr>
              <a:t> – Creating </a:t>
            </a:r>
            <a:r>
              <a:rPr lang="en-US" sz="1600" b="1" dirty="0">
                <a:latin typeface="Times New Roman" panose="02020603050405020304" pitchFamily="18" charset="0"/>
                <a:cs typeface="Times New Roman" panose="02020603050405020304" pitchFamily="18" charset="0"/>
              </a:rPr>
              <a:t>realistic animations </a:t>
            </a:r>
            <a:r>
              <a:rPr lang="en-US" sz="1600" dirty="0">
                <a:latin typeface="Times New Roman" panose="02020603050405020304" pitchFamily="18" charset="0"/>
                <a:cs typeface="Times New Roman" panose="02020603050405020304" pitchFamily="18" charset="0"/>
              </a:rPr>
              <a:t>in movies, games, and virtual reality.</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Sports</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Analyzing athlete performance</a:t>
            </a:r>
            <a:r>
              <a:rPr lang="en-US" sz="1600" dirty="0">
                <a:latin typeface="Times New Roman" panose="02020603050405020304" pitchFamily="18" charset="0"/>
                <a:cs typeface="Times New Roman" panose="02020603050405020304" pitchFamily="18" charset="0"/>
              </a:rPr>
              <a:t>, enhancing training, and preventing injuries.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Healthcare</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Aiding rehabilitation</a:t>
            </a:r>
            <a:r>
              <a:rPr lang="en-US" sz="1600" dirty="0">
                <a:latin typeface="Times New Roman" panose="02020603050405020304" pitchFamily="18" charset="0"/>
                <a:cs typeface="Times New Roman" panose="02020603050405020304" pitchFamily="18" charset="0"/>
              </a:rPr>
              <a:t>, posture correction, and gait analysis.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Robotics</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Teaching robots human-like motion </a:t>
            </a:r>
            <a:r>
              <a:rPr lang="en-US" sz="1600" dirty="0">
                <a:latin typeface="Times New Roman" panose="02020603050405020304" pitchFamily="18" charset="0"/>
                <a:cs typeface="Times New Roman" panose="02020603050405020304" pitchFamily="18" charset="0"/>
              </a:rPr>
              <a:t>and enhancing human-robot interaction.</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Research</a:t>
            </a:r>
            <a:r>
              <a:rPr lang="en-US" sz="1600" dirty="0">
                <a:latin typeface="Times New Roman" panose="02020603050405020304" pitchFamily="18" charset="0"/>
                <a:cs typeface="Times New Roman" panose="02020603050405020304" pitchFamily="18" charset="0"/>
              </a:rPr>
              <a:t> – Studying biomechanics, cognitive science, and </a:t>
            </a:r>
            <a:r>
              <a:rPr lang="en-US" sz="1600" b="1" dirty="0">
                <a:latin typeface="Times New Roman" panose="02020603050405020304" pitchFamily="18" charset="0"/>
                <a:cs typeface="Times New Roman" panose="02020603050405020304" pitchFamily="18" charset="0"/>
              </a:rPr>
              <a:t>human behavior modeling</a:t>
            </a:r>
            <a:r>
              <a:rPr lang="en-US" sz="1600"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EA00E824-3504-4A55-9CF9-CEC7C4EFA9B0}"/>
              </a:ext>
            </a:extLst>
          </p:cNvPr>
          <p:cNvSpPr>
            <a:spLocks noGrp="1"/>
          </p:cNvSpPr>
          <p:nvPr>
            <p:ph type="sldNum" sz="quarter" idx="12"/>
          </p:nvPr>
        </p:nvSpPr>
        <p:spPr/>
        <p:txBody>
          <a:bodyPr/>
          <a:lstStyle/>
          <a:p>
            <a:fld id="{580685CA-305B-415C-89DA-C14533707254}" type="slidenum">
              <a:rPr lang="en-US" smtClean="0"/>
              <a:t>2</a:t>
            </a:fld>
            <a:endParaRPr lang="en-US"/>
          </a:p>
        </p:txBody>
      </p:sp>
      <p:pic>
        <p:nvPicPr>
          <p:cNvPr id="5" name="Picture 4">
            <a:extLst>
              <a:ext uri="{FF2B5EF4-FFF2-40B4-BE49-F238E27FC236}">
                <a16:creationId xmlns:a16="http://schemas.microsoft.com/office/drawing/2014/main" id="{2D578EA2-A39F-4B5B-B586-8B71686E9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925" y="5592494"/>
            <a:ext cx="946418" cy="946418"/>
          </a:xfrm>
          <a:prstGeom prst="rect">
            <a:avLst/>
          </a:prstGeom>
        </p:spPr>
      </p:pic>
    </p:spTree>
    <p:extLst>
      <p:ext uri="{BB962C8B-B14F-4D97-AF65-F5344CB8AC3E}">
        <p14:creationId xmlns:p14="http://schemas.microsoft.com/office/powerpoint/2010/main" val="1827303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C59CE1-BCC7-4AC3-9C14-52726721F6CE}"/>
              </a:ext>
            </a:extLst>
          </p:cNvPr>
          <p:cNvSpPr txBox="1"/>
          <p:nvPr/>
        </p:nvSpPr>
        <p:spPr>
          <a:xfrm>
            <a:off x="113122" y="197963"/>
            <a:ext cx="11924907" cy="433965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Motion Tracking and Body Tracking</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Definition and Importance</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Motion tracking </a:t>
            </a:r>
            <a:r>
              <a:rPr lang="en-US" sz="1600" dirty="0">
                <a:latin typeface="Times New Roman" panose="02020603050405020304" pitchFamily="18" charset="0"/>
                <a:cs typeface="Times New Roman" panose="02020603050405020304" pitchFamily="18" charset="0"/>
              </a:rPr>
              <a:t>refers to the process of </a:t>
            </a:r>
            <a:r>
              <a:rPr lang="en-US" sz="1600" b="1" dirty="0">
                <a:latin typeface="Times New Roman" panose="02020603050405020304" pitchFamily="18" charset="0"/>
                <a:cs typeface="Times New Roman" panose="02020603050405020304" pitchFamily="18" charset="0"/>
              </a:rPr>
              <a:t>capturing and following the movement of objects or individuals </a:t>
            </a:r>
            <a:r>
              <a:rPr lang="en-US" sz="1600" b="1" dirty="0">
                <a:solidFill>
                  <a:srgbClr val="FF0000"/>
                </a:solidFill>
                <a:latin typeface="Times New Roman" panose="02020603050405020304" pitchFamily="18" charset="0"/>
                <a:cs typeface="Times New Roman" panose="02020603050405020304" pitchFamily="18" charset="0"/>
              </a:rPr>
              <a:t>within a defined space</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technology </a:t>
            </a:r>
            <a:r>
              <a:rPr lang="en-US" sz="1600" b="1" dirty="0">
                <a:latin typeface="Times New Roman" panose="02020603050405020304" pitchFamily="18" charset="0"/>
                <a:cs typeface="Times New Roman" panose="02020603050405020304" pitchFamily="18" charset="0"/>
              </a:rPr>
              <a:t>uses sensors, cameras, or software algorithms to record the position, velocity, and trajectory of moving targets</a:t>
            </a:r>
            <a:r>
              <a:rPr lang="en-US" sz="1600" dirty="0">
                <a:latin typeface="Times New Roman" panose="02020603050405020304" pitchFamily="18" charset="0"/>
                <a:cs typeface="Times New Roman" panose="02020603050405020304" pitchFamily="18" charset="0"/>
              </a:rPr>
              <a:t>, which can then be analyzed or mapped onto digital avatars.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critical in fields like film, augmented reality, and sports, as it provides real-time or recorded motion data that enhances visual realism, enables interactive experiences, and allows detailed analysis of dynamic movement.</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Body tracking </a:t>
            </a:r>
            <a:r>
              <a:rPr lang="en-US" sz="1600" dirty="0">
                <a:latin typeface="Times New Roman" panose="02020603050405020304" pitchFamily="18" charset="0"/>
                <a:cs typeface="Times New Roman" panose="02020603050405020304" pitchFamily="18" charset="0"/>
              </a:rPr>
              <a:t>specifically focuses on capturing and analyzing the movement of a </a:t>
            </a:r>
            <a:r>
              <a:rPr lang="en-US" sz="1600" b="1" dirty="0">
                <a:solidFill>
                  <a:srgbClr val="FF0000"/>
                </a:solidFill>
                <a:latin typeface="Times New Roman" panose="02020603050405020304" pitchFamily="18" charset="0"/>
                <a:cs typeface="Times New Roman" panose="02020603050405020304" pitchFamily="18" charset="0"/>
              </a:rPr>
              <a:t>person’s entire body</a:t>
            </a:r>
            <a:r>
              <a:rPr lang="en-US" sz="1600" dirty="0">
                <a:latin typeface="Times New Roman" panose="02020603050405020304" pitchFamily="18" charset="0"/>
                <a:cs typeface="Times New Roman" panose="02020603050405020304" pitchFamily="18" charset="0"/>
              </a:rPr>
              <a:t>, often by monitoring multiple </a:t>
            </a:r>
            <a:r>
              <a:rPr lang="en-US" sz="1600" b="1" dirty="0">
                <a:latin typeface="Times New Roman" panose="02020603050405020304" pitchFamily="18" charset="0"/>
                <a:cs typeface="Times New Roman" panose="02020603050405020304" pitchFamily="18" charset="0"/>
              </a:rPr>
              <a:t>joints or body segments</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Unlike general motion tracking, which could involve any moving object</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body tracking is tailored for human anatomy </a:t>
            </a:r>
            <a:r>
              <a:rPr lang="en-US" sz="1600" dirty="0">
                <a:latin typeface="Times New Roman" panose="02020603050405020304" pitchFamily="18" charset="0"/>
                <a:cs typeface="Times New Roman" panose="02020603050405020304" pitchFamily="18" charset="0"/>
              </a:rPr>
              <a:t>and biomechanics, capturing details like joint rotations, posture, and gait.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is particularly important in healthcare for gait analysis and rehabilitation, in fitness for posture correction, and in entertainment for creating realistic character animations by transferring human body dynamics to digital models.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Body tracking allows precise human-centric analysis and representation, which is vital for fields that rely on authentic and adaptive human motion.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Challenges and applications are same as motion capture.</a:t>
            </a:r>
          </a:p>
        </p:txBody>
      </p:sp>
      <p:sp>
        <p:nvSpPr>
          <p:cNvPr id="2" name="Slide Number Placeholder 1">
            <a:extLst>
              <a:ext uri="{FF2B5EF4-FFF2-40B4-BE49-F238E27FC236}">
                <a16:creationId xmlns:a16="http://schemas.microsoft.com/office/drawing/2014/main" id="{EA00E824-3504-4A55-9CF9-CEC7C4EFA9B0}"/>
              </a:ext>
            </a:extLst>
          </p:cNvPr>
          <p:cNvSpPr>
            <a:spLocks noGrp="1"/>
          </p:cNvSpPr>
          <p:nvPr>
            <p:ph type="sldNum" sz="quarter" idx="12"/>
          </p:nvPr>
        </p:nvSpPr>
        <p:spPr/>
        <p:txBody>
          <a:bodyPr/>
          <a:lstStyle/>
          <a:p>
            <a:fld id="{580685CA-305B-415C-89DA-C14533707254}" type="slidenum">
              <a:rPr lang="en-US" smtClean="0"/>
              <a:t>3</a:t>
            </a:fld>
            <a:endParaRPr lang="en-US"/>
          </a:p>
        </p:txBody>
      </p:sp>
      <p:pic>
        <p:nvPicPr>
          <p:cNvPr id="5" name="Picture 4">
            <a:extLst>
              <a:ext uri="{FF2B5EF4-FFF2-40B4-BE49-F238E27FC236}">
                <a16:creationId xmlns:a16="http://schemas.microsoft.com/office/drawing/2014/main" id="{2D578EA2-A39F-4B5B-B586-8B71686E9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925" y="5592494"/>
            <a:ext cx="946418" cy="946418"/>
          </a:xfrm>
          <a:prstGeom prst="rect">
            <a:avLst/>
          </a:prstGeom>
        </p:spPr>
      </p:pic>
    </p:spTree>
    <p:extLst>
      <p:ext uri="{BB962C8B-B14F-4D97-AF65-F5344CB8AC3E}">
        <p14:creationId xmlns:p14="http://schemas.microsoft.com/office/powerpoint/2010/main" val="210853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C59CE1-BCC7-4AC3-9C14-52726721F6CE}"/>
              </a:ext>
            </a:extLst>
          </p:cNvPr>
          <p:cNvSpPr txBox="1"/>
          <p:nvPr/>
        </p:nvSpPr>
        <p:spPr>
          <a:xfrm>
            <a:off x="113122" y="197963"/>
            <a:ext cx="11924907" cy="6186309"/>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Human Pose Estimation (HPS)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Definition and Importance</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Human pose estimation is a computer vision technique that identifies and tracks the positions and orientations of human joints in images or videos.</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involves detecting key body parts such as elbows, knees, and hips, and often represents them as coordinates in 2D or 3D space. </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goal is to understand human body configurations and movements, even in complex environments with multiple individuals.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Challenges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Occlusion</a:t>
            </a:r>
            <a:r>
              <a:rPr lang="en-US" dirty="0">
                <a:latin typeface="Times New Roman" panose="02020603050405020304" pitchFamily="18" charset="0"/>
                <a:cs typeface="Times New Roman" panose="02020603050405020304" pitchFamily="18" charset="0"/>
              </a:rPr>
              <a:t>: Body parts can be obscured by other objects or people in the image, making it difficult for algorithms to accurately locate key points. Overlapping figures and interactions, such as people hugging or carrying objects, further complicate pose estimation.</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Variability in Human Anatomy</a:t>
            </a:r>
            <a:r>
              <a:rPr lang="en-US" dirty="0">
                <a:latin typeface="Times New Roman" panose="02020603050405020304" pitchFamily="18" charset="0"/>
                <a:cs typeface="Times New Roman" panose="02020603050405020304" pitchFamily="18" charset="0"/>
              </a:rPr>
              <a:t>: There is a wide range of body shapes, sizes, and proportions among different individuals. This variability can lead to inaccuracies in models that are not trained on sufficiently diverse datasets.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Complex and Rapid Movements</a:t>
            </a:r>
            <a:r>
              <a:rPr lang="en-US" dirty="0">
                <a:latin typeface="Times New Roman" panose="02020603050405020304" pitchFamily="18" charset="0"/>
                <a:cs typeface="Times New Roman" panose="02020603050405020304" pitchFamily="18" charset="0"/>
              </a:rPr>
              <a:t>: Fast-moving subjects or those engaging in complex movements, such as athletes or dancers, pose a challenge because the pose can change significantly between frames of video.</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Viewpoint and Perspective</a:t>
            </a:r>
            <a:r>
              <a:rPr lang="en-US" dirty="0">
                <a:latin typeface="Times New Roman" panose="02020603050405020304" pitchFamily="18" charset="0"/>
                <a:cs typeface="Times New Roman" panose="02020603050405020304" pitchFamily="18" charset="0"/>
              </a:rPr>
              <a:t>: Changes in camera angle, distance, or perspective can alter the appearance of body parts, making consistent pose estimation difficult across different viewpoints.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Lighting and Environmental Conditions</a:t>
            </a:r>
            <a:r>
              <a:rPr lang="en-US" dirty="0">
                <a:latin typeface="Times New Roman" panose="02020603050405020304" pitchFamily="18" charset="0"/>
                <a:cs typeface="Times New Roman" panose="02020603050405020304" pitchFamily="18" charset="0"/>
              </a:rPr>
              <a:t>: Poor lighting or extreme lighting conditions can obscure body parts, making it hard for algorithms to detect them. Shadows and reflective surfaces can also mislead pose estimation algorithms.</a:t>
            </a:r>
          </a:p>
        </p:txBody>
      </p:sp>
      <p:sp>
        <p:nvSpPr>
          <p:cNvPr id="2" name="Slide Number Placeholder 1">
            <a:extLst>
              <a:ext uri="{FF2B5EF4-FFF2-40B4-BE49-F238E27FC236}">
                <a16:creationId xmlns:a16="http://schemas.microsoft.com/office/drawing/2014/main" id="{EA00E824-3504-4A55-9CF9-CEC7C4EFA9B0}"/>
              </a:ext>
            </a:extLst>
          </p:cNvPr>
          <p:cNvSpPr>
            <a:spLocks noGrp="1"/>
          </p:cNvSpPr>
          <p:nvPr>
            <p:ph type="sldNum" sz="quarter" idx="12"/>
          </p:nvPr>
        </p:nvSpPr>
        <p:spPr/>
        <p:txBody>
          <a:bodyPr/>
          <a:lstStyle/>
          <a:p>
            <a:fld id="{580685CA-305B-415C-89DA-C14533707254}" type="slidenum">
              <a:rPr lang="en-US" smtClean="0"/>
              <a:t>4</a:t>
            </a:fld>
            <a:endParaRPr lang="en-US"/>
          </a:p>
        </p:txBody>
      </p:sp>
      <p:pic>
        <p:nvPicPr>
          <p:cNvPr id="5" name="Picture 4">
            <a:extLst>
              <a:ext uri="{FF2B5EF4-FFF2-40B4-BE49-F238E27FC236}">
                <a16:creationId xmlns:a16="http://schemas.microsoft.com/office/drawing/2014/main" id="{2D578EA2-A39F-4B5B-B586-8B71686E9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8197" y="5977672"/>
            <a:ext cx="743803" cy="743803"/>
          </a:xfrm>
          <a:prstGeom prst="rect">
            <a:avLst/>
          </a:prstGeom>
        </p:spPr>
      </p:pic>
    </p:spTree>
    <p:extLst>
      <p:ext uri="{BB962C8B-B14F-4D97-AF65-F5344CB8AC3E}">
        <p14:creationId xmlns:p14="http://schemas.microsoft.com/office/powerpoint/2010/main" val="892002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a:extLst>
            <a:ext uri="{FF2B5EF4-FFF2-40B4-BE49-F238E27FC236}">
              <a16:creationId xmlns:a16="http://schemas.microsoft.com/office/drawing/2014/main" id="{966E980B-B897-885A-EFE6-2DFD3943BBB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6087C2A-31E1-319A-A4F6-03060AB292D8}"/>
              </a:ext>
            </a:extLst>
          </p:cNvPr>
          <p:cNvSpPr txBox="1"/>
          <p:nvPr/>
        </p:nvSpPr>
        <p:spPr>
          <a:xfrm>
            <a:off x="113122" y="197963"/>
            <a:ext cx="11924907" cy="6186309"/>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Human Pose Estimation (HPS)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Challenges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Background Clutter</a:t>
            </a:r>
            <a:r>
              <a:rPr lang="en-US" dirty="0">
                <a:latin typeface="Times New Roman" panose="02020603050405020304" pitchFamily="18" charset="0"/>
                <a:cs typeface="Times New Roman" panose="02020603050405020304" pitchFamily="18" charset="0"/>
              </a:rPr>
              <a:t>: Busy or dynamic backgrounds can confuse algorithms, which may mistakenly identify background features as parts of the human body.</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Real-Time Processing Needs</a:t>
            </a:r>
            <a:r>
              <a:rPr lang="en-US" dirty="0">
                <a:latin typeface="Times New Roman" panose="02020603050405020304" pitchFamily="18" charset="0"/>
                <a:cs typeface="Times New Roman" panose="02020603050405020304" pitchFamily="18" charset="0"/>
              </a:rPr>
              <a:t>: For applications like interactive gaming, augmented reality, or surveillance, human pose estimation must be performed in real-time. Achieving high accuracy while minimizing latency is technically challenging.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Application</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Augmented Reality (AR) and Virtual Reality (VR): </a:t>
            </a:r>
            <a:r>
              <a:rPr lang="en-US" dirty="0">
                <a:latin typeface="Times New Roman" panose="02020603050405020304" pitchFamily="18" charset="0"/>
                <a:cs typeface="Times New Roman" panose="02020603050405020304" pitchFamily="18" charset="0"/>
              </a:rPr>
              <a:t>Pose estimation is crucial in AR and VR environments for tracking user movements and integrating them with digital content. This is essential for immersive experiences in gaming, virtual try-ons in shopping apps, or interactive educational tools. </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Healthcare</a:t>
            </a:r>
            <a:r>
              <a:rPr lang="en-US" dirty="0">
                <a:latin typeface="Times New Roman" panose="02020603050405020304" pitchFamily="18" charset="0"/>
                <a:cs typeface="Times New Roman" panose="02020603050405020304" pitchFamily="18" charset="0"/>
              </a:rPr>
              <a:t>: In physical therapy and rehabilitation, pose estimation can help assess and monitor patients' progress by tracking their movements to ensure exercises are performed correctly. It's also used in surgical training simulations and can aid in early diagnosis of movement disorder diseases like Parkinson’s.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Sports Analysis</a:t>
            </a:r>
            <a:r>
              <a:rPr lang="en-US" dirty="0">
                <a:latin typeface="Times New Roman" panose="02020603050405020304" pitchFamily="18" charset="0"/>
                <a:cs typeface="Times New Roman" panose="02020603050405020304" pitchFamily="18" charset="0"/>
              </a:rPr>
              <a:t>: Coaches and athletes use pose estimation to analyze body mechanics during training. It provides insights into performance improvement and injury prevention by analyzing postures and movements in sports activities.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Entertainment and Animation</a:t>
            </a:r>
            <a:r>
              <a:rPr lang="en-US" dirty="0">
                <a:latin typeface="Times New Roman" panose="02020603050405020304" pitchFamily="18" charset="0"/>
                <a:cs typeface="Times New Roman" panose="02020603050405020304" pitchFamily="18" charset="0"/>
              </a:rPr>
              <a:t>: In film and gaming, human pose estimation facilitates animation and special effects by capturing human actors' movements and translating them into digital character models, streamlining the production of animated films and video games.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Surveillance and Security</a:t>
            </a:r>
            <a:r>
              <a:rPr lang="en-US" dirty="0">
                <a:latin typeface="Times New Roman" panose="02020603050405020304" pitchFamily="18" charset="0"/>
                <a:cs typeface="Times New Roman" panose="02020603050405020304" pitchFamily="18" charset="0"/>
              </a:rPr>
              <a:t>: Pose estimation can enhance surveillance systems by detecting unusual or threatening behaviors, like someone falling or acting aggressively, improving security monitoring in public spaces.</a:t>
            </a:r>
          </a:p>
        </p:txBody>
      </p:sp>
      <p:sp>
        <p:nvSpPr>
          <p:cNvPr id="2" name="Slide Number Placeholder 1">
            <a:extLst>
              <a:ext uri="{FF2B5EF4-FFF2-40B4-BE49-F238E27FC236}">
                <a16:creationId xmlns:a16="http://schemas.microsoft.com/office/drawing/2014/main" id="{D5C16C5A-DD9A-8A35-B71A-C50E0DD83667}"/>
              </a:ext>
            </a:extLst>
          </p:cNvPr>
          <p:cNvSpPr>
            <a:spLocks noGrp="1"/>
          </p:cNvSpPr>
          <p:nvPr>
            <p:ph type="sldNum" sz="quarter" idx="12"/>
          </p:nvPr>
        </p:nvSpPr>
        <p:spPr/>
        <p:txBody>
          <a:bodyPr/>
          <a:lstStyle/>
          <a:p>
            <a:fld id="{580685CA-305B-415C-89DA-C14533707254}" type="slidenum">
              <a:rPr lang="en-US" smtClean="0"/>
              <a:t>5</a:t>
            </a:fld>
            <a:endParaRPr lang="en-US"/>
          </a:p>
        </p:txBody>
      </p:sp>
      <p:pic>
        <p:nvPicPr>
          <p:cNvPr id="5" name="Picture 4">
            <a:extLst>
              <a:ext uri="{FF2B5EF4-FFF2-40B4-BE49-F238E27FC236}">
                <a16:creationId xmlns:a16="http://schemas.microsoft.com/office/drawing/2014/main" id="{4A8F2AD2-08F2-8641-30A1-61FD860C7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8197" y="5977672"/>
            <a:ext cx="743803" cy="743803"/>
          </a:xfrm>
          <a:prstGeom prst="rect">
            <a:avLst/>
          </a:prstGeom>
        </p:spPr>
      </p:pic>
    </p:spTree>
    <p:extLst>
      <p:ext uri="{BB962C8B-B14F-4D97-AF65-F5344CB8AC3E}">
        <p14:creationId xmlns:p14="http://schemas.microsoft.com/office/powerpoint/2010/main" val="370535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a:extLst>
            <a:ext uri="{FF2B5EF4-FFF2-40B4-BE49-F238E27FC236}">
              <a16:creationId xmlns:a16="http://schemas.microsoft.com/office/drawing/2014/main" id="{65910121-092B-91DA-CAC1-4AD683B7C09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01061E2-CB7C-3B33-38DF-954194D103F0}"/>
              </a:ext>
            </a:extLst>
          </p:cNvPr>
          <p:cNvSpPr txBox="1"/>
          <p:nvPr/>
        </p:nvSpPr>
        <p:spPr>
          <a:xfrm>
            <a:off x="113122" y="197963"/>
            <a:ext cx="11924907"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Human Pose Estimation (HPS)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Application</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Robotics</a:t>
            </a:r>
            <a:r>
              <a:rPr lang="en-US" dirty="0">
                <a:latin typeface="Times New Roman" panose="02020603050405020304" pitchFamily="18" charset="0"/>
                <a:cs typeface="Times New Roman" panose="02020603050405020304" pitchFamily="18" charset="0"/>
              </a:rPr>
              <a:t>: Robots that interact with humans, like those used in assistive technologies or manufacturing, can use pose estimation to better understand and predict human actions, making interactions safer and more efficient.</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Automotive</a:t>
            </a:r>
            <a:r>
              <a:rPr lang="en-US" dirty="0">
                <a:latin typeface="Times New Roman" panose="02020603050405020304" pitchFamily="18" charset="0"/>
                <a:cs typeface="Times New Roman" panose="02020603050405020304" pitchFamily="18" charset="0"/>
              </a:rPr>
              <a:t>: In advanced driver-assistance systems (ADAS), pose estimation can help determine the state of the driver, like drowsiness or distraction, and trigger alerts or corrective actions to prevent accidents.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Fitness and Wellness</a:t>
            </a:r>
            <a:r>
              <a:rPr lang="en-US" dirty="0">
                <a:latin typeface="Times New Roman" panose="02020603050405020304" pitchFamily="18" charset="0"/>
                <a:cs typeface="Times New Roman" panose="02020603050405020304" pitchFamily="18" charset="0"/>
              </a:rPr>
              <a:t>: Apps that track workouts and guide users through exercises often use pose estimation to provide feedback on form and technique, enhancing the effectiveness of home fitness programs.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Human-Computer Interaction (HCI): </a:t>
            </a:r>
            <a:r>
              <a:rPr lang="en-US" dirty="0">
                <a:latin typeface="Times New Roman" panose="02020603050405020304" pitchFamily="18" charset="0"/>
                <a:cs typeface="Times New Roman" panose="02020603050405020304" pitchFamily="18" charset="0"/>
              </a:rPr>
              <a:t>Pose estimation enables more intuitive HCI by allowing computers and devices to respond to user gestures and movements, facilitating hands-free control and more natural user interfaces.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Fashion and Retail</a:t>
            </a:r>
            <a:r>
              <a:rPr lang="en-US" dirty="0">
                <a:latin typeface="Times New Roman" panose="02020603050405020304" pitchFamily="18" charset="0"/>
                <a:cs typeface="Times New Roman" panose="02020603050405020304" pitchFamily="18" charset="0"/>
              </a:rPr>
              <a:t>: Virtual fitting rooms use pose estimation to allow customers to try on clothes virtually, providing a convenient and personalized shopping experience that can increase customer satisfaction and reduce returns.</a:t>
            </a:r>
          </a:p>
        </p:txBody>
      </p:sp>
      <p:sp>
        <p:nvSpPr>
          <p:cNvPr id="2" name="Slide Number Placeholder 1">
            <a:extLst>
              <a:ext uri="{FF2B5EF4-FFF2-40B4-BE49-F238E27FC236}">
                <a16:creationId xmlns:a16="http://schemas.microsoft.com/office/drawing/2014/main" id="{C1DFD8EB-2E12-1631-D3AF-DBE89A7BBB2E}"/>
              </a:ext>
            </a:extLst>
          </p:cNvPr>
          <p:cNvSpPr>
            <a:spLocks noGrp="1"/>
          </p:cNvSpPr>
          <p:nvPr>
            <p:ph type="sldNum" sz="quarter" idx="12"/>
          </p:nvPr>
        </p:nvSpPr>
        <p:spPr/>
        <p:txBody>
          <a:bodyPr/>
          <a:lstStyle/>
          <a:p>
            <a:fld id="{580685CA-305B-415C-89DA-C14533707254}" type="slidenum">
              <a:rPr lang="en-US" smtClean="0"/>
              <a:t>6</a:t>
            </a:fld>
            <a:endParaRPr lang="en-US"/>
          </a:p>
        </p:txBody>
      </p:sp>
      <p:pic>
        <p:nvPicPr>
          <p:cNvPr id="5" name="Picture 4">
            <a:extLst>
              <a:ext uri="{FF2B5EF4-FFF2-40B4-BE49-F238E27FC236}">
                <a16:creationId xmlns:a16="http://schemas.microsoft.com/office/drawing/2014/main" id="{FD0318A9-906B-5433-6047-E08714219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8197" y="5977672"/>
            <a:ext cx="743803" cy="743803"/>
          </a:xfrm>
          <a:prstGeom prst="rect">
            <a:avLst/>
          </a:prstGeom>
        </p:spPr>
      </p:pic>
    </p:spTree>
    <p:extLst>
      <p:ext uri="{BB962C8B-B14F-4D97-AF65-F5344CB8AC3E}">
        <p14:creationId xmlns:p14="http://schemas.microsoft.com/office/powerpoint/2010/main" val="420413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a:extLst>
            <a:ext uri="{FF2B5EF4-FFF2-40B4-BE49-F238E27FC236}">
              <a16:creationId xmlns:a16="http://schemas.microsoft.com/office/drawing/2014/main" id="{B06A90A6-CDE7-8963-0BA7-6C6E56B9A84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091ED42-26E1-D543-966C-FE22148B0AB8}"/>
              </a:ext>
            </a:extLst>
          </p:cNvPr>
          <p:cNvSpPr txBox="1"/>
          <p:nvPr/>
        </p:nvSpPr>
        <p:spPr>
          <a:xfrm>
            <a:off x="113122" y="197963"/>
            <a:ext cx="11924907" cy="6186309"/>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Human Pose Estimation (HPS)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Algorithms and Methods</a:t>
            </a:r>
          </a:p>
          <a:p>
            <a:pPr marL="742950" lvl="1" indent="-285750" algn="just">
              <a:buFont typeface="Wingdings" panose="05000000000000000000" pitchFamily="2" charset="2"/>
              <a:buChar char="Ø"/>
            </a:pPr>
            <a:r>
              <a:rPr lang="en-US" b="1" dirty="0" err="1">
                <a:solidFill>
                  <a:srgbClr val="FF0000"/>
                </a:solidFill>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is a versatile framework developed by Google for building multimodal machine learning pipelines, such as human pose estimation.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is great in real-time analysis, </a:t>
            </a:r>
            <a:r>
              <a:rPr lang="en-US" b="1" dirty="0">
                <a:latin typeface="Times New Roman" panose="02020603050405020304" pitchFamily="18" charset="0"/>
                <a:cs typeface="Times New Roman" panose="02020603050405020304" pitchFamily="18" charset="0"/>
              </a:rPr>
              <a:t>tracking 33 landmarks across the face, hands, and body with high accuracy</a:t>
            </a:r>
            <a:r>
              <a:rPr lang="en-US" dirty="0">
                <a:latin typeface="Times New Roman" panose="02020603050405020304" pitchFamily="18" charset="0"/>
                <a:cs typeface="Times New Roman" panose="02020603050405020304" pitchFamily="18" charset="0"/>
              </a:rPr>
              <a:t>, ideal for applications in fitness and sports analytics.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framework supports deployment across multiple platforms including Android, iOS, and web browsers, making it accessible for a wide range of applications. </a:t>
            </a:r>
          </a:p>
          <a:p>
            <a:pPr marL="1200150" lvl="2" indent="-285750" algn="jus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integrates seamlessly with other vision tasks like face and hand tracking, enhancing applications in AR and interactive systems.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It's optimized for performance with efficient, </a:t>
            </a:r>
            <a:r>
              <a:rPr lang="en-US" b="1" dirty="0">
                <a:latin typeface="Times New Roman" panose="02020603050405020304" pitchFamily="18" charset="0"/>
                <a:cs typeface="Times New Roman" panose="02020603050405020304" pitchFamily="18" charset="0"/>
              </a:rPr>
              <a:t>lightweight</a:t>
            </a:r>
            <a:r>
              <a:rPr lang="en-US" dirty="0">
                <a:latin typeface="Times New Roman" panose="02020603050405020304" pitchFamily="18" charset="0"/>
                <a:cs typeface="Times New Roman" panose="02020603050405020304" pitchFamily="18" charset="0"/>
              </a:rPr>
              <a:t> models suitable for mobile devices, bolstered by a supportive community and extensive documentation for developers.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Convolutional Neural Networks (CNNs): </a:t>
            </a:r>
            <a:r>
              <a:rPr lang="en-US" dirty="0">
                <a:latin typeface="Times New Roman" panose="02020603050405020304" pitchFamily="18" charset="0"/>
                <a:cs typeface="Times New Roman" panose="02020603050405020304" pitchFamily="18" charset="0"/>
              </a:rPr>
              <a:t>CNNs are the backbone of many modern pose estimation systems. They are good in capturing spatial hierarchies in images and are commonly used to predict the likelihood of joints at each pixel.</a:t>
            </a:r>
          </a:p>
          <a:p>
            <a:pPr marL="742950" lvl="1" indent="-285750"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OpenPose</a:t>
            </a:r>
            <a:r>
              <a:rPr lang="en-US" dirty="0">
                <a:latin typeface="Times New Roman" panose="02020603050405020304" pitchFamily="18" charset="0"/>
                <a:cs typeface="Times New Roman" panose="02020603050405020304" pitchFamily="18" charset="0"/>
              </a:rPr>
              <a:t>: Developed at Carnegie Mellon University, </a:t>
            </a:r>
            <a:r>
              <a:rPr lang="en-US" b="1" dirty="0" err="1">
                <a:latin typeface="Times New Roman" panose="02020603050405020304" pitchFamily="18" charset="0"/>
                <a:cs typeface="Times New Roman" panose="02020603050405020304" pitchFamily="18" charset="0"/>
              </a:rPr>
              <a:t>OpenPose</a:t>
            </a:r>
            <a:r>
              <a:rPr lang="en-US" b="1" dirty="0">
                <a:latin typeface="Times New Roman" panose="02020603050405020304" pitchFamily="18" charset="0"/>
                <a:cs typeface="Times New Roman" panose="02020603050405020304" pitchFamily="18" charset="0"/>
              </a:rPr>
              <a:t> is one of the first real-time systems to jointly detect human body, hand, facial, and foot </a:t>
            </a:r>
            <a:r>
              <a:rPr lang="en-US" b="1" dirty="0" err="1">
                <a:latin typeface="Times New Roman" panose="02020603050405020304" pitchFamily="18" charset="0"/>
                <a:cs typeface="Times New Roman" panose="02020603050405020304" pitchFamily="18" charset="0"/>
              </a:rPr>
              <a:t>keypoints</a:t>
            </a:r>
            <a:r>
              <a:rPr lang="en-US" b="1" dirty="0">
                <a:latin typeface="Times New Roman" panose="02020603050405020304" pitchFamily="18" charset="0"/>
                <a:cs typeface="Times New Roman" panose="02020603050405020304" pitchFamily="18" charset="0"/>
              </a:rPr>
              <a:t> (in total, 135 </a:t>
            </a:r>
            <a:r>
              <a:rPr lang="en-US" b="1" dirty="0" err="1">
                <a:latin typeface="Times New Roman" panose="02020603050405020304" pitchFamily="18" charset="0"/>
                <a:cs typeface="Times New Roman" panose="02020603050405020304" pitchFamily="18" charset="0"/>
              </a:rPr>
              <a:t>keypoints</a:t>
            </a:r>
            <a:r>
              <a:rPr lang="en-US" b="1" dirty="0">
                <a:latin typeface="Times New Roman" panose="02020603050405020304" pitchFamily="18" charset="0"/>
                <a:cs typeface="Times New Roman" panose="02020603050405020304" pitchFamily="18" charset="0"/>
              </a:rPr>
              <a:t>) on single images</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uses a multi-stage CNN called part affinity fields to predict a set of 2D vectors that encode the position and orientation of limbs across the image.</a:t>
            </a:r>
          </a:p>
          <a:p>
            <a:pPr marL="742950" lvl="1" indent="-285750"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PoseNet</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MoveNet</a:t>
            </a:r>
            <a:r>
              <a:rPr lang="en-US" dirty="0">
                <a:latin typeface="Times New Roman" panose="02020603050405020304" pitchFamily="18" charset="0"/>
                <a:cs typeface="Times New Roman" panose="02020603050405020304" pitchFamily="18" charset="0"/>
              </a:rPr>
              <a:t>: These are </a:t>
            </a:r>
            <a:r>
              <a:rPr lang="en-US" b="1" dirty="0">
                <a:latin typeface="Times New Roman" panose="02020603050405020304" pitchFamily="18" charset="0"/>
                <a:cs typeface="Times New Roman" panose="02020603050405020304" pitchFamily="18" charset="0"/>
              </a:rPr>
              <a:t>lightweight</a:t>
            </a:r>
            <a:r>
              <a:rPr lang="en-US" dirty="0">
                <a:latin typeface="Times New Roman" panose="02020603050405020304" pitchFamily="18" charset="0"/>
                <a:cs typeface="Times New Roman" panose="02020603050405020304" pitchFamily="18" charset="0"/>
              </a:rPr>
              <a:t> models developed by Google, designed to work in real-time on both the web and mobile devices. They provide good trade-offs between speed and accuracy, and are easily accessible for developers through TensorFlow.js.</a:t>
            </a:r>
          </a:p>
        </p:txBody>
      </p:sp>
      <p:sp>
        <p:nvSpPr>
          <p:cNvPr id="2" name="Slide Number Placeholder 1">
            <a:extLst>
              <a:ext uri="{FF2B5EF4-FFF2-40B4-BE49-F238E27FC236}">
                <a16:creationId xmlns:a16="http://schemas.microsoft.com/office/drawing/2014/main" id="{D05ED73D-E309-3E4B-081A-538600D9BC04}"/>
              </a:ext>
            </a:extLst>
          </p:cNvPr>
          <p:cNvSpPr>
            <a:spLocks noGrp="1"/>
          </p:cNvSpPr>
          <p:nvPr>
            <p:ph type="sldNum" sz="quarter" idx="12"/>
          </p:nvPr>
        </p:nvSpPr>
        <p:spPr/>
        <p:txBody>
          <a:bodyPr/>
          <a:lstStyle/>
          <a:p>
            <a:fld id="{580685CA-305B-415C-89DA-C14533707254}" type="slidenum">
              <a:rPr lang="en-US" smtClean="0"/>
              <a:t>7</a:t>
            </a:fld>
            <a:endParaRPr lang="en-US"/>
          </a:p>
        </p:txBody>
      </p:sp>
      <p:pic>
        <p:nvPicPr>
          <p:cNvPr id="5" name="Picture 4">
            <a:extLst>
              <a:ext uri="{FF2B5EF4-FFF2-40B4-BE49-F238E27FC236}">
                <a16:creationId xmlns:a16="http://schemas.microsoft.com/office/drawing/2014/main" id="{34D844DC-2C4B-71B6-F4C4-9B879CDF7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8197" y="5977672"/>
            <a:ext cx="743803" cy="743803"/>
          </a:xfrm>
          <a:prstGeom prst="rect">
            <a:avLst/>
          </a:prstGeom>
        </p:spPr>
      </p:pic>
    </p:spTree>
    <p:extLst>
      <p:ext uri="{BB962C8B-B14F-4D97-AF65-F5344CB8AC3E}">
        <p14:creationId xmlns:p14="http://schemas.microsoft.com/office/powerpoint/2010/main" val="355526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a:extLst>
            <a:ext uri="{FF2B5EF4-FFF2-40B4-BE49-F238E27FC236}">
              <a16:creationId xmlns:a16="http://schemas.microsoft.com/office/drawing/2014/main" id="{416EA270-97F4-3F10-4D79-6FE8718FCF1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4EAE6F1-7DD2-07C9-E345-0D7EAFC9202D}"/>
              </a:ext>
            </a:extLst>
          </p:cNvPr>
          <p:cNvSpPr txBox="1"/>
          <p:nvPr/>
        </p:nvSpPr>
        <p:spPr>
          <a:xfrm>
            <a:off x="113122" y="197963"/>
            <a:ext cx="11924907" cy="6186309"/>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Human Pose Estimation (HPS)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Algorithms and Methods</a:t>
            </a:r>
          </a:p>
          <a:p>
            <a:pPr marL="742950" lvl="1" indent="-285750"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DeepCut</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DeeperCut</a:t>
            </a:r>
            <a:r>
              <a:rPr lang="en-US" dirty="0">
                <a:latin typeface="Times New Roman" panose="02020603050405020304" pitchFamily="18" charset="0"/>
                <a:cs typeface="Times New Roman" panose="02020603050405020304" pitchFamily="18" charset="0"/>
              </a:rPr>
              <a:t>: These methods focus on part detection and spatial modeling of limbs using CNNs. They were among the first to use deep learning for pose estimation, optimizing joint detection using integer linear programming.</a:t>
            </a:r>
          </a:p>
          <a:p>
            <a:pPr marL="742950" lvl="1" indent="-285750"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AlphaPose</a:t>
            </a:r>
            <a:r>
              <a:rPr lang="en-US" dirty="0">
                <a:latin typeface="Times New Roman" panose="02020603050405020304" pitchFamily="18" charset="0"/>
                <a:cs typeface="Times New Roman" panose="02020603050405020304" pitchFamily="18" charset="0"/>
              </a:rPr>
              <a:t>: This algorithm achieves high accuracy in pose estimation by proposing a symmetric spatial transformer network and a parametric pose non-maximum suppression (NMS) that refines the pose predictions by suppressing less likely predicted </a:t>
            </a:r>
            <a:r>
              <a:rPr lang="en-US" dirty="0" err="1">
                <a:latin typeface="Times New Roman" panose="02020603050405020304" pitchFamily="18" charset="0"/>
                <a:cs typeface="Times New Roman" panose="02020603050405020304" pitchFamily="18" charset="0"/>
              </a:rPr>
              <a:t>keypoints</a:t>
            </a:r>
            <a:r>
              <a:rPr lang="en-US"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Stacked Hourglass Networks</a:t>
            </a:r>
            <a:r>
              <a:rPr lang="en-US" dirty="0">
                <a:latin typeface="Times New Roman" panose="02020603050405020304" pitchFamily="18" charset="0"/>
                <a:cs typeface="Times New Roman" panose="02020603050405020304" pitchFamily="18" charset="0"/>
              </a:rPr>
              <a:t>: Named for their architecture shape, these networks process data at multiple scales and integrate features across all scales. They repeatedly </a:t>
            </a:r>
            <a:r>
              <a:rPr lang="en-US" dirty="0" err="1">
                <a:latin typeface="Times New Roman" panose="02020603050405020304" pitchFamily="18" charset="0"/>
                <a:cs typeface="Times New Roman" panose="02020603050405020304" pitchFamily="18" charset="0"/>
              </a:rPr>
              <a:t>downsample</a:t>
            </a:r>
            <a:r>
              <a:rPr lang="en-US" dirty="0">
                <a:latin typeface="Times New Roman" panose="02020603050405020304" pitchFamily="18" charset="0"/>
                <a:cs typeface="Times New Roman" panose="02020603050405020304" pitchFamily="18" charset="0"/>
              </a:rPr>
              <a:t> and then </a:t>
            </a:r>
            <a:r>
              <a:rPr lang="en-US" dirty="0" err="1">
                <a:latin typeface="Times New Roman" panose="02020603050405020304" pitchFamily="18" charset="0"/>
                <a:cs typeface="Times New Roman" panose="02020603050405020304" pitchFamily="18" charset="0"/>
              </a:rPr>
              <a:t>upsample</a:t>
            </a:r>
            <a:r>
              <a:rPr lang="en-US" dirty="0">
                <a:latin typeface="Times New Roman" panose="02020603050405020304" pitchFamily="18" charset="0"/>
                <a:cs typeface="Times New Roman" panose="02020603050405020304" pitchFamily="18" charset="0"/>
              </a:rPr>
              <a:t> the image features, refining the predictions through each ‘hourglass’ module.</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Mask R-CNN: </a:t>
            </a:r>
            <a:r>
              <a:rPr lang="en-US" dirty="0">
                <a:latin typeface="Times New Roman" panose="02020603050405020304" pitchFamily="18" charset="0"/>
                <a:cs typeface="Times New Roman" panose="02020603050405020304" pitchFamily="18" charset="0"/>
              </a:rPr>
              <a:t>Originally designed for object detection and instance segmentation, Mask R-CNN has been extended to pose detection. It generates bounding boxes for each detected person and then predicts </a:t>
            </a:r>
            <a:r>
              <a:rPr lang="en-US" dirty="0" err="1">
                <a:latin typeface="Times New Roman" panose="02020603050405020304" pitchFamily="18" charset="0"/>
                <a:cs typeface="Times New Roman" panose="02020603050405020304" pitchFamily="18" charset="0"/>
              </a:rPr>
              <a:t>keypoints</a:t>
            </a:r>
            <a:r>
              <a:rPr lang="en-US" dirty="0">
                <a:latin typeface="Times New Roman" panose="02020603050405020304" pitchFamily="18" charset="0"/>
                <a:cs typeface="Times New Roman" panose="02020603050405020304" pitchFamily="18" charset="0"/>
              </a:rPr>
              <a:t> within each box.</a:t>
            </a:r>
          </a:p>
          <a:p>
            <a:pPr marL="742950" lvl="1" indent="-285750"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EfficientPose</a:t>
            </a:r>
            <a:r>
              <a:rPr lang="en-US" dirty="0">
                <a:latin typeface="Times New Roman" panose="02020603050405020304" pitchFamily="18" charset="0"/>
                <a:cs typeface="Times New Roman" panose="02020603050405020304" pitchFamily="18" charset="0"/>
              </a:rPr>
              <a:t>: An adaptation of the </a:t>
            </a:r>
            <a:r>
              <a:rPr lang="en-US" dirty="0" err="1">
                <a:latin typeface="Times New Roman" panose="02020603050405020304" pitchFamily="18" charset="0"/>
                <a:cs typeface="Times New Roman" panose="02020603050405020304" pitchFamily="18" charset="0"/>
              </a:rPr>
              <a:t>EfficientNet</a:t>
            </a:r>
            <a:r>
              <a:rPr lang="en-US" dirty="0">
                <a:latin typeface="Times New Roman" panose="02020603050405020304" pitchFamily="18" charset="0"/>
                <a:cs typeface="Times New Roman" panose="02020603050405020304" pitchFamily="18" charset="0"/>
              </a:rPr>
              <a:t> architecture for pose estimation, this method scales the baseline network to achieve a good balance between speed and accuracy, making it suitable for real-time applications.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3D Pose Estimation Methods</a:t>
            </a:r>
            <a:r>
              <a:rPr lang="en-US" dirty="0">
                <a:latin typeface="Times New Roman" panose="02020603050405020304" pitchFamily="18" charset="0"/>
                <a:cs typeface="Times New Roman" panose="02020603050405020304" pitchFamily="18" charset="0"/>
              </a:rPr>
              <a:t>: Techniques like Volumetric CNNs, which predict 3D poses by generating probability volumes for each joint, and methods utilizing depth sensors or multiple cameras to estimate the 3D coordinates of body joints directly.</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Graph Convolutional Networks (GCNs)</a:t>
            </a:r>
            <a:r>
              <a:rPr lang="en-US" dirty="0">
                <a:latin typeface="Times New Roman" panose="02020603050405020304" pitchFamily="18" charset="0"/>
                <a:cs typeface="Times New Roman" panose="02020603050405020304" pitchFamily="18" charset="0"/>
              </a:rPr>
              <a:t>: These are used for structured prediction in pose estimation, capturing relationships between joints by treating the body as a graph. This is particularly useful for complex articulations and interactions between body parts.</a:t>
            </a:r>
          </a:p>
        </p:txBody>
      </p:sp>
      <p:sp>
        <p:nvSpPr>
          <p:cNvPr id="2" name="Slide Number Placeholder 1">
            <a:extLst>
              <a:ext uri="{FF2B5EF4-FFF2-40B4-BE49-F238E27FC236}">
                <a16:creationId xmlns:a16="http://schemas.microsoft.com/office/drawing/2014/main" id="{0F9930F6-C479-0648-6F21-951BE63CD9D9}"/>
              </a:ext>
            </a:extLst>
          </p:cNvPr>
          <p:cNvSpPr>
            <a:spLocks noGrp="1"/>
          </p:cNvSpPr>
          <p:nvPr>
            <p:ph type="sldNum" sz="quarter" idx="12"/>
          </p:nvPr>
        </p:nvSpPr>
        <p:spPr/>
        <p:txBody>
          <a:bodyPr/>
          <a:lstStyle/>
          <a:p>
            <a:fld id="{580685CA-305B-415C-89DA-C14533707254}" type="slidenum">
              <a:rPr lang="en-US" smtClean="0"/>
              <a:t>8</a:t>
            </a:fld>
            <a:endParaRPr lang="en-US"/>
          </a:p>
        </p:txBody>
      </p:sp>
      <p:pic>
        <p:nvPicPr>
          <p:cNvPr id="5" name="Picture 4">
            <a:extLst>
              <a:ext uri="{FF2B5EF4-FFF2-40B4-BE49-F238E27FC236}">
                <a16:creationId xmlns:a16="http://schemas.microsoft.com/office/drawing/2014/main" id="{5441BDCE-CAFF-31D9-3F8F-3E6E22714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8197" y="5977672"/>
            <a:ext cx="743803" cy="743803"/>
          </a:xfrm>
          <a:prstGeom prst="rect">
            <a:avLst/>
          </a:prstGeom>
        </p:spPr>
      </p:pic>
    </p:spTree>
    <p:extLst>
      <p:ext uri="{BB962C8B-B14F-4D97-AF65-F5344CB8AC3E}">
        <p14:creationId xmlns:p14="http://schemas.microsoft.com/office/powerpoint/2010/main" val="229946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9000">
              <a:schemeClr val="bg1"/>
            </a:gs>
            <a:gs pos="83000">
              <a:schemeClr val="accent1">
                <a:lumMod val="20000"/>
                <a:lumOff val="80000"/>
              </a:schemeClr>
            </a:gs>
            <a:gs pos="100000">
              <a:schemeClr val="accent1">
                <a:lumMod val="60000"/>
                <a:lumOff val="40000"/>
              </a:schemeClr>
            </a:gs>
          </a:gsLst>
          <a:path path="circle">
            <a:fillToRect l="100000" t="100000"/>
          </a:path>
          <a:tileRect r="-100000" b="-100000"/>
        </a:gradFill>
        <a:effectLst/>
      </p:bgPr>
    </p:bg>
    <p:spTree>
      <p:nvGrpSpPr>
        <p:cNvPr id="1" name="">
          <a:extLst>
            <a:ext uri="{FF2B5EF4-FFF2-40B4-BE49-F238E27FC236}">
              <a16:creationId xmlns:a16="http://schemas.microsoft.com/office/drawing/2014/main" id="{F1E26747-7CAF-1A86-354E-3B4A8E08805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582E486-76DC-CCD9-D67F-FDB1FAEC013D}"/>
              </a:ext>
            </a:extLst>
          </p:cNvPr>
          <p:cNvSpPr txBox="1"/>
          <p:nvPr/>
        </p:nvSpPr>
        <p:spPr>
          <a:xfrm>
            <a:off x="113122" y="197963"/>
            <a:ext cx="11924907"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Human Pose Estimation (HPS)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Optimization, Metaheuristics, and Differential Evolution (DE</a:t>
            </a:r>
            <a:r>
              <a:rPr lang="en-US" dirty="0">
                <a:solidFill>
                  <a:prstClr val="black"/>
                </a:solidFill>
                <a:latin typeface="Times New Roman" panose="02020603050405020304" pitchFamily="18" charset="0"/>
                <a:cs typeface="Times New Roman" panose="02020603050405020304" pitchFamily="18" charset="0"/>
              </a:rPr>
              <a:t>)</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Definition and Importance</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Optimization</a:t>
            </a:r>
            <a:r>
              <a:rPr lang="en-US" dirty="0">
                <a:latin typeface="Times New Roman" panose="02020603050405020304" pitchFamily="18" charset="0"/>
                <a:cs typeface="Times New Roman" panose="02020603050405020304" pitchFamily="18" charset="0"/>
              </a:rPr>
              <a:t> involves finding the best solution from a set of possible choices that maximizes or minimizes a particular objective. It's crucial in various fields like engineering, finance, and machine learning, where decisions need to be made to enhance performance or efficiency. Techniques range from classical methods like gradient descent to advanced algorithms such as genetic algorithms and simulated annealing. Optimization is also key in training neural networks, where the goal is to minimize a loss function to improve model accuracy. The process can be constrained or unconstrained, depending on whether certain conditions must be met.</a:t>
            </a:r>
          </a:p>
          <a:p>
            <a:pPr marL="1200150" lvl="2" indent="-285750" algn="just">
              <a:buFont typeface="Wingdings" panose="05000000000000000000" pitchFamily="2" charset="2"/>
              <a:buChar char="ü"/>
            </a:pPr>
            <a:r>
              <a:rPr lang="en-US" b="1" dirty="0" err="1">
                <a:latin typeface="Times New Roman" panose="02020603050405020304" pitchFamily="18" charset="0"/>
                <a:cs typeface="Times New Roman" panose="02020603050405020304" pitchFamily="18" charset="0"/>
              </a:rPr>
              <a:t>Metahueristics</a:t>
            </a:r>
            <a:r>
              <a:rPr lang="en-US" dirty="0">
                <a:latin typeface="Times New Roman" panose="02020603050405020304" pitchFamily="18" charset="0"/>
                <a:cs typeface="Times New Roman" panose="02020603050405020304" pitchFamily="18" charset="0"/>
              </a:rPr>
              <a:t> are high-level problem-solving frameworks that employ strategies to explore and exploit search spaces efficiently, </a:t>
            </a:r>
            <a:r>
              <a:rPr lang="en-US" b="1" dirty="0">
                <a:latin typeface="Times New Roman" panose="02020603050405020304" pitchFamily="18" charset="0"/>
                <a:cs typeface="Times New Roman" panose="02020603050405020304" pitchFamily="18" charset="0"/>
              </a:rPr>
              <a:t>often used when exact methods are impractical</a:t>
            </a:r>
            <a:r>
              <a:rPr lang="en-US" dirty="0">
                <a:latin typeface="Times New Roman" panose="02020603050405020304" pitchFamily="18" charset="0"/>
                <a:cs typeface="Times New Roman" panose="02020603050405020304" pitchFamily="18" charset="0"/>
              </a:rPr>
              <a:t>. These methods include genetic algorithms, simulated annealing, differential evolution, ant colony optimization, and more, which are inspired by natural processes and behaviors. </a:t>
            </a:r>
            <a:r>
              <a:rPr lang="en-US" b="1" dirty="0" err="1">
                <a:solidFill>
                  <a:srgbClr val="FF0000"/>
                </a:solidFill>
                <a:latin typeface="Times New Roman" panose="02020603050405020304" pitchFamily="18" charset="0"/>
                <a:cs typeface="Times New Roman" panose="02020603050405020304" pitchFamily="18" charset="0"/>
              </a:rPr>
              <a:t>Metahueristics</a:t>
            </a:r>
            <a:r>
              <a:rPr lang="en-US" b="1" dirty="0">
                <a:solidFill>
                  <a:srgbClr val="FF0000"/>
                </a:solidFill>
                <a:latin typeface="Times New Roman" panose="02020603050405020304" pitchFamily="18" charset="0"/>
                <a:cs typeface="Times New Roman" panose="02020603050405020304" pitchFamily="18" charset="0"/>
              </a:rPr>
              <a:t> do not guarantee an optimal solution but are effective for finding good-enough solutions quickly for complex optimization problems</a:t>
            </a:r>
            <a:r>
              <a:rPr lang="en-US" dirty="0">
                <a:latin typeface="Times New Roman" panose="02020603050405020304" pitchFamily="18" charset="0"/>
                <a:cs typeface="Times New Roman" panose="02020603050405020304" pitchFamily="18" charset="0"/>
              </a:rPr>
              <a:t>. They are widely applicable across disciplines, from logistics and scheduling to engineering design and artificial intelligence. The flexibility and robustness of </a:t>
            </a:r>
            <a:r>
              <a:rPr lang="en-US" dirty="0" err="1">
                <a:latin typeface="Times New Roman" panose="02020603050405020304" pitchFamily="18" charset="0"/>
                <a:cs typeface="Times New Roman" panose="02020603050405020304" pitchFamily="18" charset="0"/>
              </a:rPr>
              <a:t>metahueristics</a:t>
            </a:r>
            <a:r>
              <a:rPr lang="en-US" dirty="0">
                <a:latin typeface="Times New Roman" panose="02020603050405020304" pitchFamily="18" charset="0"/>
                <a:cs typeface="Times New Roman" panose="02020603050405020304" pitchFamily="18" charset="0"/>
              </a:rPr>
              <a:t> make them valuable tools in tackling large-scale and multi-modal optimization challenges.</a:t>
            </a:r>
          </a:p>
        </p:txBody>
      </p:sp>
      <p:sp>
        <p:nvSpPr>
          <p:cNvPr id="2" name="Slide Number Placeholder 1">
            <a:extLst>
              <a:ext uri="{FF2B5EF4-FFF2-40B4-BE49-F238E27FC236}">
                <a16:creationId xmlns:a16="http://schemas.microsoft.com/office/drawing/2014/main" id="{D46E9034-1405-C769-9AF4-87428770E901}"/>
              </a:ext>
            </a:extLst>
          </p:cNvPr>
          <p:cNvSpPr>
            <a:spLocks noGrp="1"/>
          </p:cNvSpPr>
          <p:nvPr>
            <p:ph type="sldNum" sz="quarter" idx="12"/>
          </p:nvPr>
        </p:nvSpPr>
        <p:spPr/>
        <p:txBody>
          <a:bodyPr/>
          <a:lstStyle/>
          <a:p>
            <a:fld id="{580685CA-305B-415C-89DA-C14533707254}" type="slidenum">
              <a:rPr lang="en-US" smtClean="0"/>
              <a:t>9</a:t>
            </a:fld>
            <a:endParaRPr lang="en-US"/>
          </a:p>
        </p:txBody>
      </p:sp>
      <p:pic>
        <p:nvPicPr>
          <p:cNvPr id="5" name="Picture 4">
            <a:extLst>
              <a:ext uri="{FF2B5EF4-FFF2-40B4-BE49-F238E27FC236}">
                <a16:creationId xmlns:a16="http://schemas.microsoft.com/office/drawing/2014/main" id="{8D5EBC55-CC9A-1010-04E3-923523FE8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8197" y="5977672"/>
            <a:ext cx="743803" cy="743803"/>
          </a:xfrm>
          <a:prstGeom prst="rect">
            <a:avLst/>
          </a:prstGeom>
        </p:spPr>
      </p:pic>
    </p:spTree>
    <p:extLst>
      <p:ext uri="{BB962C8B-B14F-4D97-AF65-F5344CB8AC3E}">
        <p14:creationId xmlns:p14="http://schemas.microsoft.com/office/powerpoint/2010/main" val="716297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2890</TotalTime>
  <Words>3116</Words>
  <Application>Microsoft Office PowerPoint</Application>
  <PresentationFormat>Widescreen</PresentationFormat>
  <Paragraphs>182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Seyed Muhammad Hossein Mousavi</dc:creator>
  <cp:lastModifiedBy>Seyed Muhammad Hossein Mousavi</cp:lastModifiedBy>
  <cp:revision>19</cp:revision>
  <dcterms:created xsi:type="dcterms:W3CDTF">2024-10-17T03:36:05Z</dcterms:created>
  <dcterms:modified xsi:type="dcterms:W3CDTF">2024-11-07T07:10:43Z</dcterms:modified>
</cp:coreProperties>
</file>