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3"/>
  </p:notesMasterIdLst>
  <p:sldIdLst>
    <p:sldId id="256" r:id="rId2"/>
    <p:sldId id="266" r:id="rId3"/>
    <p:sldId id="257" r:id="rId4"/>
    <p:sldId id="258" r:id="rId5"/>
    <p:sldId id="259" r:id="rId6"/>
    <p:sldId id="260" r:id="rId7"/>
    <p:sldId id="261" r:id="rId8"/>
    <p:sldId id="262" r:id="rId9"/>
    <p:sldId id="263" r:id="rId10"/>
    <p:sldId id="265" r:id="rId11"/>
    <p:sldId id="264"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Helvetica Neue" panose="020B0604020202020204" charset="0"/>
      <p:regular r:id="rId18"/>
      <p:bold r:id="rId19"/>
      <p:italic r:id="rId20"/>
      <p:boldItalic r:id="rId21"/>
    </p:embeddedFont>
    <p:embeddedFont>
      <p:font typeface="Nixie One" panose="020B0604020202020204" charset="0"/>
      <p:regular r:id="rId22"/>
    </p:embeddedFont>
    <p:embeddedFont>
      <p:font typeface="Quattrocento Sans" panose="020B0502050000020003"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YiS1/GMiwtviDFqfs9kALzhx5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86ef596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286ef596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304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fr-FR" b="0" i="0">
                <a:solidFill>
                  <a:srgbClr val="E4E6EB"/>
                </a:solidFill>
                <a:latin typeface="Quattrocento Sans"/>
                <a:ea typeface="Quattrocento Sans"/>
                <a:cs typeface="Quattrocento Sans"/>
                <a:sym typeface="Quattrocento Sans"/>
              </a:rPr>
              <a:t>Coronavirus font partie d’une large famille de virus, certains d’eux causent des maladies pour l’humain, d’autres touchent les animaux. </a:t>
            </a:r>
            <a:endParaRPr/>
          </a:p>
          <a:p>
            <a:pPr marL="0" lvl="0" indent="0" algn="l" rtl="0">
              <a:lnSpc>
                <a:spcPct val="100000"/>
              </a:lnSpc>
              <a:spcBef>
                <a:spcPts val="0"/>
              </a:spcBef>
              <a:spcAft>
                <a:spcPts val="0"/>
              </a:spcAft>
              <a:buSzPts val="1400"/>
              <a:buNone/>
            </a:pPr>
            <a:endParaRPr b="0" i="0">
              <a:solidFill>
                <a:srgbClr val="E4E6EB"/>
              </a:solidFill>
              <a:latin typeface="Quattrocento Sans"/>
              <a:ea typeface="Quattrocento Sans"/>
              <a:cs typeface="Quattrocento Sans"/>
              <a:sym typeface="Quattrocento Sans"/>
            </a:endParaRPr>
          </a:p>
          <a:p>
            <a:pPr marL="0" lvl="0" indent="0" algn="l" rtl="0">
              <a:lnSpc>
                <a:spcPct val="100000"/>
              </a:lnSpc>
              <a:spcBef>
                <a:spcPts val="0"/>
              </a:spcBef>
              <a:spcAft>
                <a:spcPts val="0"/>
              </a:spcAft>
              <a:buSzPts val="1400"/>
              <a:buNone/>
            </a:pPr>
            <a:r>
              <a:rPr lang="fr-FR" b="0" i="0">
                <a:solidFill>
                  <a:srgbClr val="E4E6EB"/>
                </a:solidFill>
                <a:latin typeface="Quattrocento Sans"/>
                <a:ea typeface="Quattrocento Sans"/>
                <a:cs typeface="Quattrocento Sans"/>
                <a:sym typeface="Quattrocento Sans"/>
              </a:rPr>
              <a:t>Le COVID-19, paru en décembre pour la première fois en Asie, touchent les humains et provoque des sévères symptômes, nous citons, entre autres : difficulté de respiration, perte du goût et de l’odorat, forte fièvre, etc.</a:t>
            </a:r>
            <a:endParaRPr/>
          </a:p>
          <a:p>
            <a:pPr marL="0" lvl="0" indent="0" algn="l" rtl="0">
              <a:lnSpc>
                <a:spcPct val="100000"/>
              </a:lnSpc>
              <a:spcBef>
                <a:spcPts val="0"/>
              </a:spcBef>
              <a:spcAft>
                <a:spcPts val="0"/>
              </a:spcAft>
              <a:buSzPts val="1400"/>
              <a:buNone/>
            </a:pPr>
            <a:endParaRPr b="0" i="0">
              <a:solidFill>
                <a:srgbClr val="E4E6EB"/>
              </a:solidFill>
              <a:latin typeface="Quattrocento Sans"/>
              <a:ea typeface="Quattrocento Sans"/>
              <a:cs typeface="Quattrocento Sans"/>
              <a:sym typeface="Quattrocento Sans"/>
            </a:endParaRPr>
          </a:p>
          <a:p>
            <a:pPr marL="0" lvl="0" indent="0" algn="l" rtl="0">
              <a:lnSpc>
                <a:spcPct val="100000"/>
              </a:lnSpc>
              <a:spcBef>
                <a:spcPts val="0"/>
              </a:spcBef>
              <a:spcAft>
                <a:spcPts val="0"/>
              </a:spcAft>
              <a:buSzPts val="1400"/>
              <a:buNone/>
            </a:pPr>
            <a:r>
              <a:rPr lang="fr-FR" b="0" i="0">
                <a:solidFill>
                  <a:srgbClr val="E4E6EB"/>
                </a:solidFill>
                <a:latin typeface="Quattrocento Sans"/>
                <a:ea typeface="Quattrocento Sans"/>
                <a:cs typeface="Quattrocento Sans"/>
                <a:sym typeface="Quattrocento Sans"/>
              </a:rPr>
              <a:t> A ce jour, le Virus a fait beaucoup de morts. En France, plus de 141 000 morts ont été enregistrés (Organisation Mondiale de la Santé). Pour réduire l’impacte de cette maladie, le profil des patients les plus vulnérables et susceptibles de développer une forme sévère du COVID-19 doit être identifier. </a:t>
            </a:r>
            <a:endParaRPr/>
          </a:p>
          <a:p>
            <a:pPr marL="0" lvl="0" indent="0" algn="l" rtl="0">
              <a:lnSpc>
                <a:spcPct val="100000"/>
              </a:lnSpc>
              <a:spcBef>
                <a:spcPts val="0"/>
              </a:spcBef>
              <a:spcAft>
                <a:spcPts val="0"/>
              </a:spcAft>
              <a:buSzPts val="1400"/>
              <a:buNone/>
            </a:pPr>
            <a:endParaRPr b="0" i="0">
              <a:solidFill>
                <a:srgbClr val="E4E6EB"/>
              </a:solidFill>
              <a:latin typeface="Quattrocento Sans"/>
              <a:ea typeface="Quattrocento Sans"/>
              <a:cs typeface="Quattrocento Sans"/>
              <a:sym typeface="Quattrocento Sans"/>
            </a:endParaRPr>
          </a:p>
          <a:p>
            <a:pPr marL="0" lvl="0" indent="0" algn="l" rtl="0">
              <a:lnSpc>
                <a:spcPct val="100000"/>
              </a:lnSpc>
              <a:spcBef>
                <a:spcPts val="0"/>
              </a:spcBef>
              <a:spcAft>
                <a:spcPts val="0"/>
              </a:spcAft>
              <a:buSzPts val="1400"/>
              <a:buNone/>
            </a:pPr>
            <a:r>
              <a:rPr lang="fr-FR" b="0" i="0">
                <a:solidFill>
                  <a:srgbClr val="E4E6EB"/>
                </a:solidFill>
                <a:latin typeface="Quattrocento Sans"/>
                <a:ea typeface="Quattrocento Sans"/>
                <a:cs typeface="Quattrocento Sans"/>
                <a:sym typeface="Quattrocento Sans"/>
              </a:rPr>
              <a:t>En effet, une détection précoce des patients vulnérables permettrait d’établir un plan plus stricte et d’appliquer des mesures spécifiques pour ces personnes. Cependant, et malgré la disponibilité des données recueillies, il est difficile d’associer les profils sensibles à la maladie. </a:t>
            </a:r>
            <a:endParaRPr/>
          </a:p>
          <a:p>
            <a:pPr marL="0" lvl="0" indent="0" algn="l" rtl="0">
              <a:lnSpc>
                <a:spcPct val="100000"/>
              </a:lnSpc>
              <a:spcBef>
                <a:spcPts val="0"/>
              </a:spcBef>
              <a:spcAft>
                <a:spcPts val="0"/>
              </a:spcAft>
              <a:buSzPts val="1400"/>
              <a:buNone/>
            </a:pPr>
            <a:endParaRPr b="0" i="0">
              <a:solidFill>
                <a:srgbClr val="E4E6EB"/>
              </a:solidFill>
              <a:latin typeface="Quattrocento Sans"/>
              <a:ea typeface="Quattrocento Sans"/>
              <a:cs typeface="Quattrocento Sans"/>
              <a:sym typeface="Quattrocento Sans"/>
            </a:endParaRPr>
          </a:p>
          <a:p>
            <a:pPr marL="0" lvl="0" indent="0" algn="l" rtl="0">
              <a:lnSpc>
                <a:spcPct val="100000"/>
              </a:lnSpc>
              <a:spcBef>
                <a:spcPts val="0"/>
              </a:spcBef>
              <a:spcAft>
                <a:spcPts val="0"/>
              </a:spcAft>
              <a:buSzPts val="1400"/>
              <a:buNone/>
            </a:pPr>
            <a:r>
              <a:rPr lang="fr-FR" b="0" i="0">
                <a:solidFill>
                  <a:srgbClr val="E4E6EB"/>
                </a:solidFill>
                <a:latin typeface="Quattrocento Sans"/>
                <a:ea typeface="Quattrocento Sans"/>
                <a:cs typeface="Quattrocento Sans"/>
                <a:sym typeface="Quattrocento Sans"/>
              </a:rPr>
              <a:t>Nous proposons ainsi, dans notre travail, d’extraire à partir des différents articles qui parlent du COVID-19, l’association des profils de patients susceptibles de développer une forme grave et leurs comorbidités. </a:t>
            </a:r>
            <a:endParaRPr/>
          </a:p>
          <a:p>
            <a:pPr marL="0" lvl="0" indent="0" algn="l" rtl="0">
              <a:lnSpc>
                <a:spcPct val="100000"/>
              </a:lnSpc>
              <a:spcBef>
                <a:spcPts val="0"/>
              </a:spcBef>
              <a:spcAft>
                <a:spcPts val="0"/>
              </a:spcAft>
              <a:buSzPts val="1400"/>
              <a:buNone/>
            </a:pPr>
            <a:endParaRPr b="0" i="0">
              <a:solidFill>
                <a:srgbClr val="E4E6EB"/>
              </a:solidFill>
              <a:latin typeface="Quattrocento Sans"/>
              <a:ea typeface="Quattrocento Sans"/>
              <a:cs typeface="Quattrocento Sans"/>
              <a:sym typeface="Quattrocento Sans"/>
            </a:endParaRPr>
          </a:p>
          <a:p>
            <a:pPr marL="0" lvl="0" indent="0" algn="l" rtl="0">
              <a:lnSpc>
                <a:spcPct val="100000"/>
              </a:lnSpc>
              <a:spcBef>
                <a:spcPts val="0"/>
              </a:spcBef>
              <a:spcAft>
                <a:spcPts val="0"/>
              </a:spcAft>
              <a:buSzPts val="1400"/>
              <a:buNone/>
            </a:pPr>
            <a:r>
              <a:rPr lang="fr-FR" b="0" i="0">
                <a:solidFill>
                  <a:srgbClr val="E4E6EB"/>
                </a:solidFill>
                <a:latin typeface="Quattrocento Sans"/>
                <a:ea typeface="Quattrocento Sans"/>
                <a:cs typeface="Quattrocento Sans"/>
                <a:sym typeface="Quattrocento Sans"/>
              </a:rPr>
              <a:t>Les objectifs de ce présent travail sont les suivants : Extractions de données à partir de l’open data et prétraitement des ces données ; Application d’un algorithme de co-clustering pour regrouper la COVID-19 et les différents autres maladies qui y sont associées ; Et enfin, développement d’une application pour pouvoir visualiser les résultats.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86ef596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286ef596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86ef596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286ef596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9039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9"/>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9"/>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9"/>
          <p:cNvSpPr txBox="1">
            <a:spLocks noGrp="1"/>
          </p:cNvSpPr>
          <p:nvPr>
            <p:ph type="ctrTitle"/>
          </p:nvPr>
        </p:nvSpPr>
        <p:spPr>
          <a:xfrm>
            <a:off x="1400175" y="1991825"/>
            <a:ext cx="6343500" cy="1159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3" name="Google Shape;13;p9"/>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9"/>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9"/>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9"/>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 name="Google Shape;17;p9"/>
          <p:cNvGrpSpPr/>
          <p:nvPr/>
        </p:nvGrpSpPr>
        <p:grpSpPr>
          <a:xfrm>
            <a:off x="5549153" y="1029780"/>
            <a:ext cx="404640" cy="374059"/>
            <a:chOff x="5975075" y="2327500"/>
            <a:chExt cx="420100" cy="388350"/>
          </a:xfrm>
        </p:grpSpPr>
        <p:sp>
          <p:nvSpPr>
            <p:cNvPr id="18" name="Google Shape;18;p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 name="Google Shape;20;p9"/>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 name="Google Shape;21;p9"/>
          <p:cNvGrpSpPr/>
          <p:nvPr/>
        </p:nvGrpSpPr>
        <p:grpSpPr>
          <a:xfrm>
            <a:off x="4380526" y="515192"/>
            <a:ext cx="382958" cy="607111"/>
            <a:chOff x="6718575" y="2318625"/>
            <a:chExt cx="256950" cy="407375"/>
          </a:xfrm>
        </p:grpSpPr>
        <p:sp>
          <p:nvSpPr>
            <p:cNvPr id="22" name="Google Shape;22;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30;p9"/>
          <p:cNvGrpSpPr/>
          <p:nvPr/>
        </p:nvGrpSpPr>
        <p:grpSpPr>
          <a:xfrm>
            <a:off x="3199464" y="902959"/>
            <a:ext cx="395018" cy="403297"/>
            <a:chOff x="3951850" y="2985350"/>
            <a:chExt cx="407950" cy="416500"/>
          </a:xfrm>
        </p:grpSpPr>
        <p:sp>
          <p:nvSpPr>
            <p:cNvPr id="31" name="Google Shape;31;p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 name="Google Shape;35;p9"/>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9"/>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9"/>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0" name="Google Shape;40;p9"/>
          <p:cNvGrpSpPr/>
          <p:nvPr/>
        </p:nvGrpSpPr>
        <p:grpSpPr>
          <a:xfrm>
            <a:off x="5772009" y="4056440"/>
            <a:ext cx="573943" cy="550550"/>
            <a:chOff x="5241175" y="4959100"/>
            <a:chExt cx="539775" cy="517775"/>
          </a:xfrm>
        </p:grpSpPr>
        <p:sp>
          <p:nvSpPr>
            <p:cNvPr id="41" name="Google Shape;41;p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 name="Google Shape;47;p9"/>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10"/>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10"/>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51" name="Google Shape;51;p10"/>
          <p:cNvSpPr txBox="1">
            <a:spLocks noGrp="1"/>
          </p:cNvSpPr>
          <p:nvPr>
            <p:ph type="body" idx="1"/>
          </p:nvPr>
        </p:nvSpPr>
        <p:spPr>
          <a:xfrm>
            <a:off x="1732700"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52" name="Google Shape;52;p10"/>
          <p:cNvSpPr txBox="1">
            <a:spLocks noGrp="1"/>
          </p:cNvSpPr>
          <p:nvPr>
            <p:ph type="body" idx="2"/>
          </p:nvPr>
        </p:nvSpPr>
        <p:spPr>
          <a:xfrm>
            <a:off x="4020972"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53" name="Google Shape;53;p10"/>
          <p:cNvSpPr txBox="1">
            <a:spLocks noGrp="1"/>
          </p:cNvSpPr>
          <p:nvPr>
            <p:ph type="body" idx="3"/>
          </p:nvPr>
        </p:nvSpPr>
        <p:spPr>
          <a:xfrm>
            <a:off x="6309245"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54" name="Google Shape;54;p10"/>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0"/>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0"/>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0"/>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8" name="Google Shape;58;p10"/>
          <p:cNvGrpSpPr/>
          <p:nvPr/>
        </p:nvGrpSpPr>
        <p:grpSpPr>
          <a:xfrm>
            <a:off x="1729784" y="61068"/>
            <a:ext cx="351204" cy="324661"/>
            <a:chOff x="5975075" y="2327500"/>
            <a:chExt cx="420100" cy="388350"/>
          </a:xfrm>
        </p:grpSpPr>
        <p:sp>
          <p:nvSpPr>
            <p:cNvPr id="59" name="Google Shape;59;p1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 name="Google Shape;61;p10"/>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2" name="Google Shape;62;p10"/>
          <p:cNvGrpSpPr/>
          <p:nvPr/>
        </p:nvGrpSpPr>
        <p:grpSpPr>
          <a:xfrm>
            <a:off x="904276" y="515192"/>
            <a:ext cx="382958" cy="607111"/>
            <a:chOff x="6718575" y="2318625"/>
            <a:chExt cx="256950" cy="407375"/>
          </a:xfrm>
        </p:grpSpPr>
        <p:sp>
          <p:nvSpPr>
            <p:cNvPr id="63" name="Google Shape;63;p1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 name="Google Shape;71;p10"/>
          <p:cNvGrpSpPr/>
          <p:nvPr/>
        </p:nvGrpSpPr>
        <p:grpSpPr>
          <a:xfrm>
            <a:off x="335759" y="1840531"/>
            <a:ext cx="342882" cy="350068"/>
            <a:chOff x="3951850" y="2985350"/>
            <a:chExt cx="407950" cy="416500"/>
          </a:xfrm>
        </p:grpSpPr>
        <p:sp>
          <p:nvSpPr>
            <p:cNvPr id="72" name="Google Shape;72;p1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 name="Google Shape;76;p10"/>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77"/>
        <p:cNvGrpSpPr/>
        <p:nvPr/>
      </p:nvGrpSpPr>
      <p:grpSpPr>
        <a:xfrm>
          <a:off x="0" y="0"/>
          <a:ext cx="0" cy="0"/>
          <a:chOff x="0" y="0"/>
          <a:chExt cx="0" cy="0"/>
        </a:xfrm>
      </p:grpSpPr>
      <p:sp>
        <p:nvSpPr>
          <p:cNvPr id="78" name="Google Shape;78;p11"/>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79" name="Google Shape;79;p11"/>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80" name="Google Shape;80;p11"/>
          <p:cNvSpPr txBox="1">
            <a:spLocks noGrp="1"/>
          </p:cNvSpPr>
          <p:nvPr>
            <p:ph type="body" idx="1"/>
          </p:nvPr>
        </p:nvSpPr>
        <p:spPr>
          <a:xfrm>
            <a:off x="2051200" y="2085600"/>
            <a:ext cx="6282300" cy="819900"/>
          </a:xfrm>
          <a:prstGeom prst="rect">
            <a:avLst/>
          </a:prstGeom>
          <a:noFill/>
          <a:ln>
            <a:noFill/>
          </a:ln>
        </p:spPr>
        <p:txBody>
          <a:bodyPr spcFirstLastPara="1" wrap="square" lIns="91425" tIns="91425" rIns="91425" bIns="91425" anchor="ctr" anchorCtr="0">
            <a:noAutofit/>
          </a:bodyPr>
          <a:lstStyle>
            <a:lvl1pPr marL="457200" lvl="0" indent="-381000" algn="l">
              <a:lnSpc>
                <a:spcPct val="100000"/>
              </a:lnSpc>
              <a:spcBef>
                <a:spcPts val="600"/>
              </a:spcBef>
              <a:spcAft>
                <a:spcPts val="0"/>
              </a:spcAft>
              <a:buSzPts val="2400"/>
              <a:buFont typeface="Nixie One"/>
              <a:buChar char="◇"/>
              <a:defRPr sz="2400">
                <a:latin typeface="Nixie One"/>
                <a:ea typeface="Nixie One"/>
                <a:cs typeface="Nixie One"/>
                <a:sym typeface="Nixie One"/>
              </a:defRPr>
            </a:lvl1pPr>
            <a:lvl2pPr marL="914400" lvl="1"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2pPr>
            <a:lvl3pPr marL="1371600" lvl="2"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3pPr>
            <a:lvl4pPr marL="1828800" lvl="3"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4pPr>
            <a:lvl5pPr marL="2286000" lvl="4"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5pPr>
            <a:lvl6pPr marL="2743200" lvl="5"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6pPr>
            <a:lvl7pPr marL="3200400" lvl="6"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7pPr>
            <a:lvl8pPr marL="3657600" lvl="7"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8pPr>
            <a:lvl9pPr marL="4114800" lvl="8"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81" name="Google Shape;81;p11"/>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1"/>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1"/>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1"/>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 name="Google Shape;85;p11"/>
          <p:cNvGrpSpPr/>
          <p:nvPr/>
        </p:nvGrpSpPr>
        <p:grpSpPr>
          <a:xfrm>
            <a:off x="986834" y="1394518"/>
            <a:ext cx="351204" cy="324661"/>
            <a:chOff x="5975075" y="2327500"/>
            <a:chExt cx="420100" cy="388350"/>
          </a:xfrm>
        </p:grpSpPr>
        <p:sp>
          <p:nvSpPr>
            <p:cNvPr id="86" name="Google Shape;86;p11"/>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1"/>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 name="Google Shape;88;p11"/>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9" name="Google Shape;89;p11"/>
          <p:cNvGrpSpPr/>
          <p:nvPr/>
        </p:nvGrpSpPr>
        <p:grpSpPr>
          <a:xfrm>
            <a:off x="295728" y="877706"/>
            <a:ext cx="247469" cy="392302"/>
            <a:chOff x="6718575" y="2318625"/>
            <a:chExt cx="256950" cy="407375"/>
          </a:xfrm>
        </p:grpSpPr>
        <p:sp>
          <p:nvSpPr>
            <p:cNvPr id="90" name="Google Shape;90;p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 name="Google Shape;98;p11"/>
          <p:cNvGrpSpPr/>
          <p:nvPr/>
        </p:nvGrpSpPr>
        <p:grpSpPr>
          <a:xfrm>
            <a:off x="1229484" y="3310481"/>
            <a:ext cx="342882" cy="350068"/>
            <a:chOff x="3951850" y="2985350"/>
            <a:chExt cx="407950" cy="416500"/>
          </a:xfrm>
        </p:grpSpPr>
        <p:sp>
          <p:nvSpPr>
            <p:cNvPr id="99" name="Google Shape;99;p11"/>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1"/>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1"/>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1"/>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11"/>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1"/>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1"/>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1"/>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1"/>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8" name="Google Shape;108;p11"/>
          <p:cNvGrpSpPr/>
          <p:nvPr/>
        </p:nvGrpSpPr>
        <p:grpSpPr>
          <a:xfrm>
            <a:off x="67092" y="1681690"/>
            <a:ext cx="455624" cy="437054"/>
            <a:chOff x="5241175" y="4959100"/>
            <a:chExt cx="539775" cy="517775"/>
          </a:xfrm>
        </p:grpSpPr>
        <p:sp>
          <p:nvSpPr>
            <p:cNvPr id="109" name="Google Shape;109;p11"/>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1"/>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1"/>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1"/>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1"/>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1"/>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5" name="Google Shape;115;p11"/>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1"/>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0"/>
              <a:buFont typeface="Arial"/>
              <a:buNone/>
            </a:pPr>
            <a:r>
              <a:rPr lang="fr-FR" sz="12000" b="0" i="0" u="none" strike="noStrike" cap="none">
                <a:solidFill>
                  <a:srgbClr val="FFFFFF"/>
                </a:solidFill>
                <a:latin typeface="Nixie One"/>
                <a:ea typeface="Nixie One"/>
                <a:cs typeface="Nixie One"/>
                <a:sym typeface="Nixie One"/>
              </a:rPr>
              <a:t>“</a:t>
            </a:r>
            <a:endParaRPr sz="12000" b="0" i="0" u="none" strike="noStrike" cap="none">
              <a:solidFill>
                <a:srgbClr val="FFFFFF"/>
              </a:solidFill>
              <a:latin typeface="Nixie One"/>
              <a:ea typeface="Nixie One"/>
              <a:cs typeface="Nixie One"/>
              <a:sym typeface="Nixie One"/>
            </a:endParaRPr>
          </a:p>
        </p:txBody>
      </p:sp>
      <p:sp>
        <p:nvSpPr>
          <p:cNvPr id="117" name="Google Shape;117;p1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12"/>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0" name="Google Shape;120;p12"/>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1" name="Google Shape;121;p12"/>
          <p:cNvSpPr txBox="1">
            <a:spLocks noGrp="1"/>
          </p:cNvSpPr>
          <p:nvPr>
            <p:ph type="title"/>
          </p:nvPr>
        </p:nvSpPr>
        <p:spPr>
          <a:xfrm>
            <a:off x="1732700" y="821200"/>
            <a:ext cx="4944300" cy="645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122" name="Google Shape;122;p12"/>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2"/>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2"/>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2"/>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6" name="Google Shape;126;p12"/>
          <p:cNvGrpSpPr/>
          <p:nvPr/>
        </p:nvGrpSpPr>
        <p:grpSpPr>
          <a:xfrm>
            <a:off x="1729784" y="61068"/>
            <a:ext cx="351204" cy="324661"/>
            <a:chOff x="5975075" y="2327500"/>
            <a:chExt cx="420100" cy="388350"/>
          </a:xfrm>
        </p:grpSpPr>
        <p:sp>
          <p:nvSpPr>
            <p:cNvPr id="127" name="Google Shape;127;p1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9" name="Google Shape;129;p12"/>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0" name="Google Shape;130;p12"/>
          <p:cNvGrpSpPr/>
          <p:nvPr/>
        </p:nvGrpSpPr>
        <p:grpSpPr>
          <a:xfrm>
            <a:off x="904276" y="515192"/>
            <a:ext cx="382958" cy="607111"/>
            <a:chOff x="6718575" y="2318625"/>
            <a:chExt cx="256950" cy="407375"/>
          </a:xfrm>
        </p:grpSpPr>
        <p:sp>
          <p:nvSpPr>
            <p:cNvPr id="131" name="Google Shape;131;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9" name="Google Shape;139;p12"/>
          <p:cNvGrpSpPr/>
          <p:nvPr/>
        </p:nvGrpSpPr>
        <p:grpSpPr>
          <a:xfrm>
            <a:off x="335759" y="1840531"/>
            <a:ext cx="342882" cy="350068"/>
            <a:chOff x="3951850" y="2985350"/>
            <a:chExt cx="407950" cy="416500"/>
          </a:xfrm>
        </p:grpSpPr>
        <p:sp>
          <p:nvSpPr>
            <p:cNvPr id="140" name="Google Shape;140;p1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4" name="Google Shape;144;p12"/>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2"/>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2"/>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2"/>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2"/>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9" name="Google Shape;149;p12"/>
          <p:cNvGrpSpPr/>
          <p:nvPr/>
        </p:nvGrpSpPr>
        <p:grpSpPr>
          <a:xfrm>
            <a:off x="7354067" y="3426715"/>
            <a:ext cx="455624" cy="437054"/>
            <a:chOff x="5241175" y="4959100"/>
            <a:chExt cx="539775" cy="517775"/>
          </a:xfrm>
        </p:grpSpPr>
        <p:sp>
          <p:nvSpPr>
            <p:cNvPr id="150" name="Google Shape;150;p1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6" name="Google Shape;156;p12"/>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2"/>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8"/>
        <p:cNvGrpSpPr/>
        <p:nvPr/>
      </p:nvGrpSpPr>
      <p:grpSpPr>
        <a:xfrm>
          <a:off x="0" y="0"/>
          <a:ext cx="0" cy="0"/>
          <a:chOff x="0" y="0"/>
          <a:chExt cx="0" cy="0"/>
        </a:xfrm>
      </p:grpSpPr>
      <p:sp>
        <p:nvSpPr>
          <p:cNvPr id="159" name="Google Shape;159;p13"/>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60" name="Google Shape;160;p13"/>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61" name="Google Shape;161;p13"/>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162" name="Google Shape;162;p13"/>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Font typeface="Arial"/>
              <a:buChar char="◇"/>
              <a:defRPr>
                <a:latin typeface="Arial"/>
                <a:ea typeface="Arial"/>
                <a:cs typeface="Arial"/>
                <a:sym typeface="Arial"/>
              </a:defRPr>
            </a:lvl1pPr>
            <a:lvl2pPr marL="914400" lvl="1" indent="-317500" algn="l">
              <a:lnSpc>
                <a:spcPct val="100000"/>
              </a:lnSpc>
              <a:spcBef>
                <a:spcPts val="0"/>
              </a:spcBef>
              <a:spcAft>
                <a:spcPts val="0"/>
              </a:spcAft>
              <a:buSzPts val="1400"/>
              <a:buFont typeface="Arial"/>
              <a:buChar char="￭"/>
              <a:defRPr>
                <a:latin typeface="Arial"/>
                <a:ea typeface="Arial"/>
                <a:cs typeface="Arial"/>
                <a:sym typeface="Arial"/>
              </a:defRPr>
            </a:lvl2pPr>
            <a:lvl3pPr marL="1371600" lvl="2" indent="-317500" algn="l">
              <a:lnSpc>
                <a:spcPct val="100000"/>
              </a:lnSpc>
              <a:spcBef>
                <a:spcPts val="0"/>
              </a:spcBef>
              <a:spcAft>
                <a:spcPts val="0"/>
              </a:spcAft>
              <a:buSzPts val="1400"/>
              <a:buFont typeface="Arial"/>
              <a:buChar char="￮"/>
              <a:defRPr>
                <a:latin typeface="Arial"/>
                <a:ea typeface="Arial"/>
                <a:cs typeface="Arial"/>
                <a:sym typeface="Arial"/>
              </a:defRPr>
            </a:lvl3pPr>
            <a:lvl4pPr marL="1828800" lvl="3" indent="-317500" algn="l">
              <a:lnSpc>
                <a:spcPct val="100000"/>
              </a:lnSpc>
              <a:spcBef>
                <a:spcPts val="0"/>
              </a:spcBef>
              <a:spcAft>
                <a:spcPts val="0"/>
              </a:spcAft>
              <a:buSzPts val="1400"/>
              <a:buFont typeface="Arial"/>
              <a:buChar char="●"/>
              <a:defRPr>
                <a:latin typeface="Arial"/>
                <a:ea typeface="Arial"/>
                <a:cs typeface="Arial"/>
                <a:sym typeface="Arial"/>
              </a:defRPr>
            </a:lvl4pPr>
            <a:lvl5pPr marL="2286000" lvl="4" indent="-317500" algn="l">
              <a:lnSpc>
                <a:spcPct val="100000"/>
              </a:lnSpc>
              <a:spcBef>
                <a:spcPts val="0"/>
              </a:spcBef>
              <a:spcAft>
                <a:spcPts val="0"/>
              </a:spcAft>
              <a:buSzPts val="1400"/>
              <a:buFont typeface="Arial"/>
              <a:buChar char="○"/>
              <a:defRPr>
                <a:latin typeface="Arial"/>
                <a:ea typeface="Arial"/>
                <a:cs typeface="Arial"/>
                <a:sym typeface="Arial"/>
              </a:defRPr>
            </a:lvl5pPr>
            <a:lvl6pPr marL="2743200" lvl="5" indent="-317500" algn="l">
              <a:lnSpc>
                <a:spcPct val="100000"/>
              </a:lnSpc>
              <a:spcBef>
                <a:spcPts val="0"/>
              </a:spcBef>
              <a:spcAft>
                <a:spcPts val="0"/>
              </a:spcAft>
              <a:buSzPts val="1400"/>
              <a:buFont typeface="Arial"/>
              <a:buChar char="■"/>
              <a:defRPr>
                <a:latin typeface="Arial"/>
                <a:ea typeface="Arial"/>
                <a:cs typeface="Arial"/>
                <a:sym typeface="Arial"/>
              </a:defRPr>
            </a:lvl6pPr>
            <a:lvl7pPr marL="3200400" lvl="6" indent="-317500" algn="l">
              <a:lnSpc>
                <a:spcPct val="100000"/>
              </a:lnSpc>
              <a:spcBef>
                <a:spcPts val="0"/>
              </a:spcBef>
              <a:spcAft>
                <a:spcPts val="0"/>
              </a:spcAft>
              <a:buSzPts val="1400"/>
              <a:buFont typeface="Arial"/>
              <a:buChar char="●"/>
              <a:defRPr>
                <a:latin typeface="Arial"/>
                <a:ea typeface="Arial"/>
                <a:cs typeface="Arial"/>
                <a:sym typeface="Arial"/>
              </a:defRPr>
            </a:lvl7pPr>
            <a:lvl8pPr marL="3657600" lvl="7" indent="-317500" algn="l">
              <a:lnSpc>
                <a:spcPct val="100000"/>
              </a:lnSpc>
              <a:spcBef>
                <a:spcPts val="0"/>
              </a:spcBef>
              <a:spcAft>
                <a:spcPts val="0"/>
              </a:spcAft>
              <a:buSzPts val="1400"/>
              <a:buFont typeface="Arial"/>
              <a:buChar char="○"/>
              <a:defRPr>
                <a:latin typeface="Arial"/>
                <a:ea typeface="Arial"/>
                <a:cs typeface="Arial"/>
                <a:sym typeface="Arial"/>
              </a:defRPr>
            </a:lvl8pPr>
            <a:lvl9pPr marL="4114800" lvl="8" indent="-317500" algn="l">
              <a:lnSpc>
                <a:spcPct val="100000"/>
              </a:lnSpc>
              <a:spcBef>
                <a:spcPts val="0"/>
              </a:spcBef>
              <a:spcAft>
                <a:spcPts val="0"/>
              </a:spcAft>
              <a:buSzPts val="1400"/>
              <a:buFont typeface="Arial"/>
              <a:buChar char="■"/>
              <a:defRPr>
                <a:latin typeface="Arial"/>
                <a:ea typeface="Arial"/>
                <a:cs typeface="Arial"/>
                <a:sym typeface="Arial"/>
              </a:defRPr>
            </a:lvl9pPr>
          </a:lstStyle>
          <a:p>
            <a:endParaRPr/>
          </a:p>
        </p:txBody>
      </p:sp>
      <p:sp>
        <p:nvSpPr>
          <p:cNvPr id="163" name="Google Shape;163;p13"/>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3"/>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3"/>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3"/>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3"/>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3"/>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3"/>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3"/>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1" name="Google Shape;171;p13"/>
          <p:cNvGrpSpPr/>
          <p:nvPr/>
        </p:nvGrpSpPr>
        <p:grpSpPr>
          <a:xfrm>
            <a:off x="1729784" y="61068"/>
            <a:ext cx="351204" cy="324661"/>
            <a:chOff x="5975075" y="2327500"/>
            <a:chExt cx="420100" cy="388350"/>
          </a:xfrm>
        </p:grpSpPr>
        <p:sp>
          <p:nvSpPr>
            <p:cNvPr id="172" name="Google Shape;172;p1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4" name="Google Shape;174;p13"/>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3"/>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6" name="Google Shape;176;p13"/>
          <p:cNvGrpSpPr/>
          <p:nvPr/>
        </p:nvGrpSpPr>
        <p:grpSpPr>
          <a:xfrm>
            <a:off x="7354067" y="3426715"/>
            <a:ext cx="455624" cy="437054"/>
            <a:chOff x="5241175" y="4959100"/>
            <a:chExt cx="539775" cy="517775"/>
          </a:xfrm>
        </p:grpSpPr>
        <p:sp>
          <p:nvSpPr>
            <p:cNvPr id="177" name="Google Shape;177;p1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3" name="Google Shape;183;p13"/>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4" name="Google Shape;184;p13"/>
          <p:cNvGrpSpPr/>
          <p:nvPr/>
        </p:nvGrpSpPr>
        <p:grpSpPr>
          <a:xfrm>
            <a:off x="904276" y="515192"/>
            <a:ext cx="382958" cy="607111"/>
            <a:chOff x="6718575" y="2318625"/>
            <a:chExt cx="256950" cy="407375"/>
          </a:xfrm>
        </p:grpSpPr>
        <p:sp>
          <p:nvSpPr>
            <p:cNvPr id="185" name="Google Shape;185;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3" name="Google Shape;193;p13"/>
          <p:cNvGrpSpPr/>
          <p:nvPr/>
        </p:nvGrpSpPr>
        <p:grpSpPr>
          <a:xfrm>
            <a:off x="335759" y="1840531"/>
            <a:ext cx="342882" cy="350068"/>
            <a:chOff x="3951850" y="2985350"/>
            <a:chExt cx="407950" cy="416500"/>
          </a:xfrm>
        </p:grpSpPr>
        <p:sp>
          <p:nvSpPr>
            <p:cNvPr id="194" name="Google Shape;194;p1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8" name="Google Shape;198;p13"/>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endParaRPr/>
          </a:p>
        </p:txBody>
      </p:sp>
      <p:sp>
        <p:nvSpPr>
          <p:cNvPr id="7" name="Google Shape;7;p8"/>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60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1pPr>
            <a:lvl2pPr marL="914400" marR="0" lvl="1"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2pPr>
            <a:lvl3pPr marL="1371600" marR="0" lvl="2"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3pPr>
            <a:lvl4pPr marL="1828800" marR="0" lvl="3"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4pPr>
            <a:lvl5pPr marL="2286000" marR="0" lvl="4"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5pPr>
            <a:lvl6pPr marL="2743200" marR="0" lvl="5"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6pPr>
            <a:lvl7pPr marL="3200400" marR="0" lvl="6"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7pPr>
            <a:lvl8pPr marL="3657600" marR="0" lvl="7"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8pPr>
            <a:lvl9pPr marL="4114800" marR="0" lvl="8"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9pPr>
          </a:lstStyle>
          <a:p>
            <a:endParaRPr/>
          </a:p>
        </p:txBody>
      </p:sp>
      <p:sp>
        <p:nvSpPr>
          <p:cNvPr id="8" name="Google Shape;8;p8"/>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
          <p:cNvSpPr txBox="1">
            <a:spLocks noGrp="1"/>
          </p:cNvSpPr>
          <p:nvPr>
            <p:ph type="ctrTitle"/>
          </p:nvPr>
        </p:nvSpPr>
        <p:spPr>
          <a:xfrm>
            <a:off x="1400175" y="1991825"/>
            <a:ext cx="6343500" cy="115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fr-FR"/>
              <a:t>Covid severity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g1286ef59652_0_0"/>
          <p:cNvSpPr txBox="1">
            <a:spLocks noGrp="1"/>
          </p:cNvSpPr>
          <p:nvPr>
            <p:ph type="title"/>
          </p:nvPr>
        </p:nvSpPr>
        <p:spPr>
          <a:xfrm>
            <a:off x="1933625" y="5100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a:t>Conclusion</a:t>
            </a:r>
            <a:endParaRPr/>
          </a:p>
        </p:txBody>
      </p:sp>
      <p:sp>
        <p:nvSpPr>
          <p:cNvPr id="314" name="Google Shape;314;g1286ef59652_0_0"/>
          <p:cNvSpPr txBox="1">
            <a:spLocks noGrp="1"/>
          </p:cNvSpPr>
          <p:nvPr>
            <p:ph type="body" idx="1"/>
          </p:nvPr>
        </p:nvSpPr>
        <p:spPr>
          <a:xfrm>
            <a:off x="995225" y="1637475"/>
            <a:ext cx="6921000" cy="27627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fr-FR" dirty="0"/>
              <a:t>le </a:t>
            </a:r>
            <a:r>
              <a:rPr lang="fr-FR" dirty="0" err="1"/>
              <a:t>co</a:t>
            </a:r>
            <a:r>
              <a:rPr lang="fr-FR" dirty="0"/>
              <a:t>-clustering nous a permis de résumer toute l’information publiée sur le coronavirus </a:t>
            </a:r>
            <a:endParaRPr dirty="0"/>
          </a:p>
          <a:p>
            <a:pPr marL="457200" lvl="0" indent="-317500" algn="l" rtl="0">
              <a:spcBef>
                <a:spcPts val="0"/>
              </a:spcBef>
              <a:spcAft>
                <a:spcPts val="0"/>
              </a:spcAft>
              <a:buSzPts val="1400"/>
              <a:buChar char="●"/>
            </a:pPr>
            <a:r>
              <a:rPr lang="fr-FR" dirty="0"/>
              <a:t>les résultats obtenus montrent les sujets les plus répandues sur la covid-19 tels que :  </a:t>
            </a:r>
            <a:endParaRPr dirty="0"/>
          </a:p>
          <a:p>
            <a:pPr marL="914400" lvl="1" indent="-317500" algn="l" rtl="0">
              <a:spcBef>
                <a:spcPts val="0"/>
              </a:spcBef>
              <a:spcAft>
                <a:spcPts val="0"/>
              </a:spcAft>
              <a:buSzPts val="1400"/>
              <a:buChar char="○"/>
            </a:pPr>
            <a:r>
              <a:rPr lang="fr-FR" dirty="0"/>
              <a:t>les symptômes (cardiaques, respiratoires, inflammatoires),</a:t>
            </a:r>
            <a:endParaRPr dirty="0"/>
          </a:p>
          <a:p>
            <a:pPr marL="914400" lvl="1" indent="-317500" algn="l" rtl="0">
              <a:spcBef>
                <a:spcPts val="0"/>
              </a:spcBef>
              <a:spcAft>
                <a:spcPts val="0"/>
              </a:spcAft>
              <a:buSzPts val="1400"/>
              <a:buChar char="○"/>
            </a:pPr>
            <a:r>
              <a:rPr lang="fr-FR" dirty="0"/>
              <a:t>les facteurs de risque de la sévérité de la Covid-19 comme l’</a:t>
            </a:r>
            <a:r>
              <a:rPr lang="fr-FR" dirty="0" err="1"/>
              <a:t>äge</a:t>
            </a:r>
            <a:r>
              <a:rPr lang="fr-FR" dirty="0"/>
              <a:t> et les maladies chroniques  </a:t>
            </a:r>
            <a:endParaRPr dirty="0"/>
          </a:p>
          <a:p>
            <a:pPr marL="914400" lvl="1" indent="-317500" algn="l" rtl="0">
              <a:spcBef>
                <a:spcPts val="0"/>
              </a:spcBef>
              <a:spcAft>
                <a:spcPts val="0"/>
              </a:spcAft>
              <a:buSzPts val="1400"/>
              <a:buChar char="○"/>
            </a:pPr>
            <a:r>
              <a:rPr lang="fr-FR" dirty="0"/>
              <a:t>le rapport avec certaines maladies comme le cancer , le diabète et la pneumonie  ainsi que leurs traitements associés </a:t>
            </a:r>
            <a:endParaRPr dirty="0"/>
          </a:p>
          <a:p>
            <a:pPr marL="914400" lvl="1" indent="-317500" algn="l" rtl="0">
              <a:spcBef>
                <a:spcPts val="0"/>
              </a:spcBef>
              <a:spcAft>
                <a:spcPts val="0"/>
              </a:spcAft>
              <a:buSzPts val="1400"/>
              <a:buChar char="○"/>
            </a:pPr>
            <a:r>
              <a:rPr lang="fr-FR" dirty="0"/>
              <a:t>sans négliger l'état  psychologique des malades notamment  les personnes les plus vulnérables comme les cancéreux </a:t>
            </a:r>
            <a:endParaRPr dirty="0"/>
          </a:p>
        </p:txBody>
      </p:sp>
      <p:sp>
        <p:nvSpPr>
          <p:cNvPr id="315" name="Google Shape;315;g1286ef59652_0_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fr-FR"/>
              <a:t>10</a:t>
            </a:fld>
            <a:endParaRPr/>
          </a:p>
        </p:txBody>
      </p:sp>
    </p:spTree>
    <p:extLst>
      <p:ext uri="{BB962C8B-B14F-4D97-AF65-F5344CB8AC3E}">
        <p14:creationId xmlns:p14="http://schemas.microsoft.com/office/powerpoint/2010/main" val="2096116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g1286ef59652_0_0"/>
          <p:cNvSpPr txBox="1">
            <a:spLocks noGrp="1"/>
          </p:cNvSpPr>
          <p:nvPr>
            <p:ph type="title"/>
          </p:nvPr>
        </p:nvSpPr>
        <p:spPr>
          <a:xfrm>
            <a:off x="2099850" y="1185333"/>
            <a:ext cx="4944300" cy="213148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6600" dirty="0"/>
              <a:t>Merci</a:t>
            </a:r>
            <a:br>
              <a:rPr lang="fr-FR" dirty="0"/>
            </a:br>
            <a:br>
              <a:rPr lang="fr-FR" dirty="0"/>
            </a:br>
            <a:r>
              <a:rPr lang="fr-FR" sz="1800" dirty="0">
                <a:solidFill>
                  <a:schemeClr val="tx1"/>
                </a:solidFill>
              </a:rPr>
              <a:t>Des questions ?</a:t>
            </a:r>
            <a:endParaRPr sz="1800" dirty="0">
              <a:solidFill>
                <a:schemeClr val="tx1"/>
              </a:solidFill>
            </a:endParaRPr>
          </a:p>
        </p:txBody>
      </p:sp>
      <p:sp>
        <p:nvSpPr>
          <p:cNvPr id="315" name="Google Shape;315;g1286ef59652_0_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fr-FR"/>
              <a:t>11</a:t>
            </a:fld>
            <a:endParaRPr/>
          </a:p>
        </p:txBody>
      </p:sp>
    </p:spTree>
    <p:extLst>
      <p:ext uri="{BB962C8B-B14F-4D97-AF65-F5344CB8AC3E}">
        <p14:creationId xmlns:p14="http://schemas.microsoft.com/office/powerpoint/2010/main" val="244881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9F750E71-1953-80CA-A281-46262BFCA08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fr-FR" smtClean="0"/>
              <a:t>2</a:t>
            </a:fld>
            <a:endParaRPr lang="fr-FR"/>
          </a:p>
        </p:txBody>
      </p:sp>
      <p:sp>
        <p:nvSpPr>
          <p:cNvPr id="7" name="ZoneTexte 6">
            <a:extLst>
              <a:ext uri="{FF2B5EF4-FFF2-40B4-BE49-F238E27FC236}">
                <a16:creationId xmlns:a16="http://schemas.microsoft.com/office/drawing/2014/main" id="{8F2388D2-BB06-D9EB-78F0-6B5054EC96AA}"/>
              </a:ext>
            </a:extLst>
          </p:cNvPr>
          <p:cNvSpPr txBox="1"/>
          <p:nvPr/>
        </p:nvSpPr>
        <p:spPr>
          <a:xfrm>
            <a:off x="2370665" y="203201"/>
            <a:ext cx="6118578" cy="646331"/>
          </a:xfrm>
          <a:prstGeom prst="rect">
            <a:avLst/>
          </a:prstGeom>
          <a:noFill/>
        </p:spPr>
        <p:txBody>
          <a:bodyPr wrap="square" rtlCol="0">
            <a:spAutoFit/>
          </a:bodyPr>
          <a:lstStyle/>
          <a:p>
            <a:pPr algn="ctr"/>
            <a:r>
              <a:rPr lang="fr-FR" sz="3600" dirty="0">
                <a:solidFill>
                  <a:schemeClr val="tx1"/>
                </a:solidFill>
              </a:rPr>
              <a:t>SOMMAIRE</a:t>
            </a:r>
          </a:p>
        </p:txBody>
      </p:sp>
      <p:sp>
        <p:nvSpPr>
          <p:cNvPr id="8" name="ZoneTexte 7">
            <a:extLst>
              <a:ext uri="{FF2B5EF4-FFF2-40B4-BE49-F238E27FC236}">
                <a16:creationId xmlns:a16="http://schemas.microsoft.com/office/drawing/2014/main" id="{3452DB9C-83B8-8BC9-4AF9-38523FD8D4DE}"/>
              </a:ext>
            </a:extLst>
          </p:cNvPr>
          <p:cNvSpPr txBox="1"/>
          <p:nvPr/>
        </p:nvSpPr>
        <p:spPr>
          <a:xfrm>
            <a:off x="1986843" y="1696103"/>
            <a:ext cx="6886223" cy="3416320"/>
          </a:xfrm>
          <a:prstGeom prst="rect">
            <a:avLst/>
          </a:prstGeom>
          <a:noFill/>
        </p:spPr>
        <p:txBody>
          <a:bodyPr wrap="square" rtlCol="0">
            <a:spAutoFit/>
          </a:bodyPr>
          <a:lstStyle/>
          <a:p>
            <a:pPr marL="285750" indent="-285750">
              <a:buFont typeface="Arial" panose="020B0604020202020204" pitchFamily="34" charset="0"/>
              <a:buChar char="•"/>
            </a:pPr>
            <a:r>
              <a:rPr lang="fr-FR" sz="2400" dirty="0">
                <a:solidFill>
                  <a:schemeClr val="tx1"/>
                </a:solidFill>
              </a:rPr>
              <a:t>Introduction</a:t>
            </a:r>
          </a:p>
          <a:p>
            <a:pPr marL="285750" indent="-285750">
              <a:buFont typeface="Arial" panose="020B0604020202020204" pitchFamily="34" charset="0"/>
              <a:buChar char="•"/>
            </a:pPr>
            <a:r>
              <a:rPr lang="fr-FR" sz="2400" dirty="0">
                <a:solidFill>
                  <a:schemeClr val="tx1"/>
                </a:solidFill>
              </a:rPr>
              <a:t>Etat de l’art</a:t>
            </a:r>
          </a:p>
          <a:p>
            <a:pPr marL="285750" indent="-285750">
              <a:buFont typeface="Arial" panose="020B0604020202020204" pitchFamily="34" charset="0"/>
              <a:buChar char="•"/>
            </a:pPr>
            <a:r>
              <a:rPr lang="fr-FR" sz="2400" dirty="0">
                <a:solidFill>
                  <a:schemeClr val="tx1"/>
                </a:solidFill>
              </a:rPr>
              <a:t>Roadmap</a:t>
            </a:r>
          </a:p>
          <a:p>
            <a:pPr marL="285750" indent="-285750">
              <a:buFont typeface="Arial" panose="020B0604020202020204" pitchFamily="34" charset="0"/>
              <a:buChar char="•"/>
            </a:pPr>
            <a:r>
              <a:rPr lang="fr-FR" sz="2400" dirty="0">
                <a:solidFill>
                  <a:schemeClr val="tx1"/>
                </a:solidFill>
              </a:rPr>
              <a:t>Résultats et discussion</a:t>
            </a:r>
          </a:p>
          <a:p>
            <a:pPr marL="285750" indent="-285750">
              <a:buFont typeface="Arial" panose="020B0604020202020204" pitchFamily="34" charset="0"/>
              <a:buChar char="•"/>
            </a:pPr>
            <a:r>
              <a:rPr lang="fr-FR" sz="2400" dirty="0">
                <a:solidFill>
                  <a:schemeClr val="tx1"/>
                </a:solidFill>
              </a:rPr>
              <a:t>Axe d’améliorations</a:t>
            </a:r>
          </a:p>
          <a:p>
            <a:pPr marL="285750" indent="-285750">
              <a:buFont typeface="Arial" panose="020B0604020202020204" pitchFamily="34" charset="0"/>
              <a:buChar char="•"/>
            </a:pPr>
            <a:r>
              <a:rPr lang="fr-FR" sz="2400" dirty="0">
                <a:solidFill>
                  <a:schemeClr val="tx1"/>
                </a:solidFill>
              </a:rPr>
              <a:t>Conclusion</a:t>
            </a:r>
          </a:p>
          <a:p>
            <a:pPr marL="285750" indent="-285750">
              <a:buFont typeface="Arial" panose="020B0604020202020204" pitchFamily="34" charset="0"/>
              <a:buChar char="•"/>
            </a:pPr>
            <a:endParaRPr lang="fr-FR" sz="2400" dirty="0">
              <a:solidFill>
                <a:schemeClr val="tx1"/>
              </a:solidFill>
            </a:endParaRPr>
          </a:p>
          <a:p>
            <a:pPr marL="285750" indent="-285750">
              <a:buFont typeface="Arial" panose="020B0604020202020204" pitchFamily="34" charset="0"/>
              <a:buChar char="•"/>
            </a:pPr>
            <a:endParaRPr lang="fr-FR" sz="2400" dirty="0">
              <a:solidFill>
                <a:schemeClr val="tx1"/>
              </a:solidFill>
            </a:endParaRPr>
          </a:p>
          <a:p>
            <a:pPr marL="285750" indent="-285750">
              <a:buFont typeface="Arial" panose="020B0604020202020204" pitchFamily="34" charset="0"/>
              <a:buChar char="•"/>
            </a:pPr>
            <a:endParaRPr lang="fr-FR" sz="2400" dirty="0">
              <a:solidFill>
                <a:schemeClr val="tx1"/>
              </a:solidFill>
            </a:endParaRPr>
          </a:p>
        </p:txBody>
      </p:sp>
    </p:spTree>
    <p:extLst>
      <p:ext uri="{BB962C8B-B14F-4D97-AF65-F5344CB8AC3E}">
        <p14:creationId xmlns:p14="http://schemas.microsoft.com/office/powerpoint/2010/main" val="4198078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
          <p:cNvSpPr txBox="1">
            <a:spLocks noGrp="1"/>
          </p:cNvSpPr>
          <p:nvPr>
            <p:ph type="title"/>
          </p:nvPr>
        </p:nvSpPr>
        <p:spPr>
          <a:xfrm>
            <a:off x="1732700" y="646498"/>
            <a:ext cx="5792100" cy="645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fr-FR" sz="2800"/>
              <a:t>Introduction,</a:t>
            </a:r>
            <a:r>
              <a:rPr lang="fr-FR" sz="2800" b="0" i="0" u="none" strike="noStrike" cap="none">
                <a:solidFill>
                  <a:srgbClr val="19BBD5"/>
                </a:solidFill>
                <a:latin typeface="Nixie One"/>
                <a:ea typeface="Nixie One"/>
                <a:cs typeface="Nixie One"/>
                <a:sym typeface="Nixie One"/>
              </a:rPr>
              <a:t> motivations </a:t>
            </a:r>
            <a:r>
              <a:rPr lang="fr-FR" sz="2800"/>
              <a:t>et </a:t>
            </a:r>
            <a:r>
              <a:rPr lang="fr-FR" sz="2800" b="0" i="0" u="none" strike="noStrike" cap="none">
                <a:solidFill>
                  <a:srgbClr val="19BBD5"/>
                </a:solidFill>
                <a:latin typeface="Nixie One"/>
                <a:ea typeface="Nixie One"/>
                <a:cs typeface="Nixie One"/>
                <a:sym typeface="Nixie One"/>
              </a:rPr>
              <a:t>objectifs</a:t>
            </a:r>
            <a:endParaRPr/>
          </a:p>
        </p:txBody>
      </p:sp>
      <p:sp>
        <p:nvSpPr>
          <p:cNvPr id="209" name="Google Shape;209;p2"/>
          <p:cNvSpPr txBox="1"/>
          <p:nvPr/>
        </p:nvSpPr>
        <p:spPr>
          <a:xfrm>
            <a:off x="1141111" y="1856691"/>
            <a:ext cx="7424797" cy="211197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2000"/>
              <a:buFont typeface="Arial"/>
              <a:buNone/>
            </a:pPr>
            <a:r>
              <a:rPr lang="fr-FR" sz="2000" b="1" i="0" u="none" strike="noStrike" cap="none">
                <a:solidFill>
                  <a:srgbClr val="00E1C6"/>
                </a:solidFill>
                <a:latin typeface="Arial"/>
                <a:ea typeface="Arial"/>
                <a:cs typeface="Arial"/>
                <a:sym typeface="Arial"/>
              </a:rPr>
              <a:t>Introduction</a:t>
            </a:r>
            <a:endParaRPr/>
          </a:p>
          <a:p>
            <a:pPr marL="0" marR="0" lvl="0" indent="0" algn="l" rtl="0">
              <a:lnSpc>
                <a:spcPct val="100000"/>
              </a:lnSpc>
              <a:spcBef>
                <a:spcPts val="600"/>
              </a:spcBef>
              <a:spcAft>
                <a:spcPts val="0"/>
              </a:spcAft>
              <a:buClr>
                <a:srgbClr val="000000"/>
              </a:buClr>
              <a:buSzPts val="1600"/>
              <a:buFont typeface="Arial"/>
              <a:buNone/>
            </a:pPr>
            <a:endParaRPr sz="1600" b="0" i="0" u="none" strike="noStrike" cap="none">
              <a:solidFill>
                <a:srgbClr val="00E1C6"/>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Noto Sans Symbols"/>
              <a:buChar char="▪"/>
            </a:pPr>
            <a:r>
              <a:rPr lang="fr-FR" sz="1000" b="0" i="0" u="none" strike="noStrike" cap="none">
                <a:solidFill>
                  <a:schemeClr val="dk1"/>
                </a:solidFill>
                <a:latin typeface="Quattrocento Sans"/>
                <a:ea typeface="Quattrocento Sans"/>
                <a:cs typeface="Quattrocento Sans"/>
                <a:sym typeface="Quattrocento Sans"/>
              </a:rPr>
              <a:t>Coronavirus font partie d’une large famille de virus, certains d’eux causent des maladies pour l’humain, d’autres touchent les animaux. </a:t>
            </a:r>
            <a:endParaRPr/>
          </a:p>
          <a:p>
            <a:pPr marL="171450" marR="0" lvl="0" indent="-107950" algn="l" rtl="0">
              <a:lnSpc>
                <a:spcPct val="100000"/>
              </a:lnSpc>
              <a:spcBef>
                <a:spcPts val="0"/>
              </a:spcBef>
              <a:spcAft>
                <a:spcPts val="0"/>
              </a:spcAft>
              <a:buClr>
                <a:schemeClr val="dk1"/>
              </a:buClr>
              <a:buSzPts val="1000"/>
              <a:buFont typeface="Noto Sans Symbols"/>
              <a:buNone/>
            </a:pPr>
            <a:endParaRPr sz="1000" b="0" i="0" u="none" strike="noStrike" cap="none">
              <a:solidFill>
                <a:schemeClr val="dk1"/>
              </a:solidFill>
              <a:latin typeface="Quattrocento Sans"/>
              <a:ea typeface="Quattrocento Sans"/>
              <a:cs typeface="Quattrocento Sans"/>
              <a:sym typeface="Quattrocento Sans"/>
            </a:endParaRPr>
          </a:p>
          <a:p>
            <a:pPr marL="171450" marR="0" lvl="0" indent="-171450" algn="l" rtl="0">
              <a:lnSpc>
                <a:spcPct val="100000"/>
              </a:lnSpc>
              <a:spcBef>
                <a:spcPts val="0"/>
              </a:spcBef>
              <a:spcAft>
                <a:spcPts val="0"/>
              </a:spcAft>
              <a:buClr>
                <a:schemeClr val="dk1"/>
              </a:buClr>
              <a:buSzPts val="1000"/>
              <a:buFont typeface="Noto Sans Symbols"/>
              <a:buChar char="▪"/>
            </a:pPr>
            <a:r>
              <a:rPr lang="fr-FR" sz="1000" b="0" i="0" u="none" strike="noStrike" cap="none">
                <a:solidFill>
                  <a:schemeClr val="dk1"/>
                </a:solidFill>
                <a:latin typeface="Quattrocento Sans"/>
                <a:ea typeface="Quattrocento Sans"/>
                <a:cs typeface="Quattrocento Sans"/>
                <a:sym typeface="Quattrocento Sans"/>
              </a:rPr>
              <a:t>Le COVID-19, paru en décembre pour la première fois en Asie, touchent les humains et provoque des sévères symptômes, nous citons, entre autres : difficulté de respiration, perte du goût et de l’odorat, forte fièvre, etc.</a:t>
            </a:r>
            <a:endParaRPr/>
          </a:p>
          <a:p>
            <a:pPr marL="0" marR="0" lvl="0" indent="0" algn="l" rtl="0">
              <a:lnSpc>
                <a:spcPct val="100000"/>
              </a:lnSpc>
              <a:spcBef>
                <a:spcPts val="600"/>
              </a:spcBef>
              <a:spcAft>
                <a:spcPts val="0"/>
              </a:spcAft>
              <a:buClr>
                <a:srgbClr val="000000"/>
              </a:buClr>
              <a:buSzPts val="1100"/>
              <a:buFont typeface="Arial"/>
              <a:buNone/>
            </a:pPr>
            <a:endParaRPr sz="1100" b="0" i="0" u="none" strike="noStrike" cap="none">
              <a:solidFill>
                <a:srgbClr val="C6DAEC"/>
              </a:solidFill>
              <a:latin typeface="Arial"/>
              <a:ea typeface="Arial"/>
              <a:cs typeface="Arial"/>
              <a:sym typeface="Arial"/>
            </a:endParaRPr>
          </a:p>
        </p:txBody>
      </p:sp>
      <p:sp>
        <p:nvSpPr>
          <p:cNvPr id="210" name="Google Shape;210;p2"/>
          <p:cNvSpPr txBox="1"/>
          <p:nvPr/>
        </p:nvSpPr>
        <p:spPr>
          <a:xfrm>
            <a:off x="1141111" y="1856731"/>
            <a:ext cx="6954000" cy="24342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2000"/>
              <a:buFont typeface="Arial"/>
              <a:buNone/>
            </a:pPr>
            <a:r>
              <a:rPr lang="fr-FR" sz="2000" b="1" i="0" u="none" strike="noStrike" cap="none">
                <a:solidFill>
                  <a:srgbClr val="00E1C6"/>
                </a:solidFill>
                <a:latin typeface="Arial"/>
                <a:ea typeface="Arial"/>
                <a:cs typeface="Arial"/>
                <a:sym typeface="Arial"/>
              </a:rPr>
              <a:t>Motivations</a:t>
            </a:r>
            <a:endParaRPr sz="2000" b="0" i="0" u="none" strike="noStrike" cap="none">
              <a:solidFill>
                <a:srgbClr val="00E1C6"/>
              </a:solidFill>
              <a:latin typeface="Arial"/>
              <a:ea typeface="Arial"/>
              <a:cs typeface="Arial"/>
              <a:sym typeface="Arial"/>
            </a:endParaRPr>
          </a:p>
          <a:p>
            <a:pPr marL="171450" marR="0" lvl="0" indent="-171450" algn="l" rtl="0">
              <a:lnSpc>
                <a:spcPct val="100000"/>
              </a:lnSpc>
              <a:spcBef>
                <a:spcPts val="600"/>
              </a:spcBef>
              <a:spcAft>
                <a:spcPts val="0"/>
              </a:spcAft>
              <a:buClr>
                <a:schemeClr val="dk1"/>
              </a:buClr>
              <a:buSzPts val="1000"/>
              <a:buFont typeface="Noto Sans Symbols"/>
              <a:buChar char="▪"/>
            </a:pPr>
            <a:r>
              <a:rPr lang="fr-FR" sz="1000" b="0" i="0" u="none" strike="noStrike" cap="none">
                <a:solidFill>
                  <a:srgbClr val="E4E6EB"/>
                </a:solidFill>
                <a:latin typeface="Quattrocento Sans"/>
                <a:ea typeface="Quattrocento Sans"/>
                <a:cs typeface="Quattrocento Sans"/>
                <a:sym typeface="Quattrocento Sans"/>
              </a:rPr>
              <a:t>A ce jour, le Virus a fait beaucoup de morts. En France, plus de 141 000 morts ont été enregistrés (Organisation Mondiale de la Santé). Pour réduire l’impacte de cette maladie, le profil des patients les plus vulnérables et susceptibles de développer une forme sévère du COVID-19 doit être identifier. </a:t>
            </a:r>
            <a:endParaRPr/>
          </a:p>
          <a:p>
            <a:pPr marL="171450" marR="0" lvl="0" indent="-107950" algn="l" rtl="0">
              <a:lnSpc>
                <a:spcPct val="100000"/>
              </a:lnSpc>
              <a:spcBef>
                <a:spcPts val="0"/>
              </a:spcBef>
              <a:spcAft>
                <a:spcPts val="0"/>
              </a:spcAft>
              <a:buClr>
                <a:srgbClr val="000000"/>
              </a:buClr>
              <a:buSzPts val="1000"/>
              <a:buFont typeface="Noto Sans Symbols"/>
              <a:buNone/>
            </a:pPr>
            <a:endParaRPr sz="1000" b="0" i="0" u="none" strike="noStrike" cap="none">
              <a:solidFill>
                <a:srgbClr val="E4E6EB"/>
              </a:solidFill>
              <a:latin typeface="Quattrocento Sans"/>
              <a:ea typeface="Quattrocento Sans"/>
              <a:cs typeface="Quattrocento Sans"/>
              <a:sym typeface="Quattrocento Sans"/>
            </a:endParaRPr>
          </a:p>
          <a:p>
            <a:pPr marL="171450" marR="0" lvl="0" indent="-171450" algn="l" rtl="0">
              <a:lnSpc>
                <a:spcPct val="100000"/>
              </a:lnSpc>
              <a:spcBef>
                <a:spcPts val="0"/>
              </a:spcBef>
              <a:spcAft>
                <a:spcPts val="0"/>
              </a:spcAft>
              <a:buClr>
                <a:schemeClr val="dk1"/>
              </a:buClr>
              <a:buSzPts val="1000"/>
              <a:buFont typeface="Noto Sans Symbols"/>
              <a:buChar char="▪"/>
            </a:pPr>
            <a:r>
              <a:rPr lang="fr-FR" sz="1000" b="0" i="0" u="none" strike="noStrike" cap="none">
                <a:solidFill>
                  <a:srgbClr val="E4E6EB"/>
                </a:solidFill>
                <a:latin typeface="Quattrocento Sans"/>
                <a:ea typeface="Quattrocento Sans"/>
                <a:cs typeface="Quattrocento Sans"/>
                <a:sym typeface="Quattrocento Sans"/>
              </a:rPr>
              <a:t>En effet, une détection précoce des patients vulnérables permettrait d’établir un plan plus stricte et d’appliquer des mesures spécifiques pour ces personnes. Cependant, et malgré la disponibilité des données recueillies, il est difficile d’associer les profils sensibles à la maladie. </a:t>
            </a:r>
            <a:endParaRPr/>
          </a:p>
        </p:txBody>
      </p:sp>
      <p:sp>
        <p:nvSpPr>
          <p:cNvPr id="211" name="Google Shape;211;p2"/>
          <p:cNvSpPr txBox="1"/>
          <p:nvPr/>
        </p:nvSpPr>
        <p:spPr>
          <a:xfrm>
            <a:off x="1151750" y="1938266"/>
            <a:ext cx="6954000" cy="141574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FR" sz="2000" b="1" i="0" u="none" strike="noStrike" cap="none">
                <a:solidFill>
                  <a:srgbClr val="00E1C6"/>
                </a:solidFill>
                <a:latin typeface="Arial"/>
                <a:ea typeface="Arial"/>
                <a:cs typeface="Arial"/>
                <a:sym typeface="Arial"/>
              </a:rPr>
              <a:t>Objectifs</a:t>
            </a:r>
            <a:endParaRPr/>
          </a:p>
          <a:p>
            <a:pPr marL="0" marR="0" lvl="0" indent="0" algn="l" rtl="0">
              <a:lnSpc>
                <a:spcPct val="100000"/>
              </a:lnSpc>
              <a:spcBef>
                <a:spcPts val="0"/>
              </a:spcBef>
              <a:spcAft>
                <a:spcPts val="0"/>
              </a:spcAft>
              <a:buNone/>
            </a:pPr>
            <a:endParaRPr sz="2000" b="0" i="0" u="none" strike="noStrike" cap="none">
              <a:solidFill>
                <a:srgbClr val="E4E6EB"/>
              </a:solidFill>
              <a:latin typeface="Quattrocento Sans"/>
              <a:ea typeface="Quattrocento Sans"/>
              <a:cs typeface="Quattrocento Sans"/>
              <a:sym typeface="Quattrocento Sans"/>
            </a:endParaRPr>
          </a:p>
          <a:p>
            <a:pPr marL="171450" marR="0" lvl="0" indent="-171450" algn="l" rtl="0">
              <a:lnSpc>
                <a:spcPct val="100000"/>
              </a:lnSpc>
              <a:spcBef>
                <a:spcPts val="0"/>
              </a:spcBef>
              <a:spcAft>
                <a:spcPts val="0"/>
              </a:spcAft>
              <a:buClr>
                <a:schemeClr val="dk1"/>
              </a:buClr>
              <a:buSzPts val="1000"/>
              <a:buFont typeface="Noto Sans Symbols"/>
              <a:buChar char="▪"/>
            </a:pPr>
            <a:r>
              <a:rPr lang="fr-FR" sz="1000" b="0" i="0" u="none" strike="noStrike" cap="none">
                <a:solidFill>
                  <a:srgbClr val="E4E6EB"/>
                </a:solidFill>
                <a:latin typeface="Quattrocento Sans"/>
                <a:ea typeface="Quattrocento Sans"/>
                <a:cs typeface="Quattrocento Sans"/>
                <a:sym typeface="Quattrocento Sans"/>
              </a:rPr>
              <a:t>Nous proposons ainsi, dans notre travail, d’extraire à partir des différents articles qui parlent du COVID-19, l’association des profils de patients susceptibles de développer une forme grave et leurs comorbidités. </a:t>
            </a:r>
            <a:endParaRPr/>
          </a:p>
          <a:p>
            <a:pPr marL="171450" marR="0" lvl="0" indent="-107950" algn="l" rtl="0">
              <a:lnSpc>
                <a:spcPct val="100000"/>
              </a:lnSpc>
              <a:spcBef>
                <a:spcPts val="0"/>
              </a:spcBef>
              <a:spcAft>
                <a:spcPts val="0"/>
              </a:spcAft>
              <a:buClr>
                <a:srgbClr val="000000"/>
              </a:buClr>
              <a:buSzPts val="1000"/>
              <a:buFont typeface="Noto Sans Symbols"/>
              <a:buNone/>
            </a:pPr>
            <a:endParaRPr sz="1000" b="0" i="0" u="none" strike="noStrike" cap="none">
              <a:solidFill>
                <a:srgbClr val="E4E6EB"/>
              </a:solidFill>
              <a:latin typeface="Quattrocento Sans"/>
              <a:ea typeface="Quattrocento Sans"/>
              <a:cs typeface="Quattrocento Sans"/>
              <a:sym typeface="Quattrocento Sans"/>
            </a:endParaRPr>
          </a:p>
          <a:p>
            <a:pPr marL="171450" marR="0" lvl="0" indent="-171450" algn="l" rtl="0">
              <a:lnSpc>
                <a:spcPct val="100000"/>
              </a:lnSpc>
              <a:spcBef>
                <a:spcPts val="0"/>
              </a:spcBef>
              <a:spcAft>
                <a:spcPts val="0"/>
              </a:spcAft>
              <a:buClr>
                <a:schemeClr val="dk1"/>
              </a:buClr>
              <a:buSzPts val="1000"/>
              <a:buFont typeface="Noto Sans Symbols"/>
              <a:buChar char="▪"/>
            </a:pPr>
            <a:r>
              <a:rPr lang="fr-FR" sz="1000" b="0" i="0" u="none" strike="noStrike" cap="none">
                <a:solidFill>
                  <a:srgbClr val="E4E6EB"/>
                </a:solidFill>
                <a:latin typeface="Quattrocento Sans"/>
                <a:ea typeface="Quattrocento Sans"/>
                <a:cs typeface="Quattrocento Sans"/>
                <a:sym typeface="Quattrocento Sans"/>
              </a:rPr>
              <a:t>Les objectifs de ce présent travail sont les suivants : Extractions de données à partir de l’open data et prétraitement des ces données ; Application d’un algorithme de co-clustering pour regrouper la COVID-19 et les différents autres maladies qui y sont associées ; Et enfin, développement d’une application pour pouvoir visualiser les résultats.</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000000"/>
              </a:buClr>
              <a:buSzPts val="1100"/>
              <a:buFont typeface="Arial"/>
              <a:buNone/>
            </a:pPr>
            <a:endParaRPr sz="1100" b="0" i="0" u="none" strike="noStrike" cap="none">
              <a:solidFill>
                <a:srgbClr val="C6DAEC"/>
              </a:solidFill>
              <a:latin typeface="Arial"/>
              <a:ea typeface="Arial"/>
              <a:cs typeface="Arial"/>
              <a:sym typeface="Arial"/>
            </a:endParaRPr>
          </a:p>
          <a:p>
            <a:pPr marL="0" marR="0" lvl="0" indent="0" algn="l" rtl="0">
              <a:lnSpc>
                <a:spcPct val="100000"/>
              </a:lnSpc>
              <a:spcBef>
                <a:spcPts val="1000"/>
              </a:spcBef>
              <a:spcAft>
                <a:spcPts val="1000"/>
              </a:spcAft>
              <a:buClr>
                <a:srgbClr val="000000"/>
              </a:buClr>
              <a:buSzPts val="1100"/>
              <a:buFont typeface="Arial"/>
              <a:buNone/>
            </a:pPr>
            <a:endParaRPr sz="1100" b="0" i="0" u="none" strike="noStrike" cap="none">
              <a:solidFill>
                <a:srgbClr val="C6DAEC"/>
              </a:solidFill>
              <a:latin typeface="Arial"/>
              <a:ea typeface="Arial"/>
              <a:cs typeface="Arial"/>
              <a:sym typeface="Arial"/>
            </a:endParaRPr>
          </a:p>
        </p:txBody>
      </p:sp>
      <p:sp>
        <p:nvSpPr>
          <p:cNvPr id="212" name="Google Shape;212;p2"/>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fr-FR"/>
              <a:t>3</a:t>
            </a:fld>
            <a:endParaRPr/>
          </a:p>
        </p:txBody>
      </p:sp>
      <p:grpSp>
        <p:nvGrpSpPr>
          <p:cNvPr id="213" name="Google Shape;213;p2"/>
          <p:cNvGrpSpPr/>
          <p:nvPr/>
        </p:nvGrpSpPr>
        <p:grpSpPr>
          <a:xfrm>
            <a:off x="3013903" y="1503982"/>
            <a:ext cx="3679212" cy="3174327"/>
            <a:chOff x="2531923" y="1747435"/>
            <a:chExt cx="3679212" cy="3174327"/>
          </a:xfrm>
        </p:grpSpPr>
        <p:pic>
          <p:nvPicPr>
            <p:cNvPr id="214" name="Google Shape;214;p2"/>
            <p:cNvPicPr preferRelativeResize="0"/>
            <p:nvPr/>
          </p:nvPicPr>
          <p:blipFill rotWithShape="1">
            <a:blip r:embed="rId3">
              <a:alphaModFix/>
            </a:blip>
            <a:srcRect/>
            <a:stretch/>
          </p:blipFill>
          <p:spPr>
            <a:xfrm>
              <a:off x="2868281" y="1747435"/>
              <a:ext cx="3006496" cy="2652791"/>
            </a:xfrm>
            <a:prstGeom prst="rect">
              <a:avLst/>
            </a:prstGeom>
            <a:noFill/>
            <a:ln>
              <a:noFill/>
            </a:ln>
          </p:spPr>
        </p:pic>
        <p:sp>
          <p:nvSpPr>
            <p:cNvPr id="215" name="Google Shape;215;p2"/>
            <p:cNvSpPr txBox="1"/>
            <p:nvPr/>
          </p:nvSpPr>
          <p:spPr>
            <a:xfrm>
              <a:off x="2531923" y="4398542"/>
              <a:ext cx="3679212"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fr-FR" sz="1400" b="0" i="0" u="none" strike="noStrike" cap="none">
                  <a:solidFill>
                    <a:srgbClr val="DCDDDE"/>
                  </a:solidFill>
                  <a:latin typeface="Arial"/>
                  <a:ea typeface="Arial"/>
                  <a:cs typeface="Arial"/>
                  <a:sym typeface="Arial"/>
                </a:rPr>
                <a:t>Statistiques du Covid-19 pour la France. </a:t>
              </a:r>
              <a:endParaRPr/>
            </a:p>
            <a:p>
              <a:pPr marL="0" marR="0" lvl="0" indent="0" algn="ctr" rtl="0">
                <a:lnSpc>
                  <a:spcPct val="100000"/>
                </a:lnSpc>
                <a:spcBef>
                  <a:spcPts val="0"/>
                </a:spcBef>
                <a:spcAft>
                  <a:spcPts val="0"/>
                </a:spcAft>
                <a:buNone/>
              </a:pPr>
              <a:r>
                <a:rPr lang="fr-FR" sz="1400" b="0" i="0" u="none" strike="noStrike" cap="none">
                  <a:solidFill>
                    <a:srgbClr val="DCDDDE"/>
                  </a:solidFill>
                  <a:latin typeface="Arial"/>
                  <a:ea typeface="Arial"/>
                  <a:cs typeface="Arial"/>
                  <a:sym typeface="Arial"/>
                </a:rPr>
                <a:t>Image obtenue à partir du site officiel de l'OMS.</a:t>
              </a:r>
              <a:endParaRPr sz="1400" b="0" i="0" u="none" strike="noStrike" cap="none">
                <a:solidFill>
                  <a:srgbClr val="000000"/>
                </a:solidFill>
                <a:latin typeface="Arial"/>
                <a:ea typeface="Arial"/>
                <a:cs typeface="Arial"/>
                <a:sym typeface="Arial"/>
              </a:endParaRPr>
            </a:p>
          </p:txBody>
        </p:sp>
      </p:grpSp>
      <p:grpSp>
        <p:nvGrpSpPr>
          <p:cNvPr id="216" name="Google Shape;216;p2"/>
          <p:cNvGrpSpPr/>
          <p:nvPr/>
        </p:nvGrpSpPr>
        <p:grpSpPr>
          <a:xfrm>
            <a:off x="1842655" y="1737844"/>
            <a:ext cx="5572190" cy="2940465"/>
            <a:chOff x="1643057" y="1856691"/>
            <a:chExt cx="5572190" cy="2940465"/>
          </a:xfrm>
        </p:grpSpPr>
        <p:pic>
          <p:nvPicPr>
            <p:cNvPr id="217" name="Google Shape;217;p2"/>
            <p:cNvPicPr preferRelativeResize="0"/>
            <p:nvPr/>
          </p:nvPicPr>
          <p:blipFill rotWithShape="1">
            <a:blip r:embed="rId4">
              <a:alphaModFix/>
            </a:blip>
            <a:srcRect/>
            <a:stretch/>
          </p:blipFill>
          <p:spPr>
            <a:xfrm>
              <a:off x="1928753" y="1856691"/>
              <a:ext cx="5286494" cy="2657232"/>
            </a:xfrm>
            <a:prstGeom prst="rect">
              <a:avLst/>
            </a:prstGeom>
            <a:noFill/>
            <a:ln>
              <a:noFill/>
            </a:ln>
          </p:spPr>
        </p:pic>
        <p:sp>
          <p:nvSpPr>
            <p:cNvPr id="218" name="Google Shape;218;p2"/>
            <p:cNvSpPr txBox="1"/>
            <p:nvPr/>
          </p:nvSpPr>
          <p:spPr>
            <a:xfrm>
              <a:off x="1643057" y="4489379"/>
              <a:ext cx="545694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FR" sz="1400" b="0" i="0" u="none" strike="noStrike" cap="none">
                  <a:solidFill>
                    <a:srgbClr val="DCDDDE"/>
                  </a:solidFill>
                  <a:latin typeface="Arial"/>
                  <a:ea typeface="Arial"/>
                  <a:cs typeface="Arial"/>
                  <a:sym typeface="Arial"/>
                </a:rPr>
                <a:t>Facteurs impliqués dans la sévérité du Covid-19 chez les patients obèses</a:t>
              </a: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fade">
                                      <p:cBhvr>
                                        <p:cTn id="7" dur="500"/>
                                        <p:tgtEl>
                                          <p:spTgt spid="2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09"/>
                                        </p:tgtEl>
                                      </p:cBhvr>
                                    </p:animEffect>
                                    <p:set>
                                      <p:cBhvr>
                                        <p:cTn id="12" dur="1" fill="hold">
                                          <p:stCondLst>
                                            <p:cond delay="500"/>
                                          </p:stCondLst>
                                        </p:cTn>
                                        <p:tgtEl>
                                          <p:spTgt spid="209"/>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210"/>
                                        </p:tgtEl>
                                        <p:attrNameLst>
                                          <p:attrName>style.visibility</p:attrName>
                                        </p:attrNameLst>
                                      </p:cBhvr>
                                      <p:to>
                                        <p:strVal val="visible"/>
                                      </p:to>
                                    </p:set>
                                    <p:animEffect transition="in" filter="fade">
                                      <p:cBhvr>
                                        <p:cTn id="15" dur="500"/>
                                        <p:tgtEl>
                                          <p:spTgt spid="2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10"/>
                                        </p:tgtEl>
                                      </p:cBhvr>
                                    </p:animEffect>
                                    <p:set>
                                      <p:cBhvr>
                                        <p:cTn id="20" dur="1" fill="hold">
                                          <p:stCondLst>
                                            <p:cond delay="500"/>
                                          </p:stCondLst>
                                        </p:cTn>
                                        <p:tgtEl>
                                          <p:spTgt spid="210"/>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213"/>
                                        </p:tgtEl>
                                        <p:attrNameLst>
                                          <p:attrName>style.visibility</p:attrName>
                                        </p:attrNameLst>
                                      </p:cBhvr>
                                      <p:to>
                                        <p:strVal val="visible"/>
                                      </p:to>
                                    </p:set>
                                    <p:animEffect transition="in" filter="fade">
                                      <p:cBhvr>
                                        <p:cTn id="23" dur="500"/>
                                        <p:tgtEl>
                                          <p:spTgt spid="2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213"/>
                                        </p:tgtEl>
                                      </p:cBhvr>
                                    </p:animEffect>
                                    <p:set>
                                      <p:cBhvr>
                                        <p:cTn id="28" dur="1" fill="hold">
                                          <p:stCondLst>
                                            <p:cond delay="500"/>
                                          </p:stCondLst>
                                        </p:cTn>
                                        <p:tgtEl>
                                          <p:spTgt spid="213"/>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211"/>
                                        </p:tgtEl>
                                        <p:attrNameLst>
                                          <p:attrName>style.visibility</p:attrName>
                                        </p:attrNameLst>
                                      </p:cBhvr>
                                      <p:to>
                                        <p:strVal val="visible"/>
                                      </p:to>
                                    </p:set>
                                    <p:animEffect transition="in" filter="fade">
                                      <p:cBhvr>
                                        <p:cTn id="31" dur="500"/>
                                        <p:tgtEl>
                                          <p:spTgt spid="2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11"/>
                                        </p:tgtEl>
                                      </p:cBhvr>
                                    </p:animEffect>
                                    <p:set>
                                      <p:cBhvr>
                                        <p:cTn id="36" dur="1" fill="hold">
                                          <p:stCondLst>
                                            <p:cond delay="500"/>
                                          </p:stCondLst>
                                        </p:cTn>
                                        <p:tgtEl>
                                          <p:spTgt spid="211"/>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216"/>
                                        </p:tgtEl>
                                        <p:attrNameLst>
                                          <p:attrName>style.visibility</p:attrName>
                                        </p:attrNameLst>
                                      </p:cBhvr>
                                      <p:to>
                                        <p:strVal val="visible"/>
                                      </p:to>
                                    </p:set>
                                    <p:animEffect transition="in" filter="fade">
                                      <p:cBhvr>
                                        <p:cTn id="39" dur="500"/>
                                        <p:tgtEl>
                                          <p:spTgt spid="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fr-FR"/>
              <a:t>4</a:t>
            </a:fld>
            <a:endParaRPr/>
          </a:p>
        </p:txBody>
      </p:sp>
      <p:sp>
        <p:nvSpPr>
          <p:cNvPr id="224" name="Google Shape;224;p3"/>
          <p:cNvSpPr txBox="1"/>
          <p:nvPr/>
        </p:nvSpPr>
        <p:spPr>
          <a:xfrm>
            <a:off x="1775901" y="1469525"/>
            <a:ext cx="7300085" cy="31700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FR" sz="1000" b="0" i="0" u="none" strike="noStrike" cap="none">
                <a:solidFill>
                  <a:srgbClr val="E4E6EB"/>
                </a:solidFill>
                <a:latin typeface="Quattrocento Sans"/>
                <a:ea typeface="Quattrocento Sans"/>
                <a:cs typeface="Quattrocento Sans"/>
                <a:sym typeface="Quattrocento Sans"/>
              </a:rPr>
              <a:t>Depuis le début de la pendémie, plusieurs études ont été réalisées sur des données récoltées des patients atteints du COVID-19. les études ont été faites dans le but de protéger les plus vulnérables de l'impacte du COVID-19. </a:t>
            </a:r>
            <a:endParaRPr/>
          </a:p>
          <a:p>
            <a:pPr marL="0" marR="0" lvl="0" indent="0" algn="l" rtl="0">
              <a:lnSpc>
                <a:spcPct val="100000"/>
              </a:lnSpc>
              <a:spcBef>
                <a:spcPts val="0"/>
              </a:spcBef>
              <a:spcAft>
                <a:spcPts val="0"/>
              </a:spcAft>
              <a:buNone/>
            </a:pPr>
            <a:endParaRPr sz="1000" b="0" i="0" u="none" strike="noStrike" cap="none">
              <a:solidFill>
                <a:srgbClr val="E4E6EB"/>
              </a:solidFill>
              <a:latin typeface="Quattrocento Sans"/>
              <a:ea typeface="Quattrocento Sans"/>
              <a:cs typeface="Quattrocento Sans"/>
              <a:sym typeface="Quattrocento Sans"/>
            </a:endParaRPr>
          </a:p>
          <a:p>
            <a:pPr marL="171450" marR="0" lvl="0" indent="-171450" algn="l" rtl="0">
              <a:lnSpc>
                <a:spcPct val="100000"/>
              </a:lnSpc>
              <a:spcBef>
                <a:spcPts val="0"/>
              </a:spcBef>
              <a:spcAft>
                <a:spcPts val="0"/>
              </a:spcAft>
              <a:buClr>
                <a:schemeClr val="dk1"/>
              </a:buClr>
              <a:buSzPts val="1000"/>
              <a:buFont typeface="Arial"/>
              <a:buChar char="•"/>
            </a:pPr>
            <a:r>
              <a:rPr lang="fr-FR" sz="1000" b="1" i="0" u="none" strike="noStrike" cap="none">
                <a:solidFill>
                  <a:srgbClr val="E4E6EB"/>
                </a:solidFill>
                <a:latin typeface="Quattrocento Sans"/>
                <a:ea typeface="Quattrocento Sans"/>
                <a:cs typeface="Quattrocento Sans"/>
                <a:sym typeface="Quattrocento Sans"/>
              </a:rPr>
              <a:t>Jingqi Wang et al. (NCBI 2020)</a:t>
            </a:r>
            <a:r>
              <a:rPr lang="fr-FR" sz="1000" b="0" i="0" u="none" strike="noStrike" cap="none">
                <a:solidFill>
                  <a:srgbClr val="E4E6EB"/>
                </a:solidFill>
                <a:latin typeface="Quattrocento Sans"/>
                <a:ea typeface="Quattrocento Sans"/>
                <a:cs typeface="Quattrocento Sans"/>
                <a:sym typeface="Quattrocento Sans"/>
              </a:rPr>
              <a:t> ont développé un outil, appelé SygnSym, efficace qui puisse reconnaître avec précision les concepts et symptômes cliniques importants en utilisant le Deep Learning et l’Analyse de texte. </a:t>
            </a:r>
            <a:endParaRPr/>
          </a:p>
          <a:p>
            <a:pPr marL="171450" marR="0" lvl="0" indent="-171450" algn="l" rtl="0">
              <a:lnSpc>
                <a:spcPct val="100000"/>
              </a:lnSpc>
              <a:spcBef>
                <a:spcPts val="0"/>
              </a:spcBef>
              <a:spcAft>
                <a:spcPts val="0"/>
              </a:spcAft>
              <a:buClr>
                <a:schemeClr val="dk1"/>
              </a:buClr>
              <a:buSzPts val="1000"/>
              <a:buFont typeface="Arial"/>
              <a:buChar char="•"/>
            </a:pPr>
            <a:r>
              <a:rPr lang="fr-FR" sz="1000" b="1" i="0" u="none" strike="noStrike" cap="none">
                <a:solidFill>
                  <a:srgbClr val="E4E6EB"/>
                </a:solidFill>
                <a:latin typeface="Quattrocento Sans"/>
                <a:ea typeface="Quattrocento Sans"/>
                <a:cs typeface="Quattrocento Sans"/>
                <a:sym typeface="Quattrocento Sans"/>
              </a:rPr>
              <a:t>Greg M. Silverman (Silverman 2021) </a:t>
            </a:r>
            <a:r>
              <a:rPr lang="fr-FR" sz="1000" b="0" i="0" u="none" strike="noStrike" cap="none">
                <a:solidFill>
                  <a:srgbClr val="E4E6EB"/>
                </a:solidFill>
                <a:latin typeface="Quattrocento Sans"/>
                <a:ea typeface="Quattrocento Sans"/>
                <a:cs typeface="Quattrocento Sans"/>
                <a:sym typeface="Quattrocento Sans"/>
              </a:rPr>
              <a:t>ont utilisé l’apprentissage profond pour l’extraction des symptômes à partir des données non structurées en vue de leur utilisation dans des modèles de classification. Pour cela, ils ont utilisé le modèle word2vec pour la vectorisation du texte et l’expansion du lexique extrait à partir u Centre de contrôle et de prévention des maladies - Cov 19 (CDC).</a:t>
            </a:r>
            <a:endParaRPr/>
          </a:p>
          <a:p>
            <a:pPr marL="171450" marR="0" lvl="0" indent="-171450" algn="l" rtl="0">
              <a:lnSpc>
                <a:spcPct val="100000"/>
              </a:lnSpc>
              <a:spcBef>
                <a:spcPts val="0"/>
              </a:spcBef>
              <a:spcAft>
                <a:spcPts val="0"/>
              </a:spcAft>
              <a:buClr>
                <a:schemeClr val="dk1"/>
              </a:buClr>
              <a:buSzPts val="1000"/>
              <a:buFont typeface="Arial"/>
              <a:buChar char="•"/>
            </a:pPr>
            <a:r>
              <a:rPr lang="fr-FR" sz="1000" b="1" i="0" u="none" strike="noStrike" cap="none">
                <a:solidFill>
                  <a:srgbClr val="E4E6EB"/>
                </a:solidFill>
                <a:latin typeface="Quattrocento Sans"/>
                <a:ea typeface="Quattrocento Sans"/>
                <a:cs typeface="Quattrocento Sans"/>
                <a:sym typeface="Quattrocento Sans"/>
              </a:rPr>
              <a:t>Billie S Anderson (Anderson 2021)</a:t>
            </a:r>
            <a:r>
              <a:rPr lang="fr-FR" sz="1000" b="0" i="0" u="none" strike="noStrike" cap="none">
                <a:solidFill>
                  <a:srgbClr val="E4E6EB"/>
                </a:solidFill>
                <a:latin typeface="Quattrocento Sans"/>
                <a:ea typeface="Quattrocento Sans"/>
                <a:cs typeface="Quattrocento Sans"/>
                <a:sym typeface="Quattrocento Sans"/>
              </a:rPr>
              <a:t> a utilisé le Clustering pour classifier les articles parlant du Covid-19 par thème. Les articles ont été analysées et regrouper en utilisant le SVD. Les résultats suggèrent que le regroupement de textes peut à la fois révéler des thèmes de recherche cachés dans la littérature publiée relative à COVID-19,</a:t>
            </a:r>
            <a:endParaRPr/>
          </a:p>
          <a:p>
            <a:pPr marL="171450" marR="0" lvl="0" indent="-107950" algn="l" rtl="0">
              <a:lnSpc>
                <a:spcPct val="100000"/>
              </a:lnSpc>
              <a:spcBef>
                <a:spcPts val="0"/>
              </a:spcBef>
              <a:spcAft>
                <a:spcPts val="0"/>
              </a:spcAft>
              <a:buClr>
                <a:schemeClr val="dk1"/>
              </a:buClr>
              <a:buSzPts val="1000"/>
              <a:buFont typeface="Arial"/>
              <a:buNone/>
            </a:pPr>
            <a:endParaRPr sz="1000" b="0" i="0" u="none" strike="noStrike" cap="none">
              <a:solidFill>
                <a:srgbClr val="E4E6EB"/>
              </a:solidFill>
              <a:latin typeface="Quattrocento Sans"/>
              <a:ea typeface="Quattrocento Sans"/>
              <a:cs typeface="Quattrocento Sans"/>
              <a:sym typeface="Quattrocento Sans"/>
            </a:endParaRPr>
          </a:p>
          <a:p>
            <a:pPr marL="171450" marR="0" lvl="0" indent="-171450" algn="l" rtl="0">
              <a:lnSpc>
                <a:spcPct val="100000"/>
              </a:lnSpc>
              <a:spcBef>
                <a:spcPts val="0"/>
              </a:spcBef>
              <a:spcAft>
                <a:spcPts val="0"/>
              </a:spcAft>
              <a:buClr>
                <a:schemeClr val="dk1"/>
              </a:buClr>
              <a:buSzPts val="1000"/>
              <a:buFont typeface="Arial"/>
              <a:buChar char="•"/>
            </a:pPr>
            <a:r>
              <a:rPr lang="fr-FR" sz="1000" b="1" i="0" u="none" strike="noStrike" cap="none">
                <a:solidFill>
                  <a:srgbClr val="E4E6EB"/>
                </a:solidFill>
                <a:latin typeface="Quattrocento Sans"/>
                <a:ea typeface="Quattrocento Sans"/>
                <a:cs typeface="Quattrocento Sans"/>
                <a:sym typeface="Quattrocento Sans"/>
              </a:rPr>
              <a:t>Veysel et al. (Kocaman and Talby 2020) </a:t>
            </a:r>
            <a:r>
              <a:rPr lang="fr-FR" sz="1000" b="0" i="0" u="none" strike="noStrike" cap="none">
                <a:solidFill>
                  <a:srgbClr val="E4E6EB"/>
                </a:solidFill>
                <a:latin typeface="Quattrocento Sans"/>
                <a:ea typeface="Quattrocento Sans"/>
                <a:cs typeface="Quattrocento Sans"/>
                <a:sym typeface="Quattrocento Sans"/>
              </a:rPr>
              <a:t>ont utilisé le NLP pour l’amélioration de la compréhension sur les articles du covid-19, à l’aide de SPARK. Le système développé peut reconnaître plus de 100 entités dont les déterminants sociaux de la santé, l'anatomie, les facteurs de risque et les événements indésirables</a:t>
            </a:r>
            <a:endParaRPr/>
          </a:p>
          <a:p>
            <a:pPr marL="171450" marR="0" lvl="0" indent="-107950" algn="l" rtl="0">
              <a:lnSpc>
                <a:spcPct val="100000"/>
              </a:lnSpc>
              <a:spcBef>
                <a:spcPts val="0"/>
              </a:spcBef>
              <a:spcAft>
                <a:spcPts val="0"/>
              </a:spcAft>
              <a:buClr>
                <a:schemeClr val="dk1"/>
              </a:buClr>
              <a:buSzPts val="1000"/>
              <a:buFont typeface="Arial"/>
              <a:buNone/>
            </a:pPr>
            <a:endParaRPr sz="1000" b="0" i="0" u="none" strike="noStrike" cap="none">
              <a:solidFill>
                <a:srgbClr val="E4E6EB"/>
              </a:solidFill>
              <a:latin typeface="Quattrocento Sans"/>
              <a:ea typeface="Quattrocento Sans"/>
              <a:cs typeface="Quattrocento Sans"/>
              <a:sym typeface="Quattrocento Sans"/>
            </a:endParaRPr>
          </a:p>
          <a:p>
            <a:pPr marL="171450" marR="0" lvl="0" indent="-107950" algn="l" rtl="0">
              <a:lnSpc>
                <a:spcPct val="100000"/>
              </a:lnSpc>
              <a:spcBef>
                <a:spcPts val="0"/>
              </a:spcBef>
              <a:spcAft>
                <a:spcPts val="0"/>
              </a:spcAft>
              <a:buClr>
                <a:schemeClr val="dk1"/>
              </a:buClr>
              <a:buSzPts val="1000"/>
              <a:buFont typeface="Arial"/>
              <a:buNone/>
            </a:pPr>
            <a:endParaRPr sz="1000" b="0" i="0" u="none" strike="noStrike" cap="none">
              <a:solidFill>
                <a:srgbClr val="E4E6EB"/>
              </a:solidFill>
              <a:latin typeface="Quattrocento Sans"/>
              <a:ea typeface="Quattrocento Sans"/>
              <a:cs typeface="Quattrocento Sans"/>
              <a:sym typeface="Quattrocento Sans"/>
            </a:endParaRPr>
          </a:p>
          <a:p>
            <a:pPr marL="171450" marR="0" lvl="0" indent="-171450" algn="l" rtl="0">
              <a:lnSpc>
                <a:spcPct val="100000"/>
              </a:lnSpc>
              <a:spcBef>
                <a:spcPts val="0"/>
              </a:spcBef>
              <a:spcAft>
                <a:spcPts val="0"/>
              </a:spcAft>
              <a:buClr>
                <a:schemeClr val="dk1"/>
              </a:buClr>
              <a:buSzPts val="1000"/>
              <a:buFont typeface="Noto Sans Symbols"/>
              <a:buChar char="⮚"/>
            </a:pPr>
            <a:r>
              <a:rPr lang="fr-FR" sz="1000" b="0" i="0" u="none" strike="noStrike" cap="none">
                <a:solidFill>
                  <a:srgbClr val="E4E6EB"/>
                </a:solidFill>
                <a:latin typeface="Quattrocento Sans"/>
                <a:ea typeface="Quattrocento Sans"/>
                <a:cs typeface="Quattrocento Sans"/>
                <a:sym typeface="Quattrocento Sans"/>
              </a:rPr>
              <a:t> Cependant, et au mieux de notre connaissance, il n'existe pas encore des travaux qui utilisent le co-clustering que nous utilisons pour l'exploration des facteurs de sévérité du COVID-19.</a:t>
            </a:r>
            <a:endParaRPr sz="1000" b="0" i="0" u="none" strike="noStrike" cap="none">
              <a:solidFill>
                <a:srgbClr val="000000"/>
              </a:solidFill>
              <a:latin typeface="Arial"/>
              <a:ea typeface="Arial"/>
              <a:cs typeface="Arial"/>
              <a:sym typeface="Arial"/>
            </a:endParaRPr>
          </a:p>
        </p:txBody>
      </p:sp>
      <p:sp>
        <p:nvSpPr>
          <p:cNvPr id="225" name="Google Shape;225;p3"/>
          <p:cNvSpPr txBox="1"/>
          <p:nvPr/>
        </p:nvSpPr>
        <p:spPr>
          <a:xfrm>
            <a:off x="1775901" y="444244"/>
            <a:ext cx="46551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FR" sz="4000" b="0" i="0" u="none" strike="noStrike" cap="none">
                <a:solidFill>
                  <a:srgbClr val="19BBD5"/>
                </a:solidFill>
                <a:latin typeface="Nixie One"/>
                <a:ea typeface="Nixie One"/>
                <a:cs typeface="Nixie One"/>
                <a:sym typeface="Nixie One"/>
              </a:rPr>
              <a:t>État de l’art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
          <p:cNvSpPr txBox="1">
            <a:spLocks noGrp="1"/>
          </p:cNvSpPr>
          <p:nvPr>
            <p:ph type="title"/>
          </p:nvPr>
        </p:nvSpPr>
        <p:spPr>
          <a:xfrm>
            <a:off x="3814414" y="133502"/>
            <a:ext cx="2981497" cy="64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000"/>
              <a:buNone/>
            </a:pPr>
            <a:r>
              <a:rPr lang="fr-FR" dirty="0"/>
              <a:t>Roadmap</a:t>
            </a:r>
            <a:endParaRPr dirty="0"/>
          </a:p>
        </p:txBody>
      </p:sp>
      <p:sp>
        <p:nvSpPr>
          <p:cNvPr id="231" name="Google Shape;231;p4"/>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fr-FR"/>
              <a:t>5</a:t>
            </a:fld>
            <a:endParaRPr/>
          </a:p>
        </p:txBody>
      </p:sp>
      <p:sp>
        <p:nvSpPr>
          <p:cNvPr id="232" name="Google Shape;232;p4"/>
          <p:cNvSpPr/>
          <p:nvPr/>
        </p:nvSpPr>
        <p:spPr>
          <a:xfrm>
            <a:off x="0" y="26758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3" name="Google Shape;233;p4"/>
          <p:cNvSpPr/>
          <p:nvPr/>
        </p:nvSpPr>
        <p:spPr>
          <a:xfrm>
            <a:off x="0" y="26758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dk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34" name="Google Shape;234;p4"/>
          <p:cNvGrpSpPr/>
          <p:nvPr/>
        </p:nvGrpSpPr>
        <p:grpSpPr>
          <a:xfrm>
            <a:off x="1786339" y="2008201"/>
            <a:ext cx="473400" cy="473400"/>
            <a:chOff x="1786339" y="1703401"/>
            <a:chExt cx="473400" cy="473400"/>
          </a:xfrm>
        </p:grpSpPr>
        <p:sp>
          <p:nvSpPr>
            <p:cNvPr id="235" name="Google Shape;235;p4"/>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36" name="Google Shape;236;p4"/>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chemeClr val="dk1"/>
                  </a:solidFill>
                  <a:latin typeface="Arial"/>
                  <a:ea typeface="Arial"/>
                  <a:cs typeface="Arial"/>
                  <a:sym typeface="Arial"/>
                </a:rPr>
                <a:t>1</a:t>
              </a:r>
              <a:endParaRPr sz="600" b="0" i="0" u="none" strike="noStrike" cap="none">
                <a:solidFill>
                  <a:schemeClr val="dk1"/>
                </a:solidFill>
                <a:latin typeface="Arial"/>
                <a:ea typeface="Arial"/>
                <a:cs typeface="Arial"/>
                <a:sym typeface="Arial"/>
              </a:endParaRPr>
            </a:p>
          </p:txBody>
        </p:sp>
      </p:grpSp>
      <p:grpSp>
        <p:nvGrpSpPr>
          <p:cNvPr id="237" name="Google Shape;237;p4"/>
          <p:cNvGrpSpPr/>
          <p:nvPr/>
        </p:nvGrpSpPr>
        <p:grpSpPr>
          <a:xfrm>
            <a:off x="3814414" y="2008201"/>
            <a:ext cx="473400" cy="473400"/>
            <a:chOff x="3814414" y="1703401"/>
            <a:chExt cx="473400" cy="473400"/>
          </a:xfrm>
        </p:grpSpPr>
        <p:sp>
          <p:nvSpPr>
            <p:cNvPr id="238" name="Google Shape;238;p4"/>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39" name="Google Shape;239;p4"/>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chemeClr val="dk1"/>
                  </a:solidFill>
                  <a:latin typeface="Arial"/>
                  <a:ea typeface="Arial"/>
                  <a:cs typeface="Arial"/>
                  <a:sym typeface="Arial"/>
                </a:rPr>
                <a:t>3</a:t>
              </a:r>
              <a:endParaRPr sz="600" b="0" i="0" u="none" strike="noStrike" cap="none">
                <a:solidFill>
                  <a:schemeClr val="dk1"/>
                </a:solidFill>
                <a:latin typeface="Arial"/>
                <a:ea typeface="Arial"/>
                <a:cs typeface="Arial"/>
                <a:sym typeface="Arial"/>
              </a:endParaRPr>
            </a:p>
          </p:txBody>
        </p:sp>
      </p:grpSp>
      <p:grpSp>
        <p:nvGrpSpPr>
          <p:cNvPr id="240" name="Google Shape;240;p4"/>
          <p:cNvGrpSpPr/>
          <p:nvPr/>
        </p:nvGrpSpPr>
        <p:grpSpPr>
          <a:xfrm>
            <a:off x="5842489" y="2008201"/>
            <a:ext cx="473400" cy="473400"/>
            <a:chOff x="5842489" y="1703401"/>
            <a:chExt cx="473400" cy="473400"/>
          </a:xfrm>
        </p:grpSpPr>
        <p:sp>
          <p:nvSpPr>
            <p:cNvPr id="241" name="Google Shape;241;p4"/>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42" name="Google Shape;242;p4"/>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chemeClr val="dk1"/>
                  </a:solidFill>
                  <a:latin typeface="Arial"/>
                  <a:ea typeface="Arial"/>
                  <a:cs typeface="Arial"/>
                  <a:sym typeface="Arial"/>
                </a:rPr>
                <a:t>5</a:t>
              </a:r>
              <a:endParaRPr sz="600" b="0" i="0" u="none" strike="noStrike" cap="none">
                <a:solidFill>
                  <a:schemeClr val="dk1"/>
                </a:solidFill>
                <a:latin typeface="Arial"/>
                <a:ea typeface="Arial"/>
                <a:cs typeface="Arial"/>
                <a:sym typeface="Arial"/>
              </a:endParaRPr>
            </a:p>
          </p:txBody>
        </p:sp>
      </p:grpSp>
      <p:grpSp>
        <p:nvGrpSpPr>
          <p:cNvPr id="243" name="Google Shape;243;p4"/>
          <p:cNvGrpSpPr/>
          <p:nvPr/>
        </p:nvGrpSpPr>
        <p:grpSpPr>
          <a:xfrm>
            <a:off x="6880814" y="3881100"/>
            <a:ext cx="473400" cy="473400"/>
            <a:chOff x="6880814" y="3576300"/>
            <a:chExt cx="473400" cy="473400"/>
          </a:xfrm>
        </p:grpSpPr>
        <p:sp>
          <p:nvSpPr>
            <p:cNvPr id="244" name="Google Shape;244;p4"/>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45" name="Google Shape;245;p4"/>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chemeClr val="dk1"/>
                  </a:solidFill>
                  <a:latin typeface="Arial"/>
                  <a:ea typeface="Arial"/>
                  <a:cs typeface="Arial"/>
                  <a:sym typeface="Arial"/>
                </a:rPr>
                <a:t>6</a:t>
              </a:r>
              <a:endParaRPr sz="600" b="0" i="0" u="none" strike="noStrike" cap="none">
                <a:solidFill>
                  <a:schemeClr val="dk1"/>
                </a:solidFill>
                <a:latin typeface="Arial"/>
                <a:ea typeface="Arial"/>
                <a:cs typeface="Arial"/>
                <a:sym typeface="Arial"/>
              </a:endParaRPr>
            </a:p>
          </p:txBody>
        </p:sp>
      </p:grpSp>
      <p:grpSp>
        <p:nvGrpSpPr>
          <p:cNvPr id="246" name="Google Shape;246;p4"/>
          <p:cNvGrpSpPr/>
          <p:nvPr/>
        </p:nvGrpSpPr>
        <p:grpSpPr>
          <a:xfrm>
            <a:off x="4852739" y="3881100"/>
            <a:ext cx="473400" cy="473400"/>
            <a:chOff x="4852739" y="3576300"/>
            <a:chExt cx="473400" cy="473400"/>
          </a:xfrm>
        </p:grpSpPr>
        <p:sp>
          <p:nvSpPr>
            <p:cNvPr id="247" name="Google Shape;247;p4"/>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48" name="Google Shape;248;p4"/>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chemeClr val="dk1"/>
                  </a:solidFill>
                  <a:latin typeface="Arial"/>
                  <a:ea typeface="Arial"/>
                  <a:cs typeface="Arial"/>
                  <a:sym typeface="Arial"/>
                </a:rPr>
                <a:t>4</a:t>
              </a:r>
              <a:endParaRPr sz="600" b="0" i="0" u="none" strike="noStrike" cap="none">
                <a:solidFill>
                  <a:schemeClr val="dk1"/>
                </a:solidFill>
                <a:latin typeface="Arial"/>
                <a:ea typeface="Arial"/>
                <a:cs typeface="Arial"/>
                <a:sym typeface="Arial"/>
              </a:endParaRPr>
            </a:p>
          </p:txBody>
        </p:sp>
      </p:grpSp>
      <p:grpSp>
        <p:nvGrpSpPr>
          <p:cNvPr id="249" name="Google Shape;249;p4"/>
          <p:cNvGrpSpPr/>
          <p:nvPr/>
        </p:nvGrpSpPr>
        <p:grpSpPr>
          <a:xfrm>
            <a:off x="2824664" y="3881100"/>
            <a:ext cx="473400" cy="473400"/>
            <a:chOff x="2824664" y="3576300"/>
            <a:chExt cx="473400" cy="473400"/>
          </a:xfrm>
        </p:grpSpPr>
        <p:sp>
          <p:nvSpPr>
            <p:cNvPr id="250" name="Google Shape;250;p4"/>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51" name="Google Shape;251;p4"/>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chemeClr val="dk1"/>
                  </a:solidFill>
                  <a:latin typeface="Arial"/>
                  <a:ea typeface="Arial"/>
                  <a:cs typeface="Arial"/>
                  <a:sym typeface="Arial"/>
                </a:rPr>
                <a:t>2</a:t>
              </a:r>
              <a:endParaRPr sz="600" b="0" i="0" u="none" strike="noStrike" cap="none">
                <a:solidFill>
                  <a:schemeClr val="dk1"/>
                </a:solidFill>
                <a:latin typeface="Arial"/>
                <a:ea typeface="Arial"/>
                <a:cs typeface="Arial"/>
                <a:sym typeface="Arial"/>
              </a:endParaRPr>
            </a:p>
          </p:txBody>
        </p:sp>
      </p:grpSp>
      <p:sp>
        <p:nvSpPr>
          <p:cNvPr id="252" name="Google Shape;252;p4"/>
          <p:cNvSpPr txBox="1"/>
          <p:nvPr/>
        </p:nvSpPr>
        <p:spPr>
          <a:xfrm>
            <a:off x="1379850" y="1460900"/>
            <a:ext cx="1358346"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chemeClr val="dk1"/>
                </a:solidFill>
                <a:latin typeface="Arial"/>
                <a:ea typeface="Arial"/>
                <a:cs typeface="Arial"/>
                <a:sym typeface="Arial"/>
              </a:rPr>
              <a:t>Collecte des données </a:t>
            </a:r>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chemeClr val="dk1"/>
                </a:solidFill>
                <a:latin typeface="Arial"/>
                <a:ea typeface="Arial"/>
                <a:cs typeface="Arial"/>
                <a:sym typeface="Arial"/>
              </a:rPr>
              <a:t>(Data retreiving )</a:t>
            </a:r>
            <a:endParaRPr sz="1200" b="0" i="0" u="none" strike="noStrike" cap="none">
              <a:solidFill>
                <a:schemeClr val="dk1"/>
              </a:solidFill>
              <a:latin typeface="Arial"/>
              <a:ea typeface="Arial"/>
              <a:cs typeface="Arial"/>
              <a:sym typeface="Arial"/>
            </a:endParaRPr>
          </a:p>
        </p:txBody>
      </p:sp>
      <p:sp>
        <p:nvSpPr>
          <p:cNvPr id="253" name="Google Shape;253;p4"/>
          <p:cNvSpPr txBox="1"/>
          <p:nvPr/>
        </p:nvSpPr>
        <p:spPr>
          <a:xfrm>
            <a:off x="3119180" y="1489770"/>
            <a:ext cx="1863868" cy="50453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chemeClr val="dk1"/>
                </a:solidFill>
                <a:latin typeface="Arial"/>
                <a:ea typeface="Arial"/>
                <a:cs typeface="Arial"/>
                <a:sym typeface="Arial"/>
              </a:rPr>
              <a:t>Transformation des données</a:t>
            </a:r>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chemeClr val="dk1"/>
                </a:solidFill>
                <a:latin typeface="Arial"/>
                <a:ea typeface="Arial"/>
                <a:cs typeface="Arial"/>
                <a:sym typeface="Arial"/>
              </a:rPr>
              <a:t>(Text representation)</a:t>
            </a:r>
            <a:endParaRPr sz="1200" b="0" i="0" u="none" strike="noStrike" cap="none">
              <a:solidFill>
                <a:schemeClr val="dk1"/>
              </a:solidFill>
              <a:latin typeface="Arial"/>
              <a:ea typeface="Arial"/>
              <a:cs typeface="Arial"/>
              <a:sym typeface="Arial"/>
            </a:endParaRPr>
          </a:p>
        </p:txBody>
      </p:sp>
      <p:sp>
        <p:nvSpPr>
          <p:cNvPr id="254" name="Google Shape;254;p4"/>
          <p:cNvSpPr txBox="1"/>
          <p:nvPr/>
        </p:nvSpPr>
        <p:spPr>
          <a:xfrm>
            <a:off x="5339012" y="1577174"/>
            <a:ext cx="1614454" cy="417126"/>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chemeClr val="dk1"/>
                </a:solidFill>
                <a:latin typeface="Arial"/>
                <a:ea typeface="Arial"/>
                <a:cs typeface="Arial"/>
                <a:sym typeface="Arial"/>
              </a:rPr>
              <a:t>Exploration des co-cluster</a:t>
            </a:r>
            <a:endParaRPr sz="1200" b="0" i="0" u="none" strike="noStrike" cap="none">
              <a:solidFill>
                <a:schemeClr val="dk1"/>
              </a:solidFill>
              <a:latin typeface="Arial"/>
              <a:ea typeface="Arial"/>
              <a:cs typeface="Arial"/>
              <a:sym typeface="Arial"/>
            </a:endParaRPr>
          </a:p>
        </p:txBody>
      </p:sp>
      <p:sp>
        <p:nvSpPr>
          <p:cNvPr id="255" name="Google Shape;255;p4"/>
          <p:cNvSpPr txBox="1"/>
          <p:nvPr/>
        </p:nvSpPr>
        <p:spPr>
          <a:xfrm>
            <a:off x="2338946" y="4359921"/>
            <a:ext cx="1475468"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chemeClr val="dk1"/>
                </a:solidFill>
                <a:latin typeface="Arial"/>
                <a:ea typeface="Arial"/>
                <a:cs typeface="Arial"/>
                <a:sym typeface="Arial"/>
              </a:rPr>
              <a:t>Nettoyage des données</a:t>
            </a:r>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chemeClr val="dk1"/>
                </a:solidFill>
                <a:latin typeface="Arial"/>
                <a:ea typeface="Arial"/>
                <a:cs typeface="Arial"/>
                <a:sym typeface="Arial"/>
              </a:rPr>
              <a:t>(Data cleaning)</a:t>
            </a:r>
            <a:endParaRPr sz="1200" b="0" i="0" u="none" strike="noStrike" cap="none">
              <a:solidFill>
                <a:schemeClr val="dk1"/>
              </a:solidFill>
              <a:latin typeface="Arial"/>
              <a:ea typeface="Arial"/>
              <a:cs typeface="Arial"/>
              <a:sym typeface="Arial"/>
            </a:endParaRPr>
          </a:p>
        </p:txBody>
      </p:sp>
      <p:sp>
        <p:nvSpPr>
          <p:cNvPr id="256" name="Google Shape;256;p4"/>
          <p:cNvSpPr txBox="1"/>
          <p:nvPr/>
        </p:nvSpPr>
        <p:spPr>
          <a:xfrm>
            <a:off x="4446250" y="4368400"/>
            <a:ext cx="1286400" cy="303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chemeClr val="dk1"/>
                </a:solidFill>
                <a:latin typeface="Arial"/>
                <a:ea typeface="Arial"/>
                <a:cs typeface="Arial"/>
                <a:sym typeface="Arial"/>
              </a:rPr>
              <a:t>Co-clustering</a:t>
            </a:r>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257" name="Google Shape;257;p4"/>
          <p:cNvSpPr txBox="1"/>
          <p:nvPr/>
        </p:nvSpPr>
        <p:spPr>
          <a:xfrm>
            <a:off x="6474335" y="43684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Arial"/>
              <a:ea typeface="Arial"/>
              <a:cs typeface="Arial"/>
              <a:sym typeface="Arial"/>
            </a:endParaRPr>
          </a:p>
        </p:txBody>
      </p:sp>
      <p:cxnSp>
        <p:nvCxnSpPr>
          <p:cNvPr id="258" name="Google Shape;258;p4"/>
          <p:cNvCxnSpPr>
            <a:stCxn id="241" idx="5"/>
          </p:cNvCxnSpPr>
          <p:nvPr/>
        </p:nvCxnSpPr>
        <p:spPr>
          <a:xfrm rot="10800000" flipH="1">
            <a:off x="6246561" y="2238301"/>
            <a:ext cx="1372200" cy="6600"/>
          </a:xfrm>
          <a:prstGeom prst="straightConnector1">
            <a:avLst/>
          </a:prstGeom>
          <a:noFill/>
          <a:ln w="9525" cap="flat" cmpd="sng">
            <a:solidFill>
              <a:srgbClr val="00E0C5"/>
            </a:solidFill>
            <a:prstDash val="solid"/>
            <a:round/>
            <a:headEnd type="none" w="sm" len="sm"/>
            <a:tailEnd type="none" w="sm" len="sm"/>
          </a:ln>
        </p:spPr>
      </p:cxnSp>
      <p:cxnSp>
        <p:nvCxnSpPr>
          <p:cNvPr id="259" name="Google Shape;259;p4"/>
          <p:cNvCxnSpPr>
            <a:endCxn id="252" idx="0"/>
          </p:cNvCxnSpPr>
          <p:nvPr/>
        </p:nvCxnSpPr>
        <p:spPr>
          <a:xfrm rot="10800000">
            <a:off x="2059023" y="1460900"/>
            <a:ext cx="5559600" cy="783900"/>
          </a:xfrm>
          <a:prstGeom prst="curvedConnector4">
            <a:avLst>
              <a:gd name="adj1" fmla="val 166"/>
              <a:gd name="adj2" fmla="val 129162"/>
            </a:avLst>
          </a:prstGeom>
          <a:noFill/>
          <a:ln w="9525" cap="flat" cmpd="sng">
            <a:solidFill>
              <a:srgbClr val="00E0C5"/>
            </a:solidFill>
            <a:prstDash val="solid"/>
            <a:round/>
            <a:headEnd type="none" w="sm" len="sm"/>
            <a:tailEnd type="triangle" w="med" len="med"/>
          </a:ln>
        </p:spPr>
      </p:cxnSp>
      <p:cxnSp>
        <p:nvCxnSpPr>
          <p:cNvPr id="260" name="Google Shape;260;p4"/>
          <p:cNvCxnSpPr>
            <a:endCxn id="244" idx="7"/>
          </p:cNvCxnSpPr>
          <p:nvPr/>
        </p:nvCxnSpPr>
        <p:spPr>
          <a:xfrm rot="5400000">
            <a:off x="6546764" y="2809050"/>
            <a:ext cx="1642800" cy="501300"/>
          </a:xfrm>
          <a:prstGeom prst="curvedConnector3">
            <a:avLst>
              <a:gd name="adj1" fmla="val 50000"/>
            </a:avLst>
          </a:prstGeom>
          <a:noFill/>
          <a:ln w="9525" cap="flat" cmpd="sng">
            <a:solidFill>
              <a:srgbClr val="00E0C5"/>
            </a:solidFill>
            <a:prstDash val="solid"/>
            <a:round/>
            <a:headEnd type="none" w="sm" len="sm"/>
            <a:tailEnd type="triangle" w="med" len="med"/>
          </a:ln>
        </p:spPr>
      </p:cxnSp>
      <p:sp>
        <p:nvSpPr>
          <p:cNvPr id="261" name="Google Shape;261;p4"/>
          <p:cNvSpPr txBox="1"/>
          <p:nvPr/>
        </p:nvSpPr>
        <p:spPr>
          <a:xfrm>
            <a:off x="6282444" y="2285554"/>
            <a:ext cx="1300356"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FR" sz="900" b="0" i="0" u="none" strike="noStrike" cap="none">
                <a:solidFill>
                  <a:schemeClr val="dk1"/>
                </a:solidFill>
                <a:latin typeface="Arial"/>
                <a:ea typeface="Arial"/>
                <a:cs typeface="Arial"/>
                <a:sym typeface="Arial"/>
              </a:rPr>
              <a:t>Résultats cohérents ?</a:t>
            </a:r>
            <a:endParaRPr/>
          </a:p>
        </p:txBody>
      </p:sp>
      <p:sp>
        <p:nvSpPr>
          <p:cNvPr id="262" name="Google Shape;262;p4"/>
          <p:cNvSpPr txBox="1"/>
          <p:nvPr/>
        </p:nvSpPr>
        <p:spPr>
          <a:xfrm rot="-2226162">
            <a:off x="7135415" y="2787929"/>
            <a:ext cx="38824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FR" sz="1200" b="0" i="0" u="none" strike="noStrike" cap="none">
                <a:solidFill>
                  <a:schemeClr val="dk1"/>
                </a:solidFill>
                <a:latin typeface="Arial"/>
                <a:ea typeface="Arial"/>
                <a:cs typeface="Arial"/>
                <a:sym typeface="Arial"/>
              </a:rPr>
              <a:t>oui</a:t>
            </a:r>
            <a:endParaRPr/>
          </a:p>
        </p:txBody>
      </p:sp>
      <p:sp>
        <p:nvSpPr>
          <p:cNvPr id="263" name="Google Shape;263;p4"/>
          <p:cNvSpPr txBox="1"/>
          <p:nvPr/>
        </p:nvSpPr>
        <p:spPr>
          <a:xfrm rot="1590515">
            <a:off x="7348141" y="1376621"/>
            <a:ext cx="439544"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FR" sz="1200" b="0" i="0" u="none" strike="noStrike" cap="none">
                <a:solidFill>
                  <a:schemeClr val="dk1"/>
                </a:solidFill>
                <a:latin typeface="Arial"/>
                <a:ea typeface="Arial"/>
                <a:cs typeface="Arial"/>
                <a:sym typeface="Arial"/>
              </a:rPr>
              <a:t>non</a:t>
            </a:r>
            <a:endParaRPr/>
          </a:p>
        </p:txBody>
      </p:sp>
      <p:sp>
        <p:nvSpPr>
          <p:cNvPr id="264" name="Google Shape;264;p4"/>
          <p:cNvSpPr txBox="1"/>
          <p:nvPr/>
        </p:nvSpPr>
        <p:spPr>
          <a:xfrm>
            <a:off x="6471129" y="43823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chemeClr val="dk1"/>
                </a:solidFill>
                <a:latin typeface="Arial"/>
                <a:ea typeface="Arial"/>
                <a:cs typeface="Arial"/>
                <a:sym typeface="Arial"/>
              </a:rPr>
              <a:t>Représentation des résultats</a:t>
            </a:r>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chemeClr val="dk1"/>
                </a:solidFill>
                <a:latin typeface="Arial"/>
                <a:ea typeface="Arial"/>
                <a:cs typeface="Arial"/>
                <a:sym typeface="Arial"/>
              </a:rPr>
              <a:t>(Dataviz)</a:t>
            </a:r>
            <a:endParaRPr sz="12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fade">
                                      <p:cBhvr>
                                        <p:cTn id="7" dur="500"/>
                                        <p:tgtEl>
                                          <p:spTgt spid="2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2"/>
                                        </p:tgtEl>
                                        <p:attrNameLst>
                                          <p:attrName>style.visibility</p:attrName>
                                        </p:attrNameLst>
                                      </p:cBhvr>
                                      <p:to>
                                        <p:strVal val="visible"/>
                                      </p:to>
                                    </p:set>
                                    <p:animEffect transition="in" filter="fade">
                                      <p:cBhvr>
                                        <p:cTn id="12" dur="500"/>
                                        <p:tgtEl>
                                          <p:spTgt spid="2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9"/>
                                        </p:tgtEl>
                                        <p:attrNameLst>
                                          <p:attrName>style.visibility</p:attrName>
                                        </p:attrNameLst>
                                      </p:cBhvr>
                                      <p:to>
                                        <p:strVal val="visible"/>
                                      </p:to>
                                    </p:set>
                                    <p:animEffect transition="in" filter="fade">
                                      <p:cBhvr>
                                        <p:cTn id="17" dur="500"/>
                                        <p:tgtEl>
                                          <p:spTgt spid="2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5"/>
                                        </p:tgtEl>
                                        <p:attrNameLst>
                                          <p:attrName>style.visibility</p:attrName>
                                        </p:attrNameLst>
                                      </p:cBhvr>
                                      <p:to>
                                        <p:strVal val="visible"/>
                                      </p:to>
                                    </p:set>
                                    <p:animEffect transition="in" filter="fade">
                                      <p:cBhvr>
                                        <p:cTn id="22" dur="500"/>
                                        <p:tgtEl>
                                          <p:spTgt spid="2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7"/>
                                        </p:tgtEl>
                                        <p:attrNameLst>
                                          <p:attrName>style.visibility</p:attrName>
                                        </p:attrNameLst>
                                      </p:cBhvr>
                                      <p:to>
                                        <p:strVal val="visible"/>
                                      </p:to>
                                    </p:set>
                                    <p:animEffect transition="in" filter="fade">
                                      <p:cBhvr>
                                        <p:cTn id="27" dur="500"/>
                                        <p:tgtEl>
                                          <p:spTgt spid="23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3"/>
                                        </p:tgtEl>
                                        <p:attrNameLst>
                                          <p:attrName>style.visibility</p:attrName>
                                        </p:attrNameLst>
                                      </p:cBhvr>
                                      <p:to>
                                        <p:strVal val="visible"/>
                                      </p:to>
                                    </p:set>
                                    <p:animEffect transition="in" filter="fade">
                                      <p:cBhvr>
                                        <p:cTn id="32" dur="500"/>
                                        <p:tgtEl>
                                          <p:spTgt spid="25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6"/>
                                        </p:tgtEl>
                                        <p:attrNameLst>
                                          <p:attrName>style.visibility</p:attrName>
                                        </p:attrNameLst>
                                      </p:cBhvr>
                                      <p:to>
                                        <p:strVal val="visible"/>
                                      </p:to>
                                    </p:set>
                                    <p:animEffect transition="in" filter="fade">
                                      <p:cBhvr>
                                        <p:cTn id="37" dur="500"/>
                                        <p:tgtEl>
                                          <p:spTgt spid="24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6"/>
                                        </p:tgtEl>
                                        <p:attrNameLst>
                                          <p:attrName>style.visibility</p:attrName>
                                        </p:attrNameLst>
                                      </p:cBhvr>
                                      <p:to>
                                        <p:strVal val="visible"/>
                                      </p:to>
                                    </p:set>
                                    <p:animEffect transition="in" filter="fade">
                                      <p:cBhvr>
                                        <p:cTn id="42" dur="500"/>
                                        <p:tgtEl>
                                          <p:spTgt spid="25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0"/>
                                        </p:tgtEl>
                                        <p:attrNameLst>
                                          <p:attrName>style.visibility</p:attrName>
                                        </p:attrNameLst>
                                      </p:cBhvr>
                                      <p:to>
                                        <p:strVal val="visible"/>
                                      </p:to>
                                    </p:set>
                                    <p:animEffect transition="in" filter="fade">
                                      <p:cBhvr>
                                        <p:cTn id="47" dur="500"/>
                                        <p:tgtEl>
                                          <p:spTgt spid="24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54"/>
                                        </p:tgtEl>
                                        <p:attrNameLst>
                                          <p:attrName>style.visibility</p:attrName>
                                        </p:attrNameLst>
                                      </p:cBhvr>
                                      <p:to>
                                        <p:strVal val="visible"/>
                                      </p:to>
                                    </p:set>
                                    <p:animEffect transition="in" filter="fade">
                                      <p:cBhvr>
                                        <p:cTn id="52" dur="500"/>
                                        <p:tgtEl>
                                          <p:spTgt spid="25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58"/>
                                        </p:tgtEl>
                                        <p:attrNameLst>
                                          <p:attrName>style.visibility</p:attrName>
                                        </p:attrNameLst>
                                      </p:cBhvr>
                                      <p:to>
                                        <p:strVal val="visible"/>
                                      </p:to>
                                    </p:set>
                                    <p:animEffect transition="in" filter="fade">
                                      <p:cBhvr>
                                        <p:cTn id="57" dur="500"/>
                                        <p:tgtEl>
                                          <p:spTgt spid="258"/>
                                        </p:tgtEl>
                                      </p:cBhvr>
                                    </p:animEffect>
                                  </p:childTnLst>
                                </p:cTn>
                              </p:par>
                              <p:par>
                                <p:cTn id="58" presetID="10" presetClass="entr" presetSubtype="0" fill="hold" nodeType="withEffect">
                                  <p:stCondLst>
                                    <p:cond delay="0"/>
                                  </p:stCondLst>
                                  <p:childTnLst>
                                    <p:set>
                                      <p:cBhvr>
                                        <p:cTn id="59" dur="1" fill="hold">
                                          <p:stCondLst>
                                            <p:cond delay="0"/>
                                          </p:stCondLst>
                                        </p:cTn>
                                        <p:tgtEl>
                                          <p:spTgt spid="261"/>
                                        </p:tgtEl>
                                        <p:attrNameLst>
                                          <p:attrName>style.visibility</p:attrName>
                                        </p:attrNameLst>
                                      </p:cBhvr>
                                      <p:to>
                                        <p:strVal val="visible"/>
                                      </p:to>
                                    </p:set>
                                    <p:animEffect transition="in" filter="fade">
                                      <p:cBhvr>
                                        <p:cTn id="60" dur="500"/>
                                        <p:tgtEl>
                                          <p:spTgt spid="26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62"/>
                                        </p:tgtEl>
                                        <p:attrNameLst>
                                          <p:attrName>style.visibility</p:attrName>
                                        </p:attrNameLst>
                                      </p:cBhvr>
                                      <p:to>
                                        <p:strVal val="visible"/>
                                      </p:to>
                                    </p:set>
                                    <p:animEffect transition="in" filter="fade">
                                      <p:cBhvr>
                                        <p:cTn id="65" dur="500"/>
                                        <p:tgtEl>
                                          <p:spTgt spid="262"/>
                                        </p:tgtEl>
                                      </p:cBhvr>
                                    </p:animEffect>
                                  </p:childTnLst>
                                </p:cTn>
                              </p:par>
                              <p:par>
                                <p:cTn id="66" presetID="10" presetClass="entr" presetSubtype="0" fill="hold" nodeType="withEffect">
                                  <p:stCondLst>
                                    <p:cond delay="0"/>
                                  </p:stCondLst>
                                  <p:childTnLst>
                                    <p:set>
                                      <p:cBhvr>
                                        <p:cTn id="67" dur="1" fill="hold">
                                          <p:stCondLst>
                                            <p:cond delay="0"/>
                                          </p:stCondLst>
                                        </p:cTn>
                                        <p:tgtEl>
                                          <p:spTgt spid="260"/>
                                        </p:tgtEl>
                                        <p:attrNameLst>
                                          <p:attrName>style.visibility</p:attrName>
                                        </p:attrNameLst>
                                      </p:cBhvr>
                                      <p:to>
                                        <p:strVal val="visible"/>
                                      </p:to>
                                    </p:set>
                                    <p:animEffect transition="in" filter="fade">
                                      <p:cBhvr>
                                        <p:cTn id="68" dur="500"/>
                                        <p:tgtEl>
                                          <p:spTgt spid="260"/>
                                        </p:tgtEl>
                                      </p:cBhvr>
                                    </p:animEffect>
                                  </p:childTnLst>
                                </p:cTn>
                              </p:par>
                              <p:par>
                                <p:cTn id="69" presetID="10" presetClass="entr" presetSubtype="0" fill="hold" nodeType="withEffect">
                                  <p:stCondLst>
                                    <p:cond delay="0"/>
                                  </p:stCondLst>
                                  <p:childTnLst>
                                    <p:set>
                                      <p:cBhvr>
                                        <p:cTn id="70" dur="1" fill="hold">
                                          <p:stCondLst>
                                            <p:cond delay="0"/>
                                          </p:stCondLst>
                                        </p:cTn>
                                        <p:tgtEl>
                                          <p:spTgt spid="243"/>
                                        </p:tgtEl>
                                        <p:attrNameLst>
                                          <p:attrName>style.visibility</p:attrName>
                                        </p:attrNameLst>
                                      </p:cBhvr>
                                      <p:to>
                                        <p:strVal val="visible"/>
                                      </p:to>
                                    </p:set>
                                    <p:animEffect transition="in" filter="fade">
                                      <p:cBhvr>
                                        <p:cTn id="71" dur="500"/>
                                        <p:tgtEl>
                                          <p:spTgt spid="243"/>
                                        </p:tgtEl>
                                      </p:cBhvr>
                                    </p:animEffect>
                                  </p:childTnLst>
                                </p:cTn>
                              </p:par>
                              <p:par>
                                <p:cTn id="72" presetID="10" presetClass="entr" presetSubtype="0" fill="hold" nodeType="withEffect">
                                  <p:stCondLst>
                                    <p:cond delay="0"/>
                                  </p:stCondLst>
                                  <p:childTnLst>
                                    <p:set>
                                      <p:cBhvr>
                                        <p:cTn id="73" dur="1" fill="hold">
                                          <p:stCondLst>
                                            <p:cond delay="0"/>
                                          </p:stCondLst>
                                        </p:cTn>
                                        <p:tgtEl>
                                          <p:spTgt spid="264"/>
                                        </p:tgtEl>
                                        <p:attrNameLst>
                                          <p:attrName>style.visibility</p:attrName>
                                        </p:attrNameLst>
                                      </p:cBhvr>
                                      <p:to>
                                        <p:strVal val="visible"/>
                                      </p:to>
                                    </p:set>
                                    <p:animEffect transition="in" filter="fade">
                                      <p:cBhvr>
                                        <p:cTn id="74" dur="500"/>
                                        <p:tgtEl>
                                          <p:spTgt spid="26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59"/>
                                        </p:tgtEl>
                                        <p:attrNameLst>
                                          <p:attrName>style.visibility</p:attrName>
                                        </p:attrNameLst>
                                      </p:cBhvr>
                                      <p:to>
                                        <p:strVal val="visible"/>
                                      </p:to>
                                    </p:set>
                                    <p:animEffect transition="in" filter="fade">
                                      <p:cBhvr>
                                        <p:cTn id="79" dur="500"/>
                                        <p:tgtEl>
                                          <p:spTgt spid="259"/>
                                        </p:tgtEl>
                                      </p:cBhvr>
                                    </p:animEffect>
                                  </p:childTnLst>
                                </p:cTn>
                              </p:par>
                              <p:par>
                                <p:cTn id="80" presetID="10" presetClass="entr" presetSubtype="0" fill="hold" nodeType="withEffect">
                                  <p:stCondLst>
                                    <p:cond delay="0"/>
                                  </p:stCondLst>
                                  <p:childTnLst>
                                    <p:set>
                                      <p:cBhvr>
                                        <p:cTn id="81" dur="1" fill="hold">
                                          <p:stCondLst>
                                            <p:cond delay="0"/>
                                          </p:stCondLst>
                                        </p:cTn>
                                        <p:tgtEl>
                                          <p:spTgt spid="263"/>
                                        </p:tgtEl>
                                        <p:attrNameLst>
                                          <p:attrName>style.visibility</p:attrName>
                                        </p:attrNameLst>
                                      </p:cBhvr>
                                      <p:to>
                                        <p:strVal val="visible"/>
                                      </p:to>
                                    </p:set>
                                    <p:animEffect transition="in" filter="fade">
                                      <p:cBhvr>
                                        <p:cTn id="82" dur="500"/>
                                        <p:tgtEl>
                                          <p:spTgt spid="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5"/>
          <p:cNvSpPr txBox="1">
            <a:spLocks noGrp="1"/>
          </p:cNvSpPr>
          <p:nvPr>
            <p:ph type="title"/>
          </p:nvPr>
        </p:nvSpPr>
        <p:spPr>
          <a:xfrm>
            <a:off x="2667216" y="363965"/>
            <a:ext cx="5347895" cy="645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fr-FR" sz="3200" dirty="0"/>
              <a:t>Résultats et discussion</a:t>
            </a:r>
            <a:endParaRPr dirty="0"/>
          </a:p>
        </p:txBody>
      </p:sp>
      <p:sp>
        <p:nvSpPr>
          <p:cNvPr id="270" name="Google Shape;270;p5"/>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fr-FR"/>
              <a:t>6</a:t>
            </a:fld>
            <a:endParaRPr/>
          </a:p>
        </p:txBody>
      </p:sp>
      <p:sp>
        <p:nvSpPr>
          <p:cNvPr id="271" name="Google Shape;271;p5"/>
          <p:cNvSpPr txBox="1"/>
          <p:nvPr/>
        </p:nvSpPr>
        <p:spPr>
          <a:xfrm>
            <a:off x="1463040" y="1956197"/>
            <a:ext cx="6881706" cy="2585283"/>
          </a:xfrm>
          <a:prstGeom prst="rect">
            <a:avLst/>
          </a:prstGeom>
          <a:noFill/>
          <a:ln>
            <a:noFill/>
          </a:ln>
        </p:spPr>
        <p:txBody>
          <a:bodyPr spcFirstLastPara="1" wrap="square" lIns="91425" tIns="45700" rIns="91425" bIns="45700" anchor="t" anchorCtr="0">
            <a:spAutoFit/>
          </a:bodyPr>
          <a:lstStyle/>
          <a:p>
            <a:pPr lvl="0">
              <a:buClr>
                <a:schemeClr val="tx1"/>
              </a:buClr>
              <a:buSzPts val="1800"/>
            </a:pPr>
            <a:r>
              <a:rPr lang="fr-FR" sz="1800" dirty="0">
                <a:solidFill>
                  <a:schemeClr val="dk1"/>
                </a:solidFill>
              </a:rPr>
              <a:t>1 - Le premier jeu de données :</a:t>
            </a:r>
          </a:p>
          <a:p>
            <a:pPr lvl="0">
              <a:buClr>
                <a:schemeClr val="tx1"/>
              </a:buClr>
              <a:buSzPts val="1800"/>
            </a:pPr>
            <a:endParaRPr lang="fr-FR" sz="1800" dirty="0"/>
          </a:p>
          <a:p>
            <a:pPr marL="285750" lvl="0" indent="-285750">
              <a:buClr>
                <a:schemeClr val="tx1"/>
              </a:buClr>
              <a:buSzPts val="1400"/>
              <a:buFont typeface="Wingdings" panose="05000000000000000000" pitchFamily="2" charset="2"/>
              <a:buChar char="ü"/>
            </a:pPr>
            <a:r>
              <a:rPr lang="fr-FR" sz="1800" dirty="0">
                <a:solidFill>
                  <a:schemeClr val="dk1"/>
                </a:solidFill>
              </a:rPr>
              <a:t>Le premier jeu de données comporte les mots : </a:t>
            </a:r>
          </a:p>
          <a:p>
            <a:pPr lvl="0">
              <a:buClr>
                <a:schemeClr val="tx1"/>
              </a:buClr>
              <a:buSzPts val="1400"/>
            </a:pPr>
            <a:r>
              <a:rPr lang="fr-FR" sz="1800" dirty="0">
                <a:solidFill>
                  <a:schemeClr val="dk1"/>
                </a:solidFill>
              </a:rPr>
              <a:t> - Covid19 </a:t>
            </a:r>
          </a:p>
          <a:p>
            <a:pPr lvl="0">
              <a:buClr>
                <a:schemeClr val="tx1"/>
              </a:buClr>
              <a:buSzPts val="1400"/>
            </a:pPr>
            <a:r>
              <a:rPr lang="fr-FR" sz="1800" dirty="0">
                <a:solidFill>
                  <a:schemeClr val="dk1"/>
                </a:solidFill>
              </a:rPr>
              <a:t> - </a:t>
            </a:r>
            <a:r>
              <a:rPr lang="fr-FR" sz="1800" dirty="0" err="1">
                <a:solidFill>
                  <a:schemeClr val="dk1"/>
                </a:solidFill>
              </a:rPr>
              <a:t>Severity</a:t>
            </a:r>
            <a:endParaRPr lang="fr-FR" sz="1800" dirty="0">
              <a:solidFill>
                <a:schemeClr val="dk1"/>
              </a:solidFill>
            </a:endParaRPr>
          </a:p>
          <a:p>
            <a:pPr lvl="0">
              <a:buClr>
                <a:schemeClr val="tx1"/>
              </a:buClr>
              <a:buSzPts val="1400"/>
            </a:pPr>
            <a:r>
              <a:rPr lang="fr-FR" sz="1800" dirty="0">
                <a:solidFill>
                  <a:schemeClr val="dk1"/>
                </a:solidFill>
              </a:rPr>
              <a:t> - </a:t>
            </a:r>
            <a:r>
              <a:rPr lang="fr-FR" sz="1800" dirty="0" err="1">
                <a:solidFill>
                  <a:schemeClr val="dk1"/>
                </a:solidFill>
              </a:rPr>
              <a:t>Obesity</a:t>
            </a:r>
            <a:r>
              <a:rPr lang="fr-FR" sz="1800" dirty="0">
                <a:solidFill>
                  <a:schemeClr val="dk1"/>
                </a:solidFill>
              </a:rPr>
              <a:t> </a:t>
            </a:r>
          </a:p>
          <a:p>
            <a:pPr lvl="0">
              <a:buClr>
                <a:schemeClr val="tx1"/>
              </a:buClr>
              <a:buSzPts val="1400"/>
            </a:pPr>
            <a:endParaRPr lang="fr-FR" sz="1800" dirty="0"/>
          </a:p>
          <a:p>
            <a:pPr marL="285750" lvl="0" indent="-285750">
              <a:buClr>
                <a:schemeClr val="tx1"/>
              </a:buClr>
              <a:buSzPts val="1400"/>
              <a:buFont typeface="Wingdings" panose="05000000000000000000" pitchFamily="2" charset="2"/>
              <a:buChar char="ü"/>
            </a:pPr>
            <a:r>
              <a:rPr lang="fr-FR" sz="1800" dirty="0">
                <a:solidFill>
                  <a:schemeClr val="dk1"/>
                </a:solidFill>
              </a:rPr>
              <a:t>Le but étant d’extraire la relation entre les deux maladies.</a:t>
            </a:r>
            <a:endParaRPr lang="fr-FR" sz="1800" dirty="0"/>
          </a:p>
          <a:p>
            <a:pPr marL="374650" lvl="0" indent="-285750">
              <a:buClr>
                <a:schemeClr val="tx1"/>
              </a:buClr>
              <a:buSzPts val="1400"/>
              <a:buFont typeface="Wingdings" panose="05000000000000000000" pitchFamily="2" charset="2"/>
              <a:buChar char="ü"/>
            </a:pPr>
            <a:endParaRPr lang="fr-FR" sz="1800" dirty="0">
              <a:solidFill>
                <a:schemeClr val="dk1"/>
              </a:solidFill>
            </a:endParaRPr>
          </a:p>
        </p:txBody>
      </p:sp>
      <p:pic>
        <p:nvPicPr>
          <p:cNvPr id="272" name="Google Shape;272;p5"/>
          <p:cNvPicPr preferRelativeResize="0"/>
          <p:nvPr/>
        </p:nvPicPr>
        <p:blipFill rotWithShape="1">
          <a:blip r:embed="rId3">
            <a:alphaModFix/>
          </a:blip>
          <a:srcRect/>
          <a:stretch/>
        </p:blipFill>
        <p:spPr>
          <a:xfrm>
            <a:off x="91763" y="441866"/>
            <a:ext cx="3186530" cy="1685213"/>
          </a:xfrm>
          <a:prstGeom prst="rect">
            <a:avLst/>
          </a:prstGeom>
          <a:noFill/>
          <a:ln>
            <a:noFill/>
          </a:ln>
        </p:spPr>
      </p:pic>
      <p:pic>
        <p:nvPicPr>
          <p:cNvPr id="273" name="Google Shape;273;p5"/>
          <p:cNvPicPr preferRelativeResize="0"/>
          <p:nvPr/>
        </p:nvPicPr>
        <p:blipFill rotWithShape="1">
          <a:blip r:embed="rId4">
            <a:alphaModFix/>
          </a:blip>
          <a:srcRect/>
          <a:stretch/>
        </p:blipFill>
        <p:spPr>
          <a:xfrm>
            <a:off x="3278294" y="2482337"/>
            <a:ext cx="2529486" cy="2179157"/>
          </a:xfrm>
          <a:prstGeom prst="rect">
            <a:avLst/>
          </a:prstGeom>
          <a:noFill/>
          <a:ln>
            <a:noFill/>
          </a:ln>
        </p:spPr>
      </p:pic>
      <p:pic>
        <p:nvPicPr>
          <p:cNvPr id="274" name="Google Shape;274;p5"/>
          <p:cNvPicPr preferRelativeResize="0"/>
          <p:nvPr/>
        </p:nvPicPr>
        <p:blipFill rotWithShape="1">
          <a:blip r:embed="rId5">
            <a:alphaModFix/>
          </a:blip>
          <a:srcRect/>
          <a:stretch/>
        </p:blipFill>
        <p:spPr>
          <a:xfrm>
            <a:off x="5631725" y="482006"/>
            <a:ext cx="3075072" cy="1645074"/>
          </a:xfrm>
          <a:prstGeom prst="rect">
            <a:avLst/>
          </a:prstGeom>
          <a:noFill/>
          <a:ln>
            <a:noFill/>
          </a:ln>
        </p:spPr>
      </p:pic>
      <p:sp>
        <p:nvSpPr>
          <p:cNvPr id="275" name="Google Shape;275;p5"/>
          <p:cNvSpPr txBox="1"/>
          <p:nvPr/>
        </p:nvSpPr>
        <p:spPr>
          <a:xfrm>
            <a:off x="3191783" y="1190215"/>
            <a:ext cx="2526453" cy="61555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fr-FR" sz="2000" b="0" i="0" u="none" strike="noStrike" cap="none">
                <a:solidFill>
                  <a:schemeClr val="dk1"/>
                </a:solidFill>
                <a:latin typeface="Arial"/>
                <a:ea typeface="Arial"/>
                <a:cs typeface="Arial"/>
                <a:sym typeface="Arial"/>
              </a:rPr>
              <a:t>Premier cocluster</a:t>
            </a:r>
            <a:endParaRPr sz="20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fr-FR" sz="1400" b="0" i="0" u="none" strike="noStrike" cap="none">
                <a:solidFill>
                  <a:schemeClr val="dk1"/>
                </a:solidFill>
                <a:latin typeface="Arial"/>
                <a:ea typeface="Arial"/>
                <a:cs typeface="Arial"/>
                <a:sym typeface="Arial"/>
              </a:rPr>
              <a:t>Obésité et sévérité</a:t>
            </a:r>
            <a:endParaRPr/>
          </a:p>
        </p:txBody>
      </p:sp>
      <p:sp>
        <p:nvSpPr>
          <p:cNvPr id="276" name="Google Shape;276;p5"/>
          <p:cNvSpPr txBox="1"/>
          <p:nvPr/>
        </p:nvSpPr>
        <p:spPr>
          <a:xfrm>
            <a:off x="3191783" y="1220542"/>
            <a:ext cx="2526453" cy="61555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fr-FR" sz="2000" b="0" i="0" u="none" strike="noStrike" cap="none">
                <a:solidFill>
                  <a:schemeClr val="dk1"/>
                </a:solidFill>
                <a:latin typeface="Arial"/>
                <a:ea typeface="Arial"/>
                <a:cs typeface="Arial"/>
                <a:sym typeface="Arial"/>
              </a:rPr>
              <a:t>Deuxième cocluster</a:t>
            </a:r>
            <a:endParaRPr sz="20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fr-FR" sz="1400" b="0" i="0" u="none" strike="noStrike" cap="none">
                <a:solidFill>
                  <a:schemeClr val="dk1"/>
                </a:solidFill>
                <a:latin typeface="Arial"/>
                <a:ea typeface="Arial"/>
                <a:cs typeface="Arial"/>
                <a:sym typeface="Arial"/>
              </a:rPr>
              <a:t>Symptômes </a:t>
            </a:r>
            <a:endParaRPr/>
          </a:p>
        </p:txBody>
      </p:sp>
      <p:pic>
        <p:nvPicPr>
          <p:cNvPr id="277" name="Google Shape;277;p5"/>
          <p:cNvPicPr preferRelativeResize="0"/>
          <p:nvPr/>
        </p:nvPicPr>
        <p:blipFill rotWithShape="1">
          <a:blip r:embed="rId6">
            <a:alphaModFix/>
          </a:blip>
          <a:srcRect/>
          <a:stretch/>
        </p:blipFill>
        <p:spPr>
          <a:xfrm>
            <a:off x="101464" y="441866"/>
            <a:ext cx="3167127" cy="1624168"/>
          </a:xfrm>
          <a:prstGeom prst="rect">
            <a:avLst/>
          </a:prstGeom>
          <a:noFill/>
          <a:ln>
            <a:noFill/>
          </a:ln>
        </p:spPr>
      </p:pic>
      <p:pic>
        <p:nvPicPr>
          <p:cNvPr id="278" name="Google Shape;278;p5"/>
          <p:cNvPicPr preferRelativeResize="0"/>
          <p:nvPr/>
        </p:nvPicPr>
        <p:blipFill rotWithShape="1">
          <a:blip r:embed="rId7">
            <a:alphaModFix/>
          </a:blip>
          <a:srcRect/>
          <a:stretch/>
        </p:blipFill>
        <p:spPr>
          <a:xfrm>
            <a:off x="3387196" y="2382545"/>
            <a:ext cx="2369608" cy="2378739"/>
          </a:xfrm>
          <a:prstGeom prst="rect">
            <a:avLst/>
          </a:prstGeom>
          <a:noFill/>
          <a:ln>
            <a:noFill/>
          </a:ln>
        </p:spPr>
      </p:pic>
      <p:pic>
        <p:nvPicPr>
          <p:cNvPr id="279" name="Google Shape;279;p5"/>
          <p:cNvPicPr preferRelativeResize="0"/>
          <p:nvPr/>
        </p:nvPicPr>
        <p:blipFill rotWithShape="1">
          <a:blip r:embed="rId8">
            <a:alphaModFix/>
          </a:blip>
          <a:srcRect/>
          <a:stretch/>
        </p:blipFill>
        <p:spPr>
          <a:xfrm>
            <a:off x="5674441" y="459891"/>
            <a:ext cx="3031221" cy="168930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271"/>
                                        </p:tgtEl>
                                      </p:cBhvr>
                                    </p:animEffect>
                                    <p:set>
                                      <p:cBhvr>
                                        <p:cTn id="15" dur="1" fill="hold">
                                          <p:stCondLst>
                                            <p:cond delay="500"/>
                                          </p:stCondLst>
                                        </p:cTn>
                                        <p:tgtEl>
                                          <p:spTgt spid="27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69"/>
                                        </p:tgtEl>
                                      </p:cBhvr>
                                    </p:animEffect>
                                    <p:set>
                                      <p:cBhvr>
                                        <p:cTn id="20" dur="1" fill="hold">
                                          <p:stCondLst>
                                            <p:cond delay="500"/>
                                          </p:stCondLst>
                                        </p:cTn>
                                        <p:tgtEl>
                                          <p:spTgt spid="26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75"/>
                                        </p:tgtEl>
                                        <p:attrNameLst>
                                          <p:attrName>style.visibility</p:attrName>
                                        </p:attrNameLst>
                                      </p:cBhvr>
                                      <p:to>
                                        <p:strVal val="visible"/>
                                      </p:to>
                                    </p:set>
                                    <p:animEffect transition="in" filter="fade">
                                      <p:cBhvr>
                                        <p:cTn id="25" dur="500"/>
                                        <p:tgtEl>
                                          <p:spTgt spid="27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7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7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1"/>
                                          </p:stCondLst>
                                        </p:cTn>
                                        <p:tgtEl>
                                          <p:spTgt spid="275"/>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1"/>
                                          </p:stCondLst>
                                        </p:cTn>
                                        <p:tgtEl>
                                          <p:spTgt spid="272"/>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1"/>
                                          </p:stCondLst>
                                        </p:cTn>
                                        <p:tgtEl>
                                          <p:spTgt spid="274"/>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1"/>
                                          </p:stCondLst>
                                        </p:cTn>
                                        <p:tgtEl>
                                          <p:spTgt spid="27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76"/>
                                        </p:tgtEl>
                                        <p:attrNameLst>
                                          <p:attrName>style.visibility</p:attrName>
                                        </p:attrNameLst>
                                      </p:cBhvr>
                                      <p:to>
                                        <p:strVal val="visible"/>
                                      </p:to>
                                    </p:set>
                                    <p:animEffect transition="in" filter="fade">
                                      <p:cBhvr>
                                        <p:cTn id="52" dur="500"/>
                                        <p:tgtEl>
                                          <p:spTgt spid="276"/>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7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7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6"/>
          <p:cNvSpPr txBox="1">
            <a:spLocks noGrp="1"/>
          </p:cNvSpPr>
          <p:nvPr>
            <p:ph type="title"/>
          </p:nvPr>
        </p:nvSpPr>
        <p:spPr>
          <a:xfrm>
            <a:off x="2667216" y="363965"/>
            <a:ext cx="5991362" cy="645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fr-FR" sz="3200" dirty="0"/>
              <a:t>Résultats et discussion</a:t>
            </a:r>
            <a:endParaRPr dirty="0"/>
          </a:p>
        </p:txBody>
      </p:sp>
      <p:sp>
        <p:nvSpPr>
          <p:cNvPr id="285" name="Google Shape;285;p6"/>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fr-FR"/>
              <a:t>7</a:t>
            </a:fld>
            <a:endParaRPr/>
          </a:p>
        </p:txBody>
      </p:sp>
      <p:sp>
        <p:nvSpPr>
          <p:cNvPr id="286" name="Google Shape;286;p6"/>
          <p:cNvSpPr txBox="1"/>
          <p:nvPr/>
        </p:nvSpPr>
        <p:spPr>
          <a:xfrm>
            <a:off x="1976212" y="1719678"/>
            <a:ext cx="6881706" cy="2800726"/>
          </a:xfrm>
          <a:prstGeom prst="rect">
            <a:avLst/>
          </a:prstGeom>
          <a:noFill/>
          <a:ln>
            <a:noFill/>
          </a:ln>
        </p:spPr>
        <p:txBody>
          <a:bodyPr spcFirstLastPara="1" wrap="square" lIns="91425" tIns="45700" rIns="91425" bIns="45700" anchor="t" anchorCtr="0">
            <a:spAutoFit/>
          </a:bodyPr>
          <a:lstStyle/>
          <a:p>
            <a:pPr marL="342900" lvl="0" indent="-342900">
              <a:buClr>
                <a:schemeClr val="tx1"/>
              </a:buClr>
              <a:buFont typeface="Wingdings" panose="05000000000000000000" pitchFamily="2" charset="2"/>
              <a:buChar char="ü"/>
            </a:pPr>
            <a:r>
              <a:rPr lang="fr-FR" sz="1800" dirty="0">
                <a:solidFill>
                  <a:schemeClr val="dk1"/>
                </a:solidFill>
              </a:rPr>
              <a:t>2. Le deuxième jeu de données :</a:t>
            </a:r>
          </a:p>
          <a:p>
            <a:pPr lvl="0">
              <a:buClr>
                <a:schemeClr val="tx1"/>
              </a:buClr>
            </a:pPr>
            <a:endParaRPr lang="fr-FR" sz="1800" dirty="0"/>
          </a:p>
          <a:p>
            <a:pPr marL="285750" lvl="0" indent="-285750">
              <a:buClr>
                <a:schemeClr val="tx1"/>
              </a:buClr>
              <a:buSzPts val="1400"/>
              <a:buFont typeface="Wingdings" panose="05000000000000000000" pitchFamily="2" charset="2"/>
              <a:buChar char="ü"/>
            </a:pPr>
            <a:r>
              <a:rPr lang="fr-FR" sz="1800" dirty="0">
                <a:solidFill>
                  <a:schemeClr val="dk1"/>
                </a:solidFill>
              </a:rPr>
              <a:t>Le deuxième jeu de données comporte les mots : </a:t>
            </a:r>
          </a:p>
          <a:p>
            <a:pPr marL="285750" lvl="0" indent="-285750">
              <a:buClr>
                <a:schemeClr val="tx1"/>
              </a:buClr>
              <a:buSzPts val="1400"/>
              <a:buFontTx/>
              <a:buChar char="-"/>
            </a:pPr>
            <a:r>
              <a:rPr lang="fr-FR" sz="1800" dirty="0">
                <a:solidFill>
                  <a:schemeClr val="dk1"/>
                </a:solidFill>
              </a:rPr>
              <a:t>Covid19 </a:t>
            </a:r>
          </a:p>
          <a:p>
            <a:pPr marL="285750" lvl="0" indent="-285750">
              <a:buClr>
                <a:schemeClr val="tx1"/>
              </a:buClr>
              <a:buSzPts val="1400"/>
              <a:buFontTx/>
              <a:buChar char="-"/>
            </a:pPr>
            <a:r>
              <a:rPr lang="fr-FR" sz="1800" dirty="0" err="1">
                <a:solidFill>
                  <a:schemeClr val="dk1"/>
                </a:solidFill>
              </a:rPr>
              <a:t>Severity</a:t>
            </a:r>
            <a:endParaRPr lang="fr-FR" sz="1800" dirty="0">
              <a:solidFill>
                <a:schemeClr val="dk1"/>
              </a:solidFill>
            </a:endParaRPr>
          </a:p>
          <a:p>
            <a:pPr marL="285750" lvl="0" indent="-285750">
              <a:buClr>
                <a:schemeClr val="tx1"/>
              </a:buClr>
              <a:buSzPts val="1400"/>
              <a:buFontTx/>
              <a:buChar char="-"/>
            </a:pPr>
            <a:r>
              <a:rPr lang="fr-FR" sz="1800" dirty="0">
                <a:solidFill>
                  <a:schemeClr val="dk1"/>
                </a:solidFill>
              </a:rPr>
              <a:t>Cancer</a:t>
            </a:r>
          </a:p>
          <a:p>
            <a:pPr marL="285750" lvl="0" indent="-285750">
              <a:buClr>
                <a:schemeClr val="tx1"/>
              </a:buClr>
              <a:buSzPts val="1400"/>
              <a:buFontTx/>
              <a:buChar char="-"/>
            </a:pPr>
            <a:endParaRPr lang="fr-FR" sz="1800" dirty="0"/>
          </a:p>
          <a:p>
            <a:pPr marL="285750" lvl="0" indent="-285750">
              <a:buClr>
                <a:schemeClr val="tx1"/>
              </a:buClr>
              <a:buSzPts val="1400"/>
              <a:buFont typeface="Wingdings" panose="05000000000000000000" pitchFamily="2" charset="2"/>
              <a:buChar char="ü"/>
            </a:pPr>
            <a:r>
              <a:rPr lang="fr-FR" sz="1800" dirty="0">
                <a:solidFill>
                  <a:schemeClr val="dk1"/>
                </a:solidFill>
              </a:rPr>
              <a:t>Le but étant d’extraire la relation entre les deux maladies.</a:t>
            </a:r>
            <a:endParaRPr lang="fr-FR" sz="1800" dirty="0"/>
          </a:p>
          <a:p>
            <a:pPr marL="374650" lvl="0" indent="-285750">
              <a:buClr>
                <a:schemeClr val="tx1"/>
              </a:buClr>
              <a:buSzPts val="1400"/>
              <a:buFont typeface="Wingdings" panose="05000000000000000000" pitchFamily="2" charset="2"/>
              <a:buChar char="ü"/>
            </a:pPr>
            <a:endParaRPr lang="fr-FR" sz="1800" dirty="0">
              <a:solidFill>
                <a:schemeClr val="dk1"/>
              </a:solidFil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p:txBody>
      </p:sp>
      <p:sp>
        <p:nvSpPr>
          <p:cNvPr id="287" name="Google Shape;287;p6"/>
          <p:cNvSpPr txBox="1"/>
          <p:nvPr/>
        </p:nvSpPr>
        <p:spPr>
          <a:xfrm>
            <a:off x="3369333" y="1173055"/>
            <a:ext cx="2526453" cy="61555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fr-FR" sz="2000" b="0" i="0" u="none" strike="noStrike" cap="none">
                <a:solidFill>
                  <a:schemeClr val="dk1"/>
                </a:solidFill>
                <a:latin typeface="Arial"/>
                <a:ea typeface="Arial"/>
                <a:cs typeface="Arial"/>
                <a:sym typeface="Arial"/>
              </a:rPr>
              <a:t>Premier cocluster</a:t>
            </a:r>
            <a:endParaRPr sz="20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fr-FR" sz="1400" b="0" i="0" u="none" strike="noStrike" cap="none">
                <a:solidFill>
                  <a:schemeClr val="dk1"/>
                </a:solidFill>
                <a:latin typeface="Arial"/>
                <a:ea typeface="Arial"/>
                <a:cs typeface="Arial"/>
                <a:sym typeface="Arial"/>
              </a:rPr>
              <a:t>Cancer et mortalité</a:t>
            </a:r>
            <a:endParaRPr/>
          </a:p>
        </p:txBody>
      </p:sp>
      <p:sp>
        <p:nvSpPr>
          <p:cNvPr id="288" name="Google Shape;288;p6"/>
          <p:cNvSpPr txBox="1"/>
          <p:nvPr/>
        </p:nvSpPr>
        <p:spPr>
          <a:xfrm>
            <a:off x="3413737" y="1173703"/>
            <a:ext cx="2526453" cy="61555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fr-FR" sz="2000" b="0" i="0" u="none" strike="noStrike" cap="none">
                <a:solidFill>
                  <a:schemeClr val="dk1"/>
                </a:solidFill>
                <a:latin typeface="Arial"/>
                <a:ea typeface="Arial"/>
                <a:cs typeface="Arial"/>
                <a:sym typeface="Arial"/>
              </a:rPr>
              <a:t>Deuxième cocluster</a:t>
            </a:r>
            <a:endParaRPr sz="20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fr-FR" sz="1400" b="0" i="0" u="none" strike="noStrike" cap="none">
                <a:solidFill>
                  <a:schemeClr val="dk1"/>
                </a:solidFill>
                <a:latin typeface="Arial"/>
                <a:ea typeface="Arial"/>
                <a:cs typeface="Arial"/>
                <a:sym typeface="Arial"/>
              </a:rPr>
              <a:t>Traitement &amp; prévention </a:t>
            </a:r>
            <a:endParaRPr/>
          </a:p>
        </p:txBody>
      </p:sp>
      <p:pic>
        <p:nvPicPr>
          <p:cNvPr id="289" name="Google Shape;289;p6"/>
          <p:cNvPicPr preferRelativeResize="0"/>
          <p:nvPr/>
        </p:nvPicPr>
        <p:blipFill rotWithShape="1">
          <a:blip r:embed="rId3">
            <a:alphaModFix/>
          </a:blip>
          <a:srcRect/>
          <a:stretch/>
        </p:blipFill>
        <p:spPr>
          <a:xfrm>
            <a:off x="139884" y="214875"/>
            <a:ext cx="3271766" cy="1701132"/>
          </a:xfrm>
          <a:prstGeom prst="rect">
            <a:avLst/>
          </a:prstGeom>
          <a:noFill/>
          <a:ln>
            <a:noFill/>
          </a:ln>
        </p:spPr>
      </p:pic>
      <p:pic>
        <p:nvPicPr>
          <p:cNvPr id="290" name="Google Shape;290;p6"/>
          <p:cNvPicPr preferRelativeResize="0"/>
          <p:nvPr/>
        </p:nvPicPr>
        <p:blipFill rotWithShape="1">
          <a:blip r:embed="rId4">
            <a:alphaModFix/>
          </a:blip>
          <a:srcRect/>
          <a:stretch/>
        </p:blipFill>
        <p:spPr>
          <a:xfrm>
            <a:off x="3513851" y="2685663"/>
            <a:ext cx="2145604" cy="2278812"/>
          </a:xfrm>
          <a:prstGeom prst="rect">
            <a:avLst/>
          </a:prstGeom>
          <a:noFill/>
          <a:ln>
            <a:noFill/>
          </a:ln>
        </p:spPr>
      </p:pic>
      <p:pic>
        <p:nvPicPr>
          <p:cNvPr id="291" name="Google Shape;291;p6"/>
          <p:cNvPicPr preferRelativeResize="0"/>
          <p:nvPr/>
        </p:nvPicPr>
        <p:blipFill rotWithShape="1">
          <a:blip r:embed="rId5">
            <a:alphaModFix/>
          </a:blip>
          <a:srcRect/>
          <a:stretch/>
        </p:blipFill>
        <p:spPr>
          <a:xfrm>
            <a:off x="5984593" y="345183"/>
            <a:ext cx="3051108" cy="1790532"/>
          </a:xfrm>
          <a:prstGeom prst="rect">
            <a:avLst/>
          </a:prstGeom>
          <a:noFill/>
          <a:ln>
            <a:noFill/>
          </a:ln>
        </p:spPr>
      </p:pic>
      <p:pic>
        <p:nvPicPr>
          <p:cNvPr id="292" name="Google Shape;292;p6"/>
          <p:cNvPicPr preferRelativeResize="0"/>
          <p:nvPr/>
        </p:nvPicPr>
        <p:blipFill rotWithShape="1">
          <a:blip r:embed="rId6">
            <a:alphaModFix/>
          </a:blip>
          <a:srcRect/>
          <a:stretch/>
        </p:blipFill>
        <p:spPr>
          <a:xfrm>
            <a:off x="139884" y="214875"/>
            <a:ext cx="3186611" cy="1672737"/>
          </a:xfrm>
          <a:prstGeom prst="rect">
            <a:avLst/>
          </a:prstGeom>
          <a:noFill/>
          <a:ln>
            <a:noFill/>
          </a:ln>
        </p:spPr>
      </p:pic>
      <p:pic>
        <p:nvPicPr>
          <p:cNvPr id="293" name="Google Shape;293;p6"/>
          <p:cNvPicPr preferRelativeResize="0"/>
          <p:nvPr/>
        </p:nvPicPr>
        <p:blipFill rotWithShape="1">
          <a:blip r:embed="rId7">
            <a:alphaModFix/>
          </a:blip>
          <a:srcRect/>
          <a:stretch/>
        </p:blipFill>
        <p:spPr>
          <a:xfrm>
            <a:off x="2833278" y="2133549"/>
            <a:ext cx="3474720" cy="2905012"/>
          </a:xfrm>
          <a:prstGeom prst="rect">
            <a:avLst/>
          </a:prstGeom>
          <a:noFill/>
          <a:ln>
            <a:noFill/>
          </a:ln>
        </p:spPr>
      </p:pic>
      <p:pic>
        <p:nvPicPr>
          <p:cNvPr id="294" name="Google Shape;294;p6"/>
          <p:cNvPicPr preferRelativeResize="0"/>
          <p:nvPr/>
        </p:nvPicPr>
        <p:blipFill rotWithShape="1">
          <a:blip r:embed="rId8">
            <a:alphaModFix/>
          </a:blip>
          <a:srcRect/>
          <a:stretch/>
        </p:blipFill>
        <p:spPr>
          <a:xfrm>
            <a:off x="6127311" y="382809"/>
            <a:ext cx="3051108" cy="17507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286"/>
                                        </p:tgtEl>
                                      </p:cBhvr>
                                    </p:animEffect>
                                    <p:set>
                                      <p:cBhvr>
                                        <p:cTn id="15" dur="1" fill="hold">
                                          <p:stCondLst>
                                            <p:cond delay="500"/>
                                          </p:stCondLst>
                                        </p:cTn>
                                        <p:tgtEl>
                                          <p:spTgt spid="28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84"/>
                                        </p:tgtEl>
                                      </p:cBhvr>
                                    </p:animEffect>
                                    <p:set>
                                      <p:cBhvr>
                                        <p:cTn id="20" dur="1" fill="hold">
                                          <p:stCondLst>
                                            <p:cond delay="500"/>
                                          </p:stCondLst>
                                        </p:cTn>
                                        <p:tgtEl>
                                          <p:spTgt spid="28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87"/>
                                        </p:tgtEl>
                                        <p:attrNameLst>
                                          <p:attrName>style.visibility</p:attrName>
                                        </p:attrNameLst>
                                      </p:cBhvr>
                                      <p:to>
                                        <p:strVal val="visible"/>
                                      </p:to>
                                    </p:set>
                                    <p:animEffect transition="in" filter="fade">
                                      <p:cBhvr>
                                        <p:cTn id="25" dur="500"/>
                                        <p:tgtEl>
                                          <p:spTgt spid="28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8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9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9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1"/>
                                          </p:stCondLst>
                                        </p:cTn>
                                        <p:tgtEl>
                                          <p:spTgt spid="287"/>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1"/>
                                          </p:stCondLst>
                                        </p:cTn>
                                        <p:tgtEl>
                                          <p:spTgt spid="289"/>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1"/>
                                          </p:stCondLst>
                                        </p:cTn>
                                        <p:tgtEl>
                                          <p:spTgt spid="291"/>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1"/>
                                          </p:stCondLst>
                                        </p:cTn>
                                        <p:tgtEl>
                                          <p:spTgt spid="29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8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29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9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7"/>
          <p:cNvSpPr txBox="1">
            <a:spLocks noGrp="1"/>
          </p:cNvSpPr>
          <p:nvPr>
            <p:ph type="title"/>
          </p:nvPr>
        </p:nvSpPr>
        <p:spPr>
          <a:xfrm>
            <a:off x="2667216" y="363965"/>
            <a:ext cx="5517228" cy="645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fr-FR" sz="3200" dirty="0"/>
              <a:t>Résultats et discussion</a:t>
            </a:r>
            <a:endParaRPr dirty="0"/>
          </a:p>
        </p:txBody>
      </p:sp>
      <p:sp>
        <p:nvSpPr>
          <p:cNvPr id="300" name="Google Shape;300;p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fr-FR"/>
              <a:t>8</a:t>
            </a:fld>
            <a:endParaRPr/>
          </a:p>
        </p:txBody>
      </p:sp>
      <p:sp>
        <p:nvSpPr>
          <p:cNvPr id="301" name="Google Shape;301;p7"/>
          <p:cNvSpPr txBox="1"/>
          <p:nvPr/>
        </p:nvSpPr>
        <p:spPr>
          <a:xfrm>
            <a:off x="1463039" y="1749940"/>
            <a:ext cx="6881706" cy="2585283"/>
          </a:xfrm>
          <a:prstGeom prst="rect">
            <a:avLst/>
          </a:prstGeom>
          <a:noFill/>
          <a:ln>
            <a:noFill/>
          </a:ln>
        </p:spPr>
        <p:txBody>
          <a:bodyPr spcFirstLastPara="1" wrap="square" lIns="91425" tIns="45700" rIns="91425" bIns="45700" anchor="t" anchorCtr="0">
            <a:spAutoFit/>
          </a:bodyPr>
          <a:lstStyle/>
          <a:p>
            <a:pPr marL="342900" lvl="0" indent="-342900">
              <a:buClr>
                <a:schemeClr val="tx1"/>
              </a:buClr>
              <a:buFont typeface="Wingdings" panose="05000000000000000000" pitchFamily="2" charset="2"/>
              <a:buChar char="ü"/>
            </a:pPr>
            <a:r>
              <a:rPr lang="fr-FR" sz="1800" dirty="0">
                <a:solidFill>
                  <a:schemeClr val="dk1"/>
                </a:solidFill>
              </a:rPr>
              <a:t>3. Le </a:t>
            </a:r>
            <a:r>
              <a:rPr lang="fr-FR" sz="1800" dirty="0" err="1">
                <a:solidFill>
                  <a:schemeClr val="dk1"/>
                </a:solidFill>
              </a:rPr>
              <a:t>troisème</a:t>
            </a:r>
            <a:r>
              <a:rPr lang="fr-FR" sz="1800" dirty="0">
                <a:solidFill>
                  <a:schemeClr val="dk1"/>
                </a:solidFill>
              </a:rPr>
              <a:t> jeu de données :</a:t>
            </a:r>
          </a:p>
          <a:p>
            <a:pPr lvl="0">
              <a:buClr>
                <a:schemeClr val="tx1"/>
              </a:buClr>
            </a:pPr>
            <a:endParaRPr lang="fr-FR" sz="1800" dirty="0"/>
          </a:p>
          <a:p>
            <a:pPr marL="285750" lvl="0" indent="-285750">
              <a:buClr>
                <a:schemeClr val="tx1"/>
              </a:buClr>
              <a:buSzPts val="1400"/>
              <a:buFont typeface="Wingdings" panose="05000000000000000000" pitchFamily="2" charset="2"/>
              <a:buChar char="ü"/>
            </a:pPr>
            <a:r>
              <a:rPr lang="fr-FR" sz="1800" dirty="0">
                <a:solidFill>
                  <a:schemeClr val="dk1"/>
                </a:solidFill>
              </a:rPr>
              <a:t>Le troisième jeu de données comporte les mots : </a:t>
            </a:r>
          </a:p>
          <a:p>
            <a:pPr marL="285750" lvl="0" indent="-285750">
              <a:buClr>
                <a:schemeClr val="tx1"/>
              </a:buClr>
              <a:buSzPts val="1400"/>
              <a:buFontTx/>
              <a:buChar char="-"/>
            </a:pPr>
            <a:r>
              <a:rPr lang="fr-FR" sz="1800" dirty="0">
                <a:solidFill>
                  <a:schemeClr val="dk1"/>
                </a:solidFill>
              </a:rPr>
              <a:t>Covid19 </a:t>
            </a:r>
          </a:p>
          <a:p>
            <a:pPr marL="285750" lvl="0" indent="-285750">
              <a:buClr>
                <a:schemeClr val="tx1"/>
              </a:buClr>
              <a:buSzPts val="1400"/>
              <a:buFontTx/>
              <a:buChar char="-"/>
            </a:pPr>
            <a:r>
              <a:rPr lang="fr-FR" sz="1800" dirty="0" err="1">
                <a:solidFill>
                  <a:schemeClr val="dk1"/>
                </a:solidFill>
              </a:rPr>
              <a:t>Severity</a:t>
            </a:r>
            <a:endParaRPr lang="fr-FR" sz="1800" dirty="0">
              <a:solidFill>
                <a:schemeClr val="dk1"/>
              </a:solidFill>
            </a:endParaRPr>
          </a:p>
          <a:p>
            <a:pPr marL="285750" lvl="0" indent="-285750">
              <a:buClr>
                <a:schemeClr val="tx1"/>
              </a:buClr>
              <a:buSzPts val="1400"/>
              <a:buFontTx/>
              <a:buChar char="-"/>
            </a:pPr>
            <a:r>
              <a:rPr lang="fr-FR" sz="1800" dirty="0">
                <a:solidFill>
                  <a:schemeClr val="dk1"/>
                </a:solidFill>
              </a:rPr>
              <a:t>Pneumonie</a:t>
            </a:r>
          </a:p>
          <a:p>
            <a:pPr marL="285750" lvl="0" indent="-285750">
              <a:buClr>
                <a:schemeClr val="tx1"/>
              </a:buClr>
              <a:buSzPts val="1400"/>
              <a:buFontTx/>
              <a:buChar char="-"/>
            </a:pPr>
            <a:endParaRPr lang="fr-FR" sz="1800" dirty="0"/>
          </a:p>
          <a:p>
            <a:pPr marL="285750" lvl="0" indent="-285750">
              <a:buClr>
                <a:schemeClr val="tx1"/>
              </a:buClr>
              <a:buSzPts val="1400"/>
              <a:buFont typeface="Wingdings" panose="05000000000000000000" pitchFamily="2" charset="2"/>
              <a:buChar char="ü"/>
            </a:pPr>
            <a:r>
              <a:rPr lang="fr-FR" sz="1800" dirty="0">
                <a:solidFill>
                  <a:schemeClr val="dk1"/>
                </a:solidFill>
              </a:rPr>
              <a:t>Le but étant d’extraire la relation entre les deux maladies.</a:t>
            </a:r>
            <a:endParaRPr lang="fr-FR" sz="1800" dirty="0"/>
          </a:p>
          <a:p>
            <a:pPr marL="374650" lvl="0" indent="-285750">
              <a:buClr>
                <a:schemeClr val="tx1"/>
              </a:buClr>
              <a:buSzPts val="1400"/>
              <a:buFont typeface="Wingdings" panose="05000000000000000000" pitchFamily="2" charset="2"/>
              <a:buChar char="ü"/>
            </a:pPr>
            <a:endParaRPr lang="fr-FR" sz="1800" dirty="0">
              <a:solidFill>
                <a:schemeClr val="dk1"/>
              </a:solidFill>
            </a:endParaRPr>
          </a:p>
        </p:txBody>
      </p:sp>
      <p:sp>
        <p:nvSpPr>
          <p:cNvPr id="302" name="Google Shape;302;p7"/>
          <p:cNvSpPr txBox="1"/>
          <p:nvPr/>
        </p:nvSpPr>
        <p:spPr>
          <a:xfrm>
            <a:off x="3369333" y="1173055"/>
            <a:ext cx="2526453" cy="56169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fr-FR" sz="2000" b="0" i="0" u="none" strike="noStrike" cap="none">
                <a:solidFill>
                  <a:schemeClr val="dk1"/>
                </a:solidFill>
                <a:latin typeface="Arial"/>
                <a:ea typeface="Arial"/>
                <a:cs typeface="Arial"/>
                <a:sym typeface="Arial"/>
              </a:rPr>
              <a:t>Premier cocluster</a:t>
            </a:r>
            <a:endParaRPr sz="20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fr-FR" sz="1050" b="0" i="0" u="none" strike="noStrike" cap="none">
                <a:solidFill>
                  <a:schemeClr val="dk1"/>
                </a:solidFill>
                <a:latin typeface="Arial"/>
                <a:ea typeface="Arial"/>
                <a:cs typeface="Arial"/>
                <a:sym typeface="Arial"/>
              </a:rPr>
              <a:t>Pneumonie et maladies psychiatriques</a:t>
            </a:r>
            <a:endParaRPr/>
          </a:p>
        </p:txBody>
      </p:sp>
      <p:sp>
        <p:nvSpPr>
          <p:cNvPr id="303" name="Google Shape;303;p7"/>
          <p:cNvSpPr txBox="1"/>
          <p:nvPr/>
        </p:nvSpPr>
        <p:spPr>
          <a:xfrm>
            <a:off x="3326792" y="1568544"/>
            <a:ext cx="2526453" cy="61555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fr-FR" sz="2000" b="0" i="0" u="none" strike="noStrike" cap="none">
                <a:solidFill>
                  <a:schemeClr val="dk1"/>
                </a:solidFill>
                <a:latin typeface="Arial"/>
                <a:ea typeface="Arial"/>
                <a:cs typeface="Arial"/>
                <a:sym typeface="Arial"/>
              </a:rPr>
              <a:t>Deuxième cocluster</a:t>
            </a:r>
            <a:endParaRPr sz="20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fr-FR" sz="1400" b="0" i="0" u="none" strike="noStrike" cap="none">
                <a:solidFill>
                  <a:schemeClr val="dk1"/>
                </a:solidFill>
                <a:latin typeface="Arial"/>
                <a:ea typeface="Arial"/>
                <a:cs typeface="Arial"/>
                <a:sym typeface="Arial"/>
              </a:rPr>
              <a:t>Pneumonie et Cancer </a:t>
            </a:r>
            <a:endParaRPr/>
          </a:p>
        </p:txBody>
      </p:sp>
      <p:pic>
        <p:nvPicPr>
          <p:cNvPr id="304" name="Google Shape;304;p7"/>
          <p:cNvPicPr preferRelativeResize="0"/>
          <p:nvPr/>
        </p:nvPicPr>
        <p:blipFill rotWithShape="1">
          <a:blip r:embed="rId3">
            <a:alphaModFix/>
          </a:blip>
          <a:srcRect/>
          <a:stretch/>
        </p:blipFill>
        <p:spPr>
          <a:xfrm>
            <a:off x="13557" y="686615"/>
            <a:ext cx="3381614" cy="1722969"/>
          </a:xfrm>
          <a:prstGeom prst="rect">
            <a:avLst/>
          </a:prstGeom>
          <a:noFill/>
          <a:ln>
            <a:noFill/>
          </a:ln>
        </p:spPr>
      </p:pic>
      <p:pic>
        <p:nvPicPr>
          <p:cNvPr id="305" name="Google Shape;305;p7"/>
          <p:cNvPicPr preferRelativeResize="0"/>
          <p:nvPr/>
        </p:nvPicPr>
        <p:blipFill rotWithShape="1">
          <a:blip r:embed="rId4">
            <a:alphaModFix/>
          </a:blip>
          <a:srcRect/>
          <a:stretch/>
        </p:blipFill>
        <p:spPr>
          <a:xfrm>
            <a:off x="3326792" y="2408629"/>
            <a:ext cx="2610881" cy="2680234"/>
          </a:xfrm>
          <a:prstGeom prst="rect">
            <a:avLst/>
          </a:prstGeom>
          <a:noFill/>
          <a:ln>
            <a:noFill/>
          </a:ln>
        </p:spPr>
      </p:pic>
      <p:pic>
        <p:nvPicPr>
          <p:cNvPr id="306" name="Google Shape;306;p7"/>
          <p:cNvPicPr preferRelativeResize="0"/>
          <p:nvPr/>
        </p:nvPicPr>
        <p:blipFill rotWithShape="1">
          <a:blip r:embed="rId5">
            <a:alphaModFix/>
          </a:blip>
          <a:srcRect/>
          <a:stretch/>
        </p:blipFill>
        <p:spPr>
          <a:xfrm>
            <a:off x="6040120" y="685660"/>
            <a:ext cx="3103880" cy="1722969"/>
          </a:xfrm>
          <a:prstGeom prst="rect">
            <a:avLst/>
          </a:prstGeom>
          <a:noFill/>
          <a:ln>
            <a:noFill/>
          </a:ln>
        </p:spPr>
      </p:pic>
      <p:pic>
        <p:nvPicPr>
          <p:cNvPr id="307" name="Google Shape;307;p7"/>
          <p:cNvPicPr preferRelativeResize="0"/>
          <p:nvPr/>
        </p:nvPicPr>
        <p:blipFill rotWithShape="1">
          <a:blip r:embed="rId6">
            <a:alphaModFix/>
          </a:blip>
          <a:srcRect/>
          <a:stretch/>
        </p:blipFill>
        <p:spPr>
          <a:xfrm>
            <a:off x="-11673" y="699348"/>
            <a:ext cx="3386211" cy="1709281"/>
          </a:xfrm>
          <a:prstGeom prst="rect">
            <a:avLst/>
          </a:prstGeom>
          <a:noFill/>
          <a:ln>
            <a:noFill/>
          </a:ln>
        </p:spPr>
      </p:pic>
      <p:pic>
        <p:nvPicPr>
          <p:cNvPr id="308" name="Google Shape;308;p7"/>
          <p:cNvPicPr preferRelativeResize="0"/>
          <p:nvPr/>
        </p:nvPicPr>
        <p:blipFill rotWithShape="1">
          <a:blip r:embed="rId7">
            <a:alphaModFix/>
          </a:blip>
          <a:srcRect/>
          <a:stretch/>
        </p:blipFill>
        <p:spPr>
          <a:xfrm>
            <a:off x="6332203" y="459002"/>
            <a:ext cx="2610881" cy="345018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301"/>
                                        </p:tgtEl>
                                      </p:cBhvr>
                                    </p:animEffect>
                                    <p:set>
                                      <p:cBhvr>
                                        <p:cTn id="15" dur="1" fill="hold">
                                          <p:stCondLst>
                                            <p:cond delay="500"/>
                                          </p:stCondLst>
                                        </p:cTn>
                                        <p:tgtEl>
                                          <p:spTgt spid="30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99"/>
                                        </p:tgtEl>
                                      </p:cBhvr>
                                    </p:animEffect>
                                    <p:set>
                                      <p:cBhvr>
                                        <p:cTn id="20" dur="1" fill="hold">
                                          <p:stCondLst>
                                            <p:cond delay="500"/>
                                          </p:stCondLst>
                                        </p:cTn>
                                        <p:tgtEl>
                                          <p:spTgt spid="29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02"/>
                                        </p:tgtEl>
                                        <p:attrNameLst>
                                          <p:attrName>style.visibility</p:attrName>
                                        </p:attrNameLst>
                                      </p:cBhvr>
                                      <p:to>
                                        <p:strVal val="visible"/>
                                      </p:to>
                                    </p:set>
                                    <p:animEffect transition="in" filter="fade">
                                      <p:cBhvr>
                                        <p:cTn id="25" dur="500"/>
                                        <p:tgtEl>
                                          <p:spTgt spid="30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0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0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0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1"/>
                                          </p:stCondLst>
                                        </p:cTn>
                                        <p:tgtEl>
                                          <p:spTgt spid="302"/>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1"/>
                                          </p:stCondLst>
                                        </p:cTn>
                                        <p:tgtEl>
                                          <p:spTgt spid="304"/>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1"/>
                                          </p:stCondLst>
                                        </p:cTn>
                                        <p:tgtEl>
                                          <p:spTgt spid="306"/>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1"/>
                                          </p:stCondLst>
                                        </p:cTn>
                                        <p:tgtEl>
                                          <p:spTgt spid="30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0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0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g1286ef59652_0_0"/>
          <p:cNvSpPr txBox="1">
            <a:spLocks noGrp="1"/>
          </p:cNvSpPr>
          <p:nvPr>
            <p:ph type="title"/>
          </p:nvPr>
        </p:nvSpPr>
        <p:spPr>
          <a:xfrm>
            <a:off x="2619022" y="510000"/>
            <a:ext cx="5712178"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Axe d’amélioration :</a:t>
            </a:r>
            <a:endParaRPr dirty="0"/>
          </a:p>
        </p:txBody>
      </p:sp>
      <p:sp>
        <p:nvSpPr>
          <p:cNvPr id="315" name="Google Shape;315;g1286ef59652_0_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fr-FR"/>
              <a:t>9</a:t>
            </a:fld>
            <a:endParaRPr/>
          </a:p>
        </p:txBody>
      </p:sp>
      <p:sp>
        <p:nvSpPr>
          <p:cNvPr id="7" name="Google Shape;314;g1286ef59652_0_0">
            <a:extLst>
              <a:ext uri="{FF2B5EF4-FFF2-40B4-BE49-F238E27FC236}">
                <a16:creationId xmlns:a16="http://schemas.microsoft.com/office/drawing/2014/main" id="{60523930-53C0-4BEF-121A-D935DEE72286}"/>
              </a:ext>
            </a:extLst>
          </p:cNvPr>
          <p:cNvSpPr txBox="1">
            <a:spLocks noGrp="1"/>
          </p:cNvSpPr>
          <p:nvPr>
            <p:ph type="body" idx="1"/>
          </p:nvPr>
        </p:nvSpPr>
        <p:spPr>
          <a:xfrm>
            <a:off x="724291" y="1614897"/>
            <a:ext cx="7335975" cy="2762700"/>
          </a:xfrm>
          <a:prstGeom prst="rect">
            <a:avLst/>
          </a:prstGeom>
        </p:spPr>
        <p:txBody>
          <a:bodyPr spcFirstLastPara="1" wrap="square" lIns="91425" tIns="91425" rIns="91425" bIns="91425" anchor="t" anchorCtr="0">
            <a:noAutofit/>
          </a:bodyPr>
          <a:lstStyle/>
          <a:p>
            <a:pPr>
              <a:buFont typeface="Arial"/>
              <a:buChar char="●"/>
            </a:pPr>
            <a:r>
              <a:rPr lang="fr-FR" sz="1800" dirty="0"/>
              <a:t>Elargir le Web </a:t>
            </a:r>
            <a:r>
              <a:rPr lang="fr-FR" sz="1800" dirty="0" err="1"/>
              <a:t>Scraping</a:t>
            </a:r>
            <a:r>
              <a:rPr lang="fr-FR" sz="1800" dirty="0"/>
              <a:t> sur d’autres ressources web disponibles ;</a:t>
            </a:r>
          </a:p>
          <a:p>
            <a:pPr>
              <a:buFont typeface="Arial"/>
              <a:buChar char="●"/>
            </a:pPr>
            <a:r>
              <a:rPr lang="fr-FR" sz="1800" dirty="0"/>
              <a:t>Utiliser d’autres approches d’</a:t>
            </a:r>
            <a:r>
              <a:rPr lang="fr-FR" sz="1800" dirty="0" err="1"/>
              <a:t>embedding</a:t>
            </a:r>
            <a:r>
              <a:rPr lang="fr-FR" sz="1800" dirty="0"/>
              <a:t> Co-Clustering.</a:t>
            </a:r>
          </a:p>
          <a:p>
            <a:pPr marL="457200" lvl="0" indent="-317500" algn="l" rtl="0">
              <a:spcBef>
                <a:spcPts val="600"/>
              </a:spcBef>
              <a:spcAft>
                <a:spcPts val="0"/>
              </a:spcAft>
              <a:buSzPts val="1400"/>
              <a:buChar char="●"/>
            </a:pPr>
            <a:r>
              <a:rPr lang="fr-FR" sz="1800" dirty="0"/>
              <a:t>Rendre l’application plus interactive en permettant à l’utilisateur de choisir les mots clés ;</a:t>
            </a:r>
          </a:p>
          <a:p>
            <a:pPr marL="457200" lvl="0" indent="-317500" algn="l" rtl="0">
              <a:spcBef>
                <a:spcPts val="600"/>
              </a:spcBef>
              <a:spcAft>
                <a:spcPts val="0"/>
              </a:spcAft>
              <a:buSzPts val="1400"/>
              <a:buChar char="●"/>
            </a:pPr>
            <a:r>
              <a:rPr lang="fr-FR" sz="1800" dirty="0"/>
              <a:t>Constituer une base de donnés comportant plusieurs maladies à la fois ;</a:t>
            </a:r>
          </a:p>
        </p:txBody>
      </p:sp>
    </p:spTree>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TotalTime>
  <Words>1193</Words>
  <Application>Microsoft Office PowerPoint</Application>
  <PresentationFormat>Affichage à l'écran (16:9)</PresentationFormat>
  <Paragraphs>131</Paragraphs>
  <Slides>11</Slides>
  <Notes>10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11</vt:i4>
      </vt:variant>
    </vt:vector>
  </HeadingPairs>
  <TitlesOfParts>
    <vt:vector size="19" baseType="lpstr">
      <vt:lpstr>Calibri</vt:lpstr>
      <vt:lpstr>Nixie One</vt:lpstr>
      <vt:lpstr>Helvetica Neue</vt:lpstr>
      <vt:lpstr>Noto Sans Symbols</vt:lpstr>
      <vt:lpstr>Quattrocento Sans</vt:lpstr>
      <vt:lpstr>Wingdings</vt:lpstr>
      <vt:lpstr>Arial</vt:lpstr>
      <vt:lpstr>Imogen template</vt:lpstr>
      <vt:lpstr>Covid severity</vt:lpstr>
      <vt:lpstr>Présentation PowerPoint</vt:lpstr>
      <vt:lpstr>Introduction, motivations et objectifs</vt:lpstr>
      <vt:lpstr>Présentation PowerPoint</vt:lpstr>
      <vt:lpstr>Roadmap</vt:lpstr>
      <vt:lpstr>Résultats et discussion</vt:lpstr>
      <vt:lpstr>Résultats et discussion</vt:lpstr>
      <vt:lpstr>Résultats et discussion</vt:lpstr>
      <vt:lpstr>Axe d’amélioration :</vt:lpstr>
      <vt:lpstr>Conclusion</vt:lpstr>
      <vt:lpstr>Merci  Des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severity</dc:title>
  <cp:lastModifiedBy>SEYF GOUMEIDA</cp:lastModifiedBy>
  <cp:revision>6</cp:revision>
  <dcterms:modified xsi:type="dcterms:W3CDTF">2022-05-12T20:36:38Z</dcterms:modified>
</cp:coreProperties>
</file>