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2040"/>
    <a:srgbClr val="E4E5E5"/>
    <a:srgbClr val="C00000"/>
    <a:srgbClr val="CAFFCC"/>
    <a:srgbClr val="053975"/>
    <a:srgbClr val="02326A"/>
    <a:srgbClr val="015095"/>
    <a:srgbClr val="001636"/>
    <a:srgbClr val="011637"/>
    <a:srgbClr val="0530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2" autoAdjust="0"/>
    <p:restoredTop sz="94660"/>
  </p:normalViewPr>
  <p:slideViewPr>
    <p:cSldViewPr snapToGrid="0">
      <p:cViewPr varScale="1">
        <p:scale>
          <a:sx n="55" d="100"/>
          <a:sy n="55" d="100"/>
        </p:scale>
        <p:origin x="4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2A4AFB-3246-244E-51E4-2C38AFED3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3BDB375-4B4F-1BBE-138D-E66677251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E320239-401A-E1E6-26E7-2C967E263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5E7C-4D44-46BA-A05B-059090C14E78}" type="datetimeFigureOut">
              <a:rPr lang="tr-TR" smtClean="0"/>
              <a:t>26.11.2023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4B40264-875C-9E55-26F2-F7BDCE873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E73581D-68FD-AEB5-E706-BC59295B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B2E0-4BB7-4000-A32F-A168ACE758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9033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DB133A-6C0F-CD0C-EE69-82BA6FAE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DC60D0C-8E19-6A26-C140-AD21303A7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C17339D-293E-989F-3141-80EB18788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5E7C-4D44-46BA-A05B-059090C14E78}" type="datetimeFigureOut">
              <a:rPr lang="tr-TR" smtClean="0"/>
              <a:t>26.11.2023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8C77FFA-FCA3-787E-CE0B-877C406AC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1F1CB23-F81D-108F-8709-C51DDD40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B2E0-4BB7-4000-A32F-A168ACE758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2490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AC03D05-A158-3593-1E44-C6E47442D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344FC1C-3230-F4A9-1893-4A2F8046F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F40B8AC-6F58-D39A-9AB7-6074FBE3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5E7C-4D44-46BA-A05B-059090C14E78}" type="datetimeFigureOut">
              <a:rPr lang="tr-TR" smtClean="0"/>
              <a:t>26.11.2023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F373BF5-4DF6-F20D-17E9-B11D9519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FFA63C3-C3BA-B4F8-8924-3F48FFB7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B2E0-4BB7-4000-A32F-A168ACE758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7943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98BAFC-A8A7-BC46-098A-20C8B12C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247415-D981-C684-CD7D-81763A612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E8AD62E-A894-FC6A-5951-90263D6A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5E7C-4D44-46BA-A05B-059090C14E78}" type="datetimeFigureOut">
              <a:rPr lang="tr-TR" smtClean="0"/>
              <a:t>26.11.2023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F117C06-87B4-716F-2793-9DB8B93B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9BC2A7E-2886-4D8D-D4EF-257E6E75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B2E0-4BB7-4000-A32F-A168ACE758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9064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D37DB1-18B6-C99F-0C5F-06A003DB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4E47CC3-2141-A4CF-95D8-7C0846D39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45F3A49-B73B-C946-5AF6-E2FD5A8F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5E7C-4D44-46BA-A05B-059090C14E78}" type="datetimeFigureOut">
              <a:rPr lang="tr-TR" smtClean="0"/>
              <a:t>26.11.2023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854DE4-BD8F-9546-04DE-0B52EE2C5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0E5B546-B4C3-C4C9-866B-22C42010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B2E0-4BB7-4000-A32F-A168ACE758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8370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1C34DF-D388-00B0-0864-607A7321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459FE9-2B52-97D8-76DE-2531AD526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18FC432-4DEA-D109-F89E-211E29146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FD7BD22-6343-DFD6-B403-98D8B47CE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5E7C-4D44-46BA-A05B-059090C14E78}" type="datetimeFigureOut">
              <a:rPr lang="tr-TR" smtClean="0"/>
              <a:t>26.11.2023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5D91289-C845-9EC3-E851-042FE846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54925A1-1C60-9B4A-C0DA-18E1AF9C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B2E0-4BB7-4000-A32F-A168ACE758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7010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3B083F-27AB-F3A9-3CBC-0D0B9051F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7E59261-AF6B-03C1-1187-144B03ABC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E51F66E-D0F2-8C6A-67E0-5969D4D77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789AACF-8DA6-81B7-6B54-8DF45C923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3252819-153A-0781-DE0C-A3BEDCAFF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AA2DD58-031F-8643-1C64-1E6A361AF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5E7C-4D44-46BA-A05B-059090C14E78}" type="datetimeFigureOut">
              <a:rPr lang="tr-TR" smtClean="0"/>
              <a:t>26.11.2023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FF39D69-5A63-DB30-8080-613175F8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446D628-2A2A-1EE9-AF03-C0E839F8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B2E0-4BB7-4000-A32F-A168ACE758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3749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112761-F4A0-EC56-26FE-CB5E26C7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C5B7429-D1AD-D759-FAD0-39477229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5E7C-4D44-46BA-A05B-059090C14E78}" type="datetimeFigureOut">
              <a:rPr lang="tr-TR" smtClean="0"/>
              <a:t>26.11.2023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7D30DA2-8751-95F6-DCA8-35D55533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A05481E-32A5-9C6C-17CC-1B555DD80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B2E0-4BB7-4000-A32F-A168ACE758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9424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68A392B-5E3F-E91A-E2FF-F4DE7FD7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5E7C-4D44-46BA-A05B-059090C14E78}" type="datetimeFigureOut">
              <a:rPr lang="tr-TR" smtClean="0"/>
              <a:t>26.11.2023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8A04DFB-AF77-B911-B7FF-C2001E61D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24DF9F2-2AA3-0EB7-6267-37B1D766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B2E0-4BB7-4000-A32F-A168ACE758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1802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4A3B83-6AA3-2C76-7566-9CED7444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BFD8D6-4C8D-CA12-9ABA-738B1EBE4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3A4F4D7-E8ED-C3EF-8994-BCBE5BCDC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B5BC092-D5C1-8E6F-5892-CBE5D83B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5E7C-4D44-46BA-A05B-059090C14E78}" type="datetimeFigureOut">
              <a:rPr lang="tr-TR" smtClean="0"/>
              <a:t>26.11.2023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9AB77FA-9D3A-197D-8560-00362DF86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0346C4D-50A1-718E-A40C-C3D3291B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B2E0-4BB7-4000-A32F-A168ACE758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7575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1C17AA-FEE7-A87B-8A12-910C8126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4190DBE-3973-9307-A037-782AF9449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324A6E2-B6AD-5CE9-A0C9-B2B5D3332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256A18F-0FF4-CA9F-BCEC-13DF81C46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5E7C-4D44-46BA-A05B-059090C14E78}" type="datetimeFigureOut">
              <a:rPr lang="tr-TR" smtClean="0"/>
              <a:t>26.11.2023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8B75906-0A2B-F288-4841-8D0790CFF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E67E7DE-ADC4-9397-8CBB-0CCDF7660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B2E0-4BB7-4000-A32F-A168ACE758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8934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053975"/>
            </a:gs>
            <a:gs pos="0">
              <a:srgbClr val="015095"/>
            </a:gs>
            <a:gs pos="100000">
              <a:srgbClr val="00163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DBF1F58-6A6A-8348-44B7-0DAF27457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3F839CE-BC9A-6844-D5E3-22475FEB8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B332FCD-57E7-FC4E-F5A1-C7275C8E6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55E7C-4D44-46BA-A05B-059090C14E78}" type="datetimeFigureOut">
              <a:rPr lang="tr-TR" smtClean="0"/>
              <a:t>26.11.2023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94C0711-3D53-C997-C78E-75EF3BE97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0796004-E4B5-010C-368D-557109166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3B2E0-4BB7-4000-A32F-A168ACE758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133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BA6F9A-7A6B-A086-F3B7-EAA57DACA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8537"/>
            <a:ext cx="9144000" cy="2387600"/>
          </a:xfrm>
        </p:spPr>
        <p:txBody>
          <a:bodyPr>
            <a:normAutofit/>
          </a:bodyPr>
          <a:lstStyle/>
          <a:p>
            <a:r>
              <a:rPr lang="tr-TR" sz="7000" b="1" dirty="0">
                <a:solidFill>
                  <a:schemeClr val="bg1"/>
                </a:solidFill>
              </a:rPr>
              <a:t>SHARKBOT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11008A3-EEEA-FC1E-3099-9349D691F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37677"/>
            <a:ext cx="9144000" cy="1655762"/>
          </a:xfrm>
        </p:spPr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Seyfullah Kurt – 20010310026</a:t>
            </a:r>
          </a:p>
        </p:txBody>
      </p:sp>
      <p:pic>
        <p:nvPicPr>
          <p:cNvPr id="5" name="Resim 4" descr="logo, simge, sembol, metin, ticari marka içeren bir resim&#10;&#10;Açıklama otomatik olarak oluşturuldu">
            <a:extLst>
              <a:ext uri="{FF2B5EF4-FFF2-40B4-BE49-F238E27FC236}">
                <a16:creationId xmlns:a16="http://schemas.microsoft.com/office/drawing/2014/main" id="{AB83000E-7A2C-C7A0-BC24-B3921AED307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53" y="283606"/>
            <a:ext cx="1601251" cy="15934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74739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4B5547-9358-5AB2-3563-6195FB52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bg1"/>
                </a:solidFill>
              </a:rPr>
              <a:t>Sharkbot</a:t>
            </a:r>
            <a:r>
              <a:rPr lang="tr-TR" b="1" dirty="0">
                <a:solidFill>
                  <a:schemeClr val="bg1"/>
                </a:solidFill>
              </a:rPr>
              <a:t> Nedir?</a:t>
            </a: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CB7D3B62-23C9-0390-0917-1EEB3B34D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707"/>
            <a:ext cx="5097088" cy="3711555"/>
          </a:xfrm>
        </p:spPr>
        <p:txBody>
          <a:bodyPr/>
          <a:lstStyle/>
          <a:p>
            <a:pPr marL="0" indent="0" algn="just">
              <a:buNone/>
            </a:pPr>
            <a:r>
              <a:rPr lang="tr-TR" b="1" i="0" dirty="0" err="1">
                <a:solidFill>
                  <a:schemeClr val="bg1"/>
                </a:solidFill>
                <a:effectLst/>
                <a:latin typeface="system-ui"/>
              </a:rPr>
              <a:t>SharkBot</a:t>
            </a:r>
            <a:r>
              <a:rPr lang="tr-TR" b="0" i="0" dirty="0">
                <a:solidFill>
                  <a:schemeClr val="bg1"/>
                </a:solidFill>
                <a:effectLst/>
                <a:latin typeface="system-ui"/>
              </a:rPr>
              <a:t>, </a:t>
            </a:r>
            <a:r>
              <a:rPr lang="tr-TR" b="0" i="0" dirty="0">
                <a:solidFill>
                  <a:srgbClr val="FF0000"/>
                </a:solidFill>
                <a:effectLst/>
                <a:latin typeface="system-ui"/>
              </a:rPr>
              <a:t>kötü amaçlı yazılım</a:t>
            </a:r>
            <a:r>
              <a:rPr lang="tr-TR" b="0" i="0" dirty="0">
                <a:solidFill>
                  <a:schemeClr val="bg1"/>
                </a:solidFill>
                <a:effectLst/>
                <a:latin typeface="system-ui"/>
              </a:rPr>
              <a:t>dır ve çok faktörlü kimlik doğrulama mekanizmalarını atlayabilen bir  </a:t>
            </a:r>
            <a:r>
              <a:rPr lang="tr-TR" b="0" i="0" dirty="0" err="1">
                <a:solidFill>
                  <a:srgbClr val="FFC000"/>
                </a:solidFill>
                <a:effectLst/>
                <a:latin typeface="system-ui"/>
              </a:rPr>
              <a:t>truva</a:t>
            </a:r>
            <a:r>
              <a:rPr lang="tr-TR" b="0" i="0" dirty="0">
                <a:solidFill>
                  <a:srgbClr val="FFC000"/>
                </a:solidFill>
                <a:effectLst/>
                <a:latin typeface="system-ui"/>
              </a:rPr>
              <a:t> atı</a:t>
            </a:r>
            <a:r>
              <a:rPr lang="tr-TR" b="0" i="0" dirty="0">
                <a:solidFill>
                  <a:schemeClr val="bg1"/>
                </a:solidFill>
                <a:effectLst/>
                <a:latin typeface="system-ui"/>
              </a:rPr>
              <a:t>dır. </a:t>
            </a:r>
            <a:r>
              <a:rPr lang="tr-TR" dirty="0">
                <a:solidFill>
                  <a:schemeClr val="bg1"/>
                </a:solidFill>
                <a:latin typeface="system-ui"/>
              </a:rPr>
              <a:t>A</a:t>
            </a:r>
            <a:r>
              <a:rPr lang="tr-TR" b="0" i="0" dirty="0">
                <a:solidFill>
                  <a:schemeClr val="bg1"/>
                </a:solidFill>
                <a:effectLst/>
                <a:latin typeface="system-ui"/>
              </a:rPr>
              <a:t>kıllı telefonlardan para transferi için kimlik bilgilerini çalabilmektedir.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2F6A0876-9040-BF09-C5E1-1233CAE57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50" b="97750" l="10000" r="90000">
                        <a14:foregroundMark x1="32514" y1="1250" x2="32833" y2="1000"/>
                        <a14:foregroundMark x1="32195" y1="1500" x2="32514" y2="1250"/>
                        <a14:foregroundMark x1="27647" y1="5065" x2="32195" y2="1500"/>
                        <a14:foregroundMark x1="37049" y1="3034" x2="42937" y2="5875"/>
                        <a14:foregroundMark x1="33351" y1="1250" x2="33869" y2="1500"/>
                        <a14:foregroundMark x1="32833" y1="1000" x2="33351" y2="1250"/>
                        <a14:foregroundMark x1="42625" y1="7751" x2="34667" y2="11500"/>
                        <a14:foregroundMark x1="34667" y1="11500" x2="24417" y2="11125"/>
                        <a14:foregroundMark x1="24417" y1="11125" x2="23250" y2="9625"/>
                        <a14:foregroundMark x1="26917" y1="7125" x2="34583" y2="6000"/>
                        <a14:foregroundMark x1="28167" y1="1875" x2="28167" y2="1875"/>
                        <a14:foregroundMark x1="27750" y1="1250" x2="27750" y2="1250"/>
                        <a14:foregroundMark x1="32500" y1="20625" x2="32500" y2="20625"/>
                        <a14:foregroundMark x1="32083" y1="21250" x2="31500" y2="22250"/>
                        <a14:foregroundMark x1="31417" y1="22375" x2="31417" y2="22375"/>
                        <a14:foregroundMark x1="30667" y1="24375" x2="30667" y2="24375"/>
                        <a14:foregroundMark x1="27667" y1="26500" x2="27667" y2="26500"/>
                        <a14:foregroundMark x1="26167" y1="26750" x2="26167" y2="26750"/>
                        <a14:foregroundMark x1="34667" y1="91875" x2="34667" y2="91875"/>
                        <a14:foregroundMark x1="33250" y1="97750" x2="33250" y2="97750"/>
                        <a14:foregroundMark x1="71667" y1="97125" x2="71667" y2="97125"/>
                        <a14:foregroundMark x1="56750" y1="78750" x2="56750" y2="78750"/>
                        <a14:foregroundMark x1="56583" y1="78500" x2="56583" y2="78500"/>
                        <a14:foregroundMark x1="48750" y1="72000" x2="48750" y2="72000"/>
                        <a14:foregroundMark x1="48667" y1="72125" x2="48667" y2="72125"/>
                        <a14:foregroundMark x1="51750" y1="74625" x2="51750" y2="74625"/>
                        <a14:foregroundMark x1="23917" y1="94375" x2="23917" y2="94375"/>
                        <a14:foregroundMark x1="29417" y1="95500" x2="29417" y2="95500"/>
                        <a14:foregroundMark x1="20083" y1="97375" x2="20083" y2="97375"/>
                        <a14:backgroundMark x1="35083" y1="1750" x2="35083" y2="1750"/>
                        <a14:backgroundMark x1="34917" y1="3000" x2="34917" y2="3000"/>
                        <a14:backgroundMark x1="34583" y1="1750" x2="34583" y2="1750"/>
                        <a14:backgroundMark x1="34583" y1="5375" x2="34583" y2="5375"/>
                        <a14:backgroundMark x1="34750" y1="2375" x2="34750" y2="2375"/>
                        <a14:backgroundMark x1="34917" y1="1875" x2="34917" y2="1875"/>
                        <a14:backgroundMark x1="35000" y1="1750" x2="35000" y2="1750"/>
                        <a14:backgroundMark x1="34333" y1="1250" x2="34333" y2="1250"/>
                        <a14:backgroundMark x1="34750" y1="2250" x2="34750" y2="2250"/>
                        <a14:backgroundMark x1="34750" y1="1875" x2="34750" y2="1875"/>
                        <a14:backgroundMark x1="34917" y1="1750" x2="34917" y2="1750"/>
                        <a14:backgroundMark x1="34917" y1="1750" x2="34917" y2="1750"/>
                        <a14:backgroundMark x1="35083" y1="2250" x2="35083" y2="2250"/>
                        <a14:backgroundMark x1="35083" y1="2125" x2="35083" y2="2125"/>
                        <a14:backgroundMark x1="35333" y1="2125" x2="35333" y2="2125"/>
                        <a14:backgroundMark x1="44417" y1="5875" x2="44417" y2="5875"/>
                        <a14:backgroundMark x1="44500" y1="6750" x2="44500" y2="6750"/>
                        <a14:backgroundMark x1="44250" y1="6125" x2="44250" y2="6125"/>
                        <a14:backgroundMark x1="44250" y1="6375" x2="44250" y2="6375"/>
                        <a14:backgroundMark x1="44833" y1="6625" x2="44833" y2="6625"/>
                        <a14:backgroundMark x1="44500" y1="6125" x2="44500" y2="6125"/>
                        <a14:backgroundMark x1="44417" y1="6000" x2="44417" y2="6000"/>
                        <a14:backgroundMark x1="44000" y1="5375" x2="44750" y2="6125"/>
                        <a14:backgroundMark x1="44000" y1="6000" x2="44750" y2="6500"/>
                        <a14:backgroundMark x1="33250" y1="375" x2="33250" y2="375"/>
                        <a14:backgroundMark x1="32583" y1="125" x2="32583" y2="125"/>
                        <a14:backgroundMark x1="26917" y1="125" x2="26917" y2="125"/>
                        <a14:backgroundMark x1="27833" y1="125" x2="27833" y2="125"/>
                        <a14:backgroundMark x1="28500" y1="125" x2="28500" y2="125"/>
                        <a14:backgroundMark x1="29333" y1="125" x2="29333" y2="125"/>
                        <a14:backgroundMark x1="29667" y1="0" x2="29667" y2="0"/>
                        <a14:backgroundMark x1="32250" y1="0" x2="32250" y2="0"/>
                        <a14:backgroundMark x1="34417" y1="1625" x2="34417" y2="1625"/>
                        <a14:backgroundMark x1="34333" y1="1500" x2="34333" y2="1500"/>
                        <a14:backgroundMark x1="34333" y1="1625" x2="34333" y2="1625"/>
                        <a14:backgroundMark x1="34333" y1="1875" x2="34333" y2="1875"/>
                        <a14:backgroundMark x1="35083" y1="2125" x2="35083" y2="2125"/>
                        <a14:backgroundMark x1="35000" y1="2000" x2="34917" y2="2875"/>
                        <a14:backgroundMark x1="30500" y1="0" x2="30500" y2="0"/>
                        <a14:backgroundMark x1="30167" y1="0" x2="30167" y2="0"/>
                        <a14:backgroundMark x1="31083" y1="0" x2="31083" y2="0"/>
                        <a14:backgroundMark x1="25417" y1="6375" x2="25417" y2="6375"/>
                        <a14:backgroundMark x1="25417" y1="7000" x2="25417" y2="7000"/>
                        <a14:backgroundMark x1="25750" y1="7000" x2="25750" y2="7000"/>
                        <a14:backgroundMark x1="25667" y1="6250" x2="25833" y2="6750"/>
                        <a14:backgroundMark x1="59167" y1="71000" x2="59167" y2="71000"/>
                        <a14:backgroundMark x1="59417" y1="70500" x2="59417" y2="70500"/>
                        <a14:backgroundMark x1="49000" y1="69875" x2="49000" y2="69875"/>
                        <a14:backgroundMark x1="64750" y1="82000" x2="64750" y2="82000"/>
                        <a14:backgroundMark x1="21667" y1="86125" x2="21667" y2="86125"/>
                        <a14:backgroundMark x1="22833" y1="87375" x2="22833" y2="87375"/>
                        <a14:backgroundMark x1="22667" y1="87875" x2="22667" y2="87875"/>
                        <a14:backgroundMark x1="24417" y1="92500" x2="24417" y2="92500"/>
                        <a14:backgroundMark x1="24333" y1="91750" x2="24333" y2="91750"/>
                        <a14:backgroundMark x1="31000" y1="90000" x2="31000" y2="90000"/>
                        <a14:backgroundMark x1="34167" y1="99750" x2="34167" y2="99750"/>
                        <a14:backgroundMark x1="34417" y1="99875" x2="34417" y2="99875"/>
                        <a14:backgroundMark x1="20417" y1="95375" x2="20417" y2="95375"/>
                        <a14:backgroundMark x1="49167" y1="69625" x2="49167" y2="69625"/>
                        <a14:backgroundMark x1="48583" y1="72375" x2="48583" y2="72375"/>
                        <a14:backgroundMark x1="22667" y1="49000" x2="22667" y2="4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1972609"/>
            <a:ext cx="5257800" cy="3505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3834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E42EED-4646-9A7D-9DA2-E7F34B5D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bg1"/>
                </a:solidFill>
              </a:rPr>
              <a:t>Sharkbot</a:t>
            </a:r>
            <a:r>
              <a:rPr lang="tr-TR" b="1" dirty="0">
                <a:solidFill>
                  <a:schemeClr val="bg1"/>
                </a:solidFill>
              </a:rPr>
              <a:t> Nasıl Çalışır?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FBEB80-C413-83BD-61C5-E7C427701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tr-TR" b="1" i="0" dirty="0" err="1">
                <a:solidFill>
                  <a:schemeClr val="bg1"/>
                </a:solidFill>
                <a:effectLst/>
                <a:latin typeface="system-ui"/>
              </a:rPr>
              <a:t>SharkBot</a:t>
            </a:r>
            <a:r>
              <a:rPr lang="tr-TR" b="0" i="0" dirty="0">
                <a:solidFill>
                  <a:schemeClr val="bg1"/>
                </a:solidFill>
                <a:effectLst/>
                <a:latin typeface="system-ui"/>
              </a:rPr>
              <a:t> diğer </a:t>
            </a:r>
            <a:r>
              <a:rPr lang="tr-TR" b="0" i="0" dirty="0" err="1">
                <a:solidFill>
                  <a:schemeClr val="bg1"/>
                </a:solidFill>
                <a:effectLst/>
                <a:latin typeface="system-ui"/>
              </a:rPr>
              <a:t>malware</a:t>
            </a:r>
            <a:r>
              <a:rPr lang="tr-TR" b="0" i="0" dirty="0">
                <a:solidFill>
                  <a:schemeClr val="bg1"/>
                </a:solidFill>
                <a:effectLst/>
                <a:latin typeface="system-ui"/>
              </a:rPr>
              <a:t> yazılımlarının aksine </a:t>
            </a:r>
            <a:r>
              <a:rPr lang="tr-TR" i="0" dirty="0">
                <a:solidFill>
                  <a:schemeClr val="bg1"/>
                </a:solidFill>
                <a:effectLst/>
                <a:latin typeface="system-ui"/>
              </a:rPr>
              <a:t>Otomatik Transfer Sistemleri</a:t>
            </a:r>
            <a:r>
              <a:rPr lang="tr-TR" b="0" i="0" dirty="0">
                <a:solidFill>
                  <a:schemeClr val="bg1"/>
                </a:solidFill>
                <a:effectLst/>
                <a:latin typeface="system-ui"/>
              </a:rPr>
              <a:t> (</a:t>
            </a:r>
            <a:r>
              <a:rPr lang="tr-TR" b="0" i="0" dirty="0">
                <a:solidFill>
                  <a:srgbClr val="FFC000"/>
                </a:solidFill>
                <a:effectLst/>
                <a:latin typeface="system-ui"/>
              </a:rPr>
              <a:t>ATS</a:t>
            </a:r>
            <a:r>
              <a:rPr lang="tr-TR" b="0" i="0" dirty="0">
                <a:solidFill>
                  <a:schemeClr val="bg1"/>
                </a:solidFill>
                <a:effectLst/>
                <a:latin typeface="system-ui"/>
              </a:rPr>
              <a:t>) aracılığıyla yetkisiz işlemleri gerçekleştirebilmektedir.</a:t>
            </a:r>
          </a:p>
          <a:p>
            <a:pPr marL="0" indent="0" algn="just">
              <a:buNone/>
            </a:pPr>
            <a:r>
              <a:rPr lang="tr-TR" b="0" i="0" dirty="0">
                <a:solidFill>
                  <a:schemeClr val="bg1"/>
                </a:solidFill>
                <a:effectLst/>
                <a:latin typeface="system-ui"/>
              </a:rPr>
              <a:t>Bankacılık girdi formlarının gerçekçi kopyalarını oluşturup bu </a:t>
            </a:r>
            <a:r>
              <a:rPr lang="tr-TR" b="0" i="0" dirty="0" err="1">
                <a:solidFill>
                  <a:schemeClr val="bg1"/>
                </a:solidFill>
                <a:effectLst/>
                <a:latin typeface="system-ui"/>
              </a:rPr>
              <a:t>durmdan</a:t>
            </a:r>
            <a:r>
              <a:rPr lang="tr-TR" b="0" i="0" dirty="0">
                <a:solidFill>
                  <a:schemeClr val="bg1"/>
                </a:solidFill>
                <a:effectLst/>
                <a:latin typeface="system-ui"/>
              </a:rPr>
              <a:t> şüphelenemeyen kullanıcı gerekli verileri doldurduktan sonra, güvenliği ihlal edilmiş verileri kötü amaçlı bir sunucuya gönderir. </a:t>
            </a:r>
          </a:p>
          <a:p>
            <a:pPr marL="0" indent="0" algn="just">
              <a:buNone/>
            </a:pPr>
            <a:r>
              <a:rPr lang="tr-TR" b="0" i="0" dirty="0">
                <a:solidFill>
                  <a:schemeClr val="bg1"/>
                </a:solidFill>
                <a:effectLst/>
                <a:latin typeface="system-ui"/>
              </a:rPr>
              <a:t>Ayrıyeten SMS mesajlarını ve cihazın kişi listesini de bir sunucuya gönderebilir diğer uygulamaları kaldırabilir.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3D7A54BA-2C7A-197F-E2CD-962742986469}"/>
              </a:ext>
            </a:extLst>
          </p:cNvPr>
          <p:cNvSpPr txBox="1"/>
          <p:nvPr/>
        </p:nvSpPr>
        <p:spPr>
          <a:xfrm>
            <a:off x="838200" y="5784989"/>
            <a:ext cx="10515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FFC000"/>
                </a:solidFill>
              </a:rPr>
              <a:t>ATS</a:t>
            </a:r>
            <a:r>
              <a:rPr lang="tr-TR" sz="2000" dirty="0">
                <a:solidFill>
                  <a:schemeClr val="bg1"/>
                </a:solidFill>
              </a:rPr>
              <a:t>, kullanıcı tarafından gerçekleştirilen ekrana dokunma eylemlerini simüle ederek, hedeflenen uygulamaların dolandırıcılık tespit sistemlerini aldatmak için kullanılıyor.</a:t>
            </a:r>
          </a:p>
        </p:txBody>
      </p:sp>
    </p:spTree>
    <p:extLst>
      <p:ext uri="{BB962C8B-B14F-4D97-AF65-F5344CB8AC3E}">
        <p14:creationId xmlns:p14="http://schemas.microsoft.com/office/powerpoint/2010/main" val="4155724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E622464-E97D-18C7-731E-596AB82C4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46" b="91753" l="543" r="94109">
                        <a14:foregroundMark x1="13023" y1="55928" x2="13023" y2="55928"/>
                        <a14:foregroundMark x1="3411" y1="52062" x2="3411" y2="52062"/>
                        <a14:foregroundMark x1="40853" y1="90464" x2="40853" y2="90464"/>
                        <a14:foregroundMark x1="19380" y1="3479" x2="31628" y2="6057"/>
                        <a14:foregroundMark x1="20930" y1="23325" x2="22326" y2="29639"/>
                        <a14:foregroundMark x1="22403" y1="12500" x2="21938" y2="24485"/>
                        <a14:foregroundMark x1="54806" y1="56830" x2="54806" y2="56830"/>
                        <a14:foregroundMark x1="54264" y1="56443" x2="57297" y2="57572"/>
                        <a14:foregroundMark x1="43101" y1="68428" x2="43188" y2="71318"/>
                        <a14:foregroundMark x1="56589" y1="80541" x2="56124" y2="86727"/>
                        <a14:foregroundMark x1="19380" y1="92139" x2="18295" y2="92139"/>
                        <a14:foregroundMark x1="14729" y1="55412" x2="14729" y2="55412"/>
                        <a14:foregroundMark x1="14419" y1="53737" x2="16202" y2="56443"/>
                        <a14:foregroundMark x1="15194" y1="52062" x2="7054" y2="51933"/>
                        <a14:foregroundMark x1="7054" y1="51933" x2="13411" y2="59794"/>
                        <a14:foregroundMark x1="16387" y1="70183" x2="17287" y2="73325"/>
                        <a14:foregroundMark x1="13635" y1="60575" x2="13451" y2="59932"/>
                        <a14:foregroundMark x1="17287" y1="73325" x2="16977" y2="85696"/>
                        <a14:foregroundMark x1="16977" y1="85696" x2="22326" y2="92784"/>
                        <a14:foregroundMark x1="22326" y1="92784" x2="41628" y2="89691"/>
                        <a14:foregroundMark x1="42717" y1="71585" x2="43721" y2="54897"/>
                        <a14:foregroundMark x1="42627" y1="73076" x2="42659" y2="72552"/>
                        <a14:foregroundMark x1="41628" y1="89691" x2="42412" y2="76660"/>
                        <a14:foregroundMark x1="43721" y1="54897" x2="42171" y2="3479"/>
                        <a14:foregroundMark x1="42171" y1="3479" x2="20078" y2="2835"/>
                        <a14:foregroundMark x1="20078" y1="2835" x2="16407" y2="12436"/>
                        <a14:foregroundMark x1="14619" y1="51418" x2="14575" y2="59391"/>
                        <a14:foregroundMark x1="14629" y1="49485" x2="14619" y2="51418"/>
                        <a14:foregroundMark x1="14631" y1="49095" x2="14629" y2="49485"/>
                        <a14:foregroundMark x1="13650" y1="59211" x2="4341" y2="54639"/>
                        <a14:foregroundMark x1="4341" y1="54639" x2="14031" y2="55284"/>
                        <a14:foregroundMark x1="17323" y1="51418" x2="25116" y2="42268"/>
                        <a14:foregroundMark x1="14031" y1="55284" x2="17323" y2="51418"/>
                        <a14:foregroundMark x1="25116" y1="42268" x2="19922" y2="32861"/>
                        <a14:foregroundMark x1="19922" y1="32861" x2="29612" y2="17784"/>
                        <a14:foregroundMark x1="29612" y1="17784" x2="40543" y2="25258"/>
                        <a14:foregroundMark x1="40543" y1="25258" x2="35891" y2="59923"/>
                        <a14:foregroundMark x1="35891" y1="59923" x2="25271" y2="76418"/>
                        <a14:foregroundMark x1="25271" y1="76418" x2="23411" y2="58763"/>
                        <a14:foregroundMark x1="23411" y1="58763" x2="36202" y2="75644"/>
                        <a14:foregroundMark x1="36202" y1="75644" x2="40078" y2="87500"/>
                        <a14:foregroundMark x1="40078" y1="87500" x2="40388" y2="55928"/>
                        <a14:foregroundMark x1="40388" y1="55928" x2="32636" y2="33119"/>
                        <a14:foregroundMark x1="32636" y1="33119" x2="20233" y2="27448"/>
                        <a14:foregroundMark x1="20233" y1="27448" x2="24186" y2="16881"/>
                        <a14:foregroundMark x1="24186" y1="16881" x2="35891" y2="12500"/>
                        <a14:foregroundMark x1="35891" y1="12500" x2="41783" y2="33763"/>
                        <a14:foregroundMark x1="1499" y1="51809" x2="3242" y2="60500"/>
                        <a14:foregroundMark x1="5010" y1="61010" x2="6744" y2="52191"/>
                        <a14:foregroundMark x1="6744" y1="52191" x2="1982" y2="49485"/>
                        <a14:foregroundMark x1="43101" y1="69974" x2="43601" y2="71083"/>
                        <a14:foregroundMark x1="52288" y1="83287" x2="53023" y2="83376"/>
                        <a14:foregroundMark x1="53171" y1="54941" x2="53881" y2="61340"/>
                        <a14:foregroundMark x1="58784" y1="61261" x2="63411" y2="60567"/>
                        <a14:foregroundMark x1="63411" y1="60567" x2="63736" y2="60956"/>
                        <a14:foregroundMark x1="69233" y1="68377" x2="69380" y2="83119"/>
                        <a14:foregroundMark x1="69380" y1="83119" x2="71960" y2="92016"/>
                        <a14:foregroundMark x1="90884" y1="91603" x2="95969" y2="82732"/>
                        <a14:foregroundMark x1="95969" y1="82732" x2="94186" y2="3737"/>
                        <a14:foregroundMark x1="94186" y1="3737" x2="69845" y2="9407"/>
                        <a14:foregroundMark x1="69845" y1="9407" x2="69845" y2="49742"/>
                        <a14:foregroundMark x1="66480" y1="50295" x2="53297" y2="50945"/>
                        <a14:foregroundMark x1="57984" y1="54510" x2="57752" y2="53737"/>
                        <a14:foregroundMark x1="62248" y1="53351" x2="57752" y2="57732"/>
                        <a14:foregroundMark x1="64109" y1="54639" x2="65349" y2="55026"/>
                        <a14:foregroundMark x1="62946" y1="52706" x2="65504" y2="55799"/>
                        <a14:foregroundMark x1="63566" y1="53737" x2="59845" y2="58634"/>
                        <a14:foregroundMark x1="55116" y1="55799" x2="57674" y2="58247"/>
                        <a14:foregroundMark x1="52868" y1="51031" x2="52868" y2="51031"/>
                        <a14:foregroundMark x1="53101" y1="49742" x2="53101" y2="49742"/>
                        <a14:foregroundMark x1="52868" y1="49871" x2="52868" y2="49871"/>
                        <a14:foregroundMark x1="52636" y1="49485" x2="52636" y2="49485"/>
                        <a14:foregroundMark x1="52868" y1="60954" x2="52868" y2="60954"/>
                        <a14:foregroundMark x1="52636" y1="61340" x2="52636" y2="61340"/>
                        <a14:foregroundMark x1="71938" y1="53737" x2="78837" y2="56314"/>
                        <a14:foregroundMark x1="78837" y1="56314" x2="85736" y2="56057"/>
                        <a14:foregroundMark x1="85736" y1="56057" x2="76434" y2="59021"/>
                        <a14:foregroundMark x1="76434" y1="59021" x2="76202" y2="55412"/>
                        <a14:foregroundMark x1="29302" y1="1546" x2="29302" y2="1546"/>
                        <a14:foregroundMark x1="28915" y1="1418" x2="28915" y2="1418"/>
                        <a14:foregroundMark x1="64341" y1="60825" x2="65969" y2="60309"/>
                        <a14:foregroundMark x1="66512" y1="60825" x2="66667" y2="60696"/>
                        <a14:foregroundMark x1="66822" y1="50129" x2="67674" y2="51546"/>
                        <a14:foregroundMark x1="67907" y1="51804" x2="68760" y2="53093"/>
                        <a14:foregroundMark x1="66667" y1="50129" x2="53566" y2="49871"/>
                        <a14:foregroundMark x1="60465" y1="50000" x2="66744" y2="50000"/>
                        <a14:foregroundMark x1="53876" y1="57216" x2="53876" y2="57603"/>
                        <a14:foregroundMark x1="54186" y1="60052" x2="58682" y2="60052"/>
                        <a14:backgroundMark x1="16047" y1="30412" x2="16047" y2="30412"/>
                        <a14:backgroundMark x1="15194" y1="31443" x2="15194" y2="31443"/>
                        <a14:backgroundMark x1="14884" y1="15335" x2="14651" y2="42912"/>
                        <a14:backgroundMark x1="15194" y1="13531" x2="15349" y2="18814"/>
                        <a14:backgroundMark x1="15349" y1="12758" x2="15736" y2="16237"/>
                        <a14:backgroundMark x1="15039" y1="47165" x2="15349" y2="48711"/>
                        <a14:backgroundMark x1="14264" y1="42397" x2="14806" y2="48840"/>
                        <a14:backgroundMark x1="14341" y1="48969" x2="14341" y2="48969"/>
                        <a14:backgroundMark x1="14574" y1="48969" x2="14574" y2="48969"/>
                        <a14:backgroundMark x1="14419" y1="49098" x2="14419" y2="49098"/>
                        <a14:backgroundMark x1="14651" y1="49485" x2="14651" y2="49485"/>
                        <a14:backgroundMark x1="14806" y1="49098" x2="14806" y2="49098"/>
                        <a14:backgroundMark x1="14651" y1="49227" x2="14651" y2="49227"/>
                        <a14:backgroundMark x1="14729" y1="48711" x2="14729" y2="48711"/>
                        <a14:backgroundMark x1="15891" y1="51418" x2="15891" y2="51418"/>
                        <a14:backgroundMark x1="16124" y1="51546" x2="16124" y2="51546"/>
                        <a14:backgroundMark x1="15581" y1="60052" x2="15194" y2="61598"/>
                        <a14:backgroundMark x1="15116" y1="60825" x2="15116" y2="60825"/>
                        <a14:backgroundMark x1="15039" y1="63144" x2="14884" y2="63531"/>
                        <a14:backgroundMark x1="14574" y1="62629" x2="13876" y2="63660"/>
                        <a14:backgroundMark x1="14341" y1="65077" x2="14651" y2="65335"/>
                        <a14:backgroundMark x1="15349" y1="65979" x2="15426" y2="70232"/>
                        <a14:backgroundMark x1="14884" y1="65077" x2="14884" y2="65077"/>
                        <a14:backgroundMark x1="15039" y1="65851" x2="15039" y2="65851"/>
                        <a14:backgroundMark x1="15039" y1="65979" x2="15039" y2="65979"/>
                        <a14:backgroundMark x1="15039" y1="65077" x2="15039" y2="65077"/>
                        <a14:backgroundMark x1="15039" y1="65722" x2="15194" y2="66881"/>
                        <a14:backgroundMark x1="14806" y1="64691" x2="15039" y2="67397"/>
                        <a14:backgroundMark x1="7054" y1="63660" x2="5116" y2="64691"/>
                        <a14:backgroundMark x1="5581" y1="62500" x2="1550" y2="62500"/>
                        <a14:backgroundMark x1="4496" y1="63273" x2="2171" y2="63273"/>
                        <a14:backgroundMark x1="0" y1="49098" x2="0" y2="49098"/>
                        <a14:backgroundMark x1="775" y1="48840" x2="310" y2="48840"/>
                        <a14:backgroundMark x1="543" y1="48969" x2="78" y2="48840"/>
                        <a14:backgroundMark x1="775" y1="48840" x2="775" y2="48840"/>
                        <a14:backgroundMark x1="930" y1="48840" x2="1163" y2="48840"/>
                        <a14:backgroundMark x1="620" y1="48711" x2="388" y2="48711"/>
                        <a14:backgroundMark x1="620" y1="48454" x2="620" y2="49485"/>
                        <a14:backgroundMark x1="44496" y1="71778" x2="44671" y2="72123"/>
                        <a14:backgroundMark x1="44419" y1="70619" x2="46047" y2="78222"/>
                        <a14:backgroundMark x1="46899" y1="76546" x2="47984" y2="76675"/>
                        <a14:backgroundMark x1="49535" y1="78608" x2="50388" y2="87371"/>
                        <a14:backgroundMark x1="47907" y1="76933" x2="47209" y2="88273"/>
                        <a14:backgroundMark x1="50310" y1="78866" x2="50310" y2="85954"/>
                        <a14:backgroundMark x1="51314" y1="51031" x2="51163" y2="55799"/>
                        <a14:backgroundMark x1="51355" y1="49742" x2="51314" y2="51031"/>
                        <a14:backgroundMark x1="51363" y1="49485" x2="51355" y2="49742"/>
                        <a14:backgroundMark x1="51395" y1="48454" x2="51363" y2="49485"/>
                        <a14:backgroundMark x1="52558" y1="49485" x2="52558" y2="49485"/>
                        <a14:backgroundMark x1="52713" y1="49485" x2="52713" y2="49485"/>
                        <a14:backgroundMark x1="52558" y1="61340" x2="52558" y2="61340"/>
                        <a14:backgroundMark x1="52713" y1="61469" x2="52713" y2="61469"/>
                        <a14:backgroundMark x1="57732" y1="62532" x2="58217" y2="62629"/>
                        <a14:backgroundMark x1="67364" y1="64820" x2="67597" y2="65851"/>
                        <a14:backgroundMark x1="67597" y1="61856" x2="67674" y2="68428"/>
                        <a14:backgroundMark x1="68062" y1="59923" x2="68062" y2="60309"/>
                        <a14:backgroundMark x1="68217" y1="59021" x2="68217" y2="59021"/>
                        <a14:backgroundMark x1="68295" y1="58892" x2="68295" y2="58892"/>
                        <a14:backgroundMark x1="65814" y1="62242" x2="65333" y2="62169"/>
                        <a14:backgroundMark x1="72171" y1="94459" x2="86202" y2="93686"/>
                        <a14:backgroundMark x1="86202" y1="93686" x2="92016" y2="94716"/>
                        <a14:backgroundMark x1="76279" y1="94330" x2="71318" y2="94974"/>
                        <a14:backgroundMark x1="71938" y1="95619" x2="79302" y2="95361"/>
                        <a14:backgroundMark x1="79302" y1="95361" x2="92791" y2="972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41402" y="82839"/>
            <a:ext cx="6234988" cy="3750660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34B100EA-DC7A-ABD8-7E16-94047F0EDE74}"/>
              </a:ext>
            </a:extLst>
          </p:cNvPr>
          <p:cNvSpPr txBox="1"/>
          <p:nvPr/>
        </p:nvSpPr>
        <p:spPr>
          <a:xfrm>
            <a:off x="3214485" y="1934886"/>
            <a:ext cx="819149" cy="438582"/>
          </a:xfrm>
          <a:prstGeom prst="rect">
            <a:avLst/>
          </a:prstGeom>
          <a:solidFill>
            <a:srgbClr val="CAFFCC"/>
          </a:solidFill>
        </p:spPr>
        <p:txBody>
          <a:bodyPr wrap="square" rtlCol="0">
            <a:spAutoFit/>
          </a:bodyPr>
          <a:lstStyle/>
          <a:p>
            <a:r>
              <a:rPr lang="tr-TR" sz="750" b="1" dirty="0"/>
              <a:t>Kullanıcı tarafından girilen IBAN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E9D426BB-E124-0A67-A736-FBECDE4591B2}"/>
              </a:ext>
            </a:extLst>
          </p:cNvPr>
          <p:cNvSpPr txBox="1"/>
          <p:nvPr/>
        </p:nvSpPr>
        <p:spPr>
          <a:xfrm>
            <a:off x="6446681" y="1942393"/>
            <a:ext cx="844504" cy="438582"/>
          </a:xfrm>
          <a:prstGeom prst="rect">
            <a:avLst/>
          </a:prstGeom>
          <a:solidFill>
            <a:srgbClr val="E4E5E5"/>
          </a:solidFill>
        </p:spPr>
        <p:txBody>
          <a:bodyPr wrap="square" rtlCol="0">
            <a:spAutoFit/>
          </a:bodyPr>
          <a:lstStyle/>
          <a:p>
            <a:r>
              <a:rPr lang="tr-TR" sz="750" b="1" dirty="0"/>
              <a:t>SHARKBOT işlem sırasında IBAN ı değiştirdi</a:t>
            </a: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B031DF3A-A554-00EC-6BD9-4D40130B7F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9" t="2689" r="1068" b="4130"/>
          <a:stretch/>
        </p:blipFill>
        <p:spPr>
          <a:xfrm>
            <a:off x="2718197" y="3687958"/>
            <a:ext cx="8313471" cy="3003088"/>
          </a:xfrm>
          <a:prstGeom prst="rect">
            <a:avLst/>
          </a:prstGeom>
        </p:spPr>
      </p:pic>
      <p:sp>
        <p:nvSpPr>
          <p:cNvPr id="17" name="Metin kutusu 16">
            <a:extLst>
              <a:ext uri="{FF2B5EF4-FFF2-40B4-BE49-F238E27FC236}">
                <a16:creationId xmlns:a16="http://schemas.microsoft.com/office/drawing/2014/main" id="{909BAE84-B8A9-22C1-B0D5-B3601EC4A9D3}"/>
              </a:ext>
            </a:extLst>
          </p:cNvPr>
          <p:cNvSpPr txBox="1"/>
          <p:nvPr/>
        </p:nvSpPr>
        <p:spPr>
          <a:xfrm>
            <a:off x="335713" y="4681670"/>
            <a:ext cx="22412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b="1" dirty="0" err="1">
                <a:solidFill>
                  <a:schemeClr val="bg1"/>
                </a:solidFill>
              </a:rPr>
              <a:t>SHARKBOT’</a:t>
            </a:r>
            <a:r>
              <a:rPr lang="tr-TR" sz="2000" dirty="0" err="1">
                <a:solidFill>
                  <a:schemeClr val="bg1"/>
                </a:solidFill>
              </a:rPr>
              <a:t>un</a:t>
            </a:r>
            <a:r>
              <a:rPr lang="tr-TR" sz="2000" dirty="0">
                <a:solidFill>
                  <a:schemeClr val="bg1"/>
                </a:solidFill>
              </a:rPr>
              <a:t> sahip olduğu izinler</a:t>
            </a:r>
          </a:p>
        </p:txBody>
      </p:sp>
      <p:sp>
        <p:nvSpPr>
          <p:cNvPr id="18" name="Serbest Form: Şekil 17">
            <a:extLst>
              <a:ext uri="{FF2B5EF4-FFF2-40B4-BE49-F238E27FC236}">
                <a16:creationId xmlns:a16="http://schemas.microsoft.com/office/drawing/2014/main" id="{05B4ED44-2020-25F9-C791-0666FE02D28D}"/>
              </a:ext>
            </a:extLst>
          </p:cNvPr>
          <p:cNvSpPr/>
          <p:nvPr/>
        </p:nvSpPr>
        <p:spPr>
          <a:xfrm>
            <a:off x="5348084" y="2239586"/>
            <a:ext cx="977899" cy="956733"/>
          </a:xfrm>
          <a:custGeom>
            <a:avLst/>
            <a:gdLst>
              <a:gd name="connsiteX0" fmla="*/ 0 w 1024760"/>
              <a:gd name="connsiteY0" fmla="*/ 0 h 971453"/>
              <a:gd name="connsiteX1" fmla="*/ 982133 w 1024760"/>
              <a:gd name="connsiteY1" fmla="*/ 958850 h 971453"/>
              <a:gd name="connsiteX0" fmla="*/ 0 w 1027721"/>
              <a:gd name="connsiteY0" fmla="*/ 0 h 970203"/>
              <a:gd name="connsiteX1" fmla="*/ 152400 w 1027721"/>
              <a:gd name="connsiteY1" fmla="*/ 27517 h 970203"/>
              <a:gd name="connsiteX2" fmla="*/ 982133 w 1027721"/>
              <a:gd name="connsiteY2" fmla="*/ 958850 h 970203"/>
              <a:gd name="connsiteX0" fmla="*/ 0 w 1027721"/>
              <a:gd name="connsiteY0" fmla="*/ 0 h 970203"/>
              <a:gd name="connsiteX1" fmla="*/ 152400 w 1027721"/>
              <a:gd name="connsiteY1" fmla="*/ 27517 h 970203"/>
              <a:gd name="connsiteX2" fmla="*/ 982133 w 1027721"/>
              <a:gd name="connsiteY2" fmla="*/ 958850 h 970203"/>
              <a:gd name="connsiteX0" fmla="*/ 0 w 1025404"/>
              <a:gd name="connsiteY0" fmla="*/ 0 h 968552"/>
              <a:gd name="connsiteX1" fmla="*/ 152400 w 1025404"/>
              <a:gd name="connsiteY1" fmla="*/ 27517 h 968552"/>
              <a:gd name="connsiteX2" fmla="*/ 982133 w 1025404"/>
              <a:gd name="connsiteY2" fmla="*/ 958850 h 968552"/>
              <a:gd name="connsiteX0" fmla="*/ 0 w 982133"/>
              <a:gd name="connsiteY0" fmla="*/ 0 h 958850"/>
              <a:gd name="connsiteX1" fmla="*/ 152400 w 982133"/>
              <a:gd name="connsiteY1" fmla="*/ 27517 h 958850"/>
              <a:gd name="connsiteX2" fmla="*/ 497417 w 982133"/>
              <a:gd name="connsiteY2" fmla="*/ 393700 h 958850"/>
              <a:gd name="connsiteX3" fmla="*/ 982133 w 982133"/>
              <a:gd name="connsiteY3" fmla="*/ 958850 h 958850"/>
              <a:gd name="connsiteX0" fmla="*/ 0 w 982133"/>
              <a:gd name="connsiteY0" fmla="*/ 0 h 958850"/>
              <a:gd name="connsiteX1" fmla="*/ 152400 w 982133"/>
              <a:gd name="connsiteY1" fmla="*/ 27517 h 958850"/>
              <a:gd name="connsiteX2" fmla="*/ 497417 w 982133"/>
              <a:gd name="connsiteY2" fmla="*/ 393700 h 958850"/>
              <a:gd name="connsiteX3" fmla="*/ 982133 w 982133"/>
              <a:gd name="connsiteY3" fmla="*/ 958850 h 958850"/>
              <a:gd name="connsiteX0" fmla="*/ 0 w 982133"/>
              <a:gd name="connsiteY0" fmla="*/ 0 h 958850"/>
              <a:gd name="connsiteX1" fmla="*/ 152400 w 982133"/>
              <a:gd name="connsiteY1" fmla="*/ 27517 h 958850"/>
              <a:gd name="connsiteX2" fmla="*/ 478367 w 982133"/>
              <a:gd name="connsiteY2" fmla="*/ 433917 h 958850"/>
              <a:gd name="connsiteX3" fmla="*/ 982133 w 982133"/>
              <a:gd name="connsiteY3" fmla="*/ 958850 h 958850"/>
              <a:gd name="connsiteX0" fmla="*/ 0 w 982133"/>
              <a:gd name="connsiteY0" fmla="*/ 0 h 958850"/>
              <a:gd name="connsiteX1" fmla="*/ 152400 w 982133"/>
              <a:gd name="connsiteY1" fmla="*/ 27517 h 958850"/>
              <a:gd name="connsiteX2" fmla="*/ 478367 w 982133"/>
              <a:gd name="connsiteY2" fmla="*/ 433917 h 958850"/>
              <a:gd name="connsiteX3" fmla="*/ 982133 w 982133"/>
              <a:gd name="connsiteY3" fmla="*/ 958850 h 958850"/>
              <a:gd name="connsiteX0" fmla="*/ 0 w 982133"/>
              <a:gd name="connsiteY0" fmla="*/ 0 h 958850"/>
              <a:gd name="connsiteX1" fmla="*/ 152400 w 982133"/>
              <a:gd name="connsiteY1" fmla="*/ 27517 h 958850"/>
              <a:gd name="connsiteX2" fmla="*/ 478367 w 982133"/>
              <a:gd name="connsiteY2" fmla="*/ 433917 h 958850"/>
              <a:gd name="connsiteX3" fmla="*/ 982133 w 982133"/>
              <a:gd name="connsiteY3" fmla="*/ 958850 h 958850"/>
              <a:gd name="connsiteX0" fmla="*/ 0 w 982133"/>
              <a:gd name="connsiteY0" fmla="*/ 0 h 958850"/>
              <a:gd name="connsiteX1" fmla="*/ 152400 w 982133"/>
              <a:gd name="connsiteY1" fmla="*/ 27517 h 958850"/>
              <a:gd name="connsiteX2" fmla="*/ 478367 w 982133"/>
              <a:gd name="connsiteY2" fmla="*/ 433917 h 958850"/>
              <a:gd name="connsiteX3" fmla="*/ 982133 w 982133"/>
              <a:gd name="connsiteY3" fmla="*/ 958850 h 958850"/>
              <a:gd name="connsiteX0" fmla="*/ 0 w 977899"/>
              <a:gd name="connsiteY0" fmla="*/ 0 h 956733"/>
              <a:gd name="connsiteX1" fmla="*/ 152400 w 977899"/>
              <a:gd name="connsiteY1" fmla="*/ 27517 h 956733"/>
              <a:gd name="connsiteX2" fmla="*/ 478367 w 977899"/>
              <a:gd name="connsiteY2" fmla="*/ 433917 h 956733"/>
              <a:gd name="connsiteX3" fmla="*/ 977899 w 977899"/>
              <a:gd name="connsiteY3" fmla="*/ 956733 h 95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7899" h="956733">
                <a:moveTo>
                  <a:pt x="0" y="0"/>
                </a:moveTo>
                <a:cubicBezTo>
                  <a:pt x="17639" y="16581"/>
                  <a:pt x="107069" y="-3791"/>
                  <a:pt x="152400" y="27517"/>
                </a:cubicBezTo>
                <a:cubicBezTo>
                  <a:pt x="232128" y="75847"/>
                  <a:pt x="369711" y="221545"/>
                  <a:pt x="478367" y="433917"/>
                </a:cubicBezTo>
                <a:cubicBezTo>
                  <a:pt x="678039" y="879122"/>
                  <a:pt x="841021" y="925689"/>
                  <a:pt x="977899" y="956733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Serbest Form: Şekil 19">
            <a:extLst>
              <a:ext uri="{FF2B5EF4-FFF2-40B4-BE49-F238E27FC236}">
                <a16:creationId xmlns:a16="http://schemas.microsoft.com/office/drawing/2014/main" id="{4EBBE962-0703-C2E4-83EB-D49983040D5A}"/>
              </a:ext>
            </a:extLst>
          </p:cNvPr>
          <p:cNvSpPr/>
          <p:nvPr/>
        </p:nvSpPr>
        <p:spPr>
          <a:xfrm flipV="1">
            <a:off x="6975801" y="2239585"/>
            <a:ext cx="579967" cy="956734"/>
          </a:xfrm>
          <a:custGeom>
            <a:avLst/>
            <a:gdLst>
              <a:gd name="connsiteX0" fmla="*/ 0 w 1024760"/>
              <a:gd name="connsiteY0" fmla="*/ 0 h 971453"/>
              <a:gd name="connsiteX1" fmla="*/ 982133 w 1024760"/>
              <a:gd name="connsiteY1" fmla="*/ 958850 h 971453"/>
              <a:gd name="connsiteX0" fmla="*/ 0 w 1027721"/>
              <a:gd name="connsiteY0" fmla="*/ 0 h 970203"/>
              <a:gd name="connsiteX1" fmla="*/ 152400 w 1027721"/>
              <a:gd name="connsiteY1" fmla="*/ 27517 h 970203"/>
              <a:gd name="connsiteX2" fmla="*/ 982133 w 1027721"/>
              <a:gd name="connsiteY2" fmla="*/ 958850 h 970203"/>
              <a:gd name="connsiteX0" fmla="*/ 0 w 1027721"/>
              <a:gd name="connsiteY0" fmla="*/ 0 h 970203"/>
              <a:gd name="connsiteX1" fmla="*/ 152400 w 1027721"/>
              <a:gd name="connsiteY1" fmla="*/ 27517 h 970203"/>
              <a:gd name="connsiteX2" fmla="*/ 982133 w 1027721"/>
              <a:gd name="connsiteY2" fmla="*/ 958850 h 970203"/>
              <a:gd name="connsiteX0" fmla="*/ 0 w 1025404"/>
              <a:gd name="connsiteY0" fmla="*/ 0 h 968552"/>
              <a:gd name="connsiteX1" fmla="*/ 152400 w 1025404"/>
              <a:gd name="connsiteY1" fmla="*/ 27517 h 968552"/>
              <a:gd name="connsiteX2" fmla="*/ 982133 w 1025404"/>
              <a:gd name="connsiteY2" fmla="*/ 958850 h 968552"/>
              <a:gd name="connsiteX0" fmla="*/ 0 w 982133"/>
              <a:gd name="connsiteY0" fmla="*/ 0 h 958850"/>
              <a:gd name="connsiteX1" fmla="*/ 152400 w 982133"/>
              <a:gd name="connsiteY1" fmla="*/ 27517 h 958850"/>
              <a:gd name="connsiteX2" fmla="*/ 497417 w 982133"/>
              <a:gd name="connsiteY2" fmla="*/ 393700 h 958850"/>
              <a:gd name="connsiteX3" fmla="*/ 982133 w 982133"/>
              <a:gd name="connsiteY3" fmla="*/ 958850 h 958850"/>
              <a:gd name="connsiteX0" fmla="*/ 0 w 982133"/>
              <a:gd name="connsiteY0" fmla="*/ 0 h 958850"/>
              <a:gd name="connsiteX1" fmla="*/ 152400 w 982133"/>
              <a:gd name="connsiteY1" fmla="*/ 27517 h 958850"/>
              <a:gd name="connsiteX2" fmla="*/ 497417 w 982133"/>
              <a:gd name="connsiteY2" fmla="*/ 393700 h 958850"/>
              <a:gd name="connsiteX3" fmla="*/ 982133 w 982133"/>
              <a:gd name="connsiteY3" fmla="*/ 958850 h 958850"/>
              <a:gd name="connsiteX0" fmla="*/ 0 w 982133"/>
              <a:gd name="connsiteY0" fmla="*/ 0 h 958850"/>
              <a:gd name="connsiteX1" fmla="*/ 152400 w 982133"/>
              <a:gd name="connsiteY1" fmla="*/ 27517 h 958850"/>
              <a:gd name="connsiteX2" fmla="*/ 478367 w 982133"/>
              <a:gd name="connsiteY2" fmla="*/ 433917 h 958850"/>
              <a:gd name="connsiteX3" fmla="*/ 982133 w 982133"/>
              <a:gd name="connsiteY3" fmla="*/ 958850 h 958850"/>
              <a:gd name="connsiteX0" fmla="*/ 0 w 982133"/>
              <a:gd name="connsiteY0" fmla="*/ 0 h 958850"/>
              <a:gd name="connsiteX1" fmla="*/ 152400 w 982133"/>
              <a:gd name="connsiteY1" fmla="*/ 27517 h 958850"/>
              <a:gd name="connsiteX2" fmla="*/ 478367 w 982133"/>
              <a:gd name="connsiteY2" fmla="*/ 433917 h 958850"/>
              <a:gd name="connsiteX3" fmla="*/ 982133 w 982133"/>
              <a:gd name="connsiteY3" fmla="*/ 958850 h 958850"/>
              <a:gd name="connsiteX0" fmla="*/ 0 w 982133"/>
              <a:gd name="connsiteY0" fmla="*/ 0 h 958850"/>
              <a:gd name="connsiteX1" fmla="*/ 152400 w 982133"/>
              <a:gd name="connsiteY1" fmla="*/ 27517 h 958850"/>
              <a:gd name="connsiteX2" fmla="*/ 478367 w 982133"/>
              <a:gd name="connsiteY2" fmla="*/ 433917 h 958850"/>
              <a:gd name="connsiteX3" fmla="*/ 982133 w 982133"/>
              <a:gd name="connsiteY3" fmla="*/ 958850 h 958850"/>
              <a:gd name="connsiteX0" fmla="*/ 0 w 982133"/>
              <a:gd name="connsiteY0" fmla="*/ 0 h 958850"/>
              <a:gd name="connsiteX1" fmla="*/ 152400 w 982133"/>
              <a:gd name="connsiteY1" fmla="*/ 27517 h 958850"/>
              <a:gd name="connsiteX2" fmla="*/ 478367 w 982133"/>
              <a:gd name="connsiteY2" fmla="*/ 433917 h 958850"/>
              <a:gd name="connsiteX3" fmla="*/ 982133 w 982133"/>
              <a:gd name="connsiteY3" fmla="*/ 958850 h 958850"/>
              <a:gd name="connsiteX0" fmla="*/ 0 w 977899"/>
              <a:gd name="connsiteY0" fmla="*/ 0 h 956733"/>
              <a:gd name="connsiteX1" fmla="*/ 152400 w 977899"/>
              <a:gd name="connsiteY1" fmla="*/ 27517 h 956733"/>
              <a:gd name="connsiteX2" fmla="*/ 478367 w 977899"/>
              <a:gd name="connsiteY2" fmla="*/ 433917 h 956733"/>
              <a:gd name="connsiteX3" fmla="*/ 977899 w 977899"/>
              <a:gd name="connsiteY3" fmla="*/ 956733 h 95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7899" h="956733">
                <a:moveTo>
                  <a:pt x="0" y="0"/>
                </a:moveTo>
                <a:cubicBezTo>
                  <a:pt x="17639" y="16581"/>
                  <a:pt x="107069" y="-3791"/>
                  <a:pt x="152400" y="27517"/>
                </a:cubicBezTo>
                <a:cubicBezTo>
                  <a:pt x="232128" y="75847"/>
                  <a:pt x="369711" y="221545"/>
                  <a:pt x="478367" y="433917"/>
                </a:cubicBezTo>
                <a:cubicBezTo>
                  <a:pt x="678039" y="879122"/>
                  <a:pt x="841021" y="925689"/>
                  <a:pt x="977899" y="956733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436B0723-8E48-E647-E926-B884B7E05966}"/>
              </a:ext>
            </a:extLst>
          </p:cNvPr>
          <p:cNvSpPr txBox="1"/>
          <p:nvPr/>
        </p:nvSpPr>
        <p:spPr>
          <a:xfrm>
            <a:off x="6343445" y="3081672"/>
            <a:ext cx="614893" cy="229294"/>
          </a:xfrm>
          <a:prstGeom prst="rect">
            <a:avLst/>
          </a:prstGeom>
          <a:solidFill>
            <a:srgbClr val="062040"/>
          </a:solidFill>
        </p:spPr>
        <p:txBody>
          <a:bodyPr wrap="square" rtlCol="0">
            <a:spAutoFit/>
          </a:bodyPr>
          <a:lstStyle/>
          <a:p>
            <a:r>
              <a:rPr lang="tr-TR" sz="890" b="1" dirty="0" err="1">
                <a:solidFill>
                  <a:schemeClr val="bg1"/>
                </a:solidFill>
              </a:rPr>
              <a:t>SharkBot</a:t>
            </a:r>
            <a:endParaRPr lang="tr-TR" sz="890" b="1" dirty="0">
              <a:solidFill>
                <a:schemeClr val="bg1"/>
              </a:solidFill>
            </a:endParaRPr>
          </a:p>
        </p:txBody>
      </p:sp>
      <p:pic>
        <p:nvPicPr>
          <p:cNvPr id="23" name="Resim 22">
            <a:extLst>
              <a:ext uri="{FF2B5EF4-FFF2-40B4-BE49-F238E27FC236}">
                <a16:creationId xmlns:a16="http://schemas.microsoft.com/office/drawing/2014/main" id="{42EC7CF1-E14D-1A61-6729-8AD3BD052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5323" y="6132217"/>
            <a:ext cx="876345" cy="558829"/>
          </a:xfrm>
          <a:prstGeom prst="rect">
            <a:avLst/>
          </a:prstGeom>
        </p:spPr>
      </p:pic>
      <p:sp>
        <p:nvSpPr>
          <p:cNvPr id="25" name="Metin kutusu 24">
            <a:extLst>
              <a:ext uri="{FF2B5EF4-FFF2-40B4-BE49-F238E27FC236}">
                <a16:creationId xmlns:a16="http://schemas.microsoft.com/office/drawing/2014/main" id="{E405F771-4A15-A127-6B61-8F0A8A2CEF0A}"/>
              </a:ext>
            </a:extLst>
          </p:cNvPr>
          <p:cNvSpPr txBox="1"/>
          <p:nvPr/>
        </p:nvSpPr>
        <p:spPr>
          <a:xfrm>
            <a:off x="335713" y="1280673"/>
            <a:ext cx="21484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b="1" i="0" dirty="0" err="1">
                <a:solidFill>
                  <a:schemeClr val="bg1"/>
                </a:solidFill>
                <a:effectLst/>
              </a:rPr>
              <a:t>SharkBot</a:t>
            </a:r>
            <a:r>
              <a:rPr lang="tr-TR" sz="2000" b="0" i="0" dirty="0" err="1">
                <a:solidFill>
                  <a:schemeClr val="bg1"/>
                </a:solidFill>
                <a:effectLst/>
              </a:rPr>
              <a:t>'un</a:t>
            </a:r>
            <a:r>
              <a:rPr lang="tr-TR" sz="2000" b="0" i="0" dirty="0">
                <a:solidFill>
                  <a:schemeClr val="bg1"/>
                </a:solidFill>
                <a:effectLst/>
              </a:rPr>
              <a:t> </a:t>
            </a:r>
            <a:r>
              <a:rPr lang="tr-TR" sz="2000" b="0" i="0" dirty="0">
                <a:solidFill>
                  <a:srgbClr val="FFC000"/>
                </a:solidFill>
                <a:effectLst/>
              </a:rPr>
              <a:t>ATS </a:t>
            </a:r>
            <a:r>
              <a:rPr lang="tr-TR" sz="2000" b="0" i="0" dirty="0">
                <a:solidFill>
                  <a:schemeClr val="bg1"/>
                </a:solidFill>
                <a:effectLst/>
              </a:rPr>
              <a:t>saldırısı nasıl gerçekleştirdiğine örnek</a:t>
            </a:r>
            <a:endParaRPr lang="tr-T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147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862158-0DA4-BDAD-8088-85A4FEE2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bg1"/>
                </a:solidFill>
              </a:rPr>
              <a:t>Sharkbot</a:t>
            </a:r>
            <a:r>
              <a:rPr lang="tr-TR" b="1" dirty="0">
                <a:solidFill>
                  <a:schemeClr val="bg1"/>
                </a:solidFill>
              </a:rPr>
              <a:t> Olayı Nedir?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7799A3-5DAA-4028-89E0-5F5448553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0" i="0" dirty="0">
                <a:solidFill>
                  <a:schemeClr val="bg2"/>
                </a:solidFill>
                <a:effectLst/>
              </a:rPr>
              <a:t>Siber güvenlik firması </a:t>
            </a:r>
            <a:r>
              <a:rPr lang="tr-TR" b="1" i="0" dirty="0">
                <a:solidFill>
                  <a:schemeClr val="bg2"/>
                </a:solidFill>
                <a:effectLst/>
              </a:rPr>
              <a:t>NCC </a:t>
            </a:r>
            <a:r>
              <a:rPr lang="tr-TR" b="1" i="0" dirty="0" err="1">
                <a:solidFill>
                  <a:schemeClr val="bg2"/>
                </a:solidFill>
                <a:effectLst/>
              </a:rPr>
              <a:t>Group’un</a:t>
            </a:r>
            <a:r>
              <a:rPr lang="tr-TR" b="0" i="0" dirty="0">
                <a:solidFill>
                  <a:schemeClr val="bg2"/>
                </a:solidFill>
                <a:effectLst/>
              </a:rPr>
              <a:t> kötü amaçlı yazılım analistleri </a:t>
            </a:r>
            <a:r>
              <a:rPr lang="tr-TR" b="1" i="0" dirty="0">
                <a:solidFill>
                  <a:schemeClr val="bg2"/>
                </a:solidFill>
                <a:effectLst/>
              </a:rPr>
              <a:t>Alberto </a:t>
            </a:r>
            <a:r>
              <a:rPr lang="tr-TR" b="1" i="0" dirty="0" err="1">
                <a:solidFill>
                  <a:schemeClr val="bg2"/>
                </a:solidFill>
                <a:effectLst/>
              </a:rPr>
              <a:t>Segura</a:t>
            </a:r>
            <a:r>
              <a:rPr lang="tr-TR" b="0" i="0" dirty="0">
                <a:solidFill>
                  <a:schemeClr val="bg2"/>
                </a:solidFill>
                <a:effectLst/>
              </a:rPr>
              <a:t> ve </a:t>
            </a:r>
            <a:r>
              <a:rPr lang="tr-TR" b="1" i="0" dirty="0" err="1">
                <a:solidFill>
                  <a:schemeClr val="bg2"/>
                </a:solidFill>
                <a:effectLst/>
              </a:rPr>
              <a:t>Rolf</a:t>
            </a:r>
            <a:r>
              <a:rPr lang="tr-TR" b="1" i="0" dirty="0">
                <a:solidFill>
                  <a:schemeClr val="bg2"/>
                </a:solidFill>
                <a:effectLst/>
              </a:rPr>
              <a:t> </a:t>
            </a:r>
            <a:r>
              <a:rPr lang="tr-TR" b="1" i="0" dirty="0" err="1">
                <a:solidFill>
                  <a:schemeClr val="bg2"/>
                </a:solidFill>
                <a:effectLst/>
              </a:rPr>
              <a:t>Govers</a:t>
            </a:r>
            <a:r>
              <a:rPr lang="tr-TR" b="1" i="0" dirty="0">
                <a:solidFill>
                  <a:schemeClr val="bg2"/>
                </a:solidFill>
                <a:effectLst/>
              </a:rPr>
              <a:t> </a:t>
            </a:r>
            <a:r>
              <a:rPr lang="tr-TR" b="0" i="0" dirty="0">
                <a:solidFill>
                  <a:schemeClr val="bg2"/>
                </a:solidFill>
                <a:effectLst/>
              </a:rPr>
              <a:t>tarafından ortaya çıkarılan </a:t>
            </a:r>
            <a:r>
              <a:rPr lang="tr-TR" b="1" i="0" dirty="0" err="1">
                <a:solidFill>
                  <a:schemeClr val="bg2"/>
                </a:solidFill>
                <a:effectLst/>
              </a:rPr>
              <a:t>SharkBot</a:t>
            </a:r>
            <a:r>
              <a:rPr lang="tr-TR" b="0" i="0" dirty="0">
                <a:solidFill>
                  <a:schemeClr val="bg2"/>
                </a:solidFill>
                <a:effectLst/>
              </a:rPr>
              <a:t>, bugüne kadar yaklaşık 60 binden fazla kez yüklendi. Uzmanlar, Google ile iletişime geçmiş olsa da, aşağıda yer alan uygulamalardan uzak durulmasını tavsiye ediyor:</a:t>
            </a:r>
            <a:endParaRPr lang="tr-TR" dirty="0">
              <a:solidFill>
                <a:schemeClr val="bg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1C519C-A140-6C51-FF87-3FB38F56D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63" b="89974" l="6171" r="93739">
                        <a14:foregroundMark x1="7350" y1="25330" x2="7462" y2="58462"/>
                        <a14:foregroundMark x1="20252" y1="53952" x2="19854" y2="38399"/>
                        <a14:foregroundMark x1="19027" y1="27808" x2="12558" y2="20051"/>
                        <a14:foregroundMark x1="41892" y1="29999" x2="41757" y2="33116"/>
                        <a14:foregroundMark x1="54764" y1="46555" x2="54174" y2="38786"/>
                        <a14:foregroundMark x1="54174" y1="38786" x2="43013" y2="22691"/>
                        <a14:foregroundMark x1="43013" y1="22691" x2="42824" y2="22610"/>
                        <a14:foregroundMark x1="78494" y1="26121" x2="76679" y2="53826"/>
                        <a14:foregroundMark x1="76679" y1="53826" x2="79601" y2="63438"/>
                        <a14:foregroundMark x1="87649" y1="60703" x2="89837" y2="48813"/>
                        <a14:foregroundMark x1="89837" y1="48813" x2="79310" y2="22955"/>
                        <a14:foregroundMark x1="79310" y1="22955" x2="74592" y2="37995"/>
                        <a14:foregroundMark x1="43250" y1="61177" x2="46027" y2="61831"/>
                        <a14:foregroundMark x1="50066" y1="59590" x2="53564" y2="49910"/>
                        <a14:foregroundMark x1="54503" y1="46421" x2="50998" y2="31135"/>
                        <a14:foregroundMark x1="50998" y1="31135" x2="42409" y2="41805"/>
                        <a14:foregroundMark x1="45191" y1="33773" x2="46915" y2="52507"/>
                        <a14:foregroundMark x1="46915" y1="52507" x2="51633" y2="41161"/>
                        <a14:foregroundMark x1="51633" y1="41161" x2="46642" y2="34565"/>
                        <a14:foregroundMark x1="46642" y1="34565" x2="45009" y2="36148"/>
                        <a14:foregroundMark x1="53721" y1="47230" x2="53811" y2="49604"/>
                        <a14:foregroundMark x1="52995" y1="46702" x2="53539" y2="51451"/>
                        <a14:foregroundMark x1="54356" y1="51451" x2="52904" y2="54354"/>
                        <a14:foregroundMark x1="41342" y1="53740" x2="41385" y2="56189"/>
                        <a14:foregroundMark x1="10799" y1="27704" x2="10980" y2="54881"/>
                        <a14:foregroundMark x1="10980" y1="54881" x2="15618" y2="58910"/>
                        <a14:foregroundMark x1="18028" y1="56644" x2="18240" y2="41689"/>
                        <a14:foregroundMark x1="18240" y1="41689" x2="12432" y2="30079"/>
                        <a14:foregroundMark x1="12432" y1="30079" x2="7350" y2="31662"/>
                        <a14:foregroundMark x1="12250" y1="29288" x2="10436" y2="57520"/>
                        <a14:foregroundMark x1="10436" y1="57520" x2="12432" y2="40369"/>
                        <a14:foregroundMark x1="12432" y1="40369" x2="12069" y2="36675"/>
                        <a14:foregroundMark x1="12432" y1="31926" x2="16697" y2="48549"/>
                        <a14:foregroundMark x1="16697" y1="48549" x2="15880" y2="31135"/>
                        <a14:foregroundMark x1="15880" y1="31135" x2="14338" y2="31662"/>
                        <a14:foregroundMark x1="15517" y1="46174" x2="17257" y2="57766"/>
                        <a14:foregroundMark x1="17956" y1="56749" x2="18693" y2="45646"/>
                        <a14:foregroundMark x1="19238" y1="21108" x2="19238" y2="21108"/>
                        <a14:foregroundMark x1="19601" y1="21900" x2="19601" y2="21900"/>
                        <a14:foregroundMark x1="20054" y1="22427" x2="20780" y2="25858"/>
                        <a14:foregroundMark x1="7623" y1="63588" x2="18240" y2="62533"/>
                        <a14:foregroundMark x1="18240" y1="62533" x2="12341" y2="57784"/>
                        <a14:foregroundMark x1="12341" y1="57784" x2="8530" y2="63061"/>
                        <a14:foregroundMark x1="7441" y1="62797" x2="7895" y2="63852"/>
                        <a14:foregroundMark x1="8258" y1="64116" x2="7713" y2="63852"/>
                        <a14:foregroundMark x1="7350" y1="63061" x2="6171" y2="59894"/>
                        <a14:foregroundMark x1="20599" y1="26649" x2="20599" y2="35884"/>
                        <a14:foregroundMark x1="20690" y1="26121" x2="20871" y2="41425"/>
                        <a14:foregroundMark x1="20690" y1="26649" x2="20599" y2="40106"/>
                        <a14:foregroundMark x1="20508" y1="25594" x2="20599" y2="38786"/>
                        <a14:foregroundMark x1="20690" y1="26121" x2="20780" y2="37731"/>
                        <a14:foregroundMark x1="17967" y1="62797" x2="17695" y2="63061"/>
                        <a14:foregroundMark x1="18784" y1="62533" x2="18784" y2="62533"/>
                        <a14:foregroundMark x1="18149" y1="63852" x2="18330" y2="63852"/>
                        <a14:foregroundMark x1="19238" y1="62533" x2="18330" y2="62797"/>
                        <a14:foregroundMark x1="19873" y1="59894" x2="19328" y2="62533"/>
                        <a14:foregroundMark x1="20327" y1="58839" x2="19691" y2="62005"/>
                        <a14:foregroundMark x1="19510" y1="61478" x2="17514" y2="64116"/>
                        <a14:foregroundMark x1="18058" y1="64116" x2="18512" y2="64116"/>
                        <a14:foregroundMark x1="18330" y1="64116" x2="16788" y2="63852"/>
                        <a14:backgroundMark x1="8795" y1="69064" x2="11071" y2="73351"/>
                        <a14:backgroundMark x1="4628" y1="61214" x2="6613" y2="64953"/>
                        <a14:backgroundMark x1="11071" y1="73351" x2="19964" y2="73879"/>
                        <a14:backgroundMark x1="19964" y1="73879" x2="10254" y2="70712"/>
                        <a14:backgroundMark x1="10254" y1="70712" x2="7623" y2="83905"/>
                        <a14:backgroundMark x1="10436" y1="79420" x2="16878" y2="83905"/>
                        <a14:backgroundMark x1="16878" y1="83905" x2="10889" y2="73087"/>
                        <a14:backgroundMark x1="10889" y1="73087" x2="10708" y2="74406"/>
                        <a14:backgroundMark x1="16969" y1="69393" x2="16334" y2="69129"/>
                        <a14:backgroundMark x1="17427" y1="67150" x2="17282" y2="67127"/>
                        <a14:backgroundMark x1="40569" y1="67042" x2="45735" y2="70449"/>
                        <a14:backgroundMark x1="36933" y1="64644" x2="40505" y2="67000"/>
                        <a14:backgroundMark x1="45735" y1="70449" x2="55354" y2="65172"/>
                        <a14:backgroundMark x1="55354" y1="65172" x2="57078" y2="86280"/>
                        <a14:backgroundMark x1="57078" y1="86280" x2="36842" y2="80475"/>
                        <a14:backgroundMark x1="36842" y1="80475" x2="35935" y2="60422"/>
                        <a14:backgroundMark x1="35935" y1="60422" x2="37840" y2="66491"/>
                        <a14:backgroundMark x1="44283" y1="73879" x2="37205" y2="75989"/>
                        <a14:backgroundMark x1="37205" y1="75989" x2="41561" y2="82850"/>
                        <a14:backgroundMark x1="90381" y1="65435" x2="76951" y2="72559"/>
                        <a14:backgroundMark x1="76951" y1="72559" x2="89111" y2="92348"/>
                        <a14:backgroundMark x1="89111" y1="92348" x2="87114" y2="68865"/>
                        <a14:backgroundMark x1="87114" y1="68865" x2="80127" y2="69129"/>
                        <a14:backgroundMark x1="80127" y1="69129" x2="81397" y2="72559"/>
                        <a14:backgroundMark x1="87840" y1="74670" x2="78221" y2="79156"/>
                        <a14:backgroundMark x1="78221" y1="79156" x2="87568" y2="82322"/>
                        <a14:backgroundMark x1="87568" y1="82322" x2="74682" y2="73615"/>
                        <a14:backgroundMark x1="74682" y1="73615" x2="72232" y2="74670"/>
                        <a14:backgroundMark x1="92831" y1="74934" x2="88294" y2="78100"/>
                        <a14:backgroundMark x1="88294" y1="78100" x2="93194" y2="78100"/>
                        <a14:backgroundMark x1="93194" y1="78100" x2="88838" y2="71768"/>
                        <a14:backgroundMark x1="88566" y1="64116" x2="86751" y2="71768"/>
                        <a14:backgroundMark x1="88566" y1="61741" x2="88294" y2="74406"/>
                        <a14:backgroundMark x1="87750" y1="62533" x2="86933" y2="68865"/>
                        <a14:backgroundMark x1="41069" y1="64799" x2="41107" y2="65699"/>
                        <a14:backgroundMark x1="48185" y1="65699" x2="50726" y2="64644"/>
                        <a14:backgroundMark x1="49002" y1="65699" x2="46915" y2="65435"/>
                        <a14:backgroundMark x1="49637" y1="64644" x2="46642" y2="64644"/>
                        <a14:backgroundMark x1="55467" y1="57238" x2="54900" y2="66491"/>
                        <a14:backgroundMark x1="55977" y1="48907" x2="55606" y2="54970"/>
                        <a14:backgroundMark x1="54900" y1="66491" x2="54287" y2="58249"/>
                        <a14:backgroundMark x1="39474" y1="59631" x2="40109" y2="58839"/>
                        <a14:backgroundMark x1="40109" y1="59103" x2="40472" y2="60158"/>
                        <a14:backgroundMark x1="40653" y1="56992" x2="40744" y2="59631"/>
                        <a14:backgroundMark x1="40653" y1="63061" x2="40653" y2="63061"/>
                        <a14:backgroundMark x1="40653" y1="63061" x2="40653" y2="63061"/>
                        <a14:backgroundMark x1="40563" y1="60950" x2="40563" y2="60950"/>
                        <a14:backgroundMark x1="40563" y1="61478" x2="40926" y2="67282"/>
                        <a14:backgroundMark x1="40744" y1="60950" x2="40744" y2="60950"/>
                        <a14:backgroundMark x1="40653" y1="56728" x2="40290" y2="62005"/>
                        <a14:backgroundMark x1="40472" y1="17414" x2="40563" y2="30079"/>
                        <a14:backgroundMark x1="40018" y1="33245" x2="40200" y2="53826"/>
                        <a14:backgroundMark x1="21688" y1="58575" x2="20901" y2="59720"/>
                        <a14:backgroundMark x1="10832" y1="68861" x2="14428" y2="74670"/>
                        <a14:backgroundMark x1="14428" y1="74670" x2="20236" y2="69921"/>
                        <a14:backgroundMark x1="20692" y1="65411" x2="20756" y2="64776"/>
                        <a14:backgroundMark x1="20236" y1="69921" x2="20417" y2="68136"/>
                        <a14:backgroundMark x1="6897" y1="16887" x2="12069" y2="17414"/>
                        <a14:backgroundMark x1="12069" y1="17414" x2="6171" y2="12401"/>
                        <a14:backgroundMark x1="6171" y1="12401" x2="5082" y2="14248"/>
                        <a14:backgroundMark x1="21325" y1="54090" x2="21455" y2="41366"/>
                        <a14:backgroundMark x1="21532" y1="41359" x2="21597" y2="538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3429000"/>
            <a:ext cx="1049655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AAADC2A9-2F09-6288-318B-A271B1A62489}"/>
              </a:ext>
            </a:extLst>
          </p:cNvPr>
          <p:cNvSpPr txBox="1"/>
          <p:nvPr/>
        </p:nvSpPr>
        <p:spPr>
          <a:xfrm>
            <a:off x="1319514" y="5942568"/>
            <a:ext cx="177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chemeClr val="bg2"/>
                </a:solidFill>
              </a:rPr>
              <a:t>Live Net TV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2952D680-6238-8261-3A1F-21FD940F7CFC}"/>
              </a:ext>
            </a:extLst>
          </p:cNvPr>
          <p:cNvSpPr txBox="1"/>
          <p:nvPr/>
        </p:nvSpPr>
        <p:spPr>
          <a:xfrm>
            <a:off x="4826642" y="5942568"/>
            <a:ext cx="199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>
                <a:solidFill>
                  <a:schemeClr val="bg2"/>
                </a:solidFill>
              </a:rPr>
              <a:t>UltData_Recovery</a:t>
            </a:r>
            <a:endParaRPr lang="tr-TR" b="1" dirty="0">
              <a:solidFill>
                <a:schemeClr val="bg2"/>
              </a:solidFill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A92D6D40-492C-1433-400C-C435E95AFFFB}"/>
              </a:ext>
            </a:extLst>
          </p:cNvPr>
          <p:cNvSpPr txBox="1"/>
          <p:nvPr/>
        </p:nvSpPr>
        <p:spPr>
          <a:xfrm>
            <a:off x="8692649" y="5947323"/>
            <a:ext cx="177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chemeClr val="bg2"/>
                </a:solidFill>
              </a:rPr>
              <a:t>Media Player HD</a:t>
            </a:r>
          </a:p>
        </p:txBody>
      </p:sp>
    </p:spTree>
    <p:extLst>
      <p:ext uri="{BB962C8B-B14F-4D97-AF65-F5344CB8AC3E}">
        <p14:creationId xmlns:p14="http://schemas.microsoft.com/office/powerpoint/2010/main" val="1819435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1038D4-6A56-1C39-66F4-C4948B76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bg1"/>
                </a:solidFill>
              </a:rPr>
              <a:t>Sharkbotdan</a:t>
            </a:r>
            <a:r>
              <a:rPr lang="tr-TR" b="1" dirty="0">
                <a:solidFill>
                  <a:schemeClr val="bg1"/>
                </a:solidFill>
              </a:rPr>
              <a:t> Nasıl Korunuruz?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1E70CF7-425F-65AC-20B0-F765DFAAC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876810"/>
          </a:xfrm>
        </p:spPr>
        <p:txBody>
          <a:bodyPr>
            <a:normAutofit lnSpcReduction="10000"/>
          </a:bodyPr>
          <a:lstStyle/>
          <a:p>
            <a:r>
              <a:rPr lang="tr-TR" dirty="0">
                <a:solidFill>
                  <a:schemeClr val="bg2"/>
                </a:solidFill>
              </a:rPr>
              <a:t>Android sistemini güncel tutarak</a:t>
            </a:r>
          </a:p>
          <a:p>
            <a:r>
              <a:rPr lang="tr-TR" dirty="0">
                <a:solidFill>
                  <a:schemeClr val="bg2"/>
                </a:solidFill>
              </a:rPr>
              <a:t>Uygulamaları </a:t>
            </a:r>
            <a:r>
              <a:rPr lang="tr-TR" b="1" dirty="0">
                <a:solidFill>
                  <a:schemeClr val="bg2"/>
                </a:solidFill>
              </a:rPr>
              <a:t>Play </a:t>
            </a:r>
            <a:r>
              <a:rPr lang="tr-TR" b="1" dirty="0" err="1">
                <a:solidFill>
                  <a:schemeClr val="bg2"/>
                </a:solidFill>
              </a:rPr>
              <a:t>Store</a:t>
            </a:r>
            <a:r>
              <a:rPr lang="tr-TR" b="1" dirty="0">
                <a:solidFill>
                  <a:schemeClr val="bg2"/>
                </a:solidFill>
              </a:rPr>
              <a:t> </a:t>
            </a:r>
            <a:r>
              <a:rPr lang="tr-TR" dirty="0">
                <a:solidFill>
                  <a:schemeClr val="bg2"/>
                </a:solidFill>
              </a:rPr>
              <a:t>gibi resmi kaynaktan yükleyerek</a:t>
            </a:r>
          </a:p>
          <a:p>
            <a:r>
              <a:rPr lang="tr-TR" b="1" dirty="0">
                <a:solidFill>
                  <a:schemeClr val="bg2"/>
                </a:solidFill>
              </a:rPr>
              <a:t>Play </a:t>
            </a:r>
            <a:r>
              <a:rPr lang="tr-TR" b="1" dirty="0" err="1">
                <a:solidFill>
                  <a:schemeClr val="bg2"/>
                </a:solidFill>
              </a:rPr>
              <a:t>protect</a:t>
            </a:r>
            <a:r>
              <a:rPr lang="tr-TR" b="1" dirty="0">
                <a:solidFill>
                  <a:schemeClr val="bg2"/>
                </a:solidFill>
              </a:rPr>
              <a:t> </a:t>
            </a:r>
            <a:r>
              <a:rPr lang="tr-TR" dirty="0">
                <a:solidFill>
                  <a:schemeClr val="bg2"/>
                </a:solidFill>
              </a:rPr>
              <a:t>kapalıysa mutlaka açarak</a:t>
            </a:r>
          </a:p>
          <a:p>
            <a:r>
              <a:rPr lang="tr-TR" dirty="0">
                <a:solidFill>
                  <a:schemeClr val="bg2"/>
                </a:solidFill>
              </a:rPr>
              <a:t>Uygulama mağazasından güvenilirliği ispat edilmemiş uygulamalardan uzak durarak</a:t>
            </a:r>
          </a:p>
          <a:p>
            <a:r>
              <a:rPr lang="tr-TR" dirty="0">
                <a:solidFill>
                  <a:schemeClr val="bg2"/>
                </a:solidFill>
              </a:rPr>
              <a:t>Arada bir cihazı tamamen kapatıp açarak korunabiliriz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678AD5CF-C08C-EF85-F27C-FBCDA078C5B1}"/>
              </a:ext>
            </a:extLst>
          </p:cNvPr>
          <p:cNvSpPr txBox="1">
            <a:spLocks/>
          </p:cNvSpPr>
          <p:nvPr/>
        </p:nvSpPr>
        <p:spPr>
          <a:xfrm>
            <a:off x="838200" y="1978025"/>
            <a:ext cx="10515600" cy="2502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dirty="0" err="1">
                <a:solidFill>
                  <a:schemeClr val="bg2"/>
                </a:solidFill>
              </a:rPr>
              <a:t>SharkBot</a:t>
            </a:r>
            <a:r>
              <a:rPr lang="tr-TR" dirty="0">
                <a:solidFill>
                  <a:schemeClr val="bg2"/>
                </a:solidFill>
              </a:rPr>
              <a:t> genel olarak Türkiye’yi hedef almadığı için endişelenecek bir şey olmasa da genel olarak Android Trojanlarına karşı korunabileceğimiz birkaç yöntem var.</a:t>
            </a:r>
          </a:p>
        </p:txBody>
      </p:sp>
    </p:spTree>
    <p:extLst>
      <p:ext uri="{BB962C8B-B14F-4D97-AF65-F5344CB8AC3E}">
        <p14:creationId xmlns:p14="http://schemas.microsoft.com/office/powerpoint/2010/main" val="947492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A3E58B-3DFF-25BF-7D50-8083783E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8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tr-TR" sz="8000" b="1" dirty="0">
                <a:solidFill>
                  <a:schemeClr val="bg2"/>
                </a:solidFill>
              </a:rPr>
              <a:t>Teşekkürler</a:t>
            </a:r>
          </a:p>
        </p:txBody>
      </p:sp>
    </p:spTree>
    <p:extLst>
      <p:ext uri="{BB962C8B-B14F-4D97-AF65-F5344CB8AC3E}">
        <p14:creationId xmlns:p14="http://schemas.microsoft.com/office/powerpoint/2010/main" val="1272934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251</Words>
  <Application>Microsoft Office PowerPoint</Application>
  <PresentationFormat>Geniş ekran</PresentationFormat>
  <Paragraphs>27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system-ui</vt:lpstr>
      <vt:lpstr>Office Teması</vt:lpstr>
      <vt:lpstr>SHARKBOT</vt:lpstr>
      <vt:lpstr>Sharkbot Nedir?</vt:lpstr>
      <vt:lpstr>Sharkbot Nasıl Çalışır?</vt:lpstr>
      <vt:lpstr>PowerPoint Sunusu</vt:lpstr>
      <vt:lpstr>Sharkbot Olayı Nedir?</vt:lpstr>
      <vt:lpstr>Sharkbotdan Nasıl Korunuruz?</vt:lpstr>
      <vt:lpstr>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SHARKBOT</dc:title>
  <dc:creator>Seyfullah Kurt</dc:creator>
  <cp:lastModifiedBy>Seyfullah Kurt</cp:lastModifiedBy>
  <cp:revision>2</cp:revision>
  <dcterms:created xsi:type="dcterms:W3CDTF">2023-11-26T10:56:23Z</dcterms:created>
  <dcterms:modified xsi:type="dcterms:W3CDTF">2023-11-26T15:12:54Z</dcterms:modified>
</cp:coreProperties>
</file>