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9"/>
  </p:notesMasterIdLst>
  <p:handoutMasterIdLst>
    <p:handoutMasterId r:id="rId20"/>
  </p:handoutMasterIdLst>
  <p:sldIdLst>
    <p:sldId id="256" r:id="rId5"/>
    <p:sldId id="276" r:id="rId6"/>
    <p:sldId id="300" r:id="rId7"/>
    <p:sldId id="283" r:id="rId8"/>
    <p:sldId id="289" r:id="rId9"/>
    <p:sldId id="291" r:id="rId10"/>
    <p:sldId id="292" r:id="rId11"/>
    <p:sldId id="293" r:id="rId12"/>
    <p:sldId id="294" r:id="rId13"/>
    <p:sldId id="296" r:id="rId14"/>
    <p:sldId id="297" r:id="rId15"/>
    <p:sldId id="298" r:id="rId16"/>
    <p:sldId id="299" r:id="rId17"/>
    <p:sldId id="30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52" autoAdjust="0"/>
  </p:normalViewPr>
  <p:slideViewPr>
    <p:cSldViewPr snapToGrid="0" showGuides="1">
      <p:cViewPr varScale="1">
        <p:scale>
          <a:sx n="66" d="100"/>
          <a:sy n="66" d="100"/>
        </p:scale>
        <p:origin x="84" y="330"/>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oules\AppData\Local\Temp\Rar$DIa3804.10329\Sale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oules\AppData\Local\Temp\Rar$DIa3804.10329\Sales.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oules\AppData\Local\Temp\Rar$DIa3804.10329\Sales.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oules\AppData\Local\Temp\Rar$DIa3804.10329\Sales.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oules\AppData\Local\Temp\Rar$DIa3804.10329\Sales.csv"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[bike sales.csv]question 2!PivotTable4</c:name>
    <c:fmtId val="6"/>
  </c:pivotSource>
  <c:chart>
    <c:title>
      <c:tx>
        <c:rich>
          <a:bodyPr rot="0" spcFirstLastPara="1" vertOverflow="ellipsis" vert="horz" wrap="square" anchor="ctr" anchorCtr="1"/>
          <a:lstStyle/>
          <a:p>
            <a:pPr>
              <a:defRPr sz="1320" b="1" i="0" u="none" strike="noStrike" kern="1200" cap="none" spc="0" normalizeH="0" baseline="0">
                <a:solidFill>
                  <a:schemeClr val="tx1"/>
                </a:solidFill>
                <a:latin typeface="+mj-lt"/>
                <a:ea typeface="+mj-ea"/>
                <a:cs typeface="+mj-cs"/>
              </a:defRPr>
            </a:pPr>
            <a:r>
              <a:rPr lang="en-US"/>
              <a:t>REVENUE PER YEAR</a:t>
            </a:r>
          </a:p>
        </c:rich>
      </c:tx>
      <c:overlay val="0"/>
      <c:spPr>
        <a:noFill/>
        <a:ln>
          <a:noFill/>
        </a:ln>
        <a:effectLst/>
      </c:spPr>
      <c:txPr>
        <a:bodyPr rot="0" spcFirstLastPara="1" vertOverflow="ellipsis" vert="horz" wrap="square" anchor="ctr" anchorCtr="1"/>
        <a:lstStyle/>
        <a:p>
          <a:pPr>
            <a:defRPr sz="1320" b="1" i="0" u="none" strike="noStrike" kern="1200" cap="none" spc="0" normalizeH="0" baseline="0">
              <a:solidFill>
                <a:schemeClr val="tx1"/>
              </a:solidFill>
              <a:latin typeface="+mj-lt"/>
              <a:ea typeface="+mj-ea"/>
              <a:cs typeface="+mj-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spPr>
          <a:solidFill>
            <a:schemeClr val="accent4"/>
          </a:solidFill>
          <a:ln>
            <a:noFill/>
          </a:ln>
          <a:effectLst/>
        </c:spPr>
        <c:marker>
          <c:symbol val="none"/>
        </c:marker>
      </c:pivotFmt>
      <c:pivotFmt>
        <c:idx val="7"/>
        <c:spPr>
          <a:solidFill>
            <a:schemeClr val="accent4"/>
          </a:solidFill>
          <a:ln>
            <a:noFill/>
          </a:ln>
          <a:effectLst/>
        </c:spPr>
        <c:marker>
          <c:symbol val="none"/>
        </c:marker>
      </c:pivotFmt>
      <c:pivotFmt>
        <c:idx val="8"/>
        <c:spPr>
          <a:solidFill>
            <a:schemeClr val="accent4"/>
          </a:solidFill>
          <a:ln>
            <a:noFill/>
          </a:ln>
          <a:effectLst/>
        </c:spPr>
        <c:marker>
          <c:symbol val="none"/>
        </c:marker>
      </c:pivotFmt>
      <c:pivotFmt>
        <c:idx val="9"/>
        <c:spPr>
          <a:solidFill>
            <a:schemeClr val="accent4"/>
          </a:solidFill>
          <a:ln>
            <a:noFill/>
          </a:ln>
          <a:effectLst/>
        </c:spPr>
        <c:marker>
          <c:symbol val="none"/>
        </c:marker>
      </c:pivotFmt>
      <c:pivotFmt>
        <c:idx val="10"/>
        <c:spPr>
          <a:solidFill>
            <a:schemeClr val="accent4"/>
          </a:solidFill>
          <a:ln>
            <a:noFill/>
          </a:ln>
          <a:effectLst/>
        </c:spPr>
        <c:marker>
          <c:symbol val="none"/>
        </c:marker>
      </c:pivotFmt>
      <c:pivotFmt>
        <c:idx val="11"/>
        <c:spPr>
          <a:solidFill>
            <a:schemeClr val="accent4"/>
          </a:solidFill>
          <a:ln>
            <a:noFill/>
          </a:ln>
          <a:effectLst/>
        </c:spPr>
        <c:marker>
          <c:symbol val="none"/>
        </c:marker>
      </c:pivotFmt>
      <c:pivotFmt>
        <c:idx val="12"/>
        <c:spPr>
          <a:solidFill>
            <a:schemeClr val="accent4"/>
          </a:solidFill>
          <a:ln>
            <a:noFill/>
          </a:ln>
          <a:effectLst/>
        </c:spPr>
        <c:marker>
          <c:symbol val="none"/>
        </c:marker>
      </c:pivotFmt>
      <c:pivotFmt>
        <c:idx val="13"/>
        <c:spPr>
          <a:solidFill>
            <a:schemeClr val="accent4"/>
          </a:solidFill>
          <a:ln>
            <a:noFill/>
          </a:ln>
          <a:effectLst/>
        </c:spPr>
        <c:marker>
          <c:symbol val="none"/>
        </c:marker>
      </c:pivotFmt>
      <c:pivotFmt>
        <c:idx val="14"/>
        <c:spPr>
          <a:solidFill>
            <a:schemeClr val="accent4"/>
          </a:solidFill>
          <a:ln>
            <a:noFill/>
          </a:ln>
          <a:effectLst/>
        </c:spPr>
        <c:marker>
          <c:symbol val="none"/>
        </c:marker>
      </c:pivotFmt>
      <c:pivotFmt>
        <c:idx val="15"/>
        <c:spPr>
          <a:solidFill>
            <a:schemeClr val="accent4"/>
          </a:solidFill>
          <a:ln>
            <a:noFill/>
          </a:ln>
          <a:effectLst/>
        </c:spPr>
        <c:marker>
          <c:symbol val="none"/>
        </c:marker>
      </c:pivotFmt>
      <c:pivotFmt>
        <c:idx val="16"/>
        <c:spPr>
          <a:solidFill>
            <a:schemeClr val="accent4"/>
          </a:solidFill>
          <a:ln>
            <a:noFill/>
          </a:ln>
          <a:effectLst/>
        </c:spPr>
        <c:marker>
          <c:symbol val="none"/>
        </c:marker>
      </c:pivotFmt>
      <c:pivotFmt>
        <c:idx val="17"/>
        <c:spPr>
          <a:solidFill>
            <a:schemeClr val="accent4"/>
          </a:solidFill>
          <a:ln>
            <a:noFill/>
          </a:ln>
          <a:effectLst/>
        </c:spPr>
        <c:marker>
          <c:symbol val="none"/>
        </c:marker>
      </c:pivotFmt>
      <c:pivotFmt>
        <c:idx val="18"/>
        <c:spPr>
          <a:solidFill>
            <a:schemeClr val="accent4"/>
          </a:solidFill>
          <a:ln>
            <a:noFill/>
          </a:ln>
          <a:effectLst/>
        </c:spPr>
        <c:marker>
          <c:symbol val="none"/>
        </c:marker>
      </c:pivotFmt>
      <c:pivotFmt>
        <c:idx val="19"/>
        <c:spPr>
          <a:solidFill>
            <a:schemeClr val="accent4"/>
          </a:solidFill>
          <a:ln>
            <a:noFill/>
          </a:ln>
          <a:effectLst/>
        </c:spPr>
        <c:marker>
          <c:symbol val="none"/>
        </c:marker>
      </c:pivotFmt>
      <c:pivotFmt>
        <c:idx val="20"/>
        <c:spPr>
          <a:solidFill>
            <a:schemeClr val="accent4"/>
          </a:solidFill>
          <a:ln>
            <a:noFill/>
          </a:ln>
          <a:effectLst/>
        </c:spPr>
        <c:marker>
          <c:symbol val="none"/>
        </c:marker>
      </c:pivotFmt>
      <c:pivotFmt>
        <c:idx val="21"/>
        <c:spPr>
          <a:solidFill>
            <a:schemeClr val="accent4"/>
          </a:solidFill>
          <a:ln>
            <a:noFill/>
          </a:ln>
          <a:effectLst/>
        </c:spPr>
        <c:marker>
          <c:symbol val="none"/>
        </c:marker>
      </c:pivotFmt>
      <c:pivotFmt>
        <c:idx val="22"/>
        <c:spPr>
          <a:solidFill>
            <a:schemeClr val="accent4"/>
          </a:solidFill>
          <a:ln>
            <a:noFill/>
          </a:ln>
          <a:effectLst/>
        </c:spPr>
        <c:marker>
          <c:symbol val="none"/>
        </c:marker>
      </c:pivotFmt>
      <c:pivotFmt>
        <c:idx val="23"/>
        <c:spPr>
          <a:solidFill>
            <a:schemeClr val="accent4"/>
          </a:solidFill>
          <a:ln>
            <a:noFill/>
          </a:ln>
          <a:effectLst/>
        </c:spPr>
        <c:marker>
          <c:symbol val="none"/>
        </c:marker>
      </c:pivotFmt>
      <c:pivotFmt>
        <c:idx val="24"/>
        <c:spPr>
          <a:solidFill>
            <a:schemeClr val="accent4"/>
          </a:solidFill>
          <a:ln>
            <a:noFill/>
          </a:ln>
          <a:effectLst/>
        </c:spPr>
        <c:marker>
          <c:symbol val="none"/>
        </c:marker>
      </c:pivotFmt>
      <c:pivotFmt>
        <c:idx val="25"/>
        <c:spPr>
          <a:solidFill>
            <a:schemeClr val="accent4"/>
          </a:solidFill>
          <a:ln>
            <a:noFill/>
          </a:ln>
          <a:effectLst/>
        </c:spPr>
        <c:marker>
          <c:symbol val="none"/>
        </c:marker>
      </c:pivotFmt>
    </c:pivotFmts>
    <c:plotArea>
      <c:layout/>
      <c:barChart>
        <c:barDir val="col"/>
        <c:grouping val="clustered"/>
        <c:varyColors val="0"/>
        <c:ser>
          <c:idx val="0"/>
          <c:order val="0"/>
          <c:tx>
            <c:strRef>
              <c:f>'question 2'!$B$4:$B$5</c:f>
              <c:strCache>
                <c:ptCount val="1"/>
                <c:pt idx="0">
                  <c:v>2011</c:v>
                </c:pt>
              </c:strCache>
            </c:strRef>
          </c:tx>
          <c:spPr>
            <a:solidFill>
              <a:schemeClr val="accent4">
                <a:tint val="50000"/>
              </a:schemeClr>
            </a:solidFill>
            <a:ln>
              <a:noFill/>
            </a:ln>
            <a:effectLst/>
          </c:spPr>
          <c:invertIfNegative val="0"/>
          <c:cat>
            <c:strRef>
              <c:f>'question 2'!$A$6:$A$12</c:f>
              <c:strCache>
                <c:ptCount val="6"/>
                <c:pt idx="0">
                  <c:v>United States</c:v>
                </c:pt>
                <c:pt idx="1">
                  <c:v>Australia</c:v>
                </c:pt>
                <c:pt idx="2">
                  <c:v>United Kingdom</c:v>
                </c:pt>
                <c:pt idx="3">
                  <c:v>Germany</c:v>
                </c:pt>
                <c:pt idx="4">
                  <c:v>France</c:v>
                </c:pt>
                <c:pt idx="5">
                  <c:v>Canada</c:v>
                </c:pt>
              </c:strCache>
            </c:strRef>
          </c:cat>
          <c:val>
            <c:numRef>
              <c:f>'question 2'!$B$6:$B$12</c:f>
              <c:numCache>
                <c:formatCode>"$"#,##0</c:formatCode>
                <c:ptCount val="6"/>
                <c:pt idx="0">
                  <c:v>3032895</c:v>
                </c:pt>
                <c:pt idx="1">
                  <c:v>2527984</c:v>
                </c:pt>
                <c:pt idx="2">
                  <c:v>823481</c:v>
                </c:pt>
                <c:pt idx="3">
                  <c:v>833603</c:v>
                </c:pt>
                <c:pt idx="4">
                  <c:v>946624</c:v>
                </c:pt>
                <c:pt idx="5">
                  <c:v>787379</c:v>
                </c:pt>
              </c:numCache>
            </c:numRef>
          </c:val>
          <c:extLst>
            <c:ext xmlns:c16="http://schemas.microsoft.com/office/drawing/2014/chart" uri="{C3380CC4-5D6E-409C-BE32-E72D297353CC}">
              <c16:uniqueId val="{00000000-907B-4E86-AAB3-98E271B8E9CB}"/>
            </c:ext>
          </c:extLst>
        </c:ser>
        <c:ser>
          <c:idx val="1"/>
          <c:order val="1"/>
          <c:tx>
            <c:strRef>
              <c:f>'question 2'!$C$4:$C$5</c:f>
              <c:strCache>
                <c:ptCount val="1"/>
                <c:pt idx="0">
                  <c:v>2012</c:v>
                </c:pt>
              </c:strCache>
            </c:strRef>
          </c:tx>
          <c:spPr>
            <a:solidFill>
              <a:schemeClr val="accent4">
                <a:tint val="70000"/>
              </a:schemeClr>
            </a:solidFill>
            <a:ln>
              <a:noFill/>
            </a:ln>
            <a:effectLst/>
          </c:spPr>
          <c:invertIfNegative val="0"/>
          <c:cat>
            <c:strRef>
              <c:f>'question 2'!$A$6:$A$12</c:f>
              <c:strCache>
                <c:ptCount val="6"/>
                <c:pt idx="0">
                  <c:v>United States</c:v>
                </c:pt>
                <c:pt idx="1">
                  <c:v>Australia</c:v>
                </c:pt>
                <c:pt idx="2">
                  <c:v>United Kingdom</c:v>
                </c:pt>
                <c:pt idx="3">
                  <c:v>Germany</c:v>
                </c:pt>
                <c:pt idx="4">
                  <c:v>France</c:v>
                </c:pt>
                <c:pt idx="5">
                  <c:v>Canada</c:v>
                </c:pt>
              </c:strCache>
            </c:strRef>
          </c:cat>
          <c:val>
            <c:numRef>
              <c:f>'question 2'!$C$6:$C$12</c:f>
              <c:numCache>
                <c:formatCode>"$"#,##0</c:formatCode>
                <c:ptCount val="6"/>
                <c:pt idx="0">
                  <c:v>3128572</c:v>
                </c:pt>
                <c:pt idx="1">
                  <c:v>2545407</c:v>
                </c:pt>
                <c:pt idx="2">
                  <c:v>834885</c:v>
                </c:pt>
                <c:pt idx="3">
                  <c:v>835188</c:v>
                </c:pt>
                <c:pt idx="4">
                  <c:v>962153</c:v>
                </c:pt>
                <c:pt idx="5">
                  <c:v>827590</c:v>
                </c:pt>
              </c:numCache>
            </c:numRef>
          </c:val>
          <c:extLst>
            <c:ext xmlns:c16="http://schemas.microsoft.com/office/drawing/2014/chart" uri="{C3380CC4-5D6E-409C-BE32-E72D297353CC}">
              <c16:uniqueId val="{00000001-907B-4E86-AAB3-98E271B8E9CB}"/>
            </c:ext>
          </c:extLst>
        </c:ser>
        <c:ser>
          <c:idx val="2"/>
          <c:order val="2"/>
          <c:tx>
            <c:strRef>
              <c:f>'question 2'!$D$4:$D$5</c:f>
              <c:strCache>
                <c:ptCount val="1"/>
                <c:pt idx="0">
                  <c:v>2013</c:v>
                </c:pt>
              </c:strCache>
            </c:strRef>
          </c:tx>
          <c:spPr>
            <a:solidFill>
              <a:schemeClr val="accent4">
                <a:tint val="90000"/>
              </a:schemeClr>
            </a:solidFill>
            <a:ln>
              <a:noFill/>
            </a:ln>
            <a:effectLst/>
          </c:spPr>
          <c:invertIfNegative val="0"/>
          <c:cat>
            <c:strRef>
              <c:f>'question 2'!$A$6:$A$12</c:f>
              <c:strCache>
                <c:ptCount val="6"/>
                <c:pt idx="0">
                  <c:v>United States</c:v>
                </c:pt>
                <c:pt idx="1">
                  <c:v>Australia</c:v>
                </c:pt>
                <c:pt idx="2">
                  <c:v>United Kingdom</c:v>
                </c:pt>
                <c:pt idx="3">
                  <c:v>Germany</c:v>
                </c:pt>
                <c:pt idx="4">
                  <c:v>France</c:v>
                </c:pt>
                <c:pt idx="5">
                  <c:v>Canada</c:v>
                </c:pt>
              </c:strCache>
            </c:strRef>
          </c:cat>
          <c:val>
            <c:numRef>
              <c:f>'question 2'!$D$6:$D$12</c:f>
              <c:numCache>
                <c:formatCode>"$"#,##0</c:formatCode>
                <c:ptCount val="6"/>
                <c:pt idx="0">
                  <c:v>4877529</c:v>
                </c:pt>
                <c:pt idx="1">
                  <c:v>4074626</c:v>
                </c:pt>
                <c:pt idx="2">
                  <c:v>1853657</c:v>
                </c:pt>
                <c:pt idx="3">
                  <c:v>1446051</c:v>
                </c:pt>
                <c:pt idx="4">
                  <c:v>1425103</c:v>
                </c:pt>
                <c:pt idx="5">
                  <c:v>1440361</c:v>
                </c:pt>
              </c:numCache>
            </c:numRef>
          </c:val>
          <c:extLst>
            <c:ext xmlns:c16="http://schemas.microsoft.com/office/drawing/2014/chart" uri="{C3380CC4-5D6E-409C-BE32-E72D297353CC}">
              <c16:uniqueId val="{00000002-907B-4E86-AAB3-98E271B8E9CB}"/>
            </c:ext>
          </c:extLst>
        </c:ser>
        <c:ser>
          <c:idx val="3"/>
          <c:order val="3"/>
          <c:tx>
            <c:strRef>
              <c:f>'question 2'!$E$4:$E$5</c:f>
              <c:strCache>
                <c:ptCount val="1"/>
                <c:pt idx="0">
                  <c:v>2014</c:v>
                </c:pt>
              </c:strCache>
            </c:strRef>
          </c:tx>
          <c:spPr>
            <a:solidFill>
              <a:schemeClr val="accent4">
                <a:shade val="90000"/>
              </a:schemeClr>
            </a:solidFill>
            <a:ln>
              <a:noFill/>
            </a:ln>
            <a:effectLst/>
          </c:spPr>
          <c:invertIfNegative val="0"/>
          <c:cat>
            <c:strRef>
              <c:f>'question 2'!$A$6:$A$12</c:f>
              <c:strCache>
                <c:ptCount val="6"/>
                <c:pt idx="0">
                  <c:v>United States</c:v>
                </c:pt>
                <c:pt idx="1">
                  <c:v>Australia</c:v>
                </c:pt>
                <c:pt idx="2">
                  <c:v>United Kingdom</c:v>
                </c:pt>
                <c:pt idx="3">
                  <c:v>Germany</c:v>
                </c:pt>
                <c:pt idx="4">
                  <c:v>France</c:v>
                </c:pt>
                <c:pt idx="5">
                  <c:v>Canada</c:v>
                </c:pt>
              </c:strCache>
            </c:strRef>
          </c:cat>
          <c:val>
            <c:numRef>
              <c:f>'question 2'!$E$6:$E$12</c:f>
              <c:numCache>
                <c:formatCode>"$"#,##0</c:formatCode>
                <c:ptCount val="6"/>
                <c:pt idx="0">
                  <c:v>4701201</c:v>
                </c:pt>
                <c:pt idx="1">
                  <c:v>2782540</c:v>
                </c:pt>
                <c:pt idx="2">
                  <c:v>1986340</c:v>
                </c:pt>
                <c:pt idx="3">
                  <c:v>1696626</c:v>
                </c:pt>
                <c:pt idx="4">
                  <c:v>1409072</c:v>
                </c:pt>
                <c:pt idx="5">
                  <c:v>1464413</c:v>
                </c:pt>
              </c:numCache>
            </c:numRef>
          </c:val>
          <c:extLst>
            <c:ext xmlns:c16="http://schemas.microsoft.com/office/drawing/2014/chart" uri="{C3380CC4-5D6E-409C-BE32-E72D297353CC}">
              <c16:uniqueId val="{00000003-907B-4E86-AAB3-98E271B8E9CB}"/>
            </c:ext>
          </c:extLst>
        </c:ser>
        <c:ser>
          <c:idx val="4"/>
          <c:order val="4"/>
          <c:tx>
            <c:strRef>
              <c:f>'question 2'!$F$4:$F$5</c:f>
              <c:strCache>
                <c:ptCount val="1"/>
                <c:pt idx="0">
                  <c:v>2015</c:v>
                </c:pt>
              </c:strCache>
            </c:strRef>
          </c:tx>
          <c:spPr>
            <a:solidFill>
              <a:schemeClr val="accent4">
                <a:shade val="70000"/>
              </a:schemeClr>
            </a:solidFill>
            <a:ln>
              <a:noFill/>
            </a:ln>
            <a:effectLst/>
          </c:spPr>
          <c:invertIfNegative val="0"/>
          <c:cat>
            <c:strRef>
              <c:f>'question 2'!$A$6:$A$12</c:f>
              <c:strCache>
                <c:ptCount val="6"/>
                <c:pt idx="0">
                  <c:v>United States</c:v>
                </c:pt>
                <c:pt idx="1">
                  <c:v>Australia</c:v>
                </c:pt>
                <c:pt idx="2">
                  <c:v>United Kingdom</c:v>
                </c:pt>
                <c:pt idx="3">
                  <c:v>Germany</c:v>
                </c:pt>
                <c:pt idx="4">
                  <c:v>France</c:v>
                </c:pt>
                <c:pt idx="5">
                  <c:v>Canada</c:v>
                </c:pt>
              </c:strCache>
            </c:strRef>
          </c:cat>
          <c:val>
            <c:numRef>
              <c:f>'question 2'!$F$6:$F$12</c:f>
              <c:numCache>
                <c:formatCode>"$"#,##0</c:formatCode>
                <c:ptCount val="6"/>
                <c:pt idx="0">
                  <c:v>6256468</c:v>
                </c:pt>
                <c:pt idx="1">
                  <c:v>5687580</c:v>
                </c:pt>
                <c:pt idx="2">
                  <c:v>2476886</c:v>
                </c:pt>
                <c:pt idx="3">
                  <c:v>1925113</c:v>
                </c:pt>
                <c:pt idx="4">
                  <c:v>1871282</c:v>
                </c:pt>
                <c:pt idx="5">
                  <c:v>1728374</c:v>
                </c:pt>
              </c:numCache>
            </c:numRef>
          </c:val>
          <c:extLst>
            <c:ext xmlns:c16="http://schemas.microsoft.com/office/drawing/2014/chart" uri="{C3380CC4-5D6E-409C-BE32-E72D297353CC}">
              <c16:uniqueId val="{00000004-907B-4E86-AAB3-98E271B8E9CB}"/>
            </c:ext>
          </c:extLst>
        </c:ser>
        <c:ser>
          <c:idx val="5"/>
          <c:order val="5"/>
          <c:tx>
            <c:strRef>
              <c:f>'question 2'!$G$4:$G$5</c:f>
              <c:strCache>
                <c:ptCount val="1"/>
                <c:pt idx="0">
                  <c:v>2016</c:v>
                </c:pt>
              </c:strCache>
            </c:strRef>
          </c:tx>
          <c:spPr>
            <a:solidFill>
              <a:schemeClr val="accent4">
                <a:shade val="50000"/>
              </a:schemeClr>
            </a:solidFill>
            <a:ln>
              <a:noFill/>
            </a:ln>
            <a:effectLst/>
          </c:spPr>
          <c:invertIfNegative val="0"/>
          <c:cat>
            <c:strRef>
              <c:f>'question 2'!$A$6:$A$12</c:f>
              <c:strCache>
                <c:ptCount val="6"/>
                <c:pt idx="0">
                  <c:v>United States</c:v>
                </c:pt>
                <c:pt idx="1">
                  <c:v>Australia</c:v>
                </c:pt>
                <c:pt idx="2">
                  <c:v>United Kingdom</c:v>
                </c:pt>
                <c:pt idx="3">
                  <c:v>Germany</c:v>
                </c:pt>
                <c:pt idx="4">
                  <c:v>France</c:v>
                </c:pt>
                <c:pt idx="5">
                  <c:v>Canada</c:v>
                </c:pt>
              </c:strCache>
            </c:strRef>
          </c:cat>
          <c:val>
            <c:numRef>
              <c:f>'question 2'!$G$6:$G$12</c:f>
              <c:numCache>
                <c:formatCode>"$"#,##0</c:formatCode>
                <c:ptCount val="6"/>
                <c:pt idx="0">
                  <c:v>5780433</c:v>
                </c:pt>
                <c:pt idx="1">
                  <c:v>3578258</c:v>
                </c:pt>
                <c:pt idx="2">
                  <c:v>2600379</c:v>
                </c:pt>
                <c:pt idx="3">
                  <c:v>2220143</c:v>
                </c:pt>
                <c:pt idx="4">
                  <c:v>1800511</c:v>
                </c:pt>
                <c:pt idx="5">
                  <c:v>1658065</c:v>
                </c:pt>
              </c:numCache>
            </c:numRef>
          </c:val>
          <c:extLst>
            <c:ext xmlns:c16="http://schemas.microsoft.com/office/drawing/2014/chart" uri="{C3380CC4-5D6E-409C-BE32-E72D297353CC}">
              <c16:uniqueId val="{00000005-907B-4E86-AAB3-98E271B8E9CB}"/>
            </c:ext>
          </c:extLst>
        </c:ser>
        <c:dLbls>
          <c:showLegendKey val="0"/>
          <c:showVal val="0"/>
          <c:showCatName val="0"/>
          <c:showSerName val="0"/>
          <c:showPercent val="0"/>
          <c:showBubbleSize val="0"/>
        </c:dLbls>
        <c:gapWidth val="267"/>
        <c:overlap val="-43"/>
        <c:axId val="763339215"/>
        <c:axId val="859045631"/>
      </c:barChart>
      <c:catAx>
        <c:axId val="763339215"/>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00" b="1" i="0" u="none" strike="noStrike" kern="1200" cap="none" spc="0" normalizeH="0" baseline="0">
                <a:solidFill>
                  <a:schemeClr val="tx1"/>
                </a:solidFill>
                <a:latin typeface="+mn-lt"/>
                <a:ea typeface="+mn-ea"/>
                <a:cs typeface="+mn-cs"/>
              </a:defRPr>
            </a:pPr>
            <a:endParaRPr lang="en-US"/>
          </a:p>
        </c:txPr>
        <c:crossAx val="859045631"/>
        <c:crosses val="autoZero"/>
        <c:auto val="1"/>
        <c:lblAlgn val="ctr"/>
        <c:lblOffset val="100"/>
        <c:noMultiLvlLbl val="0"/>
      </c:catAx>
      <c:valAx>
        <c:axId val="859045631"/>
        <c:scaling>
          <c:orientation val="minMax"/>
        </c:scaling>
        <c:delete val="0"/>
        <c:axPos val="l"/>
        <c:majorGridlines>
          <c:spPr>
            <a:ln w="9525" cap="flat" cmpd="sng" algn="ctr">
              <a:solidFill>
                <a:schemeClr val="dk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crossAx val="763339215"/>
        <c:crosses val="autoZero"/>
        <c:crossBetween val="between"/>
      </c:val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sz="1100" b="1">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[bike sales.csv]Sheet8!PivotTable7</c:name>
    <c:fmtId val="6"/>
  </c:pivotSource>
  <c:chart>
    <c:title>
      <c:tx>
        <c:rich>
          <a:bodyPr rot="0" spcFirstLastPara="1" vertOverflow="ellipsis" vert="horz" wrap="square" anchor="ctr" anchorCtr="1"/>
          <a:lstStyle/>
          <a:p>
            <a:pPr>
              <a:defRPr sz="1260" b="1" i="0" u="none" strike="noStrike" kern="1200" baseline="0">
                <a:solidFill>
                  <a:schemeClr val="tx2"/>
                </a:solidFill>
                <a:latin typeface="+mn-lt"/>
                <a:ea typeface="+mn-ea"/>
                <a:cs typeface="+mn-cs"/>
              </a:defRPr>
            </a:pPr>
            <a:r>
              <a:rPr lang="en-US"/>
              <a:t>AGE GROUP</a:t>
            </a:r>
          </a:p>
        </c:rich>
      </c:tx>
      <c:layout>
        <c:manualLayout>
          <c:xMode val="edge"/>
          <c:yMode val="edge"/>
          <c:x val="0.38063188976377954"/>
          <c:y val="0.15536599591717701"/>
        </c:manualLayout>
      </c:layout>
      <c:overlay val="0"/>
      <c:spPr>
        <a:noFill/>
        <a:ln>
          <a:noFill/>
        </a:ln>
        <a:effectLst/>
      </c:spPr>
      <c:txPr>
        <a:bodyPr rot="0" spcFirstLastPara="1" vertOverflow="ellipsis" vert="horz" wrap="square" anchor="ctr" anchorCtr="1"/>
        <a:lstStyle/>
        <a:p>
          <a:pPr>
            <a:defRPr sz="126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areaChart>
        <c:grouping val="standard"/>
        <c:varyColors val="0"/>
        <c:ser>
          <c:idx val="0"/>
          <c:order val="0"/>
          <c:tx>
            <c:strRef>
              <c:f>Sheet8!$B$4</c:f>
              <c:strCache>
                <c:ptCount val="1"/>
                <c:pt idx="0">
                  <c:v>Total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dLbls>
            <c:spPr>
              <a:noFill/>
              <a:ln>
                <a:noFill/>
              </a:ln>
              <a:effectLst/>
            </c:spPr>
            <c:txPr>
              <a:bodyPr rot="0" spcFirstLastPara="1" vertOverflow="ellipsis" vert="horz" wrap="square" anchor="ctr" anchorCtr="1"/>
              <a:lstStyle/>
              <a:p>
                <a:pPr>
                  <a:defRPr sz="1050"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Sheet8!$A$5:$A$9</c:f>
              <c:strCache>
                <c:ptCount val="4"/>
                <c:pt idx="0">
                  <c:v>Adults (35-64)</c:v>
                </c:pt>
                <c:pt idx="1">
                  <c:v>Young Adults (25-34)</c:v>
                </c:pt>
                <c:pt idx="2">
                  <c:v>Youth (&lt;25)</c:v>
                </c:pt>
                <c:pt idx="3">
                  <c:v>Seniors (64+)</c:v>
                </c:pt>
              </c:strCache>
            </c:strRef>
          </c:cat>
          <c:val>
            <c:numRef>
              <c:f>Sheet8!$B$5:$B$9</c:f>
              <c:numCache>
                <c:formatCode>General</c:formatCode>
                <c:ptCount val="4"/>
                <c:pt idx="0">
                  <c:v>42367181</c:v>
                </c:pt>
                <c:pt idx="1">
                  <c:v>30467032</c:v>
                </c:pt>
                <c:pt idx="2">
                  <c:v>11685489</c:v>
                </c:pt>
                <c:pt idx="3">
                  <c:v>307070</c:v>
                </c:pt>
              </c:numCache>
            </c:numRef>
          </c:val>
          <c:extLst>
            <c:ext xmlns:c16="http://schemas.microsoft.com/office/drawing/2014/chart" uri="{C3380CC4-5D6E-409C-BE32-E72D297353CC}">
              <c16:uniqueId val="{00000000-7DA8-43FD-874F-56F1A4A8FC60}"/>
            </c:ext>
          </c:extLst>
        </c:ser>
        <c:dLbls>
          <c:showLegendKey val="0"/>
          <c:showVal val="1"/>
          <c:showCatName val="0"/>
          <c:showSerName val="0"/>
          <c:showPercent val="0"/>
          <c:showBubbleSize val="0"/>
        </c:dLbls>
        <c:dropLines>
          <c:spPr>
            <a:ln w="9525">
              <a:solidFill>
                <a:schemeClr val="tx2">
                  <a:lumMod val="60000"/>
                  <a:lumOff val="40000"/>
                </a:schemeClr>
              </a:solidFill>
              <a:prstDash val="dash"/>
            </a:ln>
            <a:effectLst/>
          </c:spPr>
        </c:dropLines>
        <c:axId val="500918799"/>
        <c:axId val="636490751"/>
      </c:areaChart>
      <c:catAx>
        <c:axId val="500918799"/>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2"/>
                </a:solidFill>
                <a:latin typeface="+mn-lt"/>
                <a:ea typeface="+mn-ea"/>
                <a:cs typeface="+mn-cs"/>
              </a:defRPr>
            </a:pPr>
            <a:endParaRPr lang="en-US"/>
          </a:p>
        </c:txPr>
        <c:crossAx val="636490751"/>
        <c:crosses val="autoZero"/>
        <c:auto val="1"/>
        <c:lblAlgn val="ctr"/>
        <c:lblOffset val="100"/>
        <c:noMultiLvlLbl val="0"/>
      </c:catAx>
      <c:valAx>
        <c:axId val="636490751"/>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2"/>
                </a:solidFill>
                <a:latin typeface="+mn-lt"/>
                <a:ea typeface="+mn-ea"/>
                <a:cs typeface="+mn-cs"/>
              </a:defRPr>
            </a:pPr>
            <a:endParaRPr lang="en-US"/>
          </a:p>
        </c:txPr>
        <c:crossAx val="500918799"/>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050" b="1"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b="1"/>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[bike sales.csv]question 4!PivotTable6</c:name>
    <c:fmtId val="7"/>
  </c:pivotSource>
  <c:chart>
    <c:title>
      <c:tx>
        <c:rich>
          <a:bodyPr rot="0" spcFirstLastPara="1" vertOverflow="ellipsis" vert="horz" wrap="square" anchor="ctr" anchorCtr="1"/>
          <a:lstStyle/>
          <a:p>
            <a:pPr>
              <a:defRPr sz="1320" b="1" i="0" u="none" strike="noStrike" kern="1200" baseline="0">
                <a:solidFill>
                  <a:schemeClr val="tx2"/>
                </a:solidFill>
                <a:latin typeface="+mn-lt"/>
                <a:ea typeface="+mn-ea"/>
                <a:cs typeface="+mn-cs"/>
              </a:defRPr>
            </a:pPr>
            <a:r>
              <a:rPr lang="en-US"/>
              <a:t>MOST PURCHASED PRODUCT</a:t>
            </a:r>
          </a:p>
        </c:rich>
      </c:tx>
      <c:layout>
        <c:manualLayout>
          <c:xMode val="edge"/>
          <c:yMode val="edge"/>
          <c:x val="0.18836111111111112"/>
          <c:y val="9.6201516477107021E-2"/>
        </c:manualLayout>
      </c:layout>
      <c:overlay val="0"/>
      <c:spPr>
        <a:noFill/>
        <a:ln>
          <a:noFill/>
        </a:ln>
        <a:effectLst/>
      </c:spPr>
      <c:txPr>
        <a:bodyPr rot="0" spcFirstLastPara="1" vertOverflow="ellipsis" vert="horz" wrap="square" anchor="ctr" anchorCtr="1"/>
        <a:lstStyle/>
        <a:p>
          <a:pPr>
            <a:defRPr sz="132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pivotFmt>
      <c:pivotFmt>
        <c:idx val="5"/>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pivotFmt>
      <c:pivotFmt>
        <c:idx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pivotFmt>
      <c:pivotFmt>
        <c:idx val="7"/>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8"/>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pivotFmt>
      <c:pivotFmt>
        <c:idx val="9"/>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pivotFmt>
      <c:pivotFmt>
        <c:idx val="1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pivotFmt>
    </c:pivotFmts>
    <c:plotArea>
      <c:layout/>
      <c:pieChart>
        <c:varyColors val="1"/>
        <c:ser>
          <c:idx val="0"/>
          <c:order val="0"/>
          <c:tx>
            <c:strRef>
              <c:f>'question 4'!$B$4</c:f>
              <c:strCache>
                <c:ptCount val="1"/>
                <c:pt idx="0">
                  <c:v>Total</c:v>
                </c:pt>
              </c:strCache>
            </c:strRef>
          </c:tx>
          <c:dPt>
            <c:idx val="0"/>
            <c:bubble3D val="0"/>
            <c:spPr>
              <a:gradFill rotWithShape="1">
                <a:gsLst>
                  <a:gs pos="0">
                    <a:schemeClr val="accent3">
                      <a:tint val="65000"/>
                      <a:satMod val="103000"/>
                      <a:lumMod val="102000"/>
                      <a:tint val="94000"/>
                    </a:schemeClr>
                  </a:gs>
                  <a:gs pos="50000">
                    <a:schemeClr val="accent3">
                      <a:tint val="65000"/>
                      <a:satMod val="110000"/>
                      <a:lumMod val="100000"/>
                      <a:shade val="100000"/>
                    </a:schemeClr>
                  </a:gs>
                  <a:gs pos="100000">
                    <a:schemeClr val="accent3">
                      <a:tint val="65000"/>
                      <a:lumMod val="99000"/>
                      <a:satMod val="120000"/>
                      <a:shade val="78000"/>
                    </a:schemeClr>
                  </a:gs>
                </a:gsLst>
                <a:lin ang="5400000" scaled="0"/>
              </a:gradFill>
              <a:ln>
                <a:noFill/>
              </a:ln>
              <a:effectLst/>
            </c:spPr>
            <c:extLst>
              <c:ext xmlns:c16="http://schemas.microsoft.com/office/drawing/2014/chart" uri="{C3380CC4-5D6E-409C-BE32-E72D297353CC}">
                <c16:uniqueId val="{00000001-3426-46D4-BDC1-21FC8EDEC404}"/>
              </c:ext>
            </c:extLst>
          </c:dPt>
          <c:dPt>
            <c:idx val="1"/>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c:ext xmlns:c16="http://schemas.microsoft.com/office/drawing/2014/chart" uri="{C3380CC4-5D6E-409C-BE32-E72D297353CC}">
                <c16:uniqueId val="{00000003-3426-46D4-BDC1-21FC8EDEC404}"/>
              </c:ext>
            </c:extLst>
          </c:dPt>
          <c:dPt>
            <c:idx val="2"/>
            <c:bubble3D val="0"/>
            <c:spPr>
              <a:gradFill rotWithShape="1">
                <a:gsLst>
                  <a:gs pos="0">
                    <a:schemeClr val="accent3">
                      <a:shade val="65000"/>
                      <a:satMod val="103000"/>
                      <a:lumMod val="102000"/>
                      <a:tint val="94000"/>
                    </a:schemeClr>
                  </a:gs>
                  <a:gs pos="50000">
                    <a:schemeClr val="accent3">
                      <a:shade val="65000"/>
                      <a:satMod val="110000"/>
                      <a:lumMod val="100000"/>
                      <a:shade val="100000"/>
                    </a:schemeClr>
                  </a:gs>
                  <a:gs pos="100000">
                    <a:schemeClr val="accent3">
                      <a:shade val="65000"/>
                      <a:lumMod val="99000"/>
                      <a:satMod val="120000"/>
                      <a:shade val="78000"/>
                    </a:schemeClr>
                  </a:gs>
                </a:gsLst>
                <a:lin ang="5400000" scaled="0"/>
              </a:gradFill>
              <a:ln>
                <a:noFill/>
              </a:ln>
              <a:effectLst/>
            </c:spPr>
            <c:extLst>
              <c:ext xmlns:c16="http://schemas.microsoft.com/office/drawing/2014/chart" uri="{C3380CC4-5D6E-409C-BE32-E72D297353CC}">
                <c16:uniqueId val="{00000005-3426-46D4-BDC1-21FC8EDEC404}"/>
              </c:ext>
            </c:extLst>
          </c:dPt>
          <c:dLbls>
            <c:spPr>
              <a:noFill/>
              <a:ln>
                <a:noFill/>
              </a:ln>
              <a:effectLst/>
            </c:spPr>
            <c:txPr>
              <a:bodyPr rot="0" spcFirstLastPara="1" vertOverflow="ellipsis" vert="horz" wrap="square" anchor="ctr" anchorCtr="1"/>
              <a:lstStyle/>
              <a:p>
                <a:pPr>
                  <a:defRPr sz="1100" b="1" i="0" u="none" strike="noStrike" kern="1200" baseline="0">
                    <a:solidFill>
                      <a:schemeClr val="tx2"/>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'question 4'!$A$5:$A$8</c:f>
              <c:strCache>
                <c:ptCount val="3"/>
                <c:pt idx="0">
                  <c:v>Bikes</c:v>
                </c:pt>
                <c:pt idx="1">
                  <c:v>Accessories</c:v>
                </c:pt>
                <c:pt idx="2">
                  <c:v>Clothing</c:v>
                </c:pt>
              </c:strCache>
            </c:strRef>
          </c:cat>
          <c:val>
            <c:numRef>
              <c:f>'question 4'!$B$5:$B$8</c:f>
              <c:numCache>
                <c:formatCode>General</c:formatCode>
                <c:ptCount val="3"/>
                <c:pt idx="0">
                  <c:v>61434484</c:v>
                </c:pt>
                <c:pt idx="1">
                  <c:v>15022766</c:v>
                </c:pt>
                <c:pt idx="2">
                  <c:v>8369522</c:v>
                </c:pt>
              </c:numCache>
            </c:numRef>
          </c:val>
          <c:extLst>
            <c:ext xmlns:c16="http://schemas.microsoft.com/office/drawing/2014/chart" uri="{C3380CC4-5D6E-409C-BE32-E72D297353CC}">
              <c16:uniqueId val="{00000006-3426-46D4-BDC1-21FC8EDEC404}"/>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00" b="1"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b="1"/>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[bike sales.csv]question 3!PivotTable5</c:name>
    <c:fmtId val="6"/>
  </c:pivotSource>
  <c:chart>
    <c:title>
      <c:tx>
        <c:rich>
          <a:bodyPr rot="0" spcFirstLastPara="1" vertOverflow="ellipsis" vert="horz" wrap="square" anchor="ctr" anchorCtr="1"/>
          <a:lstStyle/>
          <a:p>
            <a:pPr>
              <a:defRPr sz="1260" b="1" i="0" u="none" strike="noStrike" kern="1200" spc="0" baseline="0">
                <a:solidFill>
                  <a:schemeClr val="tx1">
                    <a:lumMod val="65000"/>
                    <a:lumOff val="35000"/>
                  </a:schemeClr>
                </a:solidFill>
                <a:effectLst/>
                <a:latin typeface="+mn-lt"/>
                <a:ea typeface="+mn-ea"/>
                <a:cs typeface="+mn-cs"/>
              </a:defRPr>
            </a:pPr>
            <a:r>
              <a:rPr lang="en-US"/>
              <a:t>PROFIT PER GENDER</a:t>
            </a:r>
          </a:p>
        </c:rich>
      </c:tx>
      <c:layout>
        <c:manualLayout>
          <c:xMode val="edge"/>
          <c:yMode val="edge"/>
          <c:x val="0.30859711286089236"/>
          <c:y val="0.11934966462525518"/>
        </c:manualLayout>
      </c:layout>
      <c:overlay val="0"/>
      <c:spPr>
        <a:noFill/>
        <a:ln>
          <a:noFill/>
        </a:ln>
        <a:effectLst/>
      </c:spPr>
      <c:txPr>
        <a:bodyPr rot="0" spcFirstLastPara="1" vertOverflow="ellipsis" vert="horz" wrap="square" anchor="ctr" anchorCtr="1"/>
        <a:lstStyle/>
        <a:p>
          <a:pPr>
            <a:defRPr sz="1260" b="1" i="0" u="none" strike="noStrike" kern="1200" spc="0" baseline="0">
              <a:solidFill>
                <a:schemeClr val="tx1">
                  <a:lumMod val="65000"/>
                  <a:lumOff val="35000"/>
                </a:schemeClr>
              </a:solidFill>
              <a:effectLst/>
              <a:latin typeface="+mn-lt"/>
              <a:ea typeface="+mn-ea"/>
              <a:cs typeface="+mn-cs"/>
            </a:defRPr>
          </a:pPr>
          <a:endParaRPr lang="en-US"/>
        </a:p>
      </c:txPr>
    </c:title>
    <c:autoTitleDeleted val="0"/>
    <c:pivotFmts>
      <c:pivotFmt>
        <c:idx val="0"/>
        <c:spPr>
          <a:solidFill>
            <a:schemeClr val="accent6"/>
          </a:solidFill>
          <a:ln>
            <a:noFill/>
          </a:ln>
          <a:effectLst/>
          <a:sp3d/>
        </c:spPr>
        <c:marker>
          <c:symbol val="none"/>
        </c:marker>
      </c:pivotFmt>
      <c:pivotFmt>
        <c:idx val="1"/>
        <c:spPr>
          <a:solidFill>
            <a:schemeClr val="accent6"/>
          </a:solidFill>
          <a:ln>
            <a:noFill/>
          </a:ln>
          <a:effectLst/>
          <a:sp3d/>
        </c:spPr>
        <c:marker>
          <c:symbol val="none"/>
        </c:marker>
      </c:pivotFmt>
      <c:pivotFmt>
        <c:idx val="2"/>
        <c:spPr>
          <a:solidFill>
            <a:schemeClr val="accent6"/>
          </a:solidFill>
          <a:ln>
            <a:noFill/>
          </a:ln>
          <a:effectLst/>
          <a:sp3d/>
        </c:spPr>
        <c:marker>
          <c:symbol val="none"/>
        </c:marker>
      </c:pivotFmt>
      <c:pivotFmt>
        <c:idx val="3"/>
        <c:spPr>
          <a:solidFill>
            <a:schemeClr val="accent6"/>
          </a:solidFill>
          <a:ln>
            <a:noFill/>
          </a:ln>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'question 3'!$B$4</c:f>
              <c:strCache>
                <c:ptCount val="1"/>
                <c:pt idx="0">
                  <c:v>Total</c:v>
                </c:pt>
              </c:strCache>
            </c:strRef>
          </c:tx>
          <c:spPr>
            <a:solidFill>
              <a:schemeClr val="accent6"/>
            </a:solidFill>
            <a:ln>
              <a:noFill/>
            </a:ln>
            <a:effectLst/>
            <a:sp3d/>
          </c:spPr>
          <c:invertIfNegative val="0"/>
          <c:cat>
            <c:multiLvlStrRef>
              <c:f>'question 3'!$A$5:$A$23</c:f>
              <c:multiLvlStrCache>
                <c:ptCount val="12"/>
                <c:lvl>
                  <c:pt idx="0">
                    <c:v>Female</c:v>
                  </c:pt>
                  <c:pt idx="1">
                    <c:v>Male</c:v>
                  </c:pt>
                  <c:pt idx="2">
                    <c:v>Female</c:v>
                  </c:pt>
                  <c:pt idx="3">
                    <c:v>Male</c:v>
                  </c:pt>
                  <c:pt idx="4">
                    <c:v>Female</c:v>
                  </c:pt>
                  <c:pt idx="5">
                    <c:v>Male</c:v>
                  </c:pt>
                  <c:pt idx="6">
                    <c:v>Female</c:v>
                  </c:pt>
                  <c:pt idx="7">
                    <c:v>Male</c:v>
                  </c:pt>
                  <c:pt idx="8">
                    <c:v>Female</c:v>
                  </c:pt>
                  <c:pt idx="9">
                    <c:v>Male</c:v>
                  </c:pt>
                  <c:pt idx="10">
                    <c:v>Female</c:v>
                  </c:pt>
                  <c:pt idx="11">
                    <c:v>Male</c:v>
                  </c:pt>
                </c:lvl>
                <c:lvl>
                  <c:pt idx="0">
                    <c:v>Australia</c:v>
                  </c:pt>
                  <c:pt idx="2">
                    <c:v>Canada</c:v>
                  </c:pt>
                  <c:pt idx="4">
                    <c:v>France</c:v>
                  </c:pt>
                  <c:pt idx="6">
                    <c:v>Germany</c:v>
                  </c:pt>
                  <c:pt idx="8">
                    <c:v>United Kingdom</c:v>
                  </c:pt>
                  <c:pt idx="10">
                    <c:v>United States</c:v>
                  </c:pt>
                </c:lvl>
              </c:multiLvlStrCache>
            </c:multiLvlStrRef>
          </c:cat>
          <c:val>
            <c:numRef>
              <c:f>'question 3'!$B$5:$B$23</c:f>
              <c:numCache>
                <c:formatCode>General</c:formatCode>
                <c:ptCount val="12"/>
                <c:pt idx="0">
                  <c:v>3421486</c:v>
                </c:pt>
                <c:pt idx="1">
                  <c:v>3319036</c:v>
                </c:pt>
                <c:pt idx="2">
                  <c:v>1666794</c:v>
                </c:pt>
                <c:pt idx="3">
                  <c:v>2035225</c:v>
                </c:pt>
                <c:pt idx="4">
                  <c:v>1384572</c:v>
                </c:pt>
                <c:pt idx="5">
                  <c:v>1487510</c:v>
                </c:pt>
                <c:pt idx="6">
                  <c:v>1762290</c:v>
                </c:pt>
                <c:pt idx="7">
                  <c:v>1587701</c:v>
                </c:pt>
                <c:pt idx="8">
                  <c:v>2196832</c:v>
                </c:pt>
                <c:pt idx="9">
                  <c:v>2187155</c:v>
                </c:pt>
                <c:pt idx="10">
                  <c:v>5209845</c:v>
                </c:pt>
                <c:pt idx="11">
                  <c:v>5787793</c:v>
                </c:pt>
              </c:numCache>
            </c:numRef>
          </c:val>
          <c:extLst>
            <c:ext xmlns:c16="http://schemas.microsoft.com/office/drawing/2014/chart" uri="{C3380CC4-5D6E-409C-BE32-E72D297353CC}">
              <c16:uniqueId val="{00000000-A4E4-401E-A995-7AEB06E70E7D}"/>
            </c:ext>
          </c:extLst>
        </c:ser>
        <c:dLbls>
          <c:showLegendKey val="0"/>
          <c:showVal val="0"/>
          <c:showCatName val="0"/>
          <c:showSerName val="0"/>
          <c:showPercent val="0"/>
          <c:showBubbleSize val="0"/>
        </c:dLbls>
        <c:gapWidth val="150"/>
        <c:shape val="box"/>
        <c:axId val="848145599"/>
        <c:axId val="800310207"/>
        <c:axId val="0"/>
      </c:bar3DChart>
      <c:catAx>
        <c:axId val="84814559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effectLst/>
                <a:latin typeface="+mn-lt"/>
                <a:ea typeface="+mn-ea"/>
                <a:cs typeface="+mn-cs"/>
              </a:defRPr>
            </a:pPr>
            <a:endParaRPr lang="en-US"/>
          </a:p>
        </c:txPr>
        <c:crossAx val="800310207"/>
        <c:crosses val="autoZero"/>
        <c:auto val="1"/>
        <c:lblAlgn val="ctr"/>
        <c:lblOffset val="100"/>
        <c:noMultiLvlLbl val="0"/>
      </c:catAx>
      <c:valAx>
        <c:axId val="8003102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effectLst/>
                <a:latin typeface="+mn-lt"/>
                <a:ea typeface="+mn-ea"/>
                <a:cs typeface="+mn-cs"/>
              </a:defRPr>
            </a:pPr>
            <a:endParaRPr lang="en-US"/>
          </a:p>
        </c:txPr>
        <c:crossAx val="8481455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effectLst/>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b="1">
          <a:effectLst/>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[bike sales.csv]question 4!PivotTable14</c:name>
    <c:fmtId val="3"/>
  </c:pivotSource>
  <c:chart>
    <c:title>
      <c:overlay val="0"/>
      <c:spPr>
        <a:noFill/>
        <a:ln>
          <a:noFill/>
        </a:ln>
        <a:effectLst/>
      </c:spPr>
      <c:txPr>
        <a:bodyPr rot="0" spcFirstLastPara="1" vertOverflow="ellipsis" vert="horz" wrap="square" anchor="ctr" anchorCtr="1"/>
        <a:lstStyle/>
        <a:p>
          <a:pPr>
            <a:defRPr sz="126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'question 4'!$B$15</c:f>
              <c:strCache>
                <c:ptCount val="1"/>
                <c:pt idx="0">
                  <c:v>Total</c:v>
                </c:pt>
              </c:strCache>
            </c:strRef>
          </c:tx>
          <c:spPr>
            <a:solidFill>
              <a:schemeClr val="accent1"/>
            </a:solidFill>
            <a:ln>
              <a:noFill/>
            </a:ln>
            <a:effectLst/>
            <a:sp3d/>
          </c:spPr>
          <c:invertIfNegative val="0"/>
          <c:cat>
            <c:strRef>
              <c:f>'question 4'!$A$16:$A$26</c:f>
              <c:strCache>
                <c:ptCount val="10"/>
                <c:pt idx="0">
                  <c:v>Road-150 Red, 62</c:v>
                </c:pt>
                <c:pt idx="1">
                  <c:v>Mountain-200 Black, 38</c:v>
                </c:pt>
                <c:pt idx="2">
                  <c:v>Road-150 Red, 52</c:v>
                </c:pt>
                <c:pt idx="3">
                  <c:v>Road-150 Red, 56</c:v>
                </c:pt>
                <c:pt idx="4">
                  <c:v>Mountain-200 Silver, 42</c:v>
                </c:pt>
                <c:pt idx="5">
                  <c:v>Mountain-200 Silver, 38</c:v>
                </c:pt>
                <c:pt idx="6">
                  <c:v>Road-150 Red, 48</c:v>
                </c:pt>
                <c:pt idx="7">
                  <c:v>Mountain-200 Black, 46</c:v>
                </c:pt>
                <c:pt idx="8">
                  <c:v>Mountain-200 Black, 42</c:v>
                </c:pt>
                <c:pt idx="9">
                  <c:v>Mountain-200 Silver, 46</c:v>
                </c:pt>
              </c:strCache>
            </c:strRef>
          </c:cat>
          <c:val>
            <c:numRef>
              <c:f>'question 4'!$B$16:$B$26</c:f>
              <c:numCache>
                <c:formatCode>"$"#,##0</c:formatCode>
                <c:ptCount val="10"/>
                <c:pt idx="0">
                  <c:v>3810023</c:v>
                </c:pt>
                <c:pt idx="1">
                  <c:v>3345501</c:v>
                </c:pt>
                <c:pt idx="2">
                  <c:v>3152610</c:v>
                </c:pt>
                <c:pt idx="3">
                  <c:v>3142811</c:v>
                </c:pt>
                <c:pt idx="4">
                  <c:v>3070174</c:v>
                </c:pt>
                <c:pt idx="5">
                  <c:v>3011267</c:v>
                </c:pt>
                <c:pt idx="6">
                  <c:v>2955506</c:v>
                </c:pt>
                <c:pt idx="7">
                  <c:v>2756837</c:v>
                </c:pt>
                <c:pt idx="8">
                  <c:v>2630865</c:v>
                </c:pt>
                <c:pt idx="9">
                  <c:v>2364776</c:v>
                </c:pt>
              </c:numCache>
            </c:numRef>
          </c:val>
          <c:extLst>
            <c:ext xmlns:c16="http://schemas.microsoft.com/office/drawing/2014/chart" uri="{C3380CC4-5D6E-409C-BE32-E72D297353CC}">
              <c16:uniqueId val="{00000000-D2E4-42F3-85CC-B97B9EE4A122}"/>
            </c:ext>
          </c:extLst>
        </c:ser>
        <c:dLbls>
          <c:showLegendKey val="0"/>
          <c:showVal val="0"/>
          <c:showCatName val="0"/>
          <c:showSerName val="0"/>
          <c:showPercent val="0"/>
          <c:showBubbleSize val="0"/>
        </c:dLbls>
        <c:gapWidth val="150"/>
        <c:shape val="box"/>
        <c:axId val="799792383"/>
        <c:axId val="967886607"/>
        <c:axId val="0"/>
      </c:bar3DChart>
      <c:catAx>
        <c:axId val="79979238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967886607"/>
        <c:crosses val="autoZero"/>
        <c:auto val="1"/>
        <c:lblAlgn val="ctr"/>
        <c:lblOffset val="100"/>
        <c:noMultiLvlLbl val="0"/>
      </c:catAx>
      <c:valAx>
        <c:axId val="967886607"/>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799792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b="1"/>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4">
  <a:schemeClr val="accent4"/>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Reversed" id="23">
  <a:schemeClr val="accent3"/>
</cs:colorStyle>
</file>

<file path=ppt/charts/colors4.xml><?xml version="1.0" encoding="utf-8"?>
<cs:colorStyle xmlns:cs="http://schemas.microsoft.com/office/drawing/2012/chartStyle" xmlns:a="http://schemas.openxmlformats.org/drawingml/2006/main" meth="withinLinearReversed" id="26">
  <a:schemeClr val="accent6"/>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9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6/18/2023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6/18/2023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3627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6880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8973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741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9142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3560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9468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0225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6189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2943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6/18/2023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6/18/2023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6/18/2023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6/18/2023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6/18/2023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6/18/2023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6/18/2023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6/18/2023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6/18/2023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6/18/2023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6/18/2023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6/18/2023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384995"/>
          </a:xfrm>
        </p:spPr>
        <p:txBody>
          <a:bodyPr lIns="0" tIns="0" rIns="0" bIns="0" anchor="t">
            <a:spAutoFit/>
          </a:bodyPr>
          <a:lstStyle/>
          <a:p>
            <a:r>
              <a:rPr lang="en-US" b="1" dirty="0">
                <a:solidFill>
                  <a:schemeClr val="bg1"/>
                </a:solidFill>
              </a:rPr>
              <a:t>BIKE SALES </a:t>
            </a:r>
            <a:br>
              <a:rPr lang="en-US" dirty="0">
                <a:solidFill>
                  <a:schemeClr val="bg1"/>
                </a:solidFill>
              </a:rPr>
            </a:br>
            <a:r>
              <a:rPr lang="en-US" sz="4000" dirty="0">
                <a:solidFill>
                  <a:schemeClr val="accent4">
                    <a:lumMod val="75000"/>
                  </a:schemeClr>
                </a:solidFill>
              </a:rPr>
              <a:t>Analytical</a:t>
            </a:r>
            <a:r>
              <a:rPr lang="en-US" sz="4000" dirty="0">
                <a:solidFill>
                  <a:schemeClr val="accent4"/>
                </a:solidFill>
              </a:rPr>
              <a:t> </a:t>
            </a:r>
            <a:r>
              <a:rPr lang="en-US" sz="4000" dirty="0">
                <a:solidFill>
                  <a:schemeClr val="accent4">
                    <a:lumMod val="75000"/>
                  </a:schemeClr>
                </a:solidFill>
              </a:rPr>
              <a:t>Report</a:t>
            </a:r>
            <a:endParaRPr lang="en-US" dirty="0">
              <a:solidFill>
                <a:schemeClr val="accent4">
                  <a:lumMod val="75000"/>
                </a:schemeClr>
              </a:solidFill>
            </a:endParaRPr>
          </a:p>
        </p:txBody>
      </p:sp>
      <p:sp>
        <p:nvSpPr>
          <p:cNvPr id="3" name="Rectangle 2">
            <a:extLst>
              <a:ext uri="{FF2B5EF4-FFF2-40B4-BE49-F238E27FC236}">
                <a16:creationId xmlns:a16="http://schemas.microsoft.com/office/drawing/2014/main" id="{7C733FFB-AE4E-462F-8A80-19933D964EE7}"/>
              </a:ext>
            </a:extLst>
          </p:cNvPr>
          <p:cNvSpPr/>
          <p:nvPr/>
        </p:nvSpPr>
        <p:spPr>
          <a:xfrm>
            <a:off x="4642360" y="6140418"/>
            <a:ext cx="2858283" cy="369332"/>
          </a:xfrm>
          <a:prstGeom prst="rect">
            <a:avLst/>
          </a:prstGeom>
        </p:spPr>
        <p:txBody>
          <a:bodyPr wrap="none">
            <a:spAutoFit/>
          </a:bodyPr>
          <a:lstStyle/>
          <a:p>
            <a:r>
              <a:rPr lang="en-US" b="1" dirty="0">
                <a:solidFill>
                  <a:schemeClr val="bg1"/>
                </a:solidFill>
              </a:rPr>
              <a:t>By </a:t>
            </a:r>
            <a:r>
              <a:rPr lang="en-US" b="1" dirty="0">
                <a:solidFill>
                  <a:schemeClr val="accent4">
                    <a:lumMod val="75000"/>
                  </a:schemeClr>
                </a:solidFill>
              </a:rPr>
              <a:t>{OLUWASEYI BABAFEMI}</a:t>
            </a: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2" y="-1501628"/>
            <a:ext cx="11703142"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br>
              <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br>
            <a:r>
              <a:rPr kumimoji="0" lang="en-US" sz="20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t> </a:t>
            </a:r>
            <a:endPar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215444"/>
          </a:xfrm>
          <a:prstGeom prst="rect">
            <a:avLst/>
          </a:prstGeom>
        </p:spPr>
        <p:txBody>
          <a:bodyPr wrap="square" lIns="0" tIns="0" rIns="0" bIns="0" anchor="t">
            <a:spAutoFit/>
          </a:bodyPr>
          <a:lstStyle/>
          <a:p>
            <a:pPr marL="171450" marR="0" lvl="0" indent="-171450" algn="l" defTabSz="914400" rtl="0" eaLnBrk="1" fontAlgn="auto" latinLnBrk="0" hangingPunct="1">
              <a:lnSpc>
                <a:spcPct val="100000"/>
              </a:lnSpc>
              <a:spcBef>
                <a:spcPts val="1200"/>
              </a:spcBef>
              <a:spcAft>
                <a:spcPts val="0"/>
              </a:spcAft>
              <a:buClr>
                <a:srgbClr val="585858"/>
              </a:buClr>
              <a:buSzTx/>
              <a:buFont typeface="Segoe UI Light" panose="020B0502040204020203" pitchFamily="34" charset="0"/>
              <a:buChar char="›"/>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a:t>
            </a:r>
          </a:p>
        </p:txBody>
      </p:sp>
      <p:sp>
        <p:nvSpPr>
          <p:cNvPr id="42" name="Rectangle 41">
            <a:extLst>
              <a:ext uri="{FF2B5EF4-FFF2-40B4-BE49-F238E27FC236}">
                <a16:creationId xmlns:a16="http://schemas.microsoft.com/office/drawing/2014/main" id="{6E783ACB-62DF-4DA3-9240-822BAEA78497}"/>
              </a:ext>
            </a:extLst>
          </p:cNvPr>
          <p:cNvSpPr/>
          <p:nvPr/>
        </p:nvSpPr>
        <p:spPr>
          <a:xfrm>
            <a:off x="7306882" y="4958958"/>
            <a:ext cx="4162870" cy="215444"/>
          </a:xfrm>
          <a:prstGeom prst="rect">
            <a:avLst/>
          </a:prstGeom>
        </p:spPr>
        <p:txBody>
          <a:bodyPr wrap="square" lIns="0" tIns="0" rIns="0" bIns="0" anchor="t">
            <a:spAutoFit/>
          </a:bodyPr>
          <a:lstStyle/>
          <a:p>
            <a:pPr marL="0" marR="0" lvl="0" indent="0" algn="l" defTabSz="914400" rtl="0" eaLnBrk="1" fontAlgn="auto" latinLnBrk="0" hangingPunct="1">
              <a:lnSpc>
                <a:spcPct val="100000"/>
              </a:lnSpc>
              <a:spcBef>
                <a:spcPts val="1200"/>
              </a:spcBef>
              <a:spcAft>
                <a:spcPts val="0"/>
              </a:spcAft>
              <a:buClr>
                <a:srgbClr val="585858"/>
              </a:buClr>
              <a:buSzTx/>
              <a:buFontTx/>
              <a:buNone/>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a:t>
            </a:r>
          </a:p>
        </p:txBody>
      </p:sp>
      <p:sp>
        <p:nvSpPr>
          <p:cNvPr id="3" name="Rectangle 2">
            <a:extLst>
              <a:ext uri="{FF2B5EF4-FFF2-40B4-BE49-F238E27FC236}">
                <a16:creationId xmlns:a16="http://schemas.microsoft.com/office/drawing/2014/main" id="{A0906E1E-456E-456D-A198-44CE98EF3CD6}"/>
              </a:ext>
            </a:extLst>
          </p:cNvPr>
          <p:cNvSpPr/>
          <p:nvPr/>
        </p:nvSpPr>
        <p:spPr>
          <a:xfrm>
            <a:off x="4950814" y="292065"/>
            <a:ext cx="2290371"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lumMod val="75000"/>
                    <a:lumOff val="25000"/>
                  </a:srgbClr>
                </a:solidFill>
                <a:effectLst/>
                <a:uLnTx/>
                <a:uFillTx/>
                <a:latin typeface="Segoe UI Light"/>
                <a:ea typeface="+mn-ea"/>
                <a:cs typeface="+mn-cs"/>
              </a:rPr>
              <a:t>Analytical report</a:t>
            </a:r>
            <a:endParaRPr kumimoji="0" lang="en-US" sz="2400" b="1"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2" name="Google Shape;293;p15">
            <a:extLst>
              <a:ext uri="{FF2B5EF4-FFF2-40B4-BE49-F238E27FC236}">
                <a16:creationId xmlns:a16="http://schemas.microsoft.com/office/drawing/2014/main" id="{E24A87D6-905E-417C-9419-1F61F64B80D6}"/>
              </a:ext>
            </a:extLst>
          </p:cNvPr>
          <p:cNvSpPr txBox="1">
            <a:spLocks/>
          </p:cNvSpPr>
          <p:nvPr/>
        </p:nvSpPr>
        <p:spPr>
          <a:xfrm>
            <a:off x="1397466" y="559036"/>
            <a:ext cx="9481443" cy="1486358"/>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3350" marR="0" lvl="0" indent="0" algn="l" defTabSz="914400" rtl="0" eaLnBrk="1" fontAlgn="auto" latinLnBrk="0" hangingPunct="1">
              <a:lnSpc>
                <a:spcPct val="130000"/>
              </a:lnSpc>
              <a:spcBef>
                <a:spcPts val="0"/>
              </a:spcBef>
              <a:spcAft>
                <a:spcPts val="0"/>
              </a:spcAft>
              <a:buClrTx/>
              <a:buSzPts val="1500"/>
              <a:buFont typeface="Arial" panose="020B0604020202020204" pitchFamily="34" charset="0"/>
              <a:buNone/>
              <a:tabLst/>
              <a:defRPr/>
            </a:pP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33350" indent="0">
              <a:lnSpc>
                <a:spcPct val="130000"/>
              </a:lnSpc>
              <a:spcBef>
                <a:spcPts val="0"/>
              </a:spcBef>
              <a:buSzPts val="1500"/>
              <a:buNone/>
            </a:pPr>
            <a:r>
              <a:rPr lang="en-US" sz="2400" b="1" dirty="0">
                <a:solidFill>
                  <a:srgbClr val="000000"/>
                </a:solidFill>
                <a:latin typeface="Arial" panose="020B0604020202020204" pitchFamily="34" charset="0"/>
                <a:cs typeface="Arial" panose="020B0604020202020204" pitchFamily="34" charset="0"/>
              </a:rPr>
              <a:t>4. </a:t>
            </a:r>
            <a:r>
              <a:rPr lang="en-US" sz="2400" b="1" dirty="0">
                <a:latin typeface="Arial" panose="020B0604020202020204" pitchFamily="34" charset="0"/>
                <a:cs typeface="Arial" panose="020B0604020202020204" pitchFamily="34" charset="0"/>
              </a:rPr>
              <a:t>How much profit does each country make based on gender?</a:t>
            </a:r>
          </a:p>
          <a:p>
            <a:pPr marL="133350" marR="0" lvl="0" indent="0" algn="l" defTabSz="914400" rtl="0" eaLnBrk="1" fontAlgn="auto" latinLnBrk="0" hangingPunct="1">
              <a:lnSpc>
                <a:spcPct val="130000"/>
              </a:lnSpc>
              <a:spcBef>
                <a:spcPts val="0"/>
              </a:spcBef>
              <a:spcAft>
                <a:spcPts val="0"/>
              </a:spcAft>
              <a:buClrTx/>
              <a:buSzPts val="1500"/>
              <a:buFont typeface="Arial" panose="020B0604020202020204" pitchFamily="34" charset="0"/>
              <a:buNone/>
              <a:tabLst/>
              <a:defRPr/>
            </a:pP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33350" marR="0" lvl="0" indent="0" algn="l" defTabSz="914400" rtl="0" eaLnBrk="1" fontAlgn="auto" latinLnBrk="0" hangingPunct="1">
              <a:lnSpc>
                <a:spcPct val="130000"/>
              </a:lnSpc>
              <a:spcBef>
                <a:spcPts val="0"/>
              </a:spcBef>
              <a:spcAft>
                <a:spcPts val="0"/>
              </a:spcAft>
              <a:buClrTx/>
              <a:buSzPts val="1500"/>
              <a:buFont typeface="Arial" panose="020B0604020202020204" pitchFamily="34" charset="0"/>
              <a:buNone/>
              <a:tabLst/>
              <a:defRPr/>
            </a:pP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33350" marR="0" lvl="0" indent="0" algn="l" defTabSz="914400" rtl="0" eaLnBrk="1" fontAlgn="auto" latinLnBrk="0" hangingPunct="1">
              <a:lnSpc>
                <a:spcPct val="130000"/>
              </a:lnSpc>
              <a:spcBef>
                <a:spcPts val="0"/>
              </a:spcBef>
              <a:spcAft>
                <a:spcPts val="0"/>
              </a:spcAft>
              <a:buClrTx/>
              <a:buSzPts val="1500"/>
              <a:buFont typeface="Arial" panose="020B0604020202020204" pitchFamily="34" charset="0"/>
              <a:buNone/>
              <a:tabLst/>
              <a:defRPr/>
            </a:pPr>
            <a:endParaRPr kumimoji="0" lang="en-US" sz="3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aphicFrame>
        <p:nvGraphicFramePr>
          <p:cNvPr id="2" name="Table 1">
            <a:extLst>
              <a:ext uri="{FF2B5EF4-FFF2-40B4-BE49-F238E27FC236}">
                <a16:creationId xmlns:a16="http://schemas.microsoft.com/office/drawing/2014/main" id="{BACB3D87-D38D-442E-85AD-BE5124B7138B}"/>
              </a:ext>
            </a:extLst>
          </p:cNvPr>
          <p:cNvGraphicFramePr>
            <a:graphicFrameLocks noGrp="1"/>
          </p:cNvGraphicFramePr>
          <p:nvPr>
            <p:extLst>
              <p:ext uri="{D42A27DB-BD31-4B8C-83A1-F6EECF244321}">
                <p14:modId xmlns:p14="http://schemas.microsoft.com/office/powerpoint/2010/main" val="3595501384"/>
              </p:ext>
            </p:extLst>
          </p:nvPr>
        </p:nvGraphicFramePr>
        <p:xfrm>
          <a:off x="1397465" y="1772532"/>
          <a:ext cx="3160467" cy="3578380"/>
        </p:xfrm>
        <a:graphic>
          <a:graphicData uri="http://schemas.openxmlformats.org/drawingml/2006/table">
            <a:tbl>
              <a:tblPr/>
              <a:tblGrid>
                <a:gridCol w="1840273">
                  <a:extLst>
                    <a:ext uri="{9D8B030D-6E8A-4147-A177-3AD203B41FA5}">
                      <a16:colId xmlns:a16="http://schemas.microsoft.com/office/drawing/2014/main" val="428645314"/>
                    </a:ext>
                  </a:extLst>
                </a:gridCol>
                <a:gridCol w="1320194">
                  <a:extLst>
                    <a:ext uri="{9D8B030D-6E8A-4147-A177-3AD203B41FA5}">
                      <a16:colId xmlns:a16="http://schemas.microsoft.com/office/drawing/2014/main" val="1836603892"/>
                    </a:ext>
                  </a:extLst>
                </a:gridCol>
              </a:tblGrid>
              <a:tr h="178919">
                <a:tc>
                  <a:txBody>
                    <a:bodyPr/>
                    <a:lstStyle/>
                    <a:p>
                      <a:pPr algn="l" fontAlgn="b"/>
                      <a:r>
                        <a:rPr lang="en-US" sz="1100" b="1" i="0" u="none" strike="noStrike">
                          <a:solidFill>
                            <a:srgbClr val="000000"/>
                          </a:solidFill>
                          <a:effectLst/>
                          <a:latin typeface="Calibri" panose="020F0502020204030204" pitchFamily="34" charset="0"/>
                        </a:rPr>
                        <a:t>Row Labels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latin typeface="Calibri" panose="020F0502020204030204" pitchFamily="34" charset="0"/>
                        </a:rPr>
                        <a:t>Sum of Profit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2212469075"/>
                  </a:ext>
                </a:extLst>
              </a:tr>
              <a:tr h="178919">
                <a:tc>
                  <a:txBody>
                    <a:bodyPr/>
                    <a:lstStyle/>
                    <a:p>
                      <a:pPr algn="l" fontAlgn="b"/>
                      <a:r>
                        <a:rPr lang="en-US" sz="1100" b="1" i="0" u="none" strike="noStrike">
                          <a:solidFill>
                            <a:srgbClr val="000000"/>
                          </a:solidFill>
                          <a:effectLst/>
                          <a:latin typeface="Calibri" panose="020F0502020204030204" pitchFamily="34" charset="0"/>
                        </a:rPr>
                        <a:t>Australia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6740522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2411882"/>
                  </a:ext>
                </a:extLst>
              </a:tr>
              <a:tr h="178919">
                <a:tc>
                  <a:txBody>
                    <a:bodyPr/>
                    <a:lstStyle/>
                    <a:p>
                      <a:pPr algn="l" fontAlgn="b"/>
                      <a:r>
                        <a:rPr lang="en-US" sz="1100" b="0" i="0" u="none" strike="noStrike">
                          <a:solidFill>
                            <a:srgbClr val="000000"/>
                          </a:solidFill>
                          <a:effectLst/>
                          <a:latin typeface="Calibri" panose="020F0502020204030204" pitchFamily="34" charset="0"/>
                        </a:rPr>
                        <a:t>Female</a:t>
                      </a: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3421486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0898925"/>
                  </a:ext>
                </a:extLst>
              </a:tr>
              <a:tr h="178919">
                <a:tc>
                  <a:txBody>
                    <a:bodyPr/>
                    <a:lstStyle/>
                    <a:p>
                      <a:pPr algn="l" fontAlgn="b"/>
                      <a:r>
                        <a:rPr lang="en-US" sz="1100" b="0" i="0" u="none" strike="noStrike">
                          <a:solidFill>
                            <a:srgbClr val="000000"/>
                          </a:solidFill>
                          <a:effectLst/>
                          <a:latin typeface="Calibri" panose="020F0502020204030204" pitchFamily="34" charset="0"/>
                        </a:rPr>
                        <a:t>Male</a:t>
                      </a: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3319036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0509107"/>
                  </a:ext>
                </a:extLst>
              </a:tr>
              <a:tr h="178919">
                <a:tc>
                  <a:txBody>
                    <a:bodyPr/>
                    <a:lstStyle/>
                    <a:p>
                      <a:pPr algn="l" fontAlgn="b"/>
                      <a:r>
                        <a:rPr lang="en-US" sz="1100" b="1" i="0" u="none" strike="noStrike">
                          <a:solidFill>
                            <a:srgbClr val="000000"/>
                          </a:solidFill>
                          <a:effectLst/>
                          <a:latin typeface="Calibri" panose="020F0502020204030204" pitchFamily="34" charset="0"/>
                        </a:rPr>
                        <a:t>Canada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3702019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8843107"/>
                  </a:ext>
                </a:extLst>
              </a:tr>
              <a:tr h="178919">
                <a:tc>
                  <a:txBody>
                    <a:bodyPr/>
                    <a:lstStyle/>
                    <a:p>
                      <a:pPr algn="l" fontAlgn="b"/>
                      <a:r>
                        <a:rPr lang="en-US" sz="1100" b="0" i="0" u="none" strike="noStrike">
                          <a:solidFill>
                            <a:srgbClr val="000000"/>
                          </a:solidFill>
                          <a:effectLst/>
                          <a:latin typeface="Calibri" panose="020F0502020204030204" pitchFamily="34" charset="0"/>
                        </a:rPr>
                        <a:t>Female</a:t>
                      </a: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1666794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085109"/>
                  </a:ext>
                </a:extLst>
              </a:tr>
              <a:tr h="178919">
                <a:tc>
                  <a:txBody>
                    <a:bodyPr/>
                    <a:lstStyle/>
                    <a:p>
                      <a:pPr algn="l" fontAlgn="b"/>
                      <a:r>
                        <a:rPr lang="en-US" sz="1100" b="0" i="0" u="none" strike="noStrike">
                          <a:solidFill>
                            <a:srgbClr val="000000"/>
                          </a:solidFill>
                          <a:effectLst/>
                          <a:latin typeface="Calibri" panose="020F0502020204030204" pitchFamily="34" charset="0"/>
                        </a:rPr>
                        <a:t>Male</a:t>
                      </a: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2035225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007039"/>
                  </a:ext>
                </a:extLst>
              </a:tr>
              <a:tr h="178919">
                <a:tc>
                  <a:txBody>
                    <a:bodyPr/>
                    <a:lstStyle/>
                    <a:p>
                      <a:pPr algn="l" fontAlgn="b"/>
                      <a:r>
                        <a:rPr lang="en-US" sz="1100" b="1" i="0" u="none" strike="noStrike">
                          <a:solidFill>
                            <a:srgbClr val="000000"/>
                          </a:solidFill>
                          <a:effectLst/>
                          <a:latin typeface="Calibri" panose="020F0502020204030204" pitchFamily="34" charset="0"/>
                        </a:rPr>
                        <a:t>France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2872082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679889"/>
                  </a:ext>
                </a:extLst>
              </a:tr>
              <a:tr h="178919">
                <a:tc>
                  <a:txBody>
                    <a:bodyPr/>
                    <a:lstStyle/>
                    <a:p>
                      <a:pPr algn="l" fontAlgn="b"/>
                      <a:r>
                        <a:rPr lang="en-US" sz="1100" b="0" i="0" u="none" strike="noStrike">
                          <a:solidFill>
                            <a:srgbClr val="000000"/>
                          </a:solidFill>
                          <a:effectLst/>
                          <a:latin typeface="Calibri" panose="020F0502020204030204" pitchFamily="34" charset="0"/>
                        </a:rPr>
                        <a:t>Female</a:t>
                      </a: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1384572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0571731"/>
                  </a:ext>
                </a:extLst>
              </a:tr>
              <a:tr h="178919">
                <a:tc>
                  <a:txBody>
                    <a:bodyPr/>
                    <a:lstStyle/>
                    <a:p>
                      <a:pPr algn="l" fontAlgn="b"/>
                      <a:r>
                        <a:rPr lang="en-US" sz="1100" b="0" i="0" u="none" strike="noStrike">
                          <a:solidFill>
                            <a:srgbClr val="000000"/>
                          </a:solidFill>
                          <a:effectLst/>
                          <a:latin typeface="Calibri" panose="020F0502020204030204" pitchFamily="34" charset="0"/>
                        </a:rPr>
                        <a:t>Male</a:t>
                      </a: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1487510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334558"/>
                  </a:ext>
                </a:extLst>
              </a:tr>
              <a:tr h="178919">
                <a:tc>
                  <a:txBody>
                    <a:bodyPr/>
                    <a:lstStyle/>
                    <a:p>
                      <a:pPr algn="l" fontAlgn="b"/>
                      <a:r>
                        <a:rPr lang="en-US" sz="1100" b="1" i="0" u="none" strike="noStrike">
                          <a:solidFill>
                            <a:srgbClr val="000000"/>
                          </a:solidFill>
                          <a:effectLst/>
                          <a:latin typeface="Calibri" panose="020F0502020204030204" pitchFamily="34" charset="0"/>
                        </a:rPr>
                        <a:t>Germany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3349991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9192214"/>
                  </a:ext>
                </a:extLst>
              </a:tr>
              <a:tr h="178919">
                <a:tc>
                  <a:txBody>
                    <a:bodyPr/>
                    <a:lstStyle/>
                    <a:p>
                      <a:pPr algn="l" fontAlgn="b"/>
                      <a:r>
                        <a:rPr lang="en-US" sz="1100" b="0" i="0" u="none" strike="noStrike">
                          <a:solidFill>
                            <a:srgbClr val="000000"/>
                          </a:solidFill>
                          <a:effectLst/>
                          <a:latin typeface="Calibri" panose="020F0502020204030204" pitchFamily="34" charset="0"/>
                        </a:rPr>
                        <a:t>Female</a:t>
                      </a: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1762290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2618423"/>
                  </a:ext>
                </a:extLst>
              </a:tr>
              <a:tr h="178919">
                <a:tc>
                  <a:txBody>
                    <a:bodyPr/>
                    <a:lstStyle/>
                    <a:p>
                      <a:pPr algn="l" fontAlgn="b"/>
                      <a:r>
                        <a:rPr lang="en-US" sz="1100" b="0" i="0" u="none" strike="noStrike">
                          <a:solidFill>
                            <a:srgbClr val="000000"/>
                          </a:solidFill>
                          <a:effectLst/>
                          <a:latin typeface="Calibri" panose="020F0502020204030204" pitchFamily="34" charset="0"/>
                        </a:rPr>
                        <a:t>Male</a:t>
                      </a: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1587701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3231415"/>
                  </a:ext>
                </a:extLst>
              </a:tr>
              <a:tr h="178919">
                <a:tc>
                  <a:txBody>
                    <a:bodyPr/>
                    <a:lstStyle/>
                    <a:p>
                      <a:pPr algn="l" fontAlgn="b"/>
                      <a:r>
                        <a:rPr lang="en-US" sz="1100" b="1" i="0" u="none" strike="noStrike">
                          <a:solidFill>
                            <a:srgbClr val="000000"/>
                          </a:solidFill>
                          <a:effectLst/>
                          <a:latin typeface="Calibri" panose="020F0502020204030204" pitchFamily="34" charset="0"/>
                        </a:rPr>
                        <a:t>United Kingdom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4383987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6229463"/>
                  </a:ext>
                </a:extLst>
              </a:tr>
              <a:tr h="178919">
                <a:tc>
                  <a:txBody>
                    <a:bodyPr/>
                    <a:lstStyle/>
                    <a:p>
                      <a:pPr algn="l" fontAlgn="b"/>
                      <a:r>
                        <a:rPr lang="en-US" sz="1100" b="0" i="0" u="none" strike="noStrike">
                          <a:solidFill>
                            <a:srgbClr val="000000"/>
                          </a:solidFill>
                          <a:effectLst/>
                          <a:latin typeface="Calibri" panose="020F0502020204030204" pitchFamily="34" charset="0"/>
                        </a:rPr>
                        <a:t>Female</a:t>
                      </a: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2196832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781722"/>
                  </a:ext>
                </a:extLst>
              </a:tr>
              <a:tr h="178919">
                <a:tc>
                  <a:txBody>
                    <a:bodyPr/>
                    <a:lstStyle/>
                    <a:p>
                      <a:pPr algn="l" fontAlgn="b"/>
                      <a:r>
                        <a:rPr lang="en-US" sz="1100" b="0" i="0" u="none" strike="noStrike">
                          <a:solidFill>
                            <a:srgbClr val="000000"/>
                          </a:solidFill>
                          <a:effectLst/>
                          <a:latin typeface="Calibri" panose="020F0502020204030204" pitchFamily="34" charset="0"/>
                        </a:rPr>
                        <a:t>Male</a:t>
                      </a: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2187155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2207257"/>
                  </a:ext>
                </a:extLst>
              </a:tr>
              <a:tr h="178919">
                <a:tc>
                  <a:txBody>
                    <a:bodyPr/>
                    <a:lstStyle/>
                    <a:p>
                      <a:pPr algn="l" fontAlgn="b"/>
                      <a:r>
                        <a:rPr lang="en-US" sz="1100" b="1" i="0" u="none" strike="noStrike">
                          <a:solidFill>
                            <a:srgbClr val="000000"/>
                          </a:solidFill>
                          <a:effectLst/>
                          <a:latin typeface="Calibri" panose="020F0502020204030204" pitchFamily="34" charset="0"/>
                        </a:rPr>
                        <a:t>United States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10997638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165213"/>
                  </a:ext>
                </a:extLst>
              </a:tr>
              <a:tr h="178919">
                <a:tc>
                  <a:txBody>
                    <a:bodyPr/>
                    <a:lstStyle/>
                    <a:p>
                      <a:pPr algn="l" fontAlgn="b"/>
                      <a:r>
                        <a:rPr lang="en-US" sz="1100" b="0" i="0" u="none" strike="noStrike">
                          <a:solidFill>
                            <a:srgbClr val="000000"/>
                          </a:solidFill>
                          <a:effectLst/>
                          <a:latin typeface="Calibri" panose="020F0502020204030204" pitchFamily="34" charset="0"/>
                        </a:rPr>
                        <a:t>Female</a:t>
                      </a: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5209845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1226409"/>
                  </a:ext>
                </a:extLst>
              </a:tr>
              <a:tr h="178919">
                <a:tc>
                  <a:txBody>
                    <a:bodyPr/>
                    <a:lstStyle/>
                    <a:p>
                      <a:pPr algn="l" fontAlgn="b"/>
                      <a:r>
                        <a:rPr lang="en-US" sz="1100" b="0" i="0" u="none" strike="noStrike">
                          <a:solidFill>
                            <a:srgbClr val="000000"/>
                          </a:solidFill>
                          <a:effectLst/>
                          <a:latin typeface="Calibri" panose="020F0502020204030204" pitchFamily="34" charset="0"/>
                        </a:rPr>
                        <a:t>Male</a:t>
                      </a: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5787793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1126765"/>
                  </a:ext>
                </a:extLst>
              </a:tr>
              <a:tr h="178919">
                <a:tc>
                  <a:txBody>
                    <a:bodyPr/>
                    <a:lstStyle/>
                    <a:p>
                      <a:pPr algn="l" fontAlgn="b"/>
                      <a:r>
                        <a:rPr lang="en-US" sz="1100" b="1" i="0" u="none" strike="noStrike" dirty="0">
                          <a:solidFill>
                            <a:srgbClr val="000000"/>
                          </a:solidFill>
                          <a:effectLst/>
                          <a:latin typeface="Calibri" panose="020F0502020204030204" pitchFamily="34" charset="0"/>
                        </a:rPr>
                        <a:t>Grand Total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r" fontAlgn="b"/>
                      <a:r>
                        <a:rPr lang="en-US" sz="1100" b="1" i="0" u="none" strike="noStrike" dirty="0">
                          <a:solidFill>
                            <a:srgbClr val="000000"/>
                          </a:solidFill>
                          <a:effectLst/>
                          <a:latin typeface="Calibri" panose="020F0502020204030204" pitchFamily="34" charset="0"/>
                        </a:rPr>
                        <a:t>32046239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3059628493"/>
                  </a:ext>
                </a:extLst>
              </a:tr>
            </a:tbl>
          </a:graphicData>
        </a:graphic>
      </p:graphicFrame>
      <p:graphicFrame>
        <p:nvGraphicFramePr>
          <p:cNvPr id="13" name="Chart 12">
            <a:extLst>
              <a:ext uri="{FF2B5EF4-FFF2-40B4-BE49-F238E27FC236}">
                <a16:creationId xmlns:a16="http://schemas.microsoft.com/office/drawing/2014/main" id="{2440A35A-75E4-49A6-A1AA-3D889C75BD49}"/>
              </a:ext>
            </a:extLst>
          </p:cNvPr>
          <p:cNvGraphicFramePr>
            <a:graphicFrameLocks/>
          </p:cNvGraphicFramePr>
          <p:nvPr>
            <p:extLst>
              <p:ext uri="{D42A27DB-BD31-4B8C-83A1-F6EECF244321}">
                <p14:modId xmlns:p14="http://schemas.microsoft.com/office/powerpoint/2010/main" val="3876939287"/>
              </p:ext>
            </p:extLst>
          </p:nvPr>
        </p:nvGraphicFramePr>
        <p:xfrm>
          <a:off x="5233182" y="1772532"/>
          <a:ext cx="5387926" cy="3578380"/>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a:extLst>
              <a:ext uri="{FF2B5EF4-FFF2-40B4-BE49-F238E27FC236}">
                <a16:creationId xmlns:a16="http://schemas.microsoft.com/office/drawing/2014/main" id="{221B73F6-96F7-4B4F-8892-F071C2BD0443}"/>
              </a:ext>
            </a:extLst>
          </p:cNvPr>
          <p:cNvSpPr/>
          <p:nvPr/>
        </p:nvSpPr>
        <p:spPr>
          <a:xfrm>
            <a:off x="416603" y="5570814"/>
            <a:ext cx="11327140" cy="1171026"/>
          </a:xfrm>
          <a:prstGeom prst="rect">
            <a:avLst/>
          </a:prstGeom>
        </p:spPr>
        <p:txBody>
          <a:bodyPr wrap="none">
            <a:spAutoFit/>
          </a:bodyPr>
          <a:lstStyle/>
          <a:p>
            <a:pPr marL="476250" indent="-342900">
              <a:lnSpc>
                <a:spcPct val="130000"/>
              </a:lnSpc>
              <a:spcBef>
                <a:spcPts val="0"/>
              </a:spcBef>
              <a:buSzPts val="1500"/>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FINDINGS </a:t>
            </a:r>
          </a:p>
          <a:p>
            <a:pPr marL="476250" indent="-342900">
              <a:lnSpc>
                <a:spcPct val="130000"/>
              </a:lnSpc>
              <a:spcBef>
                <a:spcPts val="0"/>
              </a:spcBef>
              <a:buSzPts val="1500"/>
              <a:buFont typeface="Arial" panose="020B0604020202020204" pitchFamily="34" charset="0"/>
              <a:buChar char="•"/>
            </a:pPr>
            <a:endParaRPr lang="en-US" b="1" i="1" dirty="0">
              <a:latin typeface="Arial" panose="020B0604020202020204" pitchFamily="34" charset="0"/>
              <a:cs typeface="Arial" panose="020B0604020202020204" pitchFamily="34" charset="0"/>
            </a:endParaRPr>
          </a:p>
          <a:p>
            <a:pPr marL="133350">
              <a:lnSpc>
                <a:spcPct val="130000"/>
              </a:lnSpc>
              <a:spcBef>
                <a:spcPts val="0"/>
              </a:spcBef>
              <a:buSzPts val="1500"/>
            </a:pPr>
            <a:r>
              <a:rPr lang="en-US" sz="2000" i="1" dirty="0">
                <a:latin typeface="Arial" panose="020B0604020202020204" pitchFamily="34" charset="0"/>
                <a:cs typeface="Arial" panose="020B0604020202020204" pitchFamily="34" charset="0"/>
              </a:rPr>
              <a:t>I deduced that the male gender purchased the most, thereby generating the highest sum of profit</a:t>
            </a:r>
            <a:r>
              <a:rPr lang="en-US"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90898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2" y="-1501628"/>
            <a:ext cx="11703142"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br>
              <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br>
            <a:r>
              <a:rPr kumimoji="0" lang="en-US" sz="20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t> </a:t>
            </a:r>
            <a:endPar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215444"/>
          </a:xfrm>
          <a:prstGeom prst="rect">
            <a:avLst/>
          </a:prstGeom>
        </p:spPr>
        <p:txBody>
          <a:bodyPr wrap="square" lIns="0" tIns="0" rIns="0" bIns="0" anchor="t">
            <a:spAutoFit/>
          </a:bodyPr>
          <a:lstStyle/>
          <a:p>
            <a:pPr marL="171450" marR="0" lvl="0" indent="-171450" algn="l" defTabSz="914400" rtl="0" eaLnBrk="1" fontAlgn="auto" latinLnBrk="0" hangingPunct="1">
              <a:lnSpc>
                <a:spcPct val="100000"/>
              </a:lnSpc>
              <a:spcBef>
                <a:spcPts val="1200"/>
              </a:spcBef>
              <a:spcAft>
                <a:spcPts val="0"/>
              </a:spcAft>
              <a:buClr>
                <a:srgbClr val="585858"/>
              </a:buClr>
              <a:buSzTx/>
              <a:buFont typeface="Segoe UI Light" panose="020B0502040204020203" pitchFamily="34" charset="0"/>
              <a:buChar char="›"/>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a:t>
            </a:r>
          </a:p>
        </p:txBody>
      </p:sp>
      <p:sp>
        <p:nvSpPr>
          <p:cNvPr id="42" name="Rectangle 41">
            <a:extLst>
              <a:ext uri="{FF2B5EF4-FFF2-40B4-BE49-F238E27FC236}">
                <a16:creationId xmlns:a16="http://schemas.microsoft.com/office/drawing/2014/main" id="{6E783ACB-62DF-4DA3-9240-822BAEA78497}"/>
              </a:ext>
            </a:extLst>
          </p:cNvPr>
          <p:cNvSpPr/>
          <p:nvPr/>
        </p:nvSpPr>
        <p:spPr>
          <a:xfrm>
            <a:off x="7306882" y="4958958"/>
            <a:ext cx="4162870" cy="215444"/>
          </a:xfrm>
          <a:prstGeom prst="rect">
            <a:avLst/>
          </a:prstGeom>
        </p:spPr>
        <p:txBody>
          <a:bodyPr wrap="square" lIns="0" tIns="0" rIns="0" bIns="0" anchor="t">
            <a:spAutoFit/>
          </a:bodyPr>
          <a:lstStyle/>
          <a:p>
            <a:pPr marL="0" marR="0" lvl="0" indent="0" algn="l" defTabSz="914400" rtl="0" eaLnBrk="1" fontAlgn="auto" latinLnBrk="0" hangingPunct="1">
              <a:lnSpc>
                <a:spcPct val="100000"/>
              </a:lnSpc>
              <a:spcBef>
                <a:spcPts val="1200"/>
              </a:spcBef>
              <a:spcAft>
                <a:spcPts val="0"/>
              </a:spcAft>
              <a:buClr>
                <a:srgbClr val="585858"/>
              </a:buClr>
              <a:buSzTx/>
              <a:buFontTx/>
              <a:buNone/>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a:t>
            </a:r>
          </a:p>
        </p:txBody>
      </p:sp>
      <p:sp>
        <p:nvSpPr>
          <p:cNvPr id="3" name="Rectangle 2">
            <a:extLst>
              <a:ext uri="{FF2B5EF4-FFF2-40B4-BE49-F238E27FC236}">
                <a16:creationId xmlns:a16="http://schemas.microsoft.com/office/drawing/2014/main" id="{A0906E1E-456E-456D-A198-44CE98EF3CD6}"/>
              </a:ext>
            </a:extLst>
          </p:cNvPr>
          <p:cNvSpPr/>
          <p:nvPr/>
        </p:nvSpPr>
        <p:spPr>
          <a:xfrm>
            <a:off x="4950814" y="292065"/>
            <a:ext cx="2290371"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lumMod val="75000"/>
                    <a:lumOff val="25000"/>
                  </a:srgbClr>
                </a:solidFill>
                <a:effectLst/>
                <a:uLnTx/>
                <a:uFillTx/>
                <a:latin typeface="Segoe UI Light"/>
                <a:ea typeface="+mn-ea"/>
                <a:cs typeface="+mn-cs"/>
              </a:rPr>
              <a:t>Analytical report</a:t>
            </a:r>
            <a:endParaRPr kumimoji="0" lang="en-US" sz="2400" b="1"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2" name="Google Shape;293;p15">
            <a:extLst>
              <a:ext uri="{FF2B5EF4-FFF2-40B4-BE49-F238E27FC236}">
                <a16:creationId xmlns:a16="http://schemas.microsoft.com/office/drawing/2014/main" id="{E24A87D6-905E-417C-9419-1F61F64B80D6}"/>
              </a:ext>
            </a:extLst>
          </p:cNvPr>
          <p:cNvSpPr txBox="1">
            <a:spLocks/>
          </p:cNvSpPr>
          <p:nvPr/>
        </p:nvSpPr>
        <p:spPr>
          <a:xfrm>
            <a:off x="1566184" y="658550"/>
            <a:ext cx="10299710" cy="1287329"/>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3350" marR="0" lvl="0" indent="0" algn="l" defTabSz="914400" rtl="0" eaLnBrk="1" fontAlgn="auto" latinLnBrk="0" hangingPunct="1">
              <a:lnSpc>
                <a:spcPct val="130000"/>
              </a:lnSpc>
              <a:spcBef>
                <a:spcPts val="0"/>
              </a:spcBef>
              <a:spcAft>
                <a:spcPts val="0"/>
              </a:spcAft>
              <a:buClrTx/>
              <a:buSzPts val="1500"/>
              <a:buFont typeface="Arial" panose="020B0604020202020204" pitchFamily="34" charset="0"/>
              <a:buNone/>
              <a:tabLst/>
              <a:defRPr/>
            </a:pP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33350" indent="0">
              <a:lnSpc>
                <a:spcPct val="130000"/>
              </a:lnSpc>
              <a:spcBef>
                <a:spcPts val="0"/>
              </a:spcBef>
              <a:buSzPts val="1500"/>
              <a:buNone/>
            </a:pPr>
            <a:r>
              <a:rPr lang="en-US" sz="2400" b="1" dirty="0">
                <a:solidFill>
                  <a:srgbClr val="000000"/>
                </a:solidFill>
                <a:latin typeface="Arial" panose="020B0604020202020204" pitchFamily="34" charset="0"/>
                <a:cs typeface="Arial" panose="020B0604020202020204" pitchFamily="34" charset="0"/>
              </a:rPr>
              <a:t>5. </a:t>
            </a:r>
            <a:r>
              <a:rPr lang="en-US" sz="2400" b="1" dirty="0">
                <a:latin typeface="Arial" panose="020B0604020202020204" pitchFamily="34" charset="0"/>
                <a:cs typeface="Arial" panose="020B0604020202020204" pitchFamily="34" charset="0"/>
              </a:rPr>
              <a:t>What are the 10 most popular product? Also, include their product category</a:t>
            </a:r>
          </a:p>
          <a:p>
            <a:pPr marL="133350" marR="0" lvl="0" indent="0" algn="l" defTabSz="914400" rtl="0" eaLnBrk="1" fontAlgn="auto" latinLnBrk="0" hangingPunct="1">
              <a:lnSpc>
                <a:spcPct val="130000"/>
              </a:lnSpc>
              <a:spcBef>
                <a:spcPts val="0"/>
              </a:spcBef>
              <a:spcAft>
                <a:spcPts val="0"/>
              </a:spcAft>
              <a:buClrTx/>
              <a:buSzPts val="1500"/>
              <a:buFont typeface="Arial" panose="020B0604020202020204" pitchFamily="34" charset="0"/>
              <a:buNone/>
              <a:tabLst/>
              <a:defRPr/>
            </a:pP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33350" marR="0" lvl="0" indent="0" algn="l" defTabSz="914400" rtl="0" eaLnBrk="1" fontAlgn="auto" latinLnBrk="0" hangingPunct="1">
              <a:lnSpc>
                <a:spcPct val="130000"/>
              </a:lnSpc>
              <a:spcBef>
                <a:spcPts val="0"/>
              </a:spcBef>
              <a:spcAft>
                <a:spcPts val="0"/>
              </a:spcAft>
              <a:buClrTx/>
              <a:buSzPts val="1500"/>
              <a:buFont typeface="Arial" panose="020B0604020202020204" pitchFamily="34" charset="0"/>
              <a:buNone/>
              <a:tabLst/>
              <a:defRPr/>
            </a:pP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33350" marR="0" lvl="0" indent="0" algn="l" defTabSz="914400" rtl="0" eaLnBrk="1" fontAlgn="auto" latinLnBrk="0" hangingPunct="1">
              <a:lnSpc>
                <a:spcPct val="130000"/>
              </a:lnSpc>
              <a:spcBef>
                <a:spcPts val="0"/>
              </a:spcBef>
              <a:spcAft>
                <a:spcPts val="0"/>
              </a:spcAft>
              <a:buClrTx/>
              <a:buSzPts val="1500"/>
              <a:buFont typeface="Arial" panose="020B0604020202020204" pitchFamily="34" charset="0"/>
              <a:buNone/>
              <a:tabLst/>
              <a:defRPr/>
            </a:pPr>
            <a:endParaRPr kumimoji="0" lang="en-US" sz="3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aphicFrame>
        <p:nvGraphicFramePr>
          <p:cNvPr id="4" name="Table 3">
            <a:extLst>
              <a:ext uri="{FF2B5EF4-FFF2-40B4-BE49-F238E27FC236}">
                <a16:creationId xmlns:a16="http://schemas.microsoft.com/office/drawing/2014/main" id="{E7DBF11A-4FFE-4EFA-8107-38EA9D12AFC9}"/>
              </a:ext>
            </a:extLst>
          </p:cNvPr>
          <p:cNvGraphicFramePr>
            <a:graphicFrameLocks noGrp="1"/>
          </p:cNvGraphicFramePr>
          <p:nvPr>
            <p:extLst>
              <p:ext uri="{D42A27DB-BD31-4B8C-83A1-F6EECF244321}">
                <p14:modId xmlns:p14="http://schemas.microsoft.com/office/powerpoint/2010/main" val="671762511"/>
              </p:ext>
            </p:extLst>
          </p:nvPr>
        </p:nvGraphicFramePr>
        <p:xfrm>
          <a:off x="2043112" y="2312364"/>
          <a:ext cx="3176002" cy="2966724"/>
        </p:xfrm>
        <a:graphic>
          <a:graphicData uri="http://schemas.openxmlformats.org/drawingml/2006/table">
            <a:tbl>
              <a:tblPr/>
              <a:tblGrid>
                <a:gridCol w="1862346">
                  <a:extLst>
                    <a:ext uri="{9D8B030D-6E8A-4147-A177-3AD203B41FA5}">
                      <a16:colId xmlns:a16="http://schemas.microsoft.com/office/drawing/2014/main" val="1405407928"/>
                    </a:ext>
                  </a:extLst>
                </a:gridCol>
                <a:gridCol w="1313656">
                  <a:extLst>
                    <a:ext uri="{9D8B030D-6E8A-4147-A177-3AD203B41FA5}">
                      <a16:colId xmlns:a16="http://schemas.microsoft.com/office/drawing/2014/main" val="3266372"/>
                    </a:ext>
                  </a:extLst>
                </a:gridCol>
              </a:tblGrid>
              <a:tr h="247227">
                <a:tc>
                  <a:txBody>
                    <a:bodyPr/>
                    <a:lstStyle/>
                    <a:p>
                      <a:pPr algn="l" fontAlgn="b"/>
                      <a:r>
                        <a:rPr lang="en-US" sz="1400" b="1" i="0" u="none" strike="noStrike">
                          <a:solidFill>
                            <a:srgbClr val="000000"/>
                          </a:solidFill>
                          <a:effectLst/>
                          <a:latin typeface="Calibri" panose="020F0502020204030204" pitchFamily="34" charset="0"/>
                        </a:rPr>
                        <a:t>Row Labels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r>
                        <a:rPr lang="en-US" sz="1400" b="1" i="0" u="none" strike="noStrike">
                          <a:solidFill>
                            <a:srgbClr val="000000"/>
                          </a:solidFill>
                          <a:effectLst/>
                          <a:latin typeface="Calibri" panose="020F0502020204030204" pitchFamily="34" charset="0"/>
                        </a:rPr>
                        <a:t>Sum of Revenue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3244177234"/>
                  </a:ext>
                </a:extLst>
              </a:tr>
              <a:tr h="247227">
                <a:tc>
                  <a:txBody>
                    <a:bodyPr/>
                    <a:lstStyle/>
                    <a:p>
                      <a:pPr algn="l" fontAlgn="b"/>
                      <a:r>
                        <a:rPr lang="en-US" sz="1400" b="0" i="0" u="none" strike="noStrike">
                          <a:solidFill>
                            <a:srgbClr val="000000"/>
                          </a:solidFill>
                          <a:effectLst/>
                          <a:latin typeface="Calibri" panose="020F0502020204030204" pitchFamily="34" charset="0"/>
                        </a:rPr>
                        <a:t>Road-150 Red, 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anose="020F0502020204030204" pitchFamily="34" charset="0"/>
                        </a:rPr>
                        <a:t>$3,810,023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022613"/>
                  </a:ext>
                </a:extLst>
              </a:tr>
              <a:tr h="247227">
                <a:tc>
                  <a:txBody>
                    <a:bodyPr/>
                    <a:lstStyle/>
                    <a:p>
                      <a:pPr algn="l" fontAlgn="b"/>
                      <a:r>
                        <a:rPr lang="en-US" sz="1400" b="0" i="0" u="none" strike="noStrike">
                          <a:solidFill>
                            <a:srgbClr val="000000"/>
                          </a:solidFill>
                          <a:effectLst/>
                          <a:latin typeface="Calibri" panose="020F0502020204030204" pitchFamily="34" charset="0"/>
                        </a:rPr>
                        <a:t>Mountain-200 Black, 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$3,345,501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4727284"/>
                  </a:ext>
                </a:extLst>
              </a:tr>
              <a:tr h="247227">
                <a:tc>
                  <a:txBody>
                    <a:bodyPr/>
                    <a:lstStyle/>
                    <a:p>
                      <a:pPr algn="l" fontAlgn="b"/>
                      <a:r>
                        <a:rPr lang="en-US" sz="1400" b="0" i="0" u="none" strike="noStrike">
                          <a:solidFill>
                            <a:srgbClr val="000000"/>
                          </a:solidFill>
                          <a:effectLst/>
                          <a:latin typeface="Calibri" panose="020F0502020204030204" pitchFamily="34" charset="0"/>
                        </a:rPr>
                        <a:t>Road-150 Red, 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$3,152,610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4128072"/>
                  </a:ext>
                </a:extLst>
              </a:tr>
              <a:tr h="247227">
                <a:tc>
                  <a:txBody>
                    <a:bodyPr/>
                    <a:lstStyle/>
                    <a:p>
                      <a:pPr algn="l" fontAlgn="b"/>
                      <a:r>
                        <a:rPr lang="en-US" sz="1400" b="0" i="0" u="none" strike="noStrike">
                          <a:solidFill>
                            <a:srgbClr val="000000"/>
                          </a:solidFill>
                          <a:effectLst/>
                          <a:latin typeface="Calibri" panose="020F0502020204030204" pitchFamily="34" charset="0"/>
                        </a:rPr>
                        <a:t>Road-150 Red, 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$3,142,811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6786962"/>
                  </a:ext>
                </a:extLst>
              </a:tr>
              <a:tr h="247227">
                <a:tc>
                  <a:txBody>
                    <a:bodyPr/>
                    <a:lstStyle/>
                    <a:p>
                      <a:pPr algn="l" fontAlgn="b"/>
                      <a:r>
                        <a:rPr lang="en-US" sz="1400" b="0" i="0" u="none" strike="noStrike">
                          <a:solidFill>
                            <a:srgbClr val="000000"/>
                          </a:solidFill>
                          <a:effectLst/>
                          <a:latin typeface="Calibri" panose="020F0502020204030204" pitchFamily="34" charset="0"/>
                        </a:rPr>
                        <a:t>Mountain-200 Silver, 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$3,070,174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1942240"/>
                  </a:ext>
                </a:extLst>
              </a:tr>
              <a:tr h="247227">
                <a:tc>
                  <a:txBody>
                    <a:bodyPr/>
                    <a:lstStyle/>
                    <a:p>
                      <a:pPr algn="l" fontAlgn="b"/>
                      <a:r>
                        <a:rPr lang="en-US" sz="1400" b="0" i="0" u="none" strike="noStrike">
                          <a:solidFill>
                            <a:srgbClr val="000000"/>
                          </a:solidFill>
                          <a:effectLst/>
                          <a:latin typeface="Calibri" panose="020F0502020204030204" pitchFamily="34" charset="0"/>
                        </a:rPr>
                        <a:t>Mountain-200 Silver, 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$3,011,267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9247955"/>
                  </a:ext>
                </a:extLst>
              </a:tr>
              <a:tr h="247227">
                <a:tc>
                  <a:txBody>
                    <a:bodyPr/>
                    <a:lstStyle/>
                    <a:p>
                      <a:pPr algn="l" fontAlgn="b"/>
                      <a:r>
                        <a:rPr lang="en-US" sz="1400" b="0" i="0" u="none" strike="noStrike">
                          <a:solidFill>
                            <a:srgbClr val="000000"/>
                          </a:solidFill>
                          <a:effectLst/>
                          <a:latin typeface="Calibri" panose="020F0502020204030204" pitchFamily="34" charset="0"/>
                        </a:rPr>
                        <a:t>Road-150 Red, 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$2,955,506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9058284"/>
                  </a:ext>
                </a:extLst>
              </a:tr>
              <a:tr h="247227">
                <a:tc>
                  <a:txBody>
                    <a:bodyPr/>
                    <a:lstStyle/>
                    <a:p>
                      <a:pPr algn="l" fontAlgn="b"/>
                      <a:r>
                        <a:rPr lang="en-US" sz="1400" b="0" i="0" u="none" strike="noStrike">
                          <a:solidFill>
                            <a:srgbClr val="000000"/>
                          </a:solidFill>
                          <a:effectLst/>
                          <a:latin typeface="Calibri" panose="020F0502020204030204" pitchFamily="34" charset="0"/>
                        </a:rPr>
                        <a:t>Mountain-200 Black, 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$2,756,837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2890906"/>
                  </a:ext>
                </a:extLst>
              </a:tr>
              <a:tr h="247227">
                <a:tc>
                  <a:txBody>
                    <a:bodyPr/>
                    <a:lstStyle/>
                    <a:p>
                      <a:pPr algn="l" fontAlgn="b"/>
                      <a:r>
                        <a:rPr lang="en-US" sz="1400" b="0" i="0" u="none" strike="noStrike">
                          <a:solidFill>
                            <a:srgbClr val="000000"/>
                          </a:solidFill>
                          <a:effectLst/>
                          <a:latin typeface="Calibri" panose="020F0502020204030204" pitchFamily="34" charset="0"/>
                        </a:rPr>
                        <a:t>Mountain-200 Black, 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$2,630,865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5072506"/>
                  </a:ext>
                </a:extLst>
              </a:tr>
              <a:tr h="247227">
                <a:tc>
                  <a:txBody>
                    <a:bodyPr/>
                    <a:lstStyle/>
                    <a:p>
                      <a:pPr algn="l" fontAlgn="b"/>
                      <a:r>
                        <a:rPr lang="en-US" sz="1400" b="0" i="0" u="none" strike="noStrike">
                          <a:solidFill>
                            <a:srgbClr val="000000"/>
                          </a:solidFill>
                          <a:effectLst/>
                          <a:latin typeface="Calibri" panose="020F0502020204030204" pitchFamily="34" charset="0"/>
                        </a:rPr>
                        <a:t>Mountain-200 Silver, 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$2,364,776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942403"/>
                  </a:ext>
                </a:extLst>
              </a:tr>
              <a:tr h="247227">
                <a:tc>
                  <a:txBody>
                    <a:bodyPr/>
                    <a:lstStyle/>
                    <a:p>
                      <a:pPr algn="l" fontAlgn="b"/>
                      <a:r>
                        <a:rPr lang="en-US" sz="1400" b="1" i="0" u="none" strike="noStrike" dirty="0">
                          <a:solidFill>
                            <a:srgbClr val="000000"/>
                          </a:solidFill>
                          <a:effectLst/>
                          <a:latin typeface="Calibri" panose="020F0502020204030204" pitchFamily="34" charset="0"/>
                        </a:rPr>
                        <a:t>Grand Total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r" fontAlgn="b"/>
                      <a:r>
                        <a:rPr lang="en-US" sz="1400" b="1" i="0" u="none" strike="noStrike" dirty="0">
                          <a:solidFill>
                            <a:srgbClr val="000000"/>
                          </a:solidFill>
                          <a:effectLst/>
                          <a:latin typeface="Calibri" panose="020F0502020204030204" pitchFamily="34" charset="0"/>
                        </a:rPr>
                        <a:t>$30,240,370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352973809"/>
                  </a:ext>
                </a:extLst>
              </a:tr>
            </a:tbl>
          </a:graphicData>
        </a:graphic>
      </p:graphicFrame>
      <p:graphicFrame>
        <p:nvGraphicFramePr>
          <p:cNvPr id="13" name="Chart 12">
            <a:extLst>
              <a:ext uri="{FF2B5EF4-FFF2-40B4-BE49-F238E27FC236}">
                <a16:creationId xmlns:a16="http://schemas.microsoft.com/office/drawing/2014/main" id="{88DA1D50-F71A-48E1-A3BD-7AE5598ACBB6}"/>
              </a:ext>
            </a:extLst>
          </p:cNvPr>
          <p:cNvGraphicFramePr>
            <a:graphicFrameLocks/>
          </p:cNvGraphicFramePr>
          <p:nvPr>
            <p:extLst>
              <p:ext uri="{D42A27DB-BD31-4B8C-83A1-F6EECF244321}">
                <p14:modId xmlns:p14="http://schemas.microsoft.com/office/powerpoint/2010/main" val="2333319203"/>
              </p:ext>
            </p:extLst>
          </p:nvPr>
        </p:nvGraphicFramePr>
        <p:xfrm>
          <a:off x="5549960" y="1945879"/>
          <a:ext cx="5453063" cy="3448050"/>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a:extLst>
              <a:ext uri="{FF2B5EF4-FFF2-40B4-BE49-F238E27FC236}">
                <a16:creationId xmlns:a16="http://schemas.microsoft.com/office/drawing/2014/main" id="{74B55720-977F-492C-8948-02CB9A626C6E}"/>
              </a:ext>
            </a:extLst>
          </p:cNvPr>
          <p:cNvSpPr/>
          <p:nvPr/>
        </p:nvSpPr>
        <p:spPr>
          <a:xfrm>
            <a:off x="677514" y="5419050"/>
            <a:ext cx="10836969" cy="1339341"/>
          </a:xfrm>
          <a:prstGeom prst="rect">
            <a:avLst/>
          </a:prstGeom>
        </p:spPr>
        <p:txBody>
          <a:bodyPr wrap="square">
            <a:spAutoFit/>
          </a:bodyPr>
          <a:lstStyle/>
          <a:p>
            <a:pPr marL="476250" indent="-342900">
              <a:lnSpc>
                <a:spcPct val="130000"/>
              </a:lnSpc>
              <a:spcBef>
                <a:spcPts val="0"/>
              </a:spcBef>
              <a:buSzPts val="1500"/>
              <a:buFont typeface="Arial" panose="020B0604020202020204" pitchFamily="34" charset="0"/>
              <a:buChar char="•"/>
            </a:pPr>
            <a:r>
              <a:rPr lang="en-US" sz="1600" dirty="0">
                <a:solidFill>
                  <a:srgbClr val="000000"/>
                </a:solidFill>
                <a:latin typeface="Arial" panose="020B0604020202020204" pitchFamily="34" charset="0"/>
                <a:cs typeface="Arial" panose="020B0604020202020204" pitchFamily="34" charset="0"/>
              </a:rPr>
              <a:t> </a:t>
            </a:r>
            <a:r>
              <a:rPr lang="en-US" sz="1600" b="1" i="1" dirty="0">
                <a:latin typeface="Arial" panose="020B0604020202020204" pitchFamily="34" charset="0"/>
                <a:cs typeface="Arial" panose="020B0604020202020204" pitchFamily="34" charset="0"/>
              </a:rPr>
              <a:t>FINDINGS </a:t>
            </a:r>
          </a:p>
          <a:p>
            <a:pPr marL="476250" indent="-342900">
              <a:lnSpc>
                <a:spcPct val="130000"/>
              </a:lnSpc>
              <a:spcBef>
                <a:spcPts val="0"/>
              </a:spcBef>
              <a:buSzPts val="1500"/>
              <a:buFont typeface="Arial" panose="020B0604020202020204" pitchFamily="34" charset="0"/>
              <a:buChar char="•"/>
            </a:pPr>
            <a:endParaRPr lang="en-US" sz="1600" b="1" i="1" dirty="0">
              <a:latin typeface="Arial" panose="020B0604020202020204" pitchFamily="34" charset="0"/>
              <a:cs typeface="Arial" panose="020B0604020202020204" pitchFamily="34" charset="0"/>
            </a:endParaRPr>
          </a:p>
          <a:p>
            <a:pPr marL="133350">
              <a:lnSpc>
                <a:spcPct val="130000"/>
              </a:lnSpc>
              <a:spcBef>
                <a:spcPts val="0"/>
              </a:spcBef>
              <a:buSzPts val="1500"/>
            </a:pPr>
            <a:r>
              <a:rPr lang="en-US" sz="1600" i="1" dirty="0">
                <a:latin typeface="Arial" panose="020B0604020202020204" pitchFamily="34" charset="0"/>
                <a:cs typeface="Arial" panose="020B0604020202020204" pitchFamily="34" charset="0"/>
              </a:rPr>
              <a:t>After creating a pivot table and visualization, I found that out that the top 10 most popular product are under the product category “Bikes”</a:t>
            </a:r>
          </a:p>
        </p:txBody>
      </p:sp>
    </p:spTree>
    <p:extLst>
      <p:ext uri="{BB962C8B-B14F-4D97-AF65-F5344CB8AC3E}">
        <p14:creationId xmlns:p14="http://schemas.microsoft.com/office/powerpoint/2010/main" val="2901277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2" y="-1501628"/>
            <a:ext cx="11703142"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br>
              <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br>
            <a:r>
              <a:rPr kumimoji="0" lang="en-US" sz="20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t> </a:t>
            </a:r>
            <a:endPar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D1B1E083-D07C-4934-9782-F7CCA3539ACF}"/>
              </a:ext>
            </a:extLst>
          </p:cNvPr>
          <p:cNvSpPr/>
          <p:nvPr/>
        </p:nvSpPr>
        <p:spPr>
          <a:xfrm>
            <a:off x="3612243" y="1281848"/>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entury Gothic"/>
                <a:ea typeface="+mn-ea"/>
                <a:cs typeface="+mn-cs"/>
              </a:rPr>
              <a:t>SUMMARY OF FINDINGS</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215444"/>
          </a:xfrm>
          <a:prstGeom prst="rect">
            <a:avLst/>
          </a:prstGeom>
        </p:spPr>
        <p:txBody>
          <a:bodyPr wrap="square" lIns="0" tIns="0" rIns="0" bIns="0" anchor="t">
            <a:spAutoFit/>
          </a:bodyPr>
          <a:lstStyle/>
          <a:p>
            <a:pPr marL="171450" marR="0" lvl="0" indent="-171450" algn="l" defTabSz="914400" rtl="0" eaLnBrk="1" fontAlgn="auto" latinLnBrk="0" hangingPunct="1">
              <a:lnSpc>
                <a:spcPct val="100000"/>
              </a:lnSpc>
              <a:spcBef>
                <a:spcPts val="1200"/>
              </a:spcBef>
              <a:spcAft>
                <a:spcPts val="0"/>
              </a:spcAft>
              <a:buClr>
                <a:srgbClr val="585858"/>
              </a:buClr>
              <a:buSzTx/>
              <a:buFont typeface="Segoe UI Light" panose="020B0502040204020203" pitchFamily="34" charset="0"/>
              <a:buChar char="›"/>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a:t>
            </a:r>
          </a:p>
        </p:txBody>
      </p:sp>
      <p:sp>
        <p:nvSpPr>
          <p:cNvPr id="42" name="Rectangle 41">
            <a:extLst>
              <a:ext uri="{FF2B5EF4-FFF2-40B4-BE49-F238E27FC236}">
                <a16:creationId xmlns:a16="http://schemas.microsoft.com/office/drawing/2014/main" id="{6E783ACB-62DF-4DA3-9240-822BAEA78497}"/>
              </a:ext>
            </a:extLst>
          </p:cNvPr>
          <p:cNvSpPr/>
          <p:nvPr/>
        </p:nvSpPr>
        <p:spPr>
          <a:xfrm>
            <a:off x="7306882" y="4958958"/>
            <a:ext cx="4162870" cy="215444"/>
          </a:xfrm>
          <a:prstGeom prst="rect">
            <a:avLst/>
          </a:prstGeom>
        </p:spPr>
        <p:txBody>
          <a:bodyPr wrap="square" lIns="0" tIns="0" rIns="0" bIns="0" anchor="t">
            <a:spAutoFit/>
          </a:bodyPr>
          <a:lstStyle/>
          <a:p>
            <a:pPr marL="0" marR="0" lvl="0" indent="0" algn="l" defTabSz="914400" rtl="0" eaLnBrk="1" fontAlgn="auto" latinLnBrk="0" hangingPunct="1">
              <a:lnSpc>
                <a:spcPct val="100000"/>
              </a:lnSpc>
              <a:spcBef>
                <a:spcPts val="1200"/>
              </a:spcBef>
              <a:spcAft>
                <a:spcPts val="0"/>
              </a:spcAft>
              <a:buClr>
                <a:srgbClr val="585858"/>
              </a:buClr>
              <a:buSzTx/>
              <a:buFontTx/>
              <a:buNone/>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a:t>
            </a:r>
          </a:p>
        </p:txBody>
      </p:sp>
      <p:sp>
        <p:nvSpPr>
          <p:cNvPr id="3" name="Rectangle 2">
            <a:extLst>
              <a:ext uri="{FF2B5EF4-FFF2-40B4-BE49-F238E27FC236}">
                <a16:creationId xmlns:a16="http://schemas.microsoft.com/office/drawing/2014/main" id="{A0906E1E-456E-456D-A198-44CE98EF3CD6}"/>
              </a:ext>
            </a:extLst>
          </p:cNvPr>
          <p:cNvSpPr/>
          <p:nvPr/>
        </p:nvSpPr>
        <p:spPr>
          <a:xfrm>
            <a:off x="4950814" y="292065"/>
            <a:ext cx="2290371"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lumMod val="75000"/>
                    <a:lumOff val="25000"/>
                  </a:srgbClr>
                </a:solidFill>
                <a:effectLst/>
                <a:uLnTx/>
                <a:uFillTx/>
                <a:latin typeface="Segoe UI Light"/>
                <a:ea typeface="+mn-ea"/>
                <a:cs typeface="+mn-cs"/>
              </a:rPr>
              <a:t>Analytical report</a:t>
            </a:r>
            <a:endParaRPr kumimoji="0" lang="en-US" sz="2400" b="1"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2" name="Google Shape;293;p15">
            <a:extLst>
              <a:ext uri="{FF2B5EF4-FFF2-40B4-BE49-F238E27FC236}">
                <a16:creationId xmlns:a16="http://schemas.microsoft.com/office/drawing/2014/main" id="{E24A87D6-905E-417C-9419-1F61F64B80D6}"/>
              </a:ext>
            </a:extLst>
          </p:cNvPr>
          <p:cNvSpPr txBox="1">
            <a:spLocks/>
          </p:cNvSpPr>
          <p:nvPr/>
        </p:nvSpPr>
        <p:spPr>
          <a:xfrm>
            <a:off x="900514" y="2970228"/>
            <a:ext cx="8100600" cy="34911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3350" marR="0" lvl="0" indent="0" algn="l" defTabSz="914400" rtl="0" eaLnBrk="1" fontAlgn="auto" latinLnBrk="0" hangingPunct="1">
              <a:lnSpc>
                <a:spcPct val="130000"/>
              </a:lnSpc>
              <a:spcBef>
                <a:spcPts val="0"/>
              </a:spcBef>
              <a:spcAft>
                <a:spcPts val="0"/>
              </a:spcAft>
              <a:buClrTx/>
              <a:buSzPts val="1500"/>
              <a:buFont typeface="Arial" panose="020B0604020202020204" pitchFamily="34" charset="0"/>
              <a:buNone/>
              <a:tabLst/>
              <a:defRPr/>
            </a:pPr>
            <a:endParaRPr kumimoji="0" lang="en-US" sz="3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3" name="Google Shape;369;p26">
            <a:extLst>
              <a:ext uri="{FF2B5EF4-FFF2-40B4-BE49-F238E27FC236}">
                <a16:creationId xmlns:a16="http://schemas.microsoft.com/office/drawing/2014/main" id="{415EFD63-BB42-4838-87A0-E26D9D44BDBD}"/>
              </a:ext>
            </a:extLst>
          </p:cNvPr>
          <p:cNvSpPr txBox="1"/>
          <p:nvPr/>
        </p:nvSpPr>
        <p:spPr>
          <a:xfrm>
            <a:off x="1061281" y="2038725"/>
            <a:ext cx="8476614" cy="4819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25768" lvl="0" indent="-285750" algn="l" rtl="0">
              <a:lnSpc>
                <a:spcPct val="115000"/>
              </a:lnSpc>
              <a:spcBef>
                <a:spcPts val="1200"/>
              </a:spcBef>
              <a:spcAft>
                <a:spcPts val="0"/>
              </a:spcAft>
              <a:buClr>
                <a:srgbClr val="000000"/>
              </a:buClr>
              <a:buSzPct val="140000"/>
              <a:buFont typeface="Arial" panose="020B0604020202020204" pitchFamily="34" charset="0"/>
              <a:buChar char="•"/>
            </a:pPr>
            <a:r>
              <a:rPr lang="en" b="1" i="1" dirty="0">
                <a:solidFill>
                  <a:srgbClr val="000000"/>
                </a:solidFill>
                <a:latin typeface="Roboto"/>
                <a:ea typeface="Roboto"/>
                <a:cs typeface="Roboto"/>
                <a:sym typeface="Roboto"/>
              </a:rPr>
              <a:t>Top </a:t>
            </a:r>
            <a:r>
              <a:rPr lang="en-US" b="1" i="1" dirty="0">
                <a:latin typeface="Roboto"/>
                <a:ea typeface="Roboto"/>
                <a:cs typeface="Roboto"/>
                <a:sym typeface="Roboto"/>
              </a:rPr>
              <a:t>P</a:t>
            </a:r>
            <a:r>
              <a:rPr lang="en-US" b="1" i="1" dirty="0">
                <a:solidFill>
                  <a:srgbClr val="000000"/>
                </a:solidFill>
                <a:latin typeface="Roboto"/>
                <a:ea typeface="Roboto"/>
                <a:cs typeface="Roboto"/>
                <a:sym typeface="Roboto"/>
              </a:rPr>
              <a:t>roducts</a:t>
            </a:r>
            <a:r>
              <a:rPr lang="en" b="1" i="1" dirty="0">
                <a:solidFill>
                  <a:srgbClr val="000000"/>
                </a:solidFill>
                <a:latin typeface="Roboto"/>
                <a:ea typeface="Roboto"/>
                <a:cs typeface="Roboto"/>
                <a:sym typeface="Roboto"/>
              </a:rPr>
              <a:t>:</a:t>
            </a:r>
            <a:r>
              <a:rPr lang="en" i="1" dirty="0">
                <a:solidFill>
                  <a:srgbClr val="000000"/>
                </a:solidFill>
                <a:latin typeface="Roboto Light"/>
                <a:ea typeface="Roboto Light"/>
                <a:cs typeface="Roboto Light"/>
                <a:sym typeface="Roboto Light"/>
              </a:rPr>
              <a:t> </a:t>
            </a:r>
            <a:br>
              <a:rPr lang="en" i="1" dirty="0">
                <a:solidFill>
                  <a:srgbClr val="000000"/>
                </a:solidFill>
                <a:latin typeface="Roboto Light"/>
                <a:ea typeface="Roboto Light"/>
                <a:cs typeface="Roboto Light"/>
                <a:sym typeface="Roboto Light"/>
              </a:rPr>
            </a:br>
            <a:endParaRPr i="1" dirty="0">
              <a:solidFill>
                <a:srgbClr val="000000"/>
              </a:solidFill>
              <a:latin typeface="Roboto Light"/>
              <a:ea typeface="Roboto Light"/>
              <a:cs typeface="Roboto Light"/>
              <a:sym typeface="Roboto Light"/>
            </a:endParaRPr>
          </a:p>
          <a:p>
            <a:pPr marL="914400" lvl="1" indent="-297497" algn="l" rtl="0">
              <a:lnSpc>
                <a:spcPct val="115000"/>
              </a:lnSpc>
              <a:spcBef>
                <a:spcPts val="0"/>
              </a:spcBef>
              <a:spcAft>
                <a:spcPts val="0"/>
              </a:spcAft>
              <a:buClr>
                <a:srgbClr val="000000"/>
              </a:buClr>
              <a:buSzPct val="84436"/>
              <a:buFont typeface="Roboto Light"/>
              <a:buChar char="○"/>
            </a:pPr>
            <a:r>
              <a:rPr lang="en" sz="1600" i="1" dirty="0">
                <a:latin typeface="Roboto Light"/>
                <a:ea typeface="Roboto Light"/>
                <a:cs typeface="Roboto Light"/>
                <a:sym typeface="Roboto Light"/>
              </a:rPr>
              <a:t>A</a:t>
            </a:r>
            <a:r>
              <a:rPr lang="en-US" sz="1600" i="1" dirty="0">
                <a:latin typeface="Roboto Light"/>
                <a:ea typeface="Roboto Light"/>
                <a:cs typeface="Roboto Light"/>
                <a:sym typeface="Roboto Light"/>
              </a:rPr>
              <a:t>bout</a:t>
            </a:r>
            <a:r>
              <a:rPr lang="en" sz="1600" i="1" dirty="0">
                <a:latin typeface="Roboto Light"/>
                <a:ea typeface="Roboto Light"/>
                <a:cs typeface="Roboto Light"/>
                <a:sym typeface="Roboto Light"/>
              </a:rPr>
              <a:t> 72% of </a:t>
            </a:r>
            <a:r>
              <a:rPr lang="en-US" sz="1600" i="1" dirty="0">
                <a:latin typeface="Roboto Light"/>
                <a:ea typeface="Roboto Light"/>
                <a:cs typeface="Roboto Light"/>
                <a:sym typeface="Roboto Light"/>
              </a:rPr>
              <a:t>revenue </a:t>
            </a:r>
            <a:r>
              <a:rPr lang="en" sz="1600" i="1" dirty="0">
                <a:latin typeface="Roboto Light"/>
                <a:ea typeface="Roboto Light"/>
                <a:cs typeface="Roboto Light"/>
                <a:sym typeface="Roboto Light"/>
              </a:rPr>
              <a:t>come</a:t>
            </a:r>
            <a:r>
              <a:rPr lang="en-US" sz="1600" i="1" dirty="0">
                <a:latin typeface="Roboto Light"/>
                <a:ea typeface="Roboto Light"/>
                <a:cs typeface="Roboto Light"/>
                <a:sym typeface="Roboto Light"/>
              </a:rPr>
              <a:t>s</a:t>
            </a:r>
            <a:r>
              <a:rPr lang="en" sz="1600" i="1" dirty="0">
                <a:latin typeface="Roboto Light"/>
                <a:ea typeface="Roboto Light"/>
                <a:cs typeface="Roboto Light"/>
                <a:sym typeface="Roboto Light"/>
              </a:rPr>
              <a:t> from </a:t>
            </a:r>
            <a:r>
              <a:rPr lang="en-US" sz="1600" i="1" dirty="0">
                <a:latin typeface="Roboto Light"/>
                <a:ea typeface="Roboto Light"/>
                <a:cs typeface="Roboto Light"/>
                <a:sym typeface="Roboto Light"/>
              </a:rPr>
              <a:t>products under product </a:t>
            </a:r>
            <a:r>
              <a:rPr lang="en-US" sz="1600" i="1" dirty="0" err="1">
                <a:latin typeface="Roboto Light"/>
                <a:ea typeface="Roboto Light"/>
                <a:cs typeface="Roboto Light"/>
                <a:sym typeface="Roboto Light"/>
              </a:rPr>
              <a:t>catergory</a:t>
            </a:r>
            <a:r>
              <a:rPr lang="en-US" sz="1600" i="1" dirty="0">
                <a:latin typeface="Roboto Light"/>
                <a:ea typeface="Roboto Light"/>
                <a:cs typeface="Roboto Light"/>
                <a:sym typeface="Roboto Light"/>
              </a:rPr>
              <a:t> “Bikes”</a:t>
            </a:r>
            <a:r>
              <a:rPr lang="en" sz="1600" i="1" dirty="0">
                <a:latin typeface="Roboto Light"/>
                <a:ea typeface="Roboto Light"/>
                <a:cs typeface="Roboto Light"/>
                <a:sym typeface="Roboto Light"/>
              </a:rPr>
              <a:t> </a:t>
            </a:r>
            <a:br>
              <a:rPr lang="en" sz="1600" i="1" dirty="0">
                <a:solidFill>
                  <a:srgbClr val="000000"/>
                </a:solidFill>
                <a:latin typeface="Roboto Light"/>
                <a:ea typeface="Roboto Light"/>
                <a:cs typeface="Roboto Light"/>
                <a:sym typeface="Roboto Light"/>
              </a:rPr>
            </a:br>
            <a:endParaRPr sz="1600" i="1" dirty="0">
              <a:solidFill>
                <a:srgbClr val="000000"/>
              </a:solidFill>
              <a:latin typeface="Roboto Light"/>
              <a:ea typeface="Roboto Light"/>
              <a:cs typeface="Roboto Light"/>
              <a:sym typeface="Roboto Light"/>
            </a:endParaRPr>
          </a:p>
          <a:p>
            <a:pPr marL="425768" lvl="0" indent="-285750" algn="l" rtl="0">
              <a:lnSpc>
                <a:spcPct val="115000"/>
              </a:lnSpc>
              <a:spcBef>
                <a:spcPts val="0"/>
              </a:spcBef>
              <a:spcAft>
                <a:spcPts val="0"/>
              </a:spcAft>
              <a:buClr>
                <a:srgbClr val="000000"/>
              </a:buClr>
              <a:buSzPct val="111000"/>
              <a:buFont typeface="Arial" panose="020B0604020202020204" pitchFamily="34" charset="0"/>
              <a:buChar char="•"/>
            </a:pPr>
            <a:r>
              <a:rPr lang="en" b="1" i="1" dirty="0">
                <a:solidFill>
                  <a:srgbClr val="000000"/>
                </a:solidFill>
                <a:latin typeface="Roboto"/>
                <a:ea typeface="Roboto"/>
                <a:cs typeface="Roboto"/>
                <a:sym typeface="Roboto"/>
              </a:rPr>
              <a:t>A</a:t>
            </a:r>
            <a:r>
              <a:rPr lang="en-US" b="1" i="1" dirty="0" err="1">
                <a:solidFill>
                  <a:srgbClr val="000000"/>
                </a:solidFill>
                <a:latin typeface="Roboto"/>
                <a:ea typeface="Roboto"/>
                <a:cs typeface="Roboto"/>
                <a:sym typeface="Roboto"/>
              </a:rPr>
              <a:t>ge</a:t>
            </a:r>
            <a:r>
              <a:rPr lang="en-US" b="1" i="1" dirty="0">
                <a:solidFill>
                  <a:srgbClr val="000000"/>
                </a:solidFill>
                <a:latin typeface="Roboto"/>
                <a:ea typeface="Roboto"/>
                <a:cs typeface="Roboto"/>
                <a:sym typeface="Roboto"/>
              </a:rPr>
              <a:t> Group:</a:t>
            </a:r>
            <a:br>
              <a:rPr lang="en" b="1" i="1" dirty="0">
                <a:solidFill>
                  <a:srgbClr val="000000"/>
                </a:solidFill>
                <a:latin typeface="Roboto"/>
                <a:ea typeface="Roboto"/>
                <a:cs typeface="Roboto"/>
                <a:sym typeface="Roboto"/>
              </a:rPr>
            </a:br>
            <a:endParaRPr b="1" i="1" dirty="0">
              <a:solidFill>
                <a:srgbClr val="000000"/>
              </a:solidFill>
              <a:latin typeface="Roboto"/>
              <a:ea typeface="Roboto"/>
              <a:cs typeface="Roboto"/>
              <a:sym typeface="Roboto"/>
            </a:endParaRPr>
          </a:p>
          <a:p>
            <a:pPr marL="914400" lvl="1" indent="-310197" algn="l" rtl="0">
              <a:lnSpc>
                <a:spcPct val="115000"/>
              </a:lnSpc>
              <a:spcBef>
                <a:spcPts val="0"/>
              </a:spcBef>
              <a:spcAft>
                <a:spcPts val="0"/>
              </a:spcAft>
              <a:buClr>
                <a:srgbClr val="000000"/>
              </a:buClr>
              <a:buSzPct val="100000"/>
              <a:buFont typeface="Roboto Light"/>
              <a:buChar char="○"/>
            </a:pPr>
            <a:r>
              <a:rPr lang="en" sz="1600" i="1" dirty="0">
                <a:latin typeface="Roboto Light"/>
                <a:ea typeface="Roboto Light"/>
                <a:cs typeface="Roboto Light"/>
                <a:sym typeface="Roboto Light"/>
              </a:rPr>
              <a:t>The “Adults” age group </a:t>
            </a:r>
            <a:r>
              <a:rPr lang="en-US" sz="1600" i="1" dirty="0">
                <a:latin typeface="Roboto Light"/>
                <a:ea typeface="Roboto Light"/>
                <a:cs typeface="Roboto Light"/>
                <a:sym typeface="Roboto Light"/>
              </a:rPr>
              <a:t>purchased the most while the “Senior” age group purchased the least</a:t>
            </a:r>
            <a:r>
              <a:rPr lang="en" sz="1600" i="1" dirty="0">
                <a:latin typeface="Roboto Light"/>
                <a:ea typeface="Roboto Light"/>
                <a:cs typeface="Roboto Light"/>
                <a:sym typeface="Roboto Light"/>
              </a:rPr>
              <a:t> </a:t>
            </a:r>
            <a:br>
              <a:rPr lang="en" b="1" i="1" dirty="0">
                <a:solidFill>
                  <a:srgbClr val="000000"/>
                </a:solidFill>
                <a:latin typeface="Roboto"/>
                <a:ea typeface="Roboto"/>
                <a:cs typeface="Roboto"/>
                <a:sym typeface="Roboto"/>
              </a:rPr>
            </a:br>
            <a:br>
              <a:rPr lang="en" i="1" dirty="0">
                <a:solidFill>
                  <a:srgbClr val="000000"/>
                </a:solidFill>
                <a:latin typeface="Roboto Light"/>
                <a:ea typeface="Roboto Light"/>
                <a:cs typeface="Roboto Light"/>
                <a:sym typeface="Roboto Light"/>
              </a:rPr>
            </a:br>
            <a:endParaRPr lang="en-US" i="1" dirty="0">
              <a:solidFill>
                <a:srgbClr val="000000"/>
              </a:solidFill>
              <a:latin typeface="Roboto Light"/>
              <a:ea typeface="Roboto Light"/>
              <a:cs typeface="Roboto Light"/>
              <a:sym typeface="Roboto Light"/>
            </a:endParaRPr>
          </a:p>
          <a:p>
            <a:pPr marL="419418" lvl="0" indent="-285750" algn="l" rtl="0">
              <a:lnSpc>
                <a:spcPct val="115000"/>
              </a:lnSpc>
              <a:spcBef>
                <a:spcPts val="0"/>
              </a:spcBef>
              <a:spcAft>
                <a:spcPts val="0"/>
              </a:spcAft>
              <a:buClr>
                <a:srgbClr val="000000"/>
              </a:buClr>
              <a:buSzPct val="100000"/>
              <a:buFont typeface="Arial" panose="020B0604020202020204" pitchFamily="34" charset="0"/>
              <a:buChar char="•"/>
            </a:pPr>
            <a:r>
              <a:rPr lang="en-US" b="1" i="1" dirty="0">
                <a:latin typeface="Roboto"/>
                <a:ea typeface="Roboto"/>
                <a:cs typeface="Roboto"/>
                <a:sym typeface="Roboto"/>
              </a:rPr>
              <a:t>Top country:</a:t>
            </a:r>
            <a:br>
              <a:rPr lang="en-US" b="1" i="1" dirty="0">
                <a:solidFill>
                  <a:srgbClr val="000000"/>
                </a:solidFill>
                <a:latin typeface="Roboto"/>
                <a:ea typeface="Roboto"/>
                <a:cs typeface="Roboto"/>
                <a:sym typeface="Roboto"/>
              </a:rPr>
            </a:br>
            <a:endParaRPr lang="en-US" b="1" i="1" dirty="0">
              <a:solidFill>
                <a:srgbClr val="000000"/>
              </a:solidFill>
              <a:latin typeface="Roboto"/>
              <a:ea typeface="Roboto"/>
              <a:cs typeface="Roboto"/>
              <a:sym typeface="Roboto"/>
            </a:endParaRPr>
          </a:p>
          <a:p>
            <a:pPr marL="947103" lvl="1" indent="-342900" algn="l" rtl="0">
              <a:lnSpc>
                <a:spcPct val="115000"/>
              </a:lnSpc>
              <a:spcBef>
                <a:spcPts val="0"/>
              </a:spcBef>
              <a:spcAft>
                <a:spcPts val="0"/>
              </a:spcAft>
              <a:buClr>
                <a:schemeClr val="tx1"/>
              </a:buClr>
              <a:buSzPct val="100000"/>
              <a:buFont typeface="Courier New" panose="02070309020205020404" pitchFamily="49" charset="0"/>
              <a:buChar char="o"/>
            </a:pPr>
            <a:r>
              <a:rPr lang="en-US" sz="1800" i="1" dirty="0">
                <a:solidFill>
                  <a:schemeClr val="tx1"/>
                </a:solidFill>
                <a:latin typeface="Roboto Light"/>
                <a:ea typeface="Roboto Light"/>
                <a:cs typeface="Roboto Light"/>
                <a:sym typeface="Roboto Light"/>
              </a:rPr>
              <a:t>The united states made the highest revenue </a:t>
            </a:r>
          </a:p>
          <a:p>
            <a:pPr marL="604203" lvl="1">
              <a:lnSpc>
                <a:spcPct val="115000"/>
              </a:lnSpc>
              <a:buClr>
                <a:schemeClr val="tx1"/>
              </a:buClr>
              <a:buSzPct val="100000"/>
            </a:pPr>
            <a:endParaRPr lang="en" b="1" i="1" dirty="0">
              <a:latin typeface="Roboto"/>
              <a:ea typeface="Roboto"/>
              <a:cs typeface="Roboto"/>
              <a:sym typeface="Roboto"/>
            </a:endParaRPr>
          </a:p>
          <a:p>
            <a:pPr marL="432753" indent="-285750">
              <a:lnSpc>
                <a:spcPct val="115000"/>
              </a:lnSpc>
              <a:buClr>
                <a:schemeClr val="tx1"/>
              </a:buClr>
              <a:buSzPct val="100000"/>
              <a:buFont typeface="Arial" panose="020B0604020202020204" pitchFamily="34" charset="0"/>
              <a:buChar char="•"/>
            </a:pPr>
            <a:r>
              <a:rPr lang="en" b="1" i="1" dirty="0">
                <a:latin typeface="Roboto"/>
                <a:ea typeface="Roboto"/>
                <a:cs typeface="Roboto"/>
                <a:sym typeface="Roboto"/>
              </a:rPr>
              <a:t>Gender</a:t>
            </a:r>
            <a:r>
              <a:rPr lang="en-US" b="1" i="1" dirty="0">
                <a:latin typeface="Roboto"/>
                <a:ea typeface="Roboto"/>
                <a:cs typeface="Roboto"/>
                <a:sym typeface="Roboto"/>
              </a:rPr>
              <a:t>:</a:t>
            </a:r>
          </a:p>
          <a:p>
            <a:pPr marL="147003">
              <a:lnSpc>
                <a:spcPct val="115000"/>
              </a:lnSpc>
              <a:buClr>
                <a:schemeClr val="tx1"/>
              </a:buClr>
              <a:buSzPct val="100000"/>
            </a:pPr>
            <a:endParaRPr lang="en-US" i="1" dirty="0">
              <a:solidFill>
                <a:schemeClr val="tx1"/>
              </a:solidFill>
              <a:latin typeface="Roboto Light"/>
              <a:ea typeface="Roboto Light"/>
              <a:cs typeface="Roboto Light"/>
              <a:sym typeface="Roboto Light"/>
            </a:endParaRPr>
          </a:p>
          <a:p>
            <a:pPr marL="604203" lvl="1" algn="l" rtl="0">
              <a:lnSpc>
                <a:spcPct val="115000"/>
              </a:lnSpc>
              <a:spcBef>
                <a:spcPts val="0"/>
              </a:spcBef>
              <a:spcAft>
                <a:spcPts val="0"/>
              </a:spcAft>
              <a:buClr>
                <a:schemeClr val="tx1"/>
              </a:buClr>
              <a:buSzPct val="100000"/>
            </a:pPr>
            <a:endParaRPr lang="en-US" i="1" dirty="0">
              <a:solidFill>
                <a:schemeClr val="tx1"/>
              </a:solidFill>
              <a:latin typeface="Roboto Light"/>
              <a:ea typeface="Roboto Light"/>
              <a:cs typeface="Roboto Light"/>
              <a:sym typeface="Roboto Light"/>
            </a:endParaRPr>
          </a:p>
        </p:txBody>
      </p:sp>
      <p:sp>
        <p:nvSpPr>
          <p:cNvPr id="2" name="Rectangle 1">
            <a:extLst>
              <a:ext uri="{FF2B5EF4-FFF2-40B4-BE49-F238E27FC236}">
                <a16:creationId xmlns:a16="http://schemas.microsoft.com/office/drawing/2014/main" id="{A4A13DBA-1AAD-4E19-8C67-522C6F8187EA}"/>
              </a:ext>
            </a:extLst>
          </p:cNvPr>
          <p:cNvSpPr/>
          <p:nvPr/>
        </p:nvSpPr>
        <p:spPr>
          <a:xfrm>
            <a:off x="1627163" y="6213321"/>
            <a:ext cx="7761154" cy="646331"/>
          </a:xfrm>
          <a:prstGeom prst="rect">
            <a:avLst/>
          </a:prstGeom>
        </p:spPr>
        <p:txBody>
          <a:bodyPr wrap="square">
            <a:spAutoFit/>
          </a:bodyPr>
          <a:lstStyle/>
          <a:p>
            <a:pPr marL="285750" indent="-285750">
              <a:buFont typeface="Courier New" panose="02070309020205020404" pitchFamily="49" charset="0"/>
              <a:buChar char="o"/>
            </a:pPr>
            <a:r>
              <a:rPr lang="en-US" i="1" dirty="0">
                <a:latin typeface="Arial" panose="020B0604020202020204" pitchFamily="34" charset="0"/>
                <a:cs typeface="Arial" panose="020B0604020202020204" pitchFamily="34" charset="0"/>
              </a:rPr>
              <a:t>The male gender purchased the most, thereby generating the highest sum of profit</a:t>
            </a:r>
            <a:endParaRPr lang="en-US" dirty="0"/>
          </a:p>
        </p:txBody>
      </p:sp>
    </p:spTree>
    <p:extLst>
      <p:ext uri="{BB962C8B-B14F-4D97-AF65-F5344CB8AC3E}">
        <p14:creationId xmlns:p14="http://schemas.microsoft.com/office/powerpoint/2010/main" val="2703757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341141" y="237576"/>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br>
              <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br>
            <a:r>
              <a:rPr kumimoji="0" lang="en-US" sz="20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t> </a:t>
            </a:r>
            <a:endPar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D1B1E083-D07C-4934-9782-F7CCA3539ACF}"/>
              </a:ext>
            </a:extLst>
          </p:cNvPr>
          <p:cNvSpPr/>
          <p:nvPr/>
        </p:nvSpPr>
        <p:spPr>
          <a:xfrm>
            <a:off x="3612243" y="1281848"/>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entury Gothic"/>
                <a:ea typeface="+mn-ea"/>
                <a:cs typeface="+mn-cs"/>
              </a:rPr>
              <a:t>RECOMMENDED ACTIONS</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215444"/>
          </a:xfrm>
          <a:prstGeom prst="rect">
            <a:avLst/>
          </a:prstGeom>
        </p:spPr>
        <p:txBody>
          <a:bodyPr wrap="square" lIns="0" tIns="0" rIns="0" bIns="0" anchor="t">
            <a:spAutoFit/>
          </a:bodyPr>
          <a:lstStyle/>
          <a:p>
            <a:pPr marL="171450" marR="0" lvl="0" indent="-171450" algn="l" defTabSz="914400" rtl="0" eaLnBrk="1" fontAlgn="auto" latinLnBrk="0" hangingPunct="1">
              <a:lnSpc>
                <a:spcPct val="100000"/>
              </a:lnSpc>
              <a:spcBef>
                <a:spcPts val="1200"/>
              </a:spcBef>
              <a:spcAft>
                <a:spcPts val="0"/>
              </a:spcAft>
              <a:buClr>
                <a:srgbClr val="585858"/>
              </a:buClr>
              <a:buSzTx/>
              <a:buFont typeface="Segoe UI Light" panose="020B0502040204020203" pitchFamily="34" charset="0"/>
              <a:buChar char="›"/>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a:t>
            </a:r>
          </a:p>
        </p:txBody>
      </p:sp>
      <p:sp>
        <p:nvSpPr>
          <p:cNvPr id="42" name="Rectangle 41">
            <a:extLst>
              <a:ext uri="{FF2B5EF4-FFF2-40B4-BE49-F238E27FC236}">
                <a16:creationId xmlns:a16="http://schemas.microsoft.com/office/drawing/2014/main" id="{6E783ACB-62DF-4DA3-9240-822BAEA78497}"/>
              </a:ext>
            </a:extLst>
          </p:cNvPr>
          <p:cNvSpPr/>
          <p:nvPr/>
        </p:nvSpPr>
        <p:spPr>
          <a:xfrm>
            <a:off x="7306882" y="4958958"/>
            <a:ext cx="4162870" cy="215444"/>
          </a:xfrm>
          <a:prstGeom prst="rect">
            <a:avLst/>
          </a:prstGeom>
        </p:spPr>
        <p:txBody>
          <a:bodyPr wrap="square" lIns="0" tIns="0" rIns="0" bIns="0" anchor="t">
            <a:spAutoFit/>
          </a:bodyPr>
          <a:lstStyle/>
          <a:p>
            <a:pPr marL="0" marR="0" lvl="0" indent="0" algn="l" defTabSz="914400" rtl="0" eaLnBrk="1" fontAlgn="auto" latinLnBrk="0" hangingPunct="1">
              <a:lnSpc>
                <a:spcPct val="100000"/>
              </a:lnSpc>
              <a:spcBef>
                <a:spcPts val="1200"/>
              </a:spcBef>
              <a:spcAft>
                <a:spcPts val="0"/>
              </a:spcAft>
              <a:buClr>
                <a:srgbClr val="585858"/>
              </a:buClr>
              <a:buSzTx/>
              <a:buFontTx/>
              <a:buNone/>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a:t>
            </a:r>
          </a:p>
        </p:txBody>
      </p:sp>
      <p:sp>
        <p:nvSpPr>
          <p:cNvPr id="3" name="Rectangle 2">
            <a:extLst>
              <a:ext uri="{FF2B5EF4-FFF2-40B4-BE49-F238E27FC236}">
                <a16:creationId xmlns:a16="http://schemas.microsoft.com/office/drawing/2014/main" id="{A0906E1E-456E-456D-A198-44CE98EF3CD6}"/>
              </a:ext>
            </a:extLst>
          </p:cNvPr>
          <p:cNvSpPr/>
          <p:nvPr/>
        </p:nvSpPr>
        <p:spPr>
          <a:xfrm>
            <a:off x="4950814" y="292065"/>
            <a:ext cx="2290371"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lumMod val="75000"/>
                    <a:lumOff val="25000"/>
                  </a:srgbClr>
                </a:solidFill>
                <a:effectLst/>
                <a:uLnTx/>
                <a:uFillTx/>
                <a:latin typeface="Segoe UI Light"/>
                <a:ea typeface="+mn-ea"/>
                <a:cs typeface="+mn-cs"/>
              </a:rPr>
              <a:t>Analytical report</a:t>
            </a:r>
            <a:endParaRPr kumimoji="0" lang="en-US" sz="2400" b="1"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2" name="Google Shape;376;p27">
            <a:extLst>
              <a:ext uri="{FF2B5EF4-FFF2-40B4-BE49-F238E27FC236}">
                <a16:creationId xmlns:a16="http://schemas.microsoft.com/office/drawing/2014/main" id="{B59FEA7E-46B1-4276-852C-B7504BFFA871}"/>
              </a:ext>
            </a:extLst>
          </p:cNvPr>
          <p:cNvSpPr txBox="1">
            <a:spLocks noGrp="1"/>
          </p:cNvSpPr>
          <p:nvPr/>
        </p:nvSpPr>
        <p:spPr>
          <a:xfrm>
            <a:off x="1628188" y="2646575"/>
            <a:ext cx="9160705" cy="311915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pPr marL="0" lvl="0" indent="0" algn="l" rtl="0">
              <a:spcBef>
                <a:spcPts val="0"/>
              </a:spcBef>
              <a:spcAft>
                <a:spcPts val="0"/>
              </a:spcAft>
              <a:buNone/>
            </a:pPr>
            <a:r>
              <a:rPr lang="en" b="1" i="1" dirty="0">
                <a:latin typeface="Roboto"/>
                <a:ea typeface="Roboto"/>
                <a:cs typeface="Roboto"/>
                <a:sym typeface="Roboto"/>
              </a:rPr>
              <a:t>Product recommendations:</a:t>
            </a:r>
            <a:endParaRPr b="1" i="1" dirty="0">
              <a:latin typeface="Roboto"/>
              <a:ea typeface="Roboto"/>
              <a:cs typeface="Roboto"/>
              <a:sym typeface="Roboto"/>
            </a:endParaRPr>
          </a:p>
          <a:p>
            <a:pPr marL="457200" lvl="0" indent="-311150" algn="l" rtl="0">
              <a:spcBef>
                <a:spcPts val="1200"/>
              </a:spcBef>
              <a:spcAft>
                <a:spcPts val="0"/>
              </a:spcAft>
              <a:buSzPts val="1300"/>
              <a:buChar char="●"/>
            </a:pPr>
            <a:r>
              <a:rPr lang="en" i="1" dirty="0"/>
              <a:t>Focus </a:t>
            </a:r>
            <a:r>
              <a:rPr lang="en-US" i="1" dirty="0"/>
              <a:t>on fascinating bike designs that not only attract the Adult age group but also the  Young Adults age group</a:t>
            </a:r>
            <a:r>
              <a:rPr lang="en" i="1" dirty="0"/>
              <a:t>. </a:t>
            </a:r>
            <a:r>
              <a:rPr lang="en-US" i="1" dirty="0"/>
              <a:t>S</a:t>
            </a:r>
            <a:r>
              <a:rPr lang="en" i="1" dirty="0"/>
              <a:t>ince those are the major custome</a:t>
            </a:r>
            <a:r>
              <a:rPr lang="en-US" i="1" dirty="0" err="1"/>
              <a:t>rs</a:t>
            </a:r>
            <a:r>
              <a:rPr lang="en-US" i="1" dirty="0"/>
              <a:t>.</a:t>
            </a:r>
            <a:endParaRPr sz="1635" i="1" dirty="0"/>
          </a:p>
          <a:p>
            <a:pPr marL="0" lvl="0" indent="0" algn="l" rtl="0">
              <a:spcBef>
                <a:spcPts val="1200"/>
              </a:spcBef>
              <a:spcAft>
                <a:spcPts val="0"/>
              </a:spcAft>
              <a:buNone/>
            </a:pPr>
            <a:r>
              <a:rPr lang="en" b="1" i="1" dirty="0">
                <a:latin typeface="Roboto"/>
                <a:ea typeface="Roboto"/>
                <a:cs typeface="Roboto"/>
                <a:sym typeface="Roboto"/>
              </a:rPr>
              <a:t>Marketing recommendations:</a:t>
            </a:r>
            <a:endParaRPr b="1" i="1" dirty="0">
              <a:latin typeface="Roboto"/>
              <a:ea typeface="Roboto"/>
              <a:cs typeface="Roboto"/>
              <a:sym typeface="Roboto"/>
            </a:endParaRPr>
          </a:p>
          <a:p>
            <a:pPr marL="457200" lvl="0" indent="-311150" algn="l" rtl="0">
              <a:spcBef>
                <a:spcPts val="1200"/>
              </a:spcBef>
              <a:spcAft>
                <a:spcPts val="0"/>
              </a:spcAft>
              <a:buSzPts val="1300"/>
              <a:buChar char="●"/>
            </a:pPr>
            <a:r>
              <a:rPr lang="en" i="1" dirty="0"/>
              <a:t>T</a:t>
            </a:r>
            <a:r>
              <a:rPr lang="en-US" i="1" dirty="0"/>
              <a:t>he dataset tells us that Canada and France yield a relatively low revenue compared to other countries</a:t>
            </a:r>
            <a:r>
              <a:rPr lang="en" i="1" dirty="0"/>
              <a:t>. Marketing and advertising campaigns should therefo</a:t>
            </a:r>
            <a:r>
              <a:rPr lang="en-US" i="1" dirty="0"/>
              <a:t>re be improved in these countries.</a:t>
            </a:r>
            <a:r>
              <a:rPr lang="en" i="1" dirty="0">
                <a:solidFill>
                  <a:srgbClr val="FF0000"/>
                </a:solidFill>
              </a:rPr>
              <a:t> </a:t>
            </a:r>
            <a:endParaRPr i="1" dirty="0">
              <a:solidFill>
                <a:srgbClr val="FF0000"/>
              </a:solidFill>
            </a:endParaRPr>
          </a:p>
          <a:p>
            <a:pPr marL="914400" lvl="0" indent="0" algn="l" rtl="0">
              <a:spcBef>
                <a:spcPts val="1200"/>
              </a:spcBef>
              <a:spcAft>
                <a:spcPts val="1200"/>
              </a:spcAft>
              <a:buNone/>
            </a:pPr>
            <a:endParaRPr i="1" dirty="0"/>
          </a:p>
        </p:txBody>
      </p:sp>
    </p:spTree>
    <p:extLst>
      <p:ext uri="{BB962C8B-B14F-4D97-AF65-F5344CB8AC3E}">
        <p14:creationId xmlns:p14="http://schemas.microsoft.com/office/powerpoint/2010/main" val="1575575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013501"/>
            <a:ext cx="9144000" cy="830997"/>
          </a:xfrm>
        </p:spPr>
        <p:txBody>
          <a:bodyPr lIns="0" tIns="0" rIns="0" bIns="0" anchor="t">
            <a:spAutoFit/>
          </a:bodyPr>
          <a:lstStyle/>
          <a:p>
            <a:r>
              <a:rPr lang="en-US" b="1" dirty="0">
                <a:solidFill>
                  <a:schemeClr val="accent4">
                    <a:lumMod val="75000"/>
                  </a:schemeClr>
                </a:solidFill>
              </a:rPr>
              <a:t>Thank you!</a:t>
            </a:r>
          </a:p>
        </p:txBody>
      </p:sp>
    </p:spTree>
    <p:extLst>
      <p:ext uri="{BB962C8B-B14F-4D97-AF65-F5344CB8AC3E}">
        <p14:creationId xmlns:p14="http://schemas.microsoft.com/office/powerpoint/2010/main" val="338477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5653"/>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Analytical report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KEY QUESTIONS</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VISUALISATION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7129621" y="5205881"/>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RECOMMENDED ACTIONS</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PROJECT DESCRIPTION</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FINDINGS &amp; INSIGHTS</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SUMMARY</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367062" y="5106480"/>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7786324" y="3530425"/>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4765841" y="1809575"/>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pic>
        <p:nvPicPr>
          <p:cNvPr id="2" name="Picture 1">
            <a:extLst>
              <a:ext uri="{FF2B5EF4-FFF2-40B4-BE49-F238E27FC236}">
                <a16:creationId xmlns:a16="http://schemas.microsoft.com/office/drawing/2014/main" id="{982F21F1-51AD-466C-896E-BD0A92774BA5}"/>
              </a:ext>
            </a:extLst>
          </p:cNvPr>
          <p:cNvPicPr>
            <a:picLocks noChangeAspect="1"/>
          </p:cNvPicPr>
          <p:nvPr/>
        </p:nvPicPr>
        <p:blipFill>
          <a:blip r:embed="rId3"/>
          <a:stretch>
            <a:fillRect/>
          </a:stretch>
        </p:blipFill>
        <p:spPr>
          <a:xfrm>
            <a:off x="4766018" y="5360369"/>
            <a:ext cx="347502" cy="347502"/>
          </a:xfrm>
          <a:prstGeom prst="rect">
            <a:avLst/>
          </a:prstGeom>
        </p:spPr>
      </p:pic>
      <p:sp>
        <p:nvSpPr>
          <p:cNvPr id="43" name="Title 1">
            <a:extLst>
              <a:ext uri="{FF2B5EF4-FFF2-40B4-BE49-F238E27FC236}">
                <a16:creationId xmlns:a16="http://schemas.microsoft.com/office/drawing/2014/main" id="{8C54771D-6D62-49B6-91BB-3D0ACB0B5D80}"/>
              </a:ext>
            </a:extLst>
          </p:cNvPr>
          <p:cNvSpPr txBox="1">
            <a:spLocks/>
          </p:cNvSpPr>
          <p:nvPr/>
        </p:nvSpPr>
        <p:spPr>
          <a:xfrm>
            <a:off x="228600" y="347911"/>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Analytical report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74E778-BAF8-4D45-B669-C1F3D6DCE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Tree>
    <p:extLst>
      <p:ext uri="{BB962C8B-B14F-4D97-AF65-F5344CB8AC3E}">
        <p14:creationId xmlns:p14="http://schemas.microsoft.com/office/powerpoint/2010/main" val="3876803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341141" y="237576"/>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D1B1E083-D07C-4934-9782-F7CCA3539ACF}"/>
              </a:ext>
            </a:extLst>
          </p:cNvPr>
          <p:cNvSpPr/>
          <p:nvPr/>
        </p:nvSpPr>
        <p:spPr>
          <a:xfrm>
            <a:off x="3612243" y="1281848"/>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PREOJECT DESCRIPTION</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215444"/>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a:t>
            </a:r>
          </a:p>
        </p:txBody>
      </p:sp>
      <p:sp>
        <p:nvSpPr>
          <p:cNvPr id="42" name="Rectangle 41">
            <a:extLst>
              <a:ext uri="{FF2B5EF4-FFF2-40B4-BE49-F238E27FC236}">
                <a16:creationId xmlns:a16="http://schemas.microsoft.com/office/drawing/2014/main" id="{6E783ACB-62DF-4DA3-9240-822BAEA78497}"/>
              </a:ext>
            </a:extLst>
          </p:cNvPr>
          <p:cNvSpPr/>
          <p:nvPr/>
        </p:nvSpPr>
        <p:spPr>
          <a:xfrm>
            <a:off x="7306882" y="4958958"/>
            <a:ext cx="4162870" cy="215444"/>
          </a:xfrm>
          <a:prstGeom prst="rect">
            <a:avLst/>
          </a:prstGeom>
        </p:spPr>
        <p:txBody>
          <a:bodyPr wrap="square" lIns="0" tIns="0" rIns="0" bIns="0" anchor="t">
            <a:spAutoFit/>
          </a:bodyPr>
          <a:lstStyle/>
          <a:p>
            <a:pPr>
              <a:spcBef>
                <a:spcPts val="1200"/>
              </a:spcBef>
              <a:buClr>
                <a:schemeClr val="tx2"/>
              </a:buClr>
            </a:pPr>
            <a:r>
              <a:rPr lang="en-US" sz="1400" dirty="0">
                <a:solidFill>
                  <a:schemeClr val="tx1">
                    <a:lumMod val="75000"/>
                    <a:lumOff val="25000"/>
                  </a:schemeClr>
                </a:solidFill>
                <a:cs typeface="Segoe UI" panose="020B0502040204020203" pitchFamily="34" charset="0"/>
              </a:rPr>
              <a:t>.</a:t>
            </a:r>
          </a:p>
        </p:txBody>
      </p:sp>
      <p:sp>
        <p:nvSpPr>
          <p:cNvPr id="3" name="Rectangle 2">
            <a:extLst>
              <a:ext uri="{FF2B5EF4-FFF2-40B4-BE49-F238E27FC236}">
                <a16:creationId xmlns:a16="http://schemas.microsoft.com/office/drawing/2014/main" id="{A0906E1E-456E-456D-A198-44CE98EF3CD6}"/>
              </a:ext>
            </a:extLst>
          </p:cNvPr>
          <p:cNvSpPr/>
          <p:nvPr/>
        </p:nvSpPr>
        <p:spPr>
          <a:xfrm>
            <a:off x="4950814" y="292065"/>
            <a:ext cx="2290371" cy="461665"/>
          </a:xfrm>
          <a:prstGeom prst="rect">
            <a:avLst/>
          </a:prstGeom>
        </p:spPr>
        <p:txBody>
          <a:bodyPr wrap="none">
            <a:spAutoFit/>
          </a:bodyPr>
          <a:lstStyle/>
          <a:p>
            <a:r>
              <a:rPr lang="en-US" sz="2400" b="1" dirty="0">
                <a:solidFill>
                  <a:schemeClr val="tx1">
                    <a:lumMod val="75000"/>
                    <a:lumOff val="25000"/>
                  </a:schemeClr>
                </a:solidFill>
              </a:rPr>
              <a:t>Analytical report</a:t>
            </a:r>
            <a:endParaRPr lang="en-US" sz="2400" b="1" dirty="0"/>
          </a:p>
        </p:txBody>
      </p:sp>
      <p:sp>
        <p:nvSpPr>
          <p:cNvPr id="4" name="Rectangle 3">
            <a:extLst>
              <a:ext uri="{FF2B5EF4-FFF2-40B4-BE49-F238E27FC236}">
                <a16:creationId xmlns:a16="http://schemas.microsoft.com/office/drawing/2014/main" id="{2E524DBD-708A-40EE-BF84-CA0B46A061A7}"/>
              </a:ext>
            </a:extLst>
          </p:cNvPr>
          <p:cNvSpPr/>
          <p:nvPr/>
        </p:nvSpPr>
        <p:spPr>
          <a:xfrm>
            <a:off x="1210882" y="2819912"/>
            <a:ext cx="6096000" cy="3477875"/>
          </a:xfrm>
          <a:prstGeom prst="rect">
            <a:avLst/>
          </a:prstGeom>
        </p:spPr>
        <p:txBody>
          <a:bodyPr>
            <a:spAutoFit/>
          </a:bodyPr>
          <a:lstStyle/>
          <a:p>
            <a:pPr marL="457200" lvl="0" indent="-311150">
              <a:buSzPts val="1300"/>
              <a:buChar char="●"/>
            </a:pPr>
            <a:r>
              <a:rPr lang="en-US" sz="2000" dirty="0">
                <a:latin typeface="Arial" panose="020B0604020202020204" pitchFamily="34" charset="0"/>
                <a:cs typeface="Arial" panose="020B0604020202020204" pitchFamily="34" charset="0"/>
              </a:rPr>
              <a:t>To better understand the sales of bike across Canada, France, Australia, United States, United Kingdom and Germany. As well as identifying trends and patterns </a:t>
            </a:r>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a:p>
            <a:pPr marL="457200" lvl="0" indent="-311150">
              <a:buSzPts val="1300"/>
              <a:buChar char="●"/>
            </a:pPr>
            <a:r>
              <a:rPr lang="en-US" sz="2000" dirty="0">
                <a:latin typeface="Arial" panose="020B0604020202020204" pitchFamily="34" charset="0"/>
                <a:cs typeface="Arial" panose="020B0604020202020204" pitchFamily="34" charset="0"/>
              </a:rPr>
              <a:t>This will help us to:</a:t>
            </a:r>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a:p>
            <a:pPr marL="914400" lvl="1" indent="-298450">
              <a:buSzPts val="1100"/>
              <a:buChar char="○"/>
            </a:pPr>
            <a:r>
              <a:rPr lang="en-US" sz="2000" dirty="0">
                <a:latin typeface="Arial" panose="020B0604020202020204" pitchFamily="34" charset="0"/>
                <a:cs typeface="Arial" panose="020B0604020202020204" pitchFamily="34" charset="0"/>
              </a:rPr>
              <a:t>Identify for which age group and gender impacts sales</a:t>
            </a:r>
          </a:p>
          <a:p>
            <a:pPr marL="914400" lvl="1" indent="-298450">
              <a:buSzPts val="1100"/>
              <a:buChar char="○"/>
            </a:pPr>
            <a:r>
              <a:rPr lang="en-US" sz="2000" dirty="0">
                <a:latin typeface="Arial" panose="020B0604020202020204" pitchFamily="34" charset="0"/>
                <a:cs typeface="Arial" panose="020B0604020202020204" pitchFamily="34" charset="0"/>
              </a:rPr>
              <a:t>Create targeted strategies to increase the countries revenues. </a:t>
            </a:r>
          </a:p>
        </p:txBody>
      </p:sp>
    </p:spTree>
    <p:extLst>
      <p:ext uri="{BB962C8B-B14F-4D97-AF65-F5344CB8AC3E}">
        <p14:creationId xmlns:p14="http://schemas.microsoft.com/office/powerpoint/2010/main" val="727364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2" y="-1501628"/>
            <a:ext cx="11703142"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br>
              <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br>
            <a:r>
              <a:rPr kumimoji="0" lang="en-US" sz="20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t> </a:t>
            </a:r>
            <a:endPar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D1B1E083-D07C-4934-9782-F7CCA3539ACF}"/>
              </a:ext>
            </a:extLst>
          </p:cNvPr>
          <p:cNvSpPr/>
          <p:nvPr/>
        </p:nvSpPr>
        <p:spPr>
          <a:xfrm>
            <a:off x="3612243" y="1281848"/>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white"/>
                </a:solidFill>
                <a:latin typeface="Century Gothic"/>
              </a:rPr>
              <a:t>KEY QUESTIONS</a:t>
            </a:r>
            <a:endParaRPr kumimoji="0" lang="en-US" sz="1800" b="1"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215444"/>
          </a:xfrm>
          <a:prstGeom prst="rect">
            <a:avLst/>
          </a:prstGeom>
        </p:spPr>
        <p:txBody>
          <a:bodyPr wrap="square" lIns="0" tIns="0" rIns="0" bIns="0" anchor="t">
            <a:spAutoFit/>
          </a:bodyPr>
          <a:lstStyle/>
          <a:p>
            <a:pPr marL="171450" marR="0" lvl="0" indent="-171450" algn="l" defTabSz="914400" rtl="0" eaLnBrk="1" fontAlgn="auto" latinLnBrk="0" hangingPunct="1">
              <a:lnSpc>
                <a:spcPct val="100000"/>
              </a:lnSpc>
              <a:spcBef>
                <a:spcPts val="1200"/>
              </a:spcBef>
              <a:spcAft>
                <a:spcPts val="0"/>
              </a:spcAft>
              <a:buClr>
                <a:srgbClr val="585858"/>
              </a:buClr>
              <a:buSzTx/>
              <a:buFont typeface="Segoe UI Light" panose="020B0502040204020203" pitchFamily="34" charset="0"/>
              <a:buChar char="›"/>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a:t>
            </a:r>
          </a:p>
        </p:txBody>
      </p:sp>
      <p:sp>
        <p:nvSpPr>
          <p:cNvPr id="42" name="Rectangle 41">
            <a:extLst>
              <a:ext uri="{FF2B5EF4-FFF2-40B4-BE49-F238E27FC236}">
                <a16:creationId xmlns:a16="http://schemas.microsoft.com/office/drawing/2014/main" id="{6E783ACB-62DF-4DA3-9240-822BAEA78497}"/>
              </a:ext>
            </a:extLst>
          </p:cNvPr>
          <p:cNvSpPr/>
          <p:nvPr/>
        </p:nvSpPr>
        <p:spPr>
          <a:xfrm>
            <a:off x="7306882" y="4958958"/>
            <a:ext cx="4162870" cy="215444"/>
          </a:xfrm>
          <a:prstGeom prst="rect">
            <a:avLst/>
          </a:prstGeom>
        </p:spPr>
        <p:txBody>
          <a:bodyPr wrap="square" lIns="0" tIns="0" rIns="0" bIns="0" anchor="t">
            <a:spAutoFit/>
          </a:bodyPr>
          <a:lstStyle/>
          <a:p>
            <a:pPr marL="0" marR="0" lvl="0" indent="0" algn="l" defTabSz="914400" rtl="0" eaLnBrk="1" fontAlgn="auto" latinLnBrk="0" hangingPunct="1">
              <a:lnSpc>
                <a:spcPct val="100000"/>
              </a:lnSpc>
              <a:spcBef>
                <a:spcPts val="1200"/>
              </a:spcBef>
              <a:spcAft>
                <a:spcPts val="0"/>
              </a:spcAft>
              <a:buClr>
                <a:srgbClr val="585858"/>
              </a:buClr>
              <a:buSzTx/>
              <a:buFontTx/>
              <a:buNone/>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a:t>
            </a:r>
          </a:p>
        </p:txBody>
      </p:sp>
      <p:sp>
        <p:nvSpPr>
          <p:cNvPr id="3" name="Rectangle 2">
            <a:extLst>
              <a:ext uri="{FF2B5EF4-FFF2-40B4-BE49-F238E27FC236}">
                <a16:creationId xmlns:a16="http://schemas.microsoft.com/office/drawing/2014/main" id="{A0906E1E-456E-456D-A198-44CE98EF3CD6}"/>
              </a:ext>
            </a:extLst>
          </p:cNvPr>
          <p:cNvSpPr/>
          <p:nvPr/>
        </p:nvSpPr>
        <p:spPr>
          <a:xfrm>
            <a:off x="4950814" y="292065"/>
            <a:ext cx="2290371"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lumMod val="75000"/>
                    <a:lumOff val="25000"/>
                  </a:srgbClr>
                </a:solidFill>
                <a:effectLst/>
                <a:uLnTx/>
                <a:uFillTx/>
                <a:latin typeface="Segoe UI Light"/>
                <a:ea typeface="+mn-ea"/>
                <a:cs typeface="+mn-cs"/>
              </a:rPr>
              <a:t>Analytical report</a:t>
            </a:r>
            <a:endParaRPr kumimoji="0" lang="en-US" sz="2400" b="1"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2" name="Google Shape;293;p15">
            <a:extLst>
              <a:ext uri="{FF2B5EF4-FFF2-40B4-BE49-F238E27FC236}">
                <a16:creationId xmlns:a16="http://schemas.microsoft.com/office/drawing/2014/main" id="{E24A87D6-905E-417C-9419-1F61F64B80D6}"/>
              </a:ext>
            </a:extLst>
          </p:cNvPr>
          <p:cNvSpPr txBox="1">
            <a:spLocks/>
          </p:cNvSpPr>
          <p:nvPr/>
        </p:nvSpPr>
        <p:spPr>
          <a:xfrm>
            <a:off x="900514" y="2970228"/>
            <a:ext cx="8100600" cy="34911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23850">
              <a:lnSpc>
                <a:spcPct val="130000"/>
              </a:lnSpc>
              <a:spcBef>
                <a:spcPts val="0"/>
              </a:spcBef>
              <a:buSzPts val="1500"/>
              <a:buFont typeface="Arial" panose="020B0604020202020204" pitchFamily="34" charset="0"/>
              <a:buAutoNum type="arabicPeriod"/>
            </a:pPr>
            <a:r>
              <a:rPr lang="en-US" sz="2000" dirty="0">
                <a:latin typeface="Arial" panose="020B0604020202020204" pitchFamily="34" charset="0"/>
                <a:cs typeface="Arial" panose="020B0604020202020204" pitchFamily="34" charset="0"/>
              </a:rPr>
              <a:t>Which countries generate the highest and lowest revenue over the years?</a:t>
            </a:r>
          </a:p>
          <a:p>
            <a:pPr marL="457200" indent="-323850">
              <a:lnSpc>
                <a:spcPct val="130000"/>
              </a:lnSpc>
              <a:spcBef>
                <a:spcPts val="0"/>
              </a:spcBef>
              <a:buSzPts val="1500"/>
              <a:buFont typeface="Arial" panose="020B0604020202020204" pitchFamily="34" charset="0"/>
              <a:buAutoNum type="arabicPeriod"/>
            </a:pPr>
            <a:r>
              <a:rPr lang="en-US" sz="2000" dirty="0">
                <a:latin typeface="Arial" panose="020B0604020202020204" pitchFamily="34" charset="0"/>
                <a:cs typeface="Arial" panose="020B0604020202020204" pitchFamily="34" charset="0"/>
              </a:rPr>
              <a:t>What is the impact of age on sales across the countries?</a:t>
            </a:r>
          </a:p>
          <a:p>
            <a:pPr marL="457200" indent="-323850">
              <a:lnSpc>
                <a:spcPct val="130000"/>
              </a:lnSpc>
              <a:spcBef>
                <a:spcPts val="0"/>
              </a:spcBef>
              <a:buSzPts val="1500"/>
              <a:buFont typeface="Arial" panose="020B0604020202020204" pitchFamily="34" charset="0"/>
              <a:buAutoNum type="arabicPeriod"/>
            </a:pPr>
            <a:r>
              <a:rPr lang="en-US" sz="2000" dirty="0">
                <a:latin typeface="Arial" panose="020B0604020202020204" pitchFamily="34" charset="0"/>
                <a:cs typeface="Arial" panose="020B0604020202020204" pitchFamily="34" charset="0"/>
              </a:rPr>
              <a:t>Which product generates the highest revenue over the years?</a:t>
            </a:r>
          </a:p>
          <a:p>
            <a:pPr marL="457200" indent="-323850">
              <a:lnSpc>
                <a:spcPct val="130000"/>
              </a:lnSpc>
              <a:spcBef>
                <a:spcPts val="0"/>
              </a:spcBef>
              <a:buSzPts val="1500"/>
              <a:buFont typeface="Arial" panose="020B0604020202020204" pitchFamily="34" charset="0"/>
              <a:buAutoNum type="arabicPeriod"/>
            </a:pPr>
            <a:r>
              <a:rPr lang="en-US" sz="2000" dirty="0">
                <a:latin typeface="Arial" panose="020B0604020202020204" pitchFamily="34" charset="0"/>
                <a:cs typeface="Arial" panose="020B0604020202020204" pitchFamily="34" charset="0"/>
              </a:rPr>
              <a:t>How much profit does each country make based on gender?</a:t>
            </a:r>
          </a:p>
          <a:p>
            <a:pPr marL="457200" indent="-323850">
              <a:lnSpc>
                <a:spcPct val="130000"/>
              </a:lnSpc>
              <a:spcBef>
                <a:spcPts val="0"/>
              </a:spcBef>
              <a:buSzPts val="1500"/>
              <a:buFont typeface="Arial" panose="020B0604020202020204" pitchFamily="34" charset="0"/>
              <a:buAutoNum type="arabicPeriod"/>
            </a:pPr>
            <a:r>
              <a:rPr lang="en-US" sz="2000" dirty="0">
                <a:latin typeface="Arial" panose="020B0604020202020204" pitchFamily="34" charset="0"/>
                <a:cs typeface="Arial" panose="020B0604020202020204" pitchFamily="34" charset="0"/>
              </a:rPr>
              <a:t>What are the 10 most popular product? Also, include their product category</a:t>
            </a:r>
          </a:p>
          <a:p>
            <a:pPr marL="133350" indent="0">
              <a:lnSpc>
                <a:spcPct val="130000"/>
              </a:lnSpc>
              <a:spcBef>
                <a:spcPts val="0"/>
              </a:spcBef>
              <a:buSzPts val="1500"/>
              <a:buNone/>
            </a:pP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2283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br>
              <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br>
            <a:r>
              <a:rPr kumimoji="0" lang="en-US" sz="20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t> </a:t>
            </a:r>
            <a:endPar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215444"/>
          </a:xfrm>
          <a:prstGeom prst="rect">
            <a:avLst/>
          </a:prstGeom>
        </p:spPr>
        <p:txBody>
          <a:bodyPr wrap="square" lIns="0" tIns="0" rIns="0" bIns="0" anchor="t">
            <a:spAutoFit/>
          </a:bodyPr>
          <a:lstStyle/>
          <a:p>
            <a:pPr marL="171450" marR="0" lvl="0" indent="-171450" algn="l" defTabSz="914400" rtl="0" eaLnBrk="1" fontAlgn="auto" latinLnBrk="0" hangingPunct="1">
              <a:lnSpc>
                <a:spcPct val="100000"/>
              </a:lnSpc>
              <a:spcBef>
                <a:spcPts val="1200"/>
              </a:spcBef>
              <a:spcAft>
                <a:spcPts val="0"/>
              </a:spcAft>
              <a:buClr>
                <a:srgbClr val="585858"/>
              </a:buClr>
              <a:buSzTx/>
              <a:buFont typeface="Segoe UI Light" panose="020B0502040204020203" pitchFamily="34" charset="0"/>
              <a:buChar char="›"/>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a:t>
            </a:r>
          </a:p>
        </p:txBody>
      </p:sp>
      <p:sp>
        <p:nvSpPr>
          <p:cNvPr id="42" name="Rectangle 41">
            <a:extLst>
              <a:ext uri="{FF2B5EF4-FFF2-40B4-BE49-F238E27FC236}">
                <a16:creationId xmlns:a16="http://schemas.microsoft.com/office/drawing/2014/main" id="{6E783ACB-62DF-4DA3-9240-822BAEA78497}"/>
              </a:ext>
            </a:extLst>
          </p:cNvPr>
          <p:cNvSpPr/>
          <p:nvPr/>
        </p:nvSpPr>
        <p:spPr>
          <a:xfrm>
            <a:off x="7306882" y="4958958"/>
            <a:ext cx="4162870" cy="215444"/>
          </a:xfrm>
          <a:prstGeom prst="rect">
            <a:avLst/>
          </a:prstGeom>
        </p:spPr>
        <p:txBody>
          <a:bodyPr wrap="square" lIns="0" tIns="0" rIns="0" bIns="0" anchor="t">
            <a:spAutoFit/>
          </a:bodyPr>
          <a:lstStyle/>
          <a:p>
            <a:pPr marL="0" marR="0" lvl="0" indent="0" algn="l" defTabSz="914400" rtl="0" eaLnBrk="1" fontAlgn="auto" latinLnBrk="0" hangingPunct="1">
              <a:lnSpc>
                <a:spcPct val="100000"/>
              </a:lnSpc>
              <a:spcBef>
                <a:spcPts val="1200"/>
              </a:spcBef>
              <a:spcAft>
                <a:spcPts val="0"/>
              </a:spcAft>
              <a:buClr>
                <a:srgbClr val="585858"/>
              </a:buClr>
              <a:buSzTx/>
              <a:buFontTx/>
              <a:buNone/>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a:t>
            </a:r>
          </a:p>
        </p:txBody>
      </p:sp>
      <p:sp>
        <p:nvSpPr>
          <p:cNvPr id="3" name="Rectangle 2">
            <a:extLst>
              <a:ext uri="{FF2B5EF4-FFF2-40B4-BE49-F238E27FC236}">
                <a16:creationId xmlns:a16="http://schemas.microsoft.com/office/drawing/2014/main" id="{A0906E1E-456E-456D-A198-44CE98EF3CD6}"/>
              </a:ext>
            </a:extLst>
          </p:cNvPr>
          <p:cNvSpPr/>
          <p:nvPr/>
        </p:nvSpPr>
        <p:spPr>
          <a:xfrm>
            <a:off x="4950814" y="292065"/>
            <a:ext cx="2290371"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lumMod val="75000"/>
                    <a:lumOff val="25000"/>
                  </a:srgbClr>
                </a:solidFill>
                <a:effectLst/>
                <a:uLnTx/>
                <a:uFillTx/>
                <a:latin typeface="Segoe UI Light"/>
                <a:ea typeface="+mn-ea"/>
                <a:cs typeface="+mn-cs"/>
              </a:rPr>
              <a:t>Analytical report</a:t>
            </a:r>
            <a:endParaRPr kumimoji="0" lang="en-US" sz="2400" b="1"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2" name="Google Shape;293;p15">
            <a:extLst>
              <a:ext uri="{FF2B5EF4-FFF2-40B4-BE49-F238E27FC236}">
                <a16:creationId xmlns:a16="http://schemas.microsoft.com/office/drawing/2014/main" id="{E24A87D6-905E-417C-9419-1F61F64B80D6}"/>
              </a:ext>
            </a:extLst>
          </p:cNvPr>
          <p:cNvSpPr txBox="1">
            <a:spLocks/>
          </p:cNvSpPr>
          <p:nvPr/>
        </p:nvSpPr>
        <p:spPr>
          <a:xfrm>
            <a:off x="1181867" y="855295"/>
            <a:ext cx="11113295" cy="88432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323850" algn="l" defTabSz="914400" rtl="0" eaLnBrk="1" fontAlgn="auto" latinLnBrk="0" hangingPunct="1">
              <a:lnSpc>
                <a:spcPct val="130000"/>
              </a:lnSpc>
              <a:spcBef>
                <a:spcPts val="0"/>
              </a:spcBef>
              <a:spcAft>
                <a:spcPts val="0"/>
              </a:spcAft>
              <a:buClrTx/>
              <a:buSzPts val="1500"/>
              <a:buFont typeface="Arial" panose="020B0604020202020204" pitchFamily="34" charset="0"/>
              <a:buAutoNum type="arabicPeriod"/>
              <a:tabLst/>
              <a:defRPr/>
            </a:pPr>
            <a:r>
              <a:rPr kumimoji="0" lang="en-US" sz="24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Which countries generate the highest and lowest revenue over the years?</a:t>
            </a:r>
          </a:p>
          <a:p>
            <a:pPr marL="133350" marR="0" lvl="0" indent="0" algn="l" defTabSz="914400" rtl="0" eaLnBrk="1" fontAlgn="auto" latinLnBrk="0" hangingPunct="1">
              <a:lnSpc>
                <a:spcPct val="130000"/>
              </a:lnSpc>
              <a:spcBef>
                <a:spcPts val="0"/>
              </a:spcBef>
              <a:spcAft>
                <a:spcPts val="0"/>
              </a:spcAft>
              <a:buClrTx/>
              <a:buSzPts val="1500"/>
              <a:buNone/>
              <a:tabLst/>
              <a:defRPr/>
            </a:pPr>
            <a:endParaRPr kumimoji="0" lang="en-US" sz="24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33350" marR="0" lvl="0" indent="0" algn="l" defTabSz="914400" rtl="0" eaLnBrk="1" fontAlgn="auto" latinLnBrk="0" hangingPunct="1">
              <a:lnSpc>
                <a:spcPct val="130000"/>
              </a:lnSpc>
              <a:spcBef>
                <a:spcPts val="0"/>
              </a:spcBef>
              <a:spcAft>
                <a:spcPts val="0"/>
              </a:spcAft>
              <a:buClrTx/>
              <a:buSzPts val="1500"/>
              <a:buFont typeface="Arial" panose="020B0604020202020204" pitchFamily="34" charset="0"/>
              <a:buNone/>
              <a:tabLst/>
              <a:defRPr/>
            </a:pPr>
            <a:endParaRPr kumimoji="0" lang="en-US" sz="24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aphicFrame>
        <p:nvGraphicFramePr>
          <p:cNvPr id="4" name="Table 3">
            <a:extLst>
              <a:ext uri="{FF2B5EF4-FFF2-40B4-BE49-F238E27FC236}">
                <a16:creationId xmlns:a16="http://schemas.microsoft.com/office/drawing/2014/main" id="{03225BC1-F0FF-495D-B0E5-99A2A004158D}"/>
              </a:ext>
            </a:extLst>
          </p:cNvPr>
          <p:cNvGraphicFramePr>
            <a:graphicFrameLocks noGrp="1"/>
          </p:cNvGraphicFramePr>
          <p:nvPr>
            <p:extLst>
              <p:ext uri="{D42A27DB-BD31-4B8C-83A1-F6EECF244321}">
                <p14:modId xmlns:p14="http://schemas.microsoft.com/office/powerpoint/2010/main" val="1942014625"/>
              </p:ext>
            </p:extLst>
          </p:nvPr>
        </p:nvGraphicFramePr>
        <p:xfrm>
          <a:off x="1313091" y="2174934"/>
          <a:ext cx="8168532" cy="3170790"/>
        </p:xfrm>
        <a:graphic>
          <a:graphicData uri="http://schemas.openxmlformats.org/drawingml/2006/table">
            <a:tbl>
              <a:tblPr/>
              <a:tblGrid>
                <a:gridCol w="1296843">
                  <a:extLst>
                    <a:ext uri="{9D8B030D-6E8A-4147-A177-3AD203B41FA5}">
                      <a16:colId xmlns:a16="http://schemas.microsoft.com/office/drawing/2014/main" val="856597829"/>
                    </a:ext>
                  </a:extLst>
                </a:gridCol>
                <a:gridCol w="1360104">
                  <a:extLst>
                    <a:ext uri="{9D8B030D-6E8A-4147-A177-3AD203B41FA5}">
                      <a16:colId xmlns:a16="http://schemas.microsoft.com/office/drawing/2014/main" val="859148993"/>
                    </a:ext>
                  </a:extLst>
                </a:gridCol>
                <a:gridCol w="842157">
                  <a:extLst>
                    <a:ext uri="{9D8B030D-6E8A-4147-A177-3AD203B41FA5}">
                      <a16:colId xmlns:a16="http://schemas.microsoft.com/office/drawing/2014/main" val="143500725"/>
                    </a:ext>
                  </a:extLst>
                </a:gridCol>
                <a:gridCol w="933095">
                  <a:extLst>
                    <a:ext uri="{9D8B030D-6E8A-4147-A177-3AD203B41FA5}">
                      <a16:colId xmlns:a16="http://schemas.microsoft.com/office/drawing/2014/main" val="3526916692"/>
                    </a:ext>
                  </a:extLst>
                </a:gridCol>
                <a:gridCol w="933095">
                  <a:extLst>
                    <a:ext uri="{9D8B030D-6E8A-4147-A177-3AD203B41FA5}">
                      <a16:colId xmlns:a16="http://schemas.microsoft.com/office/drawing/2014/main" val="179685636"/>
                    </a:ext>
                  </a:extLst>
                </a:gridCol>
                <a:gridCol w="933095">
                  <a:extLst>
                    <a:ext uri="{9D8B030D-6E8A-4147-A177-3AD203B41FA5}">
                      <a16:colId xmlns:a16="http://schemas.microsoft.com/office/drawing/2014/main" val="2185344201"/>
                    </a:ext>
                  </a:extLst>
                </a:gridCol>
                <a:gridCol w="933095">
                  <a:extLst>
                    <a:ext uri="{9D8B030D-6E8A-4147-A177-3AD203B41FA5}">
                      <a16:colId xmlns:a16="http://schemas.microsoft.com/office/drawing/2014/main" val="3503866961"/>
                    </a:ext>
                  </a:extLst>
                </a:gridCol>
                <a:gridCol w="937048">
                  <a:extLst>
                    <a:ext uri="{9D8B030D-6E8A-4147-A177-3AD203B41FA5}">
                      <a16:colId xmlns:a16="http://schemas.microsoft.com/office/drawing/2014/main" val="3853093196"/>
                    </a:ext>
                  </a:extLst>
                </a:gridCol>
              </a:tblGrid>
              <a:tr h="352310">
                <a:tc>
                  <a:txBody>
                    <a:bodyPr/>
                    <a:lstStyle/>
                    <a:p>
                      <a:pPr algn="l" fontAlgn="b"/>
                      <a:r>
                        <a:rPr lang="en-US" sz="1400" b="1" i="0" u="none" strike="noStrike" dirty="0">
                          <a:solidFill>
                            <a:srgbClr val="000000"/>
                          </a:solidFill>
                          <a:effectLst/>
                          <a:latin typeface="Calibri" panose="020F0502020204030204" pitchFamily="34" charset="0"/>
                        </a:rPr>
                        <a:t>Sum of Revenue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r>
                        <a:rPr lang="en-US" sz="1400" b="1" i="0" u="none" strike="noStrike" dirty="0">
                          <a:solidFill>
                            <a:srgbClr val="000000"/>
                          </a:solidFill>
                          <a:effectLst/>
                          <a:latin typeface="Calibri" panose="020F0502020204030204" pitchFamily="34" charset="0"/>
                        </a:rPr>
                        <a:t>Column Labels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3476330291"/>
                  </a:ext>
                </a:extLst>
              </a:tr>
              <a:tr h="352310">
                <a:tc>
                  <a:txBody>
                    <a:bodyPr/>
                    <a:lstStyle/>
                    <a:p>
                      <a:pPr algn="l" fontAlgn="b"/>
                      <a:r>
                        <a:rPr lang="en-US" sz="1400" b="1" i="0" u="none" strike="noStrike" dirty="0">
                          <a:solidFill>
                            <a:srgbClr val="000000"/>
                          </a:solidFill>
                          <a:effectLst/>
                          <a:latin typeface="Calibri" panose="020F0502020204030204" pitchFamily="34" charset="0"/>
                        </a:rPr>
                        <a:t>Row Labels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r" fontAlgn="b"/>
                      <a:r>
                        <a:rPr lang="en-US" sz="1400" b="1" i="0" u="none" strike="noStrike" dirty="0">
                          <a:solidFill>
                            <a:srgbClr val="000000"/>
                          </a:solidFill>
                          <a:effectLst/>
                          <a:latin typeface="Calibri" panose="020F0502020204030204" pitchFamily="34" charset="0"/>
                        </a:rPr>
                        <a:t>2011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r" fontAlgn="b"/>
                      <a:r>
                        <a:rPr lang="en-US" sz="1400" b="1" i="0" u="none" strike="noStrike" dirty="0">
                          <a:solidFill>
                            <a:srgbClr val="000000"/>
                          </a:solidFill>
                          <a:effectLst/>
                          <a:latin typeface="Calibri" panose="020F0502020204030204" pitchFamily="34" charset="0"/>
                        </a:rPr>
                        <a:t>2012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r" fontAlgn="b"/>
                      <a:r>
                        <a:rPr lang="en-US" sz="1400" b="1" i="0" u="none" strike="noStrike" dirty="0">
                          <a:solidFill>
                            <a:srgbClr val="000000"/>
                          </a:solidFill>
                          <a:effectLst/>
                          <a:latin typeface="Calibri" panose="020F0502020204030204" pitchFamily="34" charset="0"/>
                        </a:rPr>
                        <a:t>2013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r" fontAlgn="b"/>
                      <a:r>
                        <a:rPr lang="en-US" sz="1400" b="1" i="0" u="none" strike="noStrike" dirty="0">
                          <a:solidFill>
                            <a:srgbClr val="000000"/>
                          </a:solidFill>
                          <a:effectLst/>
                          <a:latin typeface="Calibri" panose="020F0502020204030204" pitchFamily="34" charset="0"/>
                        </a:rPr>
                        <a:t>2014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r" fontAlgn="b"/>
                      <a:r>
                        <a:rPr lang="en-US" sz="1400" b="1" i="0" u="none" strike="noStrike" dirty="0">
                          <a:solidFill>
                            <a:srgbClr val="000000"/>
                          </a:solidFill>
                          <a:effectLst/>
                          <a:latin typeface="Calibri" panose="020F0502020204030204" pitchFamily="34" charset="0"/>
                        </a:rPr>
                        <a:t>2015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r" fontAlgn="b"/>
                      <a:r>
                        <a:rPr lang="en-US" sz="1400" b="1" i="0" u="none" strike="noStrike" dirty="0">
                          <a:solidFill>
                            <a:srgbClr val="000000"/>
                          </a:solidFill>
                          <a:effectLst/>
                          <a:latin typeface="Calibri" panose="020F0502020204030204" pitchFamily="34" charset="0"/>
                        </a:rPr>
                        <a:t>2016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r>
                        <a:rPr lang="en-US" sz="1400" b="1" i="0" u="none" strike="noStrike" dirty="0">
                          <a:solidFill>
                            <a:srgbClr val="000000"/>
                          </a:solidFill>
                          <a:effectLst/>
                          <a:latin typeface="Calibri" panose="020F0502020204030204" pitchFamily="34" charset="0"/>
                        </a:rPr>
                        <a:t>Grand Total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153212074"/>
                  </a:ext>
                </a:extLst>
              </a:tr>
              <a:tr h="352310">
                <a:tc>
                  <a:txBody>
                    <a:bodyPr/>
                    <a:lstStyle/>
                    <a:p>
                      <a:pPr algn="l" fontAlgn="b"/>
                      <a:r>
                        <a:rPr lang="en-US" sz="1400" b="1" i="0" u="none" strike="noStrike" dirty="0">
                          <a:solidFill>
                            <a:srgbClr val="000000"/>
                          </a:solidFill>
                          <a:effectLst/>
                          <a:latin typeface="Calibri" panose="020F0502020204030204" pitchFamily="34" charset="0"/>
                        </a:rPr>
                        <a:t>United States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anose="020F0502020204030204" pitchFamily="34" charset="0"/>
                        </a:rPr>
                        <a:t>$3,032,895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anose="020F0502020204030204" pitchFamily="34" charset="0"/>
                        </a:rPr>
                        <a:t>$3,128,572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anose="020F0502020204030204" pitchFamily="34" charset="0"/>
                        </a:rPr>
                        <a:t>$4,877,529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anose="020F0502020204030204" pitchFamily="34" charset="0"/>
                        </a:rPr>
                        <a:t>$4,701,201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$6,256,468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$5,780,433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$27,777,098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8943985"/>
                  </a:ext>
                </a:extLst>
              </a:tr>
              <a:tr h="352310">
                <a:tc>
                  <a:txBody>
                    <a:bodyPr/>
                    <a:lstStyle/>
                    <a:p>
                      <a:pPr algn="l" fontAlgn="b"/>
                      <a:r>
                        <a:rPr lang="en-US" sz="1400" b="1" i="0" u="none" strike="noStrike" dirty="0">
                          <a:solidFill>
                            <a:srgbClr val="000000"/>
                          </a:solidFill>
                          <a:effectLst/>
                          <a:latin typeface="Calibri" panose="020F0502020204030204" pitchFamily="34" charset="0"/>
                        </a:rPr>
                        <a:t>Australia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anose="020F0502020204030204" pitchFamily="34" charset="0"/>
                        </a:rPr>
                        <a:t>$2,527,984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$2,545,407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$4,074,626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$2,782,540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$5,687,580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anose="020F0502020204030204" pitchFamily="34" charset="0"/>
                        </a:rPr>
                        <a:t>$3,578,258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$21,196,395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6777653"/>
                  </a:ext>
                </a:extLst>
              </a:tr>
              <a:tr h="352310">
                <a:tc>
                  <a:txBody>
                    <a:bodyPr/>
                    <a:lstStyle/>
                    <a:p>
                      <a:pPr algn="l" fontAlgn="b"/>
                      <a:r>
                        <a:rPr lang="en-US" sz="1400" b="1" i="0" u="none" strike="noStrike">
                          <a:solidFill>
                            <a:srgbClr val="000000"/>
                          </a:solidFill>
                          <a:effectLst/>
                          <a:latin typeface="Calibri" panose="020F0502020204030204" pitchFamily="34" charset="0"/>
                        </a:rPr>
                        <a:t>United Kingdom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anose="020F0502020204030204" pitchFamily="34" charset="0"/>
                        </a:rPr>
                        <a:t>$823,481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$834,885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$1,853,657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$1,986,340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$2,476,886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$2,600,379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$10,575,628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4110624"/>
                  </a:ext>
                </a:extLst>
              </a:tr>
              <a:tr h="352310">
                <a:tc>
                  <a:txBody>
                    <a:bodyPr/>
                    <a:lstStyle/>
                    <a:p>
                      <a:pPr algn="l" fontAlgn="b"/>
                      <a:r>
                        <a:rPr lang="en-US" sz="1400" b="1" i="0" u="none" strike="noStrike" dirty="0">
                          <a:solidFill>
                            <a:srgbClr val="000000"/>
                          </a:solidFill>
                          <a:effectLst/>
                          <a:latin typeface="Calibri" panose="020F0502020204030204" pitchFamily="34" charset="0"/>
                        </a:rPr>
                        <a:t>Germany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anose="020F0502020204030204" pitchFamily="34" charset="0"/>
                        </a:rPr>
                        <a:t>$833,603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$835,188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$1,446,051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$1,696,626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$1,925,113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$2,220,143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$8,956,724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3089353"/>
                  </a:ext>
                </a:extLst>
              </a:tr>
              <a:tr h="352310">
                <a:tc>
                  <a:txBody>
                    <a:bodyPr/>
                    <a:lstStyle/>
                    <a:p>
                      <a:pPr algn="l" fontAlgn="b"/>
                      <a:r>
                        <a:rPr lang="en-US" sz="1400" b="1" i="0" u="none" strike="noStrike" dirty="0">
                          <a:solidFill>
                            <a:srgbClr val="000000"/>
                          </a:solidFill>
                          <a:effectLst/>
                          <a:latin typeface="Calibri" panose="020F0502020204030204" pitchFamily="34" charset="0"/>
                        </a:rPr>
                        <a:t>France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anose="020F0502020204030204" pitchFamily="34" charset="0"/>
                        </a:rPr>
                        <a:t>$946,624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anose="020F0502020204030204" pitchFamily="34" charset="0"/>
                        </a:rPr>
                        <a:t>$962,153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$1,425,103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$1,409,072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$1,871,282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$1,800,511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$8,414,745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3044095"/>
                  </a:ext>
                </a:extLst>
              </a:tr>
              <a:tr h="352310">
                <a:tc>
                  <a:txBody>
                    <a:bodyPr/>
                    <a:lstStyle/>
                    <a:p>
                      <a:pPr algn="l" fontAlgn="b"/>
                      <a:r>
                        <a:rPr lang="en-US" sz="1400" b="1" i="0" u="none" strike="noStrike" dirty="0">
                          <a:solidFill>
                            <a:srgbClr val="000000"/>
                          </a:solidFill>
                          <a:effectLst/>
                          <a:latin typeface="Calibri" panose="020F0502020204030204" pitchFamily="34" charset="0"/>
                        </a:rPr>
                        <a:t>Canada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anose="020F0502020204030204" pitchFamily="34" charset="0"/>
                        </a:rPr>
                        <a:t>$787,379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anose="020F0502020204030204" pitchFamily="34" charset="0"/>
                        </a:rPr>
                        <a:t>$827,590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anose="020F0502020204030204" pitchFamily="34" charset="0"/>
                        </a:rPr>
                        <a:t>$1,440,361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anose="020F0502020204030204" pitchFamily="34" charset="0"/>
                        </a:rPr>
                        <a:t>$1,464,413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$1,728,374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$1,658,065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$7,906,182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9772590"/>
                  </a:ext>
                </a:extLst>
              </a:tr>
              <a:tr h="352310">
                <a:tc>
                  <a:txBody>
                    <a:bodyPr/>
                    <a:lstStyle/>
                    <a:p>
                      <a:pPr algn="l" fontAlgn="b"/>
                      <a:r>
                        <a:rPr lang="en-US" sz="1400" b="1" i="0" u="none" strike="noStrike" dirty="0">
                          <a:solidFill>
                            <a:srgbClr val="000000"/>
                          </a:solidFill>
                          <a:effectLst/>
                          <a:latin typeface="Calibri" panose="020F0502020204030204" pitchFamily="34" charset="0"/>
                        </a:rPr>
                        <a:t>Grand Total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r" fontAlgn="b"/>
                      <a:r>
                        <a:rPr lang="en-US" sz="1400" b="1" i="0" u="none" strike="noStrike" dirty="0">
                          <a:solidFill>
                            <a:srgbClr val="000000"/>
                          </a:solidFill>
                          <a:effectLst/>
                          <a:latin typeface="Calibri" panose="020F0502020204030204" pitchFamily="34" charset="0"/>
                        </a:rPr>
                        <a:t>$8,951,966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r" fontAlgn="b"/>
                      <a:r>
                        <a:rPr lang="en-US" sz="1400" b="1" i="0" u="none" strike="noStrike" dirty="0">
                          <a:solidFill>
                            <a:srgbClr val="000000"/>
                          </a:solidFill>
                          <a:effectLst/>
                          <a:latin typeface="Calibri" panose="020F0502020204030204" pitchFamily="34" charset="0"/>
                        </a:rPr>
                        <a:t>$9,133,795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r" fontAlgn="b"/>
                      <a:r>
                        <a:rPr lang="en-US" sz="1400" b="1" i="0" u="none" strike="noStrike" dirty="0">
                          <a:solidFill>
                            <a:srgbClr val="000000"/>
                          </a:solidFill>
                          <a:effectLst/>
                          <a:latin typeface="Calibri" panose="020F0502020204030204" pitchFamily="34" charset="0"/>
                        </a:rPr>
                        <a:t>$15,117,327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r" fontAlgn="b"/>
                      <a:r>
                        <a:rPr lang="en-US" sz="1400" b="1" i="0" u="none" strike="noStrike" dirty="0">
                          <a:solidFill>
                            <a:srgbClr val="000000"/>
                          </a:solidFill>
                          <a:effectLst/>
                          <a:latin typeface="Calibri" panose="020F0502020204030204" pitchFamily="34" charset="0"/>
                        </a:rPr>
                        <a:t>$14,040,192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r" fontAlgn="b"/>
                      <a:r>
                        <a:rPr lang="en-US" sz="1400" b="1" i="0" u="none" strike="noStrike" dirty="0">
                          <a:solidFill>
                            <a:srgbClr val="000000"/>
                          </a:solidFill>
                          <a:effectLst/>
                          <a:latin typeface="Calibri" panose="020F0502020204030204" pitchFamily="34" charset="0"/>
                        </a:rPr>
                        <a:t>$19,945,703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r" fontAlgn="b"/>
                      <a:r>
                        <a:rPr lang="en-US" sz="1400" b="1" i="0" u="none" strike="noStrike" dirty="0">
                          <a:solidFill>
                            <a:srgbClr val="000000"/>
                          </a:solidFill>
                          <a:effectLst/>
                          <a:latin typeface="Calibri" panose="020F0502020204030204" pitchFamily="34" charset="0"/>
                        </a:rPr>
                        <a:t>$17,637,789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r" fontAlgn="b"/>
                      <a:r>
                        <a:rPr lang="en-US" sz="1400" b="1" i="0" u="none" strike="noStrike" dirty="0">
                          <a:solidFill>
                            <a:srgbClr val="000000"/>
                          </a:solidFill>
                          <a:effectLst/>
                          <a:latin typeface="Calibri" panose="020F0502020204030204" pitchFamily="34" charset="0"/>
                        </a:rPr>
                        <a:t>$84,826,772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2555551187"/>
                  </a:ext>
                </a:extLst>
              </a:tr>
            </a:tbl>
          </a:graphicData>
        </a:graphic>
      </p:graphicFrame>
    </p:spTree>
    <p:extLst>
      <p:ext uri="{BB962C8B-B14F-4D97-AF65-F5344CB8AC3E}">
        <p14:creationId xmlns:p14="http://schemas.microsoft.com/office/powerpoint/2010/main" val="1381403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2" y="-1501628"/>
            <a:ext cx="11703142"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br>
              <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br>
            <a:r>
              <a:rPr kumimoji="0" lang="en-US" sz="20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t> </a:t>
            </a:r>
            <a:endPar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215444"/>
          </a:xfrm>
          <a:prstGeom prst="rect">
            <a:avLst/>
          </a:prstGeom>
        </p:spPr>
        <p:txBody>
          <a:bodyPr wrap="square" lIns="0" tIns="0" rIns="0" bIns="0" anchor="t">
            <a:spAutoFit/>
          </a:bodyPr>
          <a:lstStyle/>
          <a:p>
            <a:pPr marL="171450" marR="0" lvl="0" indent="-171450" algn="l" defTabSz="914400" rtl="0" eaLnBrk="1" fontAlgn="auto" latinLnBrk="0" hangingPunct="1">
              <a:lnSpc>
                <a:spcPct val="100000"/>
              </a:lnSpc>
              <a:spcBef>
                <a:spcPts val="1200"/>
              </a:spcBef>
              <a:spcAft>
                <a:spcPts val="0"/>
              </a:spcAft>
              <a:buClr>
                <a:srgbClr val="585858"/>
              </a:buClr>
              <a:buSzTx/>
              <a:buFont typeface="Segoe UI Light" panose="020B0502040204020203" pitchFamily="34" charset="0"/>
              <a:buChar char="›"/>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a:t>
            </a:r>
          </a:p>
        </p:txBody>
      </p:sp>
      <p:sp>
        <p:nvSpPr>
          <p:cNvPr id="42" name="Rectangle 41">
            <a:extLst>
              <a:ext uri="{FF2B5EF4-FFF2-40B4-BE49-F238E27FC236}">
                <a16:creationId xmlns:a16="http://schemas.microsoft.com/office/drawing/2014/main" id="{6E783ACB-62DF-4DA3-9240-822BAEA78497}"/>
              </a:ext>
            </a:extLst>
          </p:cNvPr>
          <p:cNvSpPr/>
          <p:nvPr/>
        </p:nvSpPr>
        <p:spPr>
          <a:xfrm>
            <a:off x="7306882" y="4958958"/>
            <a:ext cx="4162870" cy="215444"/>
          </a:xfrm>
          <a:prstGeom prst="rect">
            <a:avLst/>
          </a:prstGeom>
        </p:spPr>
        <p:txBody>
          <a:bodyPr wrap="square" lIns="0" tIns="0" rIns="0" bIns="0" anchor="t">
            <a:spAutoFit/>
          </a:bodyPr>
          <a:lstStyle/>
          <a:p>
            <a:pPr marL="0" marR="0" lvl="0" indent="0" algn="l" defTabSz="914400" rtl="0" eaLnBrk="1" fontAlgn="auto" latinLnBrk="0" hangingPunct="1">
              <a:lnSpc>
                <a:spcPct val="100000"/>
              </a:lnSpc>
              <a:spcBef>
                <a:spcPts val="1200"/>
              </a:spcBef>
              <a:spcAft>
                <a:spcPts val="0"/>
              </a:spcAft>
              <a:buClr>
                <a:srgbClr val="585858"/>
              </a:buClr>
              <a:buSzTx/>
              <a:buFontTx/>
              <a:buNone/>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a:t>
            </a:r>
          </a:p>
        </p:txBody>
      </p:sp>
      <p:sp>
        <p:nvSpPr>
          <p:cNvPr id="3" name="Rectangle 2">
            <a:extLst>
              <a:ext uri="{FF2B5EF4-FFF2-40B4-BE49-F238E27FC236}">
                <a16:creationId xmlns:a16="http://schemas.microsoft.com/office/drawing/2014/main" id="{A0906E1E-456E-456D-A198-44CE98EF3CD6}"/>
              </a:ext>
            </a:extLst>
          </p:cNvPr>
          <p:cNvSpPr/>
          <p:nvPr/>
        </p:nvSpPr>
        <p:spPr>
          <a:xfrm>
            <a:off x="4950814" y="292065"/>
            <a:ext cx="2290371"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lumMod val="75000"/>
                    <a:lumOff val="25000"/>
                  </a:srgbClr>
                </a:solidFill>
                <a:effectLst/>
                <a:uLnTx/>
                <a:uFillTx/>
                <a:latin typeface="Segoe UI Light"/>
                <a:ea typeface="+mn-ea"/>
                <a:cs typeface="+mn-cs"/>
              </a:rPr>
              <a:t>Analytical report</a:t>
            </a:r>
            <a:endParaRPr kumimoji="0" lang="en-US" sz="2400" b="1"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2" name="Google Shape;293;p15">
            <a:extLst>
              <a:ext uri="{FF2B5EF4-FFF2-40B4-BE49-F238E27FC236}">
                <a16:creationId xmlns:a16="http://schemas.microsoft.com/office/drawing/2014/main" id="{E24A87D6-905E-417C-9419-1F61F64B80D6}"/>
              </a:ext>
            </a:extLst>
          </p:cNvPr>
          <p:cNvSpPr txBox="1">
            <a:spLocks/>
          </p:cNvSpPr>
          <p:nvPr/>
        </p:nvSpPr>
        <p:spPr>
          <a:xfrm>
            <a:off x="661265" y="4689155"/>
            <a:ext cx="8100600" cy="1889327"/>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6250" indent="-342900">
              <a:lnSpc>
                <a:spcPct val="130000"/>
              </a:lnSpc>
              <a:spcBef>
                <a:spcPts val="0"/>
              </a:spcBef>
              <a:buSzPts val="1500"/>
            </a:pPr>
            <a:r>
              <a:rPr lang="en-US" sz="2000" dirty="0">
                <a:solidFill>
                  <a:srgbClr val="000000"/>
                </a:solidFill>
                <a:latin typeface="Arial" panose="020B0604020202020204" pitchFamily="34" charset="0"/>
                <a:cs typeface="Arial" panose="020B0604020202020204" pitchFamily="34" charset="0"/>
              </a:rPr>
              <a:t> </a:t>
            </a:r>
            <a:r>
              <a:rPr lang="en-US" sz="2000" b="1" i="1" dirty="0">
                <a:latin typeface="Arial" panose="020B0604020202020204" pitchFamily="34" charset="0"/>
                <a:cs typeface="Arial" panose="020B0604020202020204" pitchFamily="34" charset="0"/>
              </a:rPr>
              <a:t>FINDINGS</a:t>
            </a:r>
          </a:p>
          <a:p>
            <a:pPr marL="133350" indent="0">
              <a:lnSpc>
                <a:spcPct val="130000"/>
              </a:lnSpc>
              <a:spcBef>
                <a:spcPts val="0"/>
              </a:spcBef>
              <a:buSzPts val="1500"/>
              <a:buNone/>
            </a:pPr>
            <a:endParaRPr kumimoji="0" lang="en-US" sz="2000" b="1" i="1" u="none" strike="noStrike" kern="1200" cap="none" spc="0" normalizeH="0" baseline="0" noProof="0" dirty="0">
              <a:ln>
                <a:noFill/>
              </a:ln>
              <a:effectLst/>
              <a:uLnTx/>
              <a:uFillTx/>
              <a:latin typeface="Arial" panose="020B0604020202020204" pitchFamily="34" charset="0"/>
              <a:cs typeface="Arial" panose="020B0604020202020204" pitchFamily="34" charset="0"/>
            </a:endParaRPr>
          </a:p>
          <a:p>
            <a:pPr marL="133350" indent="0">
              <a:lnSpc>
                <a:spcPct val="130000"/>
              </a:lnSpc>
              <a:spcBef>
                <a:spcPts val="0"/>
              </a:spcBef>
              <a:buSzPts val="1500"/>
              <a:buNone/>
            </a:pPr>
            <a:r>
              <a:rPr kumimoji="0" lang="en-US" sz="2000" u="none" strike="noStrike" kern="1200" cap="none" spc="0" normalizeH="0" baseline="0" noProof="0" dirty="0">
                <a:ln>
                  <a:noFill/>
                </a:ln>
                <a:effectLst/>
                <a:uLnTx/>
                <a:uFillTx/>
                <a:latin typeface="Arial" panose="020B0604020202020204" pitchFamily="34" charset="0"/>
                <a:cs typeface="Arial" panose="020B0604020202020204" pitchFamily="34" charset="0"/>
              </a:rPr>
              <a:t>The above visualization shows that united states made the highest revenue over the years while Canada made the lowest.</a:t>
            </a:r>
          </a:p>
        </p:txBody>
      </p:sp>
      <p:graphicFrame>
        <p:nvGraphicFramePr>
          <p:cNvPr id="13" name="Chart 12">
            <a:extLst>
              <a:ext uri="{FF2B5EF4-FFF2-40B4-BE49-F238E27FC236}">
                <a16:creationId xmlns:a16="http://schemas.microsoft.com/office/drawing/2014/main" id="{BFF9DDBF-0919-4D92-B8D6-0F16EDC6B94F}"/>
              </a:ext>
            </a:extLst>
          </p:cNvPr>
          <p:cNvGraphicFramePr>
            <a:graphicFrameLocks/>
          </p:cNvGraphicFramePr>
          <p:nvPr>
            <p:extLst>
              <p:ext uri="{D42A27DB-BD31-4B8C-83A1-F6EECF244321}">
                <p14:modId xmlns:p14="http://schemas.microsoft.com/office/powerpoint/2010/main" val="4033811128"/>
              </p:ext>
            </p:extLst>
          </p:nvPr>
        </p:nvGraphicFramePr>
        <p:xfrm>
          <a:off x="2043112" y="1224181"/>
          <a:ext cx="6256826" cy="3105772"/>
        </p:xfrm>
        <a:graphic>
          <a:graphicData uri="http://schemas.openxmlformats.org/drawingml/2006/chart">
            <c:chart xmlns:c="http://schemas.openxmlformats.org/drawingml/2006/chart" xmlns:r="http://schemas.openxmlformats.org/officeDocument/2006/relationships" r:id="rId3"/>
          </a:graphicData>
        </a:graphic>
      </p:graphicFrame>
      <p:sp>
        <p:nvSpPr>
          <p:cNvPr id="15" name="Google Shape;293;p15">
            <a:extLst>
              <a:ext uri="{FF2B5EF4-FFF2-40B4-BE49-F238E27FC236}">
                <a16:creationId xmlns:a16="http://schemas.microsoft.com/office/drawing/2014/main" id="{87D10DB7-6638-458D-BB5B-7E2505278CE2}"/>
              </a:ext>
            </a:extLst>
          </p:cNvPr>
          <p:cNvSpPr txBox="1">
            <a:spLocks/>
          </p:cNvSpPr>
          <p:nvPr/>
        </p:nvSpPr>
        <p:spPr>
          <a:xfrm>
            <a:off x="813665" y="4841555"/>
            <a:ext cx="8100600" cy="1889327"/>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3350" marR="0" lvl="0" indent="0" algn="l" defTabSz="914400" rtl="0" eaLnBrk="1" fontAlgn="auto" latinLnBrk="0" hangingPunct="1">
              <a:lnSpc>
                <a:spcPct val="130000"/>
              </a:lnSpc>
              <a:spcBef>
                <a:spcPts val="0"/>
              </a:spcBef>
              <a:spcAft>
                <a:spcPts val="0"/>
              </a:spcAft>
              <a:buClrTx/>
              <a:buSzPts val="1500"/>
              <a:buNone/>
              <a:tabLst/>
              <a:defRPr/>
            </a:pP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790888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2" y="-1501628"/>
            <a:ext cx="11703142"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br>
              <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br>
            <a:r>
              <a:rPr kumimoji="0" lang="en-US" sz="20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t> </a:t>
            </a:r>
            <a:endPar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215444"/>
          </a:xfrm>
          <a:prstGeom prst="rect">
            <a:avLst/>
          </a:prstGeom>
        </p:spPr>
        <p:txBody>
          <a:bodyPr wrap="square" lIns="0" tIns="0" rIns="0" bIns="0" anchor="t">
            <a:spAutoFit/>
          </a:bodyPr>
          <a:lstStyle/>
          <a:p>
            <a:pPr marL="171450" marR="0" lvl="0" indent="-171450" algn="l" defTabSz="914400" rtl="0" eaLnBrk="1" fontAlgn="auto" latinLnBrk="0" hangingPunct="1">
              <a:lnSpc>
                <a:spcPct val="100000"/>
              </a:lnSpc>
              <a:spcBef>
                <a:spcPts val="1200"/>
              </a:spcBef>
              <a:spcAft>
                <a:spcPts val="0"/>
              </a:spcAft>
              <a:buClr>
                <a:srgbClr val="585858"/>
              </a:buClr>
              <a:buSzTx/>
              <a:buFont typeface="Segoe UI Light" panose="020B0502040204020203" pitchFamily="34" charset="0"/>
              <a:buChar char="›"/>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a:t>
            </a:r>
          </a:p>
        </p:txBody>
      </p:sp>
      <p:sp>
        <p:nvSpPr>
          <p:cNvPr id="42" name="Rectangle 41">
            <a:extLst>
              <a:ext uri="{FF2B5EF4-FFF2-40B4-BE49-F238E27FC236}">
                <a16:creationId xmlns:a16="http://schemas.microsoft.com/office/drawing/2014/main" id="{6E783ACB-62DF-4DA3-9240-822BAEA78497}"/>
              </a:ext>
            </a:extLst>
          </p:cNvPr>
          <p:cNvSpPr/>
          <p:nvPr/>
        </p:nvSpPr>
        <p:spPr>
          <a:xfrm>
            <a:off x="7306882" y="4958958"/>
            <a:ext cx="4162870" cy="215444"/>
          </a:xfrm>
          <a:prstGeom prst="rect">
            <a:avLst/>
          </a:prstGeom>
        </p:spPr>
        <p:txBody>
          <a:bodyPr wrap="square" lIns="0" tIns="0" rIns="0" bIns="0" anchor="t">
            <a:spAutoFit/>
          </a:bodyPr>
          <a:lstStyle/>
          <a:p>
            <a:pPr marL="0" marR="0" lvl="0" indent="0" algn="l" defTabSz="914400" rtl="0" eaLnBrk="1" fontAlgn="auto" latinLnBrk="0" hangingPunct="1">
              <a:lnSpc>
                <a:spcPct val="100000"/>
              </a:lnSpc>
              <a:spcBef>
                <a:spcPts val="1200"/>
              </a:spcBef>
              <a:spcAft>
                <a:spcPts val="0"/>
              </a:spcAft>
              <a:buClr>
                <a:srgbClr val="585858"/>
              </a:buClr>
              <a:buSzTx/>
              <a:buFontTx/>
              <a:buNone/>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a:t>
            </a:r>
          </a:p>
        </p:txBody>
      </p:sp>
      <p:sp>
        <p:nvSpPr>
          <p:cNvPr id="3" name="Rectangle 2">
            <a:extLst>
              <a:ext uri="{FF2B5EF4-FFF2-40B4-BE49-F238E27FC236}">
                <a16:creationId xmlns:a16="http://schemas.microsoft.com/office/drawing/2014/main" id="{A0906E1E-456E-456D-A198-44CE98EF3CD6}"/>
              </a:ext>
            </a:extLst>
          </p:cNvPr>
          <p:cNvSpPr/>
          <p:nvPr/>
        </p:nvSpPr>
        <p:spPr>
          <a:xfrm>
            <a:off x="4950814" y="292065"/>
            <a:ext cx="2290371"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lumMod val="75000"/>
                    <a:lumOff val="25000"/>
                  </a:srgbClr>
                </a:solidFill>
                <a:effectLst/>
                <a:uLnTx/>
                <a:uFillTx/>
                <a:latin typeface="Segoe UI Light"/>
                <a:ea typeface="+mn-ea"/>
                <a:cs typeface="+mn-cs"/>
              </a:rPr>
              <a:t>Analytical report</a:t>
            </a:r>
            <a:endParaRPr kumimoji="0" lang="en-US" sz="2400" b="1"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2" name="Google Shape;293;p15">
            <a:extLst>
              <a:ext uri="{FF2B5EF4-FFF2-40B4-BE49-F238E27FC236}">
                <a16:creationId xmlns:a16="http://schemas.microsoft.com/office/drawing/2014/main" id="{E24A87D6-905E-417C-9419-1F61F64B80D6}"/>
              </a:ext>
            </a:extLst>
          </p:cNvPr>
          <p:cNvSpPr txBox="1">
            <a:spLocks/>
          </p:cNvSpPr>
          <p:nvPr/>
        </p:nvSpPr>
        <p:spPr>
          <a:xfrm>
            <a:off x="1043400" y="3133051"/>
            <a:ext cx="8100600" cy="34911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3350" marR="0" lvl="0" indent="0" algn="l" defTabSz="914400" rtl="0" eaLnBrk="1" fontAlgn="auto" latinLnBrk="0" hangingPunct="1">
              <a:lnSpc>
                <a:spcPct val="130000"/>
              </a:lnSpc>
              <a:spcBef>
                <a:spcPts val="0"/>
              </a:spcBef>
              <a:spcAft>
                <a:spcPts val="0"/>
              </a:spcAft>
              <a:buClrTx/>
              <a:buSzPts val="1500"/>
              <a:buFont typeface="Arial" panose="020B0604020202020204" pitchFamily="34" charset="0"/>
              <a:buNone/>
              <a:tabLst/>
              <a:defRPr/>
            </a:pP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33350" marR="0" lvl="0" indent="0" algn="l" defTabSz="914400" rtl="0" eaLnBrk="1" fontAlgn="auto" latinLnBrk="0" hangingPunct="1">
              <a:lnSpc>
                <a:spcPct val="130000"/>
              </a:lnSpc>
              <a:spcBef>
                <a:spcPts val="0"/>
              </a:spcBef>
              <a:spcAft>
                <a:spcPts val="0"/>
              </a:spcAft>
              <a:buClrTx/>
              <a:buSzPts val="1500"/>
              <a:buFont typeface="Arial" panose="020B0604020202020204" pitchFamily="34" charset="0"/>
              <a:buNone/>
              <a:tabLst/>
              <a:defRPr/>
            </a:pPr>
            <a:endParaRPr kumimoji="0" lang="en-US" sz="3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 name="Rectangle 1">
            <a:extLst>
              <a:ext uri="{FF2B5EF4-FFF2-40B4-BE49-F238E27FC236}">
                <a16:creationId xmlns:a16="http://schemas.microsoft.com/office/drawing/2014/main" id="{2AF5C2B3-9FA0-47FA-831C-DEE0A108F7D6}"/>
              </a:ext>
            </a:extLst>
          </p:cNvPr>
          <p:cNvSpPr/>
          <p:nvPr/>
        </p:nvSpPr>
        <p:spPr>
          <a:xfrm>
            <a:off x="1584959" y="928754"/>
            <a:ext cx="9542585" cy="522451"/>
          </a:xfrm>
          <a:prstGeom prst="rect">
            <a:avLst/>
          </a:prstGeom>
        </p:spPr>
        <p:txBody>
          <a:bodyPr wrap="square">
            <a:spAutoFit/>
          </a:bodyPr>
          <a:lstStyle/>
          <a:p>
            <a:pPr marL="133350">
              <a:lnSpc>
                <a:spcPct val="130000"/>
              </a:lnSpc>
              <a:spcBef>
                <a:spcPts val="0"/>
              </a:spcBef>
              <a:buSzPts val="1500"/>
            </a:pPr>
            <a:r>
              <a:rPr lang="en-US" sz="2400" b="1" dirty="0">
                <a:latin typeface="Arial" panose="020B0604020202020204" pitchFamily="34" charset="0"/>
                <a:cs typeface="Arial" panose="020B0604020202020204" pitchFamily="34" charset="0"/>
              </a:rPr>
              <a:t>2.  What is the impact of age on sales across the countries?</a:t>
            </a:r>
          </a:p>
        </p:txBody>
      </p:sp>
      <p:graphicFrame>
        <p:nvGraphicFramePr>
          <p:cNvPr id="4" name="Table 3">
            <a:extLst>
              <a:ext uri="{FF2B5EF4-FFF2-40B4-BE49-F238E27FC236}">
                <a16:creationId xmlns:a16="http://schemas.microsoft.com/office/drawing/2014/main" id="{CFEE4B0F-4F43-416E-8127-E11DAC535346}"/>
              </a:ext>
            </a:extLst>
          </p:cNvPr>
          <p:cNvGraphicFramePr>
            <a:graphicFrameLocks noGrp="1"/>
          </p:cNvGraphicFramePr>
          <p:nvPr>
            <p:extLst>
              <p:ext uri="{D42A27DB-BD31-4B8C-83A1-F6EECF244321}">
                <p14:modId xmlns:p14="http://schemas.microsoft.com/office/powerpoint/2010/main" val="722616714"/>
              </p:ext>
            </p:extLst>
          </p:nvPr>
        </p:nvGraphicFramePr>
        <p:xfrm>
          <a:off x="1584958" y="1773319"/>
          <a:ext cx="3620087" cy="2288040"/>
        </p:xfrm>
        <a:graphic>
          <a:graphicData uri="http://schemas.openxmlformats.org/drawingml/2006/table">
            <a:tbl>
              <a:tblPr/>
              <a:tblGrid>
                <a:gridCol w="2041113">
                  <a:extLst>
                    <a:ext uri="{9D8B030D-6E8A-4147-A177-3AD203B41FA5}">
                      <a16:colId xmlns:a16="http://schemas.microsoft.com/office/drawing/2014/main" val="2111589465"/>
                    </a:ext>
                  </a:extLst>
                </a:gridCol>
                <a:gridCol w="1578974">
                  <a:extLst>
                    <a:ext uri="{9D8B030D-6E8A-4147-A177-3AD203B41FA5}">
                      <a16:colId xmlns:a16="http://schemas.microsoft.com/office/drawing/2014/main" val="3384359379"/>
                    </a:ext>
                  </a:extLst>
                </a:gridCol>
              </a:tblGrid>
              <a:tr h="381340">
                <a:tc>
                  <a:txBody>
                    <a:bodyPr/>
                    <a:lstStyle/>
                    <a:p>
                      <a:pPr algn="l" fontAlgn="b"/>
                      <a:r>
                        <a:rPr lang="en-US" sz="1400" b="1" i="0" u="none" strike="noStrike">
                          <a:solidFill>
                            <a:srgbClr val="000000"/>
                          </a:solidFill>
                          <a:effectLst/>
                          <a:latin typeface="Calibri" panose="020F0502020204030204" pitchFamily="34" charset="0"/>
                        </a:rPr>
                        <a:t>Row Labels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r>
                        <a:rPr lang="en-US" sz="1400" b="1" i="0" u="none" strike="noStrike">
                          <a:solidFill>
                            <a:srgbClr val="000000"/>
                          </a:solidFill>
                          <a:effectLst/>
                          <a:latin typeface="Calibri" panose="020F0502020204030204" pitchFamily="34" charset="0"/>
                        </a:rPr>
                        <a:t>Sum of Revenue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1427905075"/>
                  </a:ext>
                </a:extLst>
              </a:tr>
              <a:tr h="381340">
                <a:tc>
                  <a:txBody>
                    <a:bodyPr/>
                    <a:lstStyle/>
                    <a:p>
                      <a:pPr algn="l" fontAlgn="b"/>
                      <a:r>
                        <a:rPr lang="en-US" sz="1400" b="0" i="0" u="none" strike="noStrike">
                          <a:solidFill>
                            <a:srgbClr val="000000"/>
                          </a:solidFill>
                          <a:effectLst/>
                          <a:latin typeface="Calibri" panose="020F0502020204030204" pitchFamily="34" charset="0"/>
                        </a:rPr>
                        <a:t>Adults (35-64)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42367181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5511940"/>
                  </a:ext>
                </a:extLst>
              </a:tr>
              <a:tr h="381340">
                <a:tc>
                  <a:txBody>
                    <a:bodyPr/>
                    <a:lstStyle/>
                    <a:p>
                      <a:pPr algn="l" fontAlgn="b"/>
                      <a:r>
                        <a:rPr lang="en-US" sz="1400" b="0" i="0" u="none" strike="noStrike">
                          <a:solidFill>
                            <a:srgbClr val="000000"/>
                          </a:solidFill>
                          <a:effectLst/>
                          <a:latin typeface="Calibri" panose="020F0502020204030204" pitchFamily="34" charset="0"/>
                        </a:rPr>
                        <a:t>Young Adults (25-34)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anose="020F0502020204030204" pitchFamily="34" charset="0"/>
                        </a:rPr>
                        <a:t>30467032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4524787"/>
                  </a:ext>
                </a:extLst>
              </a:tr>
              <a:tr h="381340">
                <a:tc>
                  <a:txBody>
                    <a:bodyPr/>
                    <a:lstStyle/>
                    <a:p>
                      <a:pPr algn="l" fontAlgn="b"/>
                      <a:r>
                        <a:rPr lang="en-US" sz="1400" b="0" i="0" u="none" strike="noStrike">
                          <a:solidFill>
                            <a:srgbClr val="000000"/>
                          </a:solidFill>
                          <a:effectLst/>
                          <a:latin typeface="Calibri" panose="020F0502020204030204" pitchFamily="34" charset="0"/>
                        </a:rPr>
                        <a:t>Youth (&lt;25)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11685489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9756082"/>
                  </a:ext>
                </a:extLst>
              </a:tr>
              <a:tr h="381340">
                <a:tc>
                  <a:txBody>
                    <a:bodyPr/>
                    <a:lstStyle/>
                    <a:p>
                      <a:pPr algn="l" fontAlgn="b"/>
                      <a:r>
                        <a:rPr lang="en-US" sz="1400" b="0" i="0" u="none" strike="noStrike">
                          <a:solidFill>
                            <a:srgbClr val="000000"/>
                          </a:solidFill>
                          <a:effectLst/>
                          <a:latin typeface="Calibri" panose="020F0502020204030204" pitchFamily="34" charset="0"/>
                        </a:rPr>
                        <a:t>Seniors (64+)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307070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7181170"/>
                  </a:ext>
                </a:extLst>
              </a:tr>
              <a:tr h="381340">
                <a:tc>
                  <a:txBody>
                    <a:bodyPr/>
                    <a:lstStyle/>
                    <a:p>
                      <a:pPr algn="l" fontAlgn="b"/>
                      <a:r>
                        <a:rPr lang="en-US" sz="1400" b="1" i="0" u="none" strike="noStrike" dirty="0">
                          <a:solidFill>
                            <a:srgbClr val="000000"/>
                          </a:solidFill>
                          <a:effectLst/>
                          <a:latin typeface="Calibri" panose="020F0502020204030204" pitchFamily="34" charset="0"/>
                        </a:rPr>
                        <a:t>Grand Total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r" fontAlgn="b"/>
                      <a:r>
                        <a:rPr lang="en-US" sz="1400" b="1" i="0" u="none" strike="noStrike" dirty="0">
                          <a:solidFill>
                            <a:srgbClr val="000000"/>
                          </a:solidFill>
                          <a:effectLst/>
                          <a:latin typeface="Calibri" panose="020F0502020204030204" pitchFamily="34" charset="0"/>
                        </a:rPr>
                        <a:t>84826772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616784413"/>
                  </a:ext>
                </a:extLst>
              </a:tr>
            </a:tbl>
          </a:graphicData>
        </a:graphic>
      </p:graphicFrame>
      <p:graphicFrame>
        <p:nvGraphicFramePr>
          <p:cNvPr id="13" name="Chart 12">
            <a:extLst>
              <a:ext uri="{FF2B5EF4-FFF2-40B4-BE49-F238E27FC236}">
                <a16:creationId xmlns:a16="http://schemas.microsoft.com/office/drawing/2014/main" id="{0EEB9091-25CF-48F7-B712-0829FE2A7ED2}"/>
              </a:ext>
            </a:extLst>
          </p:cNvPr>
          <p:cNvGraphicFramePr>
            <a:graphicFrameLocks/>
          </p:cNvGraphicFramePr>
          <p:nvPr>
            <p:extLst>
              <p:ext uri="{D42A27DB-BD31-4B8C-83A1-F6EECF244321}">
                <p14:modId xmlns:p14="http://schemas.microsoft.com/office/powerpoint/2010/main" val="463638178"/>
              </p:ext>
            </p:extLst>
          </p:nvPr>
        </p:nvGraphicFramePr>
        <p:xfrm>
          <a:off x="5475962" y="1518283"/>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a:extLst>
              <a:ext uri="{FF2B5EF4-FFF2-40B4-BE49-F238E27FC236}">
                <a16:creationId xmlns:a16="http://schemas.microsoft.com/office/drawing/2014/main" id="{578DED1A-0829-4F9F-804C-4788EE9475C1}"/>
              </a:ext>
            </a:extLst>
          </p:cNvPr>
          <p:cNvSpPr/>
          <p:nvPr/>
        </p:nvSpPr>
        <p:spPr>
          <a:xfrm>
            <a:off x="989427" y="4773239"/>
            <a:ext cx="10217835" cy="1477328"/>
          </a:xfrm>
          <a:prstGeom prst="rect">
            <a:avLst/>
          </a:prstGeom>
        </p:spPr>
        <p:txBody>
          <a:bodyPr wrap="square">
            <a:spAutoFit/>
          </a:bodyPr>
          <a:lstStyle/>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FINDINGS</a:t>
            </a:r>
          </a:p>
          <a:p>
            <a:pPr marL="285750" indent="-285750">
              <a:buFont typeface="Arial" panose="020B0604020202020204" pitchFamily="34" charset="0"/>
              <a:buChar char="•"/>
            </a:pPr>
            <a:endParaRPr lang="en-US" b="1" i="1" dirty="0">
              <a:latin typeface="Arial" panose="020B0604020202020204" pitchFamily="34" charset="0"/>
              <a:cs typeface="Arial" panose="020B0604020202020204" pitchFamily="34" charset="0"/>
            </a:endParaRPr>
          </a:p>
          <a:p>
            <a:r>
              <a:rPr lang="en-US" dirty="0"/>
              <a:t>This analysis revealed that the sum of revenue increased as the ages increased, got to it’s peak at the age group of Adults and then decreased drastically at the age group of seniors. This means that the age group of Seniors purchased the least while the age group of Adults purchased the most.</a:t>
            </a:r>
          </a:p>
        </p:txBody>
      </p:sp>
    </p:spTree>
    <p:extLst>
      <p:ext uri="{BB962C8B-B14F-4D97-AF65-F5344CB8AC3E}">
        <p14:creationId xmlns:p14="http://schemas.microsoft.com/office/powerpoint/2010/main" val="3505961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2" y="-1501628"/>
            <a:ext cx="11703142"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br>
              <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br>
            <a:r>
              <a:rPr kumimoji="0" lang="en-US" sz="20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t> </a:t>
            </a:r>
            <a:endPar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215444"/>
          </a:xfrm>
          <a:prstGeom prst="rect">
            <a:avLst/>
          </a:prstGeom>
        </p:spPr>
        <p:txBody>
          <a:bodyPr wrap="square" lIns="0" tIns="0" rIns="0" bIns="0" anchor="t">
            <a:spAutoFit/>
          </a:bodyPr>
          <a:lstStyle/>
          <a:p>
            <a:pPr marL="171450" marR="0" lvl="0" indent="-171450" algn="l" defTabSz="914400" rtl="0" eaLnBrk="1" fontAlgn="auto" latinLnBrk="0" hangingPunct="1">
              <a:lnSpc>
                <a:spcPct val="100000"/>
              </a:lnSpc>
              <a:spcBef>
                <a:spcPts val="1200"/>
              </a:spcBef>
              <a:spcAft>
                <a:spcPts val="0"/>
              </a:spcAft>
              <a:buClr>
                <a:srgbClr val="585858"/>
              </a:buClr>
              <a:buSzTx/>
              <a:buFont typeface="Segoe UI Light" panose="020B0502040204020203" pitchFamily="34" charset="0"/>
              <a:buChar char="›"/>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a:t>
            </a:r>
          </a:p>
        </p:txBody>
      </p:sp>
      <p:sp>
        <p:nvSpPr>
          <p:cNvPr id="42" name="Rectangle 41">
            <a:extLst>
              <a:ext uri="{FF2B5EF4-FFF2-40B4-BE49-F238E27FC236}">
                <a16:creationId xmlns:a16="http://schemas.microsoft.com/office/drawing/2014/main" id="{6E783ACB-62DF-4DA3-9240-822BAEA78497}"/>
              </a:ext>
            </a:extLst>
          </p:cNvPr>
          <p:cNvSpPr/>
          <p:nvPr/>
        </p:nvSpPr>
        <p:spPr>
          <a:xfrm>
            <a:off x="7306882" y="4958958"/>
            <a:ext cx="4162870" cy="215444"/>
          </a:xfrm>
          <a:prstGeom prst="rect">
            <a:avLst/>
          </a:prstGeom>
        </p:spPr>
        <p:txBody>
          <a:bodyPr wrap="square" lIns="0" tIns="0" rIns="0" bIns="0" anchor="t">
            <a:spAutoFit/>
          </a:bodyPr>
          <a:lstStyle/>
          <a:p>
            <a:pPr marL="0" marR="0" lvl="0" indent="0" algn="l" defTabSz="914400" rtl="0" eaLnBrk="1" fontAlgn="auto" latinLnBrk="0" hangingPunct="1">
              <a:lnSpc>
                <a:spcPct val="100000"/>
              </a:lnSpc>
              <a:spcBef>
                <a:spcPts val="1200"/>
              </a:spcBef>
              <a:spcAft>
                <a:spcPts val="0"/>
              </a:spcAft>
              <a:buClr>
                <a:srgbClr val="585858"/>
              </a:buClr>
              <a:buSzTx/>
              <a:buFontTx/>
              <a:buNone/>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a:t>
            </a:r>
          </a:p>
        </p:txBody>
      </p:sp>
      <p:sp>
        <p:nvSpPr>
          <p:cNvPr id="3" name="Rectangle 2">
            <a:extLst>
              <a:ext uri="{FF2B5EF4-FFF2-40B4-BE49-F238E27FC236}">
                <a16:creationId xmlns:a16="http://schemas.microsoft.com/office/drawing/2014/main" id="{A0906E1E-456E-456D-A198-44CE98EF3CD6}"/>
              </a:ext>
            </a:extLst>
          </p:cNvPr>
          <p:cNvSpPr/>
          <p:nvPr/>
        </p:nvSpPr>
        <p:spPr>
          <a:xfrm>
            <a:off x="4950814" y="292065"/>
            <a:ext cx="2290371"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lumMod val="75000"/>
                    <a:lumOff val="25000"/>
                  </a:srgbClr>
                </a:solidFill>
                <a:effectLst/>
                <a:uLnTx/>
                <a:uFillTx/>
                <a:latin typeface="Segoe UI Light"/>
                <a:ea typeface="+mn-ea"/>
                <a:cs typeface="+mn-cs"/>
              </a:rPr>
              <a:t>Analytical report</a:t>
            </a:r>
            <a:endParaRPr kumimoji="0" lang="en-US" sz="2400" b="1"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2" name="Google Shape;293;p15">
            <a:extLst>
              <a:ext uri="{FF2B5EF4-FFF2-40B4-BE49-F238E27FC236}">
                <a16:creationId xmlns:a16="http://schemas.microsoft.com/office/drawing/2014/main" id="{E24A87D6-905E-417C-9419-1F61F64B80D6}"/>
              </a:ext>
            </a:extLst>
          </p:cNvPr>
          <p:cNvSpPr txBox="1">
            <a:spLocks/>
          </p:cNvSpPr>
          <p:nvPr/>
        </p:nvSpPr>
        <p:spPr>
          <a:xfrm>
            <a:off x="1314135" y="501561"/>
            <a:ext cx="10803808" cy="1486353"/>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3350" marR="0" lvl="0" indent="0" algn="l" defTabSz="914400" rtl="0" eaLnBrk="1" fontAlgn="auto" latinLnBrk="0" hangingPunct="1">
              <a:lnSpc>
                <a:spcPct val="130000"/>
              </a:lnSpc>
              <a:spcBef>
                <a:spcPts val="0"/>
              </a:spcBef>
              <a:spcAft>
                <a:spcPts val="0"/>
              </a:spcAft>
              <a:buClrTx/>
              <a:buSzPts val="1500"/>
              <a:buNone/>
              <a:tabLst/>
              <a:defRPr/>
            </a:pPr>
            <a:endPar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33350" marR="0" lvl="0" indent="0" algn="l" defTabSz="914400" rtl="0" eaLnBrk="1" fontAlgn="auto" latinLnBrk="0" hangingPunct="1">
              <a:lnSpc>
                <a:spcPct val="130000"/>
              </a:lnSpc>
              <a:spcBef>
                <a:spcPts val="0"/>
              </a:spcBef>
              <a:spcAft>
                <a:spcPts val="0"/>
              </a:spcAft>
              <a:buClrTx/>
              <a:buSzPts val="1500"/>
              <a:buNone/>
              <a:tabLst/>
              <a:defRPr/>
            </a:pPr>
            <a:r>
              <a:rPr kumimoji="0" lang="en-US"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  Which product </a:t>
            </a:r>
            <a:r>
              <a:rPr lang="en-US" dirty="0">
                <a:solidFill>
                  <a:srgbClr val="000000"/>
                </a:solidFill>
                <a:latin typeface="Arial" panose="020B0604020202020204" pitchFamily="34" charset="0"/>
                <a:cs typeface="Arial" panose="020B0604020202020204" pitchFamily="34" charset="0"/>
              </a:rPr>
              <a:t>category </a:t>
            </a:r>
            <a:r>
              <a:rPr kumimoji="0" lang="en-US"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generates the highest revenue?</a:t>
            </a:r>
          </a:p>
          <a:p>
            <a:pPr marL="133350" marR="0" lvl="0" indent="0" algn="l" defTabSz="914400" rtl="0" eaLnBrk="1" fontAlgn="auto" latinLnBrk="0" hangingPunct="1">
              <a:lnSpc>
                <a:spcPct val="130000"/>
              </a:lnSpc>
              <a:spcBef>
                <a:spcPts val="0"/>
              </a:spcBef>
              <a:spcAft>
                <a:spcPts val="0"/>
              </a:spcAft>
              <a:buClrTx/>
              <a:buSzPts val="1500"/>
              <a:buNone/>
              <a:tabLst/>
              <a:defRPr/>
            </a:pP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33350" marR="0" lvl="0" indent="0" algn="l" defTabSz="914400" rtl="0" eaLnBrk="1" fontAlgn="auto" latinLnBrk="0" hangingPunct="1">
              <a:lnSpc>
                <a:spcPct val="130000"/>
              </a:lnSpc>
              <a:spcBef>
                <a:spcPts val="0"/>
              </a:spcBef>
              <a:spcAft>
                <a:spcPts val="0"/>
              </a:spcAft>
              <a:buClrTx/>
              <a:buSzPts val="1500"/>
              <a:buFont typeface="Arial" panose="020B0604020202020204" pitchFamily="34" charset="0"/>
              <a:buNone/>
              <a:tabLst/>
              <a:defRPr/>
            </a:pPr>
            <a:endParaRPr kumimoji="0" lang="en-US" sz="3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aphicFrame>
        <p:nvGraphicFramePr>
          <p:cNvPr id="2" name="Table 1">
            <a:extLst>
              <a:ext uri="{FF2B5EF4-FFF2-40B4-BE49-F238E27FC236}">
                <a16:creationId xmlns:a16="http://schemas.microsoft.com/office/drawing/2014/main" id="{DB847300-4F37-463E-AE98-AA95BC1BB293}"/>
              </a:ext>
            </a:extLst>
          </p:cNvPr>
          <p:cNvGraphicFramePr>
            <a:graphicFrameLocks noGrp="1"/>
          </p:cNvGraphicFramePr>
          <p:nvPr>
            <p:extLst>
              <p:ext uri="{D42A27DB-BD31-4B8C-83A1-F6EECF244321}">
                <p14:modId xmlns:p14="http://schemas.microsoft.com/office/powerpoint/2010/main" val="2874235682"/>
              </p:ext>
            </p:extLst>
          </p:nvPr>
        </p:nvGraphicFramePr>
        <p:xfrm>
          <a:off x="1314135" y="2634157"/>
          <a:ext cx="3018714" cy="1795230"/>
        </p:xfrm>
        <a:graphic>
          <a:graphicData uri="http://schemas.openxmlformats.org/drawingml/2006/table">
            <a:tbl>
              <a:tblPr/>
              <a:tblGrid>
                <a:gridCol w="1770116">
                  <a:extLst>
                    <a:ext uri="{9D8B030D-6E8A-4147-A177-3AD203B41FA5}">
                      <a16:colId xmlns:a16="http://schemas.microsoft.com/office/drawing/2014/main" val="795192558"/>
                    </a:ext>
                  </a:extLst>
                </a:gridCol>
                <a:gridCol w="1248598">
                  <a:extLst>
                    <a:ext uri="{9D8B030D-6E8A-4147-A177-3AD203B41FA5}">
                      <a16:colId xmlns:a16="http://schemas.microsoft.com/office/drawing/2014/main" val="2886821169"/>
                    </a:ext>
                  </a:extLst>
                </a:gridCol>
              </a:tblGrid>
              <a:tr h="359046">
                <a:tc>
                  <a:txBody>
                    <a:bodyPr/>
                    <a:lstStyle/>
                    <a:p>
                      <a:pPr algn="l" fontAlgn="b"/>
                      <a:r>
                        <a:rPr lang="en-US" sz="1400" b="1" i="0" u="none" strike="noStrike" dirty="0">
                          <a:solidFill>
                            <a:srgbClr val="000000"/>
                          </a:solidFill>
                          <a:effectLst/>
                          <a:latin typeface="Calibri" panose="020F0502020204030204" pitchFamily="34" charset="0"/>
                        </a:rPr>
                        <a:t>Row Labels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r>
                        <a:rPr lang="en-US" sz="1400" b="1" i="0" u="none" strike="noStrike" dirty="0">
                          <a:solidFill>
                            <a:srgbClr val="000000"/>
                          </a:solidFill>
                          <a:effectLst/>
                          <a:latin typeface="Calibri" panose="020F0502020204030204" pitchFamily="34" charset="0"/>
                        </a:rPr>
                        <a:t>Sum of Revenue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2071211477"/>
                  </a:ext>
                </a:extLst>
              </a:tr>
              <a:tr h="359046">
                <a:tc>
                  <a:txBody>
                    <a:bodyPr/>
                    <a:lstStyle/>
                    <a:p>
                      <a:pPr algn="l" fontAlgn="b"/>
                      <a:r>
                        <a:rPr lang="en-US" sz="1600" b="0" i="0" u="none" strike="noStrike" dirty="0">
                          <a:solidFill>
                            <a:srgbClr val="000000"/>
                          </a:solidFill>
                          <a:effectLst/>
                          <a:latin typeface="Calibri" panose="020F0502020204030204" pitchFamily="34" charset="0"/>
                        </a:rPr>
                        <a:t>Bikes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61434484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8454149"/>
                  </a:ext>
                </a:extLst>
              </a:tr>
              <a:tr h="359046">
                <a:tc>
                  <a:txBody>
                    <a:bodyPr/>
                    <a:lstStyle/>
                    <a:p>
                      <a:pPr algn="l" fontAlgn="b"/>
                      <a:r>
                        <a:rPr lang="en-US" sz="1600" b="0" i="0" u="none" strike="noStrike" dirty="0">
                          <a:solidFill>
                            <a:srgbClr val="000000"/>
                          </a:solidFill>
                          <a:effectLst/>
                          <a:latin typeface="Calibri" panose="020F0502020204030204" pitchFamily="34" charset="0"/>
                        </a:rPr>
                        <a:t>Accessories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15022766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6635249"/>
                  </a:ext>
                </a:extLst>
              </a:tr>
              <a:tr h="359046">
                <a:tc>
                  <a:txBody>
                    <a:bodyPr/>
                    <a:lstStyle/>
                    <a:p>
                      <a:pPr algn="l" fontAlgn="b"/>
                      <a:r>
                        <a:rPr lang="en-US" sz="1600" b="0" i="0" u="none" strike="noStrike" dirty="0">
                          <a:solidFill>
                            <a:srgbClr val="000000"/>
                          </a:solidFill>
                          <a:effectLst/>
                          <a:latin typeface="Calibri" panose="020F0502020204030204" pitchFamily="34" charset="0"/>
                        </a:rPr>
                        <a:t>Clothing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8369522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1662829"/>
                  </a:ext>
                </a:extLst>
              </a:tr>
              <a:tr h="359046">
                <a:tc>
                  <a:txBody>
                    <a:bodyPr/>
                    <a:lstStyle/>
                    <a:p>
                      <a:pPr algn="l" fontAlgn="b"/>
                      <a:r>
                        <a:rPr lang="en-US" sz="1800" b="1" i="0" u="none" strike="noStrike" dirty="0">
                          <a:solidFill>
                            <a:srgbClr val="000000"/>
                          </a:solidFill>
                          <a:effectLst/>
                          <a:latin typeface="Calibri" panose="020F0502020204030204" pitchFamily="34" charset="0"/>
                        </a:rPr>
                        <a:t>Grand Total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r" fontAlgn="b"/>
                      <a:r>
                        <a:rPr lang="en-US" sz="1800" b="1" i="0" u="none" strike="noStrike" dirty="0">
                          <a:solidFill>
                            <a:srgbClr val="000000"/>
                          </a:solidFill>
                          <a:effectLst/>
                          <a:latin typeface="Calibri" panose="020F0502020204030204" pitchFamily="34" charset="0"/>
                        </a:rPr>
                        <a:t>84826772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2100054647"/>
                  </a:ext>
                </a:extLst>
              </a:tr>
            </a:tbl>
          </a:graphicData>
        </a:graphic>
      </p:graphicFrame>
      <p:graphicFrame>
        <p:nvGraphicFramePr>
          <p:cNvPr id="13" name="Chart 12">
            <a:extLst>
              <a:ext uri="{FF2B5EF4-FFF2-40B4-BE49-F238E27FC236}">
                <a16:creationId xmlns:a16="http://schemas.microsoft.com/office/drawing/2014/main" id="{1509F33F-0590-4851-94E6-347AA7585877}"/>
              </a:ext>
            </a:extLst>
          </p:cNvPr>
          <p:cNvGraphicFramePr>
            <a:graphicFrameLocks/>
          </p:cNvGraphicFramePr>
          <p:nvPr>
            <p:extLst>
              <p:ext uri="{D42A27DB-BD31-4B8C-83A1-F6EECF244321}">
                <p14:modId xmlns:p14="http://schemas.microsoft.com/office/powerpoint/2010/main" val="136031830"/>
              </p:ext>
            </p:extLst>
          </p:nvPr>
        </p:nvGraphicFramePr>
        <p:xfrm>
          <a:off x="4806569" y="2057400"/>
          <a:ext cx="5000625"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a:extLst>
              <a:ext uri="{FF2B5EF4-FFF2-40B4-BE49-F238E27FC236}">
                <a16:creationId xmlns:a16="http://schemas.microsoft.com/office/drawing/2014/main" id="{2BC1A508-094C-4F3D-B4F4-154323747F5B}"/>
              </a:ext>
            </a:extLst>
          </p:cNvPr>
          <p:cNvSpPr/>
          <p:nvPr/>
        </p:nvSpPr>
        <p:spPr>
          <a:xfrm>
            <a:off x="570983" y="5174402"/>
            <a:ext cx="11245386" cy="1135183"/>
          </a:xfrm>
          <a:prstGeom prst="rect">
            <a:avLst/>
          </a:prstGeom>
        </p:spPr>
        <p:txBody>
          <a:bodyPr wrap="none">
            <a:spAutoFit/>
          </a:bodyPr>
          <a:lstStyle/>
          <a:p>
            <a:pPr marL="476250" indent="-342900">
              <a:lnSpc>
                <a:spcPct val="130000"/>
              </a:lnSpc>
              <a:spcBef>
                <a:spcPts val="0"/>
              </a:spcBef>
              <a:buSzPts val="1500"/>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FINDINGS </a:t>
            </a:r>
          </a:p>
          <a:p>
            <a:pPr marL="476250" indent="-342900">
              <a:lnSpc>
                <a:spcPct val="130000"/>
              </a:lnSpc>
              <a:spcBef>
                <a:spcPts val="0"/>
              </a:spcBef>
              <a:buSzPts val="1500"/>
              <a:buFont typeface="Arial" panose="020B0604020202020204" pitchFamily="34" charset="0"/>
              <a:buChar char="•"/>
            </a:pPr>
            <a:endParaRPr lang="en-US" b="1" i="1" dirty="0">
              <a:latin typeface="Arial" panose="020B0604020202020204" pitchFamily="34" charset="0"/>
              <a:cs typeface="Arial" panose="020B0604020202020204" pitchFamily="34" charset="0"/>
            </a:endParaRPr>
          </a:p>
          <a:p>
            <a:pPr marL="133350">
              <a:lnSpc>
                <a:spcPct val="130000"/>
              </a:lnSpc>
              <a:spcBef>
                <a:spcPts val="0"/>
              </a:spcBef>
              <a:buSzPts val="1500"/>
            </a:pPr>
            <a:r>
              <a:rPr lang="en-US" i="1" dirty="0">
                <a:latin typeface="Arial" panose="020B0604020202020204" pitchFamily="34" charset="0"/>
                <a:cs typeface="Arial" panose="020B0604020202020204" pitchFamily="34" charset="0"/>
              </a:rPr>
              <a:t>From the visualization above, I found “Bikes” to be the product category that generates the highest revenue.</a:t>
            </a:r>
          </a:p>
        </p:txBody>
      </p:sp>
    </p:spTree>
    <p:extLst>
      <p:ext uri="{BB962C8B-B14F-4D97-AF65-F5344CB8AC3E}">
        <p14:creationId xmlns:p14="http://schemas.microsoft.com/office/powerpoint/2010/main" val="63443579"/>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purl.org/dc/elements/1.1/"/>
    <ds:schemaRef ds:uri="71af3243-3dd4-4a8d-8c0d-dd76da1f02a5"/>
    <ds:schemaRef ds:uri="http://schemas.microsoft.com/office/infopath/2007/PartnerControls"/>
    <ds:schemaRef ds:uri="http://schemas.microsoft.com/office/2006/documentManagement/types"/>
    <ds:schemaRef ds:uri="http://purl.org/dc/terms/"/>
    <ds:schemaRef ds:uri="http://schemas.microsoft.com/office/2006/metadata/properties"/>
    <ds:schemaRef ds:uri="16c05727-aa75-4e4a-9b5f-8a80a1165891"/>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922</Words>
  <Application>Microsoft Office PowerPoint</Application>
  <PresentationFormat>Widescreen</PresentationFormat>
  <Paragraphs>284</Paragraphs>
  <Slides>14</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Century Gothic</vt:lpstr>
      <vt:lpstr>Courier New</vt:lpstr>
      <vt:lpstr>Nunito</vt:lpstr>
      <vt:lpstr>Roboto</vt:lpstr>
      <vt:lpstr>Roboto Light</vt:lpstr>
      <vt:lpstr>Segoe UI</vt:lpstr>
      <vt:lpstr>Segoe UI Light</vt:lpstr>
      <vt:lpstr>Office Theme</vt:lpstr>
      <vt:lpstr>BIKE SALES  Analytical Report</vt:lpstr>
      <vt:lpstr>Project analysis slide 2</vt:lpstr>
      <vt:lpstr>PowerPoint Presentation</vt:lpstr>
      <vt:lpstr>Project analysis slide 8</vt:lpstr>
      <vt:lpstr>Project analysis slide 8</vt:lpstr>
      <vt:lpstr>Project analysis slide 8</vt:lpstr>
      <vt:lpstr>Project analysis slide 8</vt:lpstr>
      <vt:lpstr>Project analysis slide 8</vt:lpstr>
      <vt:lpstr>Project analysis slide 8</vt:lpstr>
      <vt:lpstr>Project analysis slide 8</vt:lpstr>
      <vt:lpstr>Project analysis slide 8</vt:lpstr>
      <vt:lpstr>Project analysis slide 8</vt:lpstr>
      <vt:lpstr>Project analysis slide 8</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2023-06-18T00:48:50Z</dcterms:created>
  <dcterms:modified xsi:type="dcterms:W3CDTF">2023-06-19T17:54:03Z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