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8" r:id="rId2"/>
    <p:sldId id="720" r:id="rId3"/>
    <p:sldId id="634" r:id="rId4"/>
    <p:sldId id="714" r:id="rId5"/>
    <p:sldId id="715" r:id="rId6"/>
    <p:sldId id="716" r:id="rId7"/>
    <p:sldId id="717" r:id="rId8"/>
    <p:sldId id="718" r:id="rId9"/>
    <p:sldId id="719" r:id="rId10"/>
    <p:sldId id="721" r:id="rId11"/>
    <p:sldId id="722" r:id="rId12"/>
    <p:sldId id="723" r:id="rId13"/>
    <p:sldId id="725" r:id="rId14"/>
    <p:sldId id="726" r:id="rId15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결과 화면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63527C-8960-4171-8FAA-0F4B9CA6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1" y="2875543"/>
            <a:ext cx="23526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A9F1A-3B38-4FA2-BC4F-0FB28830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1" y="1278601"/>
            <a:ext cx="2352675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C389A-7883-4351-8E9F-6741BA0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1" y="1258077"/>
            <a:ext cx="1678679" cy="217092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1C2515C-A93C-4AFE-9CAE-46DDA5D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08770"/>
              </p:ext>
            </p:extLst>
          </p:nvPr>
        </p:nvGraphicFramePr>
        <p:xfrm>
          <a:off x="5150840" y="1100722"/>
          <a:ext cx="6692368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표시되는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구분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의 상단 영역에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순위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포인트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점수</a:t>
                      </a:r>
                      <a:r>
                        <a:rPr lang="en-US" altLang="ko-KR" sz="1000" dirty="0"/>
                        <a:t>)’</a:t>
                      </a:r>
                      <a:r>
                        <a:rPr lang="ko-KR" altLang="en-US" sz="1000" dirty="0"/>
                        <a:t>가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미니게임에 참여한 사용자들의 순위를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위에서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위까지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상하 스크롤이 되는 것을 보여주기 위하여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영역에 테이블 뷰</a:t>
                      </a:r>
                      <a:r>
                        <a:rPr lang="en-US" altLang="ko-KR" sz="1000" dirty="0"/>
                        <a:t>(Table View)</a:t>
                      </a:r>
                      <a:r>
                        <a:rPr lang="ko-KR" altLang="en-US" sz="1000" dirty="0"/>
                        <a:t> 형식으로 노출되는 템플릿을 말한다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테이블 </a:t>
                      </a:r>
                      <a:r>
                        <a:rPr lang="ko-KR" altLang="en-US" sz="1000" dirty="0" err="1"/>
                        <a:t>뷰란</a:t>
                      </a:r>
                      <a:r>
                        <a:rPr lang="ko-KR" altLang="en-US" sz="1000" dirty="0"/>
                        <a:t> 좌측의 예시처럼 순위가 표시되는 영역에 리스트업 형식으로 </a:t>
                      </a:r>
                      <a:r>
                        <a:rPr lang="ko-KR" altLang="en-US" sz="1000" dirty="0" err="1"/>
                        <a:t>목록화하여</a:t>
                      </a:r>
                      <a:r>
                        <a:rPr lang="ko-KR" altLang="en-US" sz="1000" dirty="0"/>
                        <a:t> 보여주는 것을 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템플릿에는 순위와 점수가 표시되며 사용자 아이콘은 표시되지 않는다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상단 영역에 사용자의 닉네임이 표시된다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사용자의 닉네임은 조이 피트니스 구글 로그인 시 마이 페이지에서 설정한 닉네임을 가져온다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 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사용자의 랭킹 정보가 표시된다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템플릿은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번과 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1EB2A-35F8-4981-87EE-300649418F70}"/>
              </a:ext>
            </a:extLst>
          </p:cNvPr>
          <p:cNvSpPr/>
          <p:nvPr/>
        </p:nvSpPr>
        <p:spPr>
          <a:xfrm>
            <a:off x="666089" y="1277388"/>
            <a:ext cx="2450632" cy="21290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59D286-5964-47F8-81A9-ABCCE85F57AE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4CF88F-25FE-4B5E-930E-BF78316A6E35}"/>
              </a:ext>
            </a:extLst>
          </p:cNvPr>
          <p:cNvSpPr/>
          <p:nvPr/>
        </p:nvSpPr>
        <p:spPr>
          <a:xfrm>
            <a:off x="872455" y="1254794"/>
            <a:ext cx="2186171" cy="1948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4D6839-7F3D-4D9B-9581-FB4FA351757E}"/>
              </a:ext>
            </a:extLst>
          </p:cNvPr>
          <p:cNvSpPr/>
          <p:nvPr/>
        </p:nvSpPr>
        <p:spPr>
          <a:xfrm>
            <a:off x="2975123" y="110320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F9D34-3DDE-40A6-9B8A-F2A7E72E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9" y="1478675"/>
            <a:ext cx="2265821" cy="10779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617728-6C7F-4592-96FC-C7458ACA5EB1}"/>
              </a:ext>
            </a:extLst>
          </p:cNvPr>
          <p:cNvSpPr/>
          <p:nvPr/>
        </p:nvSpPr>
        <p:spPr>
          <a:xfrm>
            <a:off x="705951" y="1479889"/>
            <a:ext cx="2352675" cy="141341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81B979-F825-4CC2-8FDE-F8FDEFA1D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774971"/>
            <a:ext cx="2265821" cy="1547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1AC4F0-858E-4514-9530-99E69AAAB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485032"/>
            <a:ext cx="317025" cy="2769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B0CBEE-F1FC-4036-9BFB-62E14850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1796471"/>
            <a:ext cx="317025" cy="276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18B4C9-3CFD-40E0-9E0B-D344A018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2388892"/>
            <a:ext cx="2265821" cy="1547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640046-7D85-46B5-B909-A949C7D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2410392"/>
            <a:ext cx="317025" cy="2769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CCAD310-9DBF-4523-A676-C190EE3F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081762"/>
            <a:ext cx="2265821" cy="1547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41F67B-AC7A-4EA5-A821-D406341D3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103262"/>
            <a:ext cx="317025" cy="276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8372C8-F9BA-4FF2-9958-329B4419E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694790"/>
            <a:ext cx="2265821" cy="124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71B314-8AED-4877-BC91-12D8C6EF3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716290"/>
            <a:ext cx="317025" cy="1862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C351BF9-99EA-452F-B816-82DB481420CE}"/>
              </a:ext>
            </a:extLst>
          </p:cNvPr>
          <p:cNvSpPr/>
          <p:nvPr/>
        </p:nvSpPr>
        <p:spPr>
          <a:xfrm>
            <a:off x="681758" y="136485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1CE39F-FA0D-4B73-AAB0-C42066274198}"/>
              </a:ext>
            </a:extLst>
          </p:cNvPr>
          <p:cNvSpPr/>
          <p:nvPr/>
        </p:nvSpPr>
        <p:spPr>
          <a:xfrm>
            <a:off x="725158" y="2081994"/>
            <a:ext cx="2352675" cy="3423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9499F1-F5D2-4B1F-B928-FD9564DF1B1D}"/>
              </a:ext>
            </a:extLst>
          </p:cNvPr>
          <p:cNvSpPr/>
          <p:nvPr/>
        </p:nvSpPr>
        <p:spPr>
          <a:xfrm>
            <a:off x="1802442" y="192768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89A75-5BFF-462E-B1C3-C003C9198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3037056"/>
            <a:ext cx="2265821" cy="15472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C9CC17-36E8-44AD-8C66-390831E53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3058556"/>
            <a:ext cx="317025" cy="276985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3E0535-ADB7-479A-9D60-A33172AAA9E5}"/>
              </a:ext>
            </a:extLst>
          </p:cNvPr>
          <p:cNvSpPr/>
          <p:nvPr/>
        </p:nvSpPr>
        <p:spPr>
          <a:xfrm>
            <a:off x="715068" y="2930646"/>
            <a:ext cx="2352675" cy="4048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A10DBB-0126-4830-AB35-6DDE35D4D161}"/>
              </a:ext>
            </a:extLst>
          </p:cNvPr>
          <p:cNvSpPr/>
          <p:nvPr/>
        </p:nvSpPr>
        <p:spPr>
          <a:xfrm>
            <a:off x="2117094" y="2784855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리소스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11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9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656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00FF00"/>
                </a:highlight>
              </a:rPr>
              <a:t>컨셉 </a:t>
            </a:r>
            <a:r>
              <a:rPr lang="en-US" altLang="ko-KR" sz="1200" dirty="0">
                <a:highlight>
                  <a:srgbClr val="00FF00"/>
                </a:highlight>
              </a:rPr>
              <a:t>: </a:t>
            </a:r>
            <a:r>
              <a:rPr lang="ko-KR" altLang="en-US" sz="1200" dirty="0">
                <a:highlight>
                  <a:srgbClr val="00FF00"/>
                </a:highlight>
              </a:rPr>
              <a:t>끝나지 않는 육상 트랙</a:t>
            </a:r>
            <a:endParaRPr lang="en-US" altLang="ko-KR" sz="1200" dirty="0">
              <a:highlight>
                <a:srgbClr val="00FF00"/>
              </a:highlight>
            </a:endParaRPr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캐릭터는 육상 트랙을 달려야 하고 육상트랙 이외의 지역은 잔디 등으로 꾸민다</a:t>
            </a:r>
            <a:r>
              <a:rPr lang="en-US" altLang="ko-KR" sz="1200" dirty="0"/>
              <a:t>. </a:t>
            </a:r>
            <a:r>
              <a:rPr lang="ko-KR" altLang="en-US" sz="1200" dirty="0"/>
              <a:t>전방에 체육관 건물 등을 배치하는 것도 좋을 듯</a:t>
            </a: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r>
              <a:rPr lang="en-US" altLang="ko-KR" sz="1200" dirty="0"/>
              <a:t>&lt;</a:t>
            </a:r>
            <a:r>
              <a:rPr lang="ko-KR" altLang="en-US" sz="1200" dirty="0"/>
              <a:t>필요 리소스</a:t>
            </a:r>
            <a:r>
              <a:rPr lang="en-US" altLang="ko-KR" sz="1200" dirty="0"/>
              <a:t>&gt;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배경</a:t>
            </a:r>
            <a:r>
              <a:rPr lang="en-US" altLang="ko-KR" sz="1200" dirty="0"/>
              <a:t>: (</a:t>
            </a:r>
            <a:r>
              <a:rPr lang="en-US" altLang="ko-KR" sz="1200" dirty="0" err="1"/>
              <a:t>JoyRunBackGround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런 레일 </a:t>
            </a:r>
            <a:r>
              <a:rPr lang="en-US" altLang="ko-KR" sz="1200" dirty="0"/>
              <a:t>: </a:t>
            </a:r>
            <a:r>
              <a:rPr lang="ko-KR" altLang="en-US" sz="1200" dirty="0"/>
              <a:t>육상 레일 </a:t>
            </a:r>
            <a:r>
              <a:rPr lang="en-US" altLang="ko-KR" sz="1200" dirty="0"/>
              <a:t>3</a:t>
            </a:r>
            <a:r>
              <a:rPr lang="ko-KR" altLang="en-US" sz="1200" dirty="0"/>
              <a:t>종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JoyRunRunningTrack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구멍 </a:t>
            </a:r>
            <a:r>
              <a:rPr lang="en-US" altLang="ko-KR" sz="1200" dirty="0"/>
              <a:t>: </a:t>
            </a:r>
            <a:r>
              <a:rPr lang="ko-KR" altLang="en-US" sz="1200" dirty="0"/>
              <a:t>기름 웅덩이 그라운드 오브젝트 또는 </a:t>
            </a:r>
            <a:r>
              <a:rPr lang="ko-KR" altLang="en-US" sz="1200" dirty="0" err="1"/>
              <a:t>파티클</a:t>
            </a:r>
            <a:r>
              <a:rPr lang="ko-KR" altLang="en-US" sz="1200" dirty="0"/>
              <a:t> 활용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JoyRunHole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통나무 </a:t>
            </a:r>
            <a:r>
              <a:rPr lang="en-US" altLang="ko-KR" sz="1200" dirty="0"/>
              <a:t>: </a:t>
            </a:r>
            <a:r>
              <a:rPr lang="ko-KR" altLang="en-US" sz="1200" dirty="0"/>
              <a:t>말그대로 굴러다니는 통나무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JoyRunLog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펀치로 터트리는 풍선</a:t>
            </a:r>
            <a:r>
              <a:rPr lang="en-US" altLang="ko-KR" sz="1200" dirty="0"/>
              <a:t> 2</a:t>
            </a:r>
            <a:r>
              <a:rPr lang="ko-KR" altLang="en-US" sz="1200" dirty="0"/>
              <a:t>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JoyRunBalloonRed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JoyRunBalloonBlue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</a:t>
            </a:r>
            <a:r>
              <a:rPr lang="en-US" altLang="ko-KR" sz="1200" dirty="0"/>
              <a:t>HP </a:t>
            </a:r>
            <a:r>
              <a:rPr lang="ko-KR" altLang="en-US" sz="1200" dirty="0"/>
              <a:t>를 회복하는 수단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JoyRunHeart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부스터 존 </a:t>
            </a:r>
            <a:r>
              <a:rPr lang="en-US" altLang="ko-KR" sz="1200" dirty="0"/>
              <a:t>: </a:t>
            </a:r>
            <a:r>
              <a:rPr lang="ko-KR" altLang="en-US" sz="1200" dirty="0"/>
              <a:t>전방을 향하는 화살표가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 표시된 형태의 그라운드 오브젝트이다</a:t>
            </a:r>
            <a:r>
              <a:rPr lang="en-US" altLang="ko-KR" sz="1200" dirty="0"/>
              <a:t>.(</a:t>
            </a:r>
            <a:r>
              <a:rPr lang="en-US" altLang="ko-KR" sz="1200" dirty="0" err="1"/>
              <a:t>JoyRunBooster</a:t>
            </a:r>
            <a:r>
              <a:rPr lang="en-US" altLang="ko-KR" sz="1200" dirty="0"/>
              <a:t>)</a:t>
            </a:r>
          </a:p>
          <a:p>
            <a:pPr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id="{2DDFA580-79EC-4FA0-88BC-B3F92095B026}"/>
              </a:ext>
            </a:extLst>
          </p:cNvPr>
          <p:cNvSpPr/>
          <p:nvPr/>
        </p:nvSpPr>
        <p:spPr>
          <a:xfrm>
            <a:off x="2872296" y="1645868"/>
            <a:ext cx="494950" cy="124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A428A19-1092-4D65-A2E2-D6D43EC070C0}"/>
              </a:ext>
            </a:extLst>
          </p:cNvPr>
          <p:cNvSpPr/>
          <p:nvPr/>
        </p:nvSpPr>
        <p:spPr>
          <a:xfrm>
            <a:off x="2116121" y="1487875"/>
            <a:ext cx="355662" cy="892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원통형 117">
            <a:extLst>
              <a:ext uri="{FF2B5EF4-FFF2-40B4-BE49-F238E27FC236}">
                <a16:creationId xmlns:a16="http://schemas.microsoft.com/office/drawing/2014/main" id="{D5B9B818-1593-4B6E-98A4-4C6B32585FB7}"/>
              </a:ext>
            </a:extLst>
          </p:cNvPr>
          <p:cNvSpPr/>
          <p:nvPr/>
        </p:nvSpPr>
        <p:spPr>
          <a:xfrm rot="16200000">
            <a:off x="2253506" y="1596517"/>
            <a:ext cx="216046" cy="11000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 목록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9DCFE1A-5218-485C-843F-DD07E76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40663"/>
              </p:ext>
            </p:extLst>
          </p:nvPr>
        </p:nvGraphicFramePr>
        <p:xfrm>
          <a:off x="5150840" y="1100722"/>
          <a:ext cx="6692368" cy="307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잔디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운동장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멀리 보이는 체육관 등으로 이루어진 배경이다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JoyRunBackGround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육상 트랙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라인으로 구성된 육상 트랙이다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트랙 중간 중간에 잡초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돌멩이들을 배치하여 육상 트랙이 지속될 경우 사용자가 느낄 수 있는 지루함을 피할 수 있도록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JoyRunTrack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펀치로 타격 시 터트릴 수 있는 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JoyRunBalloonRed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 err="1"/>
                        <a:t>JoyRunBalloonBlue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구멍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기름 웅덩이를 연상 시키는 구멍이며 그라운드 오브젝트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알피지</a:t>
                      </a:r>
                      <a:r>
                        <a:rPr lang="ko-KR" altLang="en-US" sz="1000" dirty="0"/>
                        <a:t> 게임에서 장판 형태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데미지를 입는다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JoyRunHole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통나무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말 그대로 굴러다니는 통나무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데미지를 입는다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JoyRunLog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하트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회복한다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JoyRunHeart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71400C3D-F887-41E1-BC3A-E0DAD664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7FBFD2-D8D8-4114-A332-1B50DC63C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AF253E5-FB20-4FC0-B802-3D88BEBD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B194D8D7-5481-47C2-B56E-7ABFF6B87D59}"/>
              </a:ext>
            </a:extLst>
          </p:cNvPr>
          <p:cNvSpPr/>
          <p:nvPr/>
        </p:nvSpPr>
        <p:spPr>
          <a:xfrm>
            <a:off x="2910101" y="1712179"/>
            <a:ext cx="494950" cy="124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99B5EF-5D26-459D-BEA0-569118E90F9E}"/>
              </a:ext>
            </a:extLst>
          </p:cNvPr>
          <p:cNvSpPr/>
          <p:nvPr/>
        </p:nvSpPr>
        <p:spPr>
          <a:xfrm>
            <a:off x="2047531" y="1657512"/>
            <a:ext cx="355662" cy="892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89F1E2B6-4CB1-44BA-83D1-BC926C397E57}"/>
              </a:ext>
            </a:extLst>
          </p:cNvPr>
          <p:cNvSpPr/>
          <p:nvPr/>
        </p:nvSpPr>
        <p:spPr>
          <a:xfrm rot="16200000">
            <a:off x="2253506" y="1596517"/>
            <a:ext cx="216046" cy="11000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E27D4CC-6DB9-4AE1-85FE-48F0021FB543}"/>
              </a:ext>
            </a:extLst>
          </p:cNvPr>
          <p:cNvSpPr/>
          <p:nvPr/>
        </p:nvSpPr>
        <p:spPr>
          <a:xfrm>
            <a:off x="666089" y="1118909"/>
            <a:ext cx="4151834" cy="2359569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6F09D9-CA55-4E1F-BDBC-BD8F35BAAE73}"/>
              </a:ext>
            </a:extLst>
          </p:cNvPr>
          <p:cNvSpPr/>
          <p:nvPr/>
        </p:nvSpPr>
        <p:spPr>
          <a:xfrm>
            <a:off x="590220" y="1062916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05D23BE-848F-4089-B08A-006FCBB4F053}"/>
              </a:ext>
            </a:extLst>
          </p:cNvPr>
          <p:cNvSpPr/>
          <p:nvPr/>
        </p:nvSpPr>
        <p:spPr>
          <a:xfrm>
            <a:off x="1772269" y="1145722"/>
            <a:ext cx="1876942" cy="208404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D268DB0-5115-4C26-A5ED-DC0141BCC395}"/>
              </a:ext>
            </a:extLst>
          </p:cNvPr>
          <p:cNvSpPr/>
          <p:nvPr/>
        </p:nvSpPr>
        <p:spPr>
          <a:xfrm>
            <a:off x="1735697" y="114572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3C54EFC-8062-4C0F-AB75-CF34B3261274}"/>
              </a:ext>
            </a:extLst>
          </p:cNvPr>
          <p:cNvSpPr/>
          <p:nvPr/>
        </p:nvSpPr>
        <p:spPr>
          <a:xfrm>
            <a:off x="2004969" y="1575503"/>
            <a:ext cx="1437876" cy="29524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412DB4B-A7DA-4730-B47A-DF66B5B603E8}"/>
              </a:ext>
            </a:extLst>
          </p:cNvPr>
          <p:cNvSpPr/>
          <p:nvPr/>
        </p:nvSpPr>
        <p:spPr>
          <a:xfrm>
            <a:off x="1901842" y="1412388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942C0ED-191F-4DAC-AC92-9B5199BAAE7E}"/>
              </a:ext>
            </a:extLst>
          </p:cNvPr>
          <p:cNvSpPr/>
          <p:nvPr/>
        </p:nvSpPr>
        <p:spPr>
          <a:xfrm>
            <a:off x="1811516" y="1970110"/>
            <a:ext cx="1183354" cy="34732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D6E3036-ED5B-4A55-BA5C-FB0B6582EB60}"/>
              </a:ext>
            </a:extLst>
          </p:cNvPr>
          <p:cNvSpPr/>
          <p:nvPr/>
        </p:nvSpPr>
        <p:spPr>
          <a:xfrm>
            <a:off x="1753679" y="183942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순서도: 순차적 액세스 저장소 9">
            <a:extLst>
              <a:ext uri="{FF2B5EF4-FFF2-40B4-BE49-F238E27FC236}">
                <a16:creationId xmlns:a16="http://schemas.microsoft.com/office/drawing/2014/main" id="{CA7D9174-D93A-4899-ADD1-70D5FDA38E92}"/>
              </a:ext>
            </a:extLst>
          </p:cNvPr>
          <p:cNvSpPr/>
          <p:nvPr/>
        </p:nvSpPr>
        <p:spPr>
          <a:xfrm>
            <a:off x="2764481" y="1174209"/>
            <a:ext cx="206366" cy="295241"/>
          </a:xfrm>
          <a:prstGeom prst="flowChartMagnetic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순차적 액세스 저장소 48">
            <a:extLst>
              <a:ext uri="{FF2B5EF4-FFF2-40B4-BE49-F238E27FC236}">
                <a16:creationId xmlns:a16="http://schemas.microsoft.com/office/drawing/2014/main" id="{A68CF00C-F1CB-4B21-947E-1BD68592F34A}"/>
              </a:ext>
            </a:extLst>
          </p:cNvPr>
          <p:cNvSpPr/>
          <p:nvPr/>
        </p:nvSpPr>
        <p:spPr>
          <a:xfrm>
            <a:off x="2543835" y="1162561"/>
            <a:ext cx="206366" cy="295241"/>
          </a:xfrm>
          <a:prstGeom prst="flowChartMagneticTape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63570F5-10EE-4FF7-80E9-01645216BC9F}"/>
              </a:ext>
            </a:extLst>
          </p:cNvPr>
          <p:cNvSpPr/>
          <p:nvPr/>
        </p:nvSpPr>
        <p:spPr>
          <a:xfrm>
            <a:off x="2438638" y="1174209"/>
            <a:ext cx="661752" cy="29524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4A2A6FD-3D1E-4F3A-BB66-5345ED13E0BE}"/>
              </a:ext>
            </a:extLst>
          </p:cNvPr>
          <p:cNvSpPr/>
          <p:nvPr/>
        </p:nvSpPr>
        <p:spPr>
          <a:xfrm>
            <a:off x="3035896" y="1159590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E521A5-43C1-41A8-BDE3-25A41CFB2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5039" y="2010652"/>
            <a:ext cx="349572" cy="22111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50DF994-B20E-4741-A8E1-64D3B3A9E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2262" y="2222973"/>
            <a:ext cx="349572" cy="221119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8DC6C8F-0711-4F6D-9C5D-6218C5E65448}"/>
              </a:ext>
            </a:extLst>
          </p:cNvPr>
          <p:cNvSpPr/>
          <p:nvPr/>
        </p:nvSpPr>
        <p:spPr>
          <a:xfrm>
            <a:off x="3081246" y="1970110"/>
            <a:ext cx="510588" cy="47398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588036C-7B4C-4EAA-9E30-3F78FD15CB3A}"/>
              </a:ext>
            </a:extLst>
          </p:cNvPr>
          <p:cNvSpPr/>
          <p:nvPr/>
        </p:nvSpPr>
        <p:spPr>
          <a:xfrm>
            <a:off x="3461435" y="185984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45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(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모델링 및 애니메이션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)</a:t>
                </a:r>
                <a:endParaRPr lang="ko-KR" altLang="en-US" sz="16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263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존과 사라를 그대로 사용하며 아래의 애니메이션이 필요합니다</a:t>
            </a:r>
            <a:r>
              <a:rPr lang="en-US" altLang="ko-KR" sz="1200" dirty="0"/>
              <a:t>.</a:t>
            </a:r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모든 애니메이션은 </a:t>
            </a:r>
            <a:r>
              <a:rPr lang="en-US" altLang="ko-KR" sz="1200" dirty="0"/>
              <a:t>Start ~ End </a:t>
            </a:r>
            <a:r>
              <a:rPr lang="ko-KR" altLang="en-US" sz="1200" dirty="0"/>
              <a:t>구조로 제작합니다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EEB22-B453-45F0-B5B3-B173188CB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63636" y1="35533" x2="81818" y2="61421"/>
                        <a14:backgroundMark x1="81818" y1="61421" x2="73737" y2="53807"/>
                        <a14:backgroundMark x1="49495" y1="55330" x2="51515" y2="68020"/>
                        <a14:backgroundMark x1="37374" y1="35533" x2="34343" y2="45685"/>
                        <a14:backgroundMark x1="38384" y1="32995" x2="38384" y2="36041"/>
                        <a14:backgroundMark x1="32323" y1="46193" x2="32323" y2="49239"/>
                        <a14:backgroundMark x1="43434" y1="67005" x2="43434" y2="72081"/>
                        <a14:backgroundMark x1="45455" y1="64467" x2="44444" y2="675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7509" y="1360480"/>
            <a:ext cx="942975" cy="18764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B7FE568-B43F-4573-9FC1-06D04574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58309"/>
              </p:ext>
            </p:extLst>
          </p:nvPr>
        </p:nvGraphicFramePr>
        <p:xfrm>
          <a:off x="5150842" y="1796368"/>
          <a:ext cx="6692368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251095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674378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24511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걷기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March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JoyRunWalk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달리기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KneeHigh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JoyRunBattleRun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점프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JumpSquat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 err="1"/>
                        <a:t>BurpeeJump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JoyRunJump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피격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풍선 오브젝트와 부딪혔을 때 나타나는 애니메이션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멈칫하며 양팔을 앞으로 들고 상체가 움츠러드는 애니메이션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JoyRunDamaged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넘어짐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통나무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구멍 오브젝트와 부딪혔을 때 나타나는 애니메이션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걸려서 넘어지거나 미끄러져서 넘어지는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JoyRunStun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사망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캐릭터의 </a:t>
                      </a:r>
                      <a:r>
                        <a:rPr lang="en-US" altLang="ko-KR" sz="1000" dirty="0"/>
                        <a:t>HP 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en-US" altLang="ko-KR" sz="1000" dirty="0"/>
                        <a:t>0 </a:t>
                      </a:r>
                      <a:r>
                        <a:rPr lang="ko-KR" altLang="en-US" sz="1000" dirty="0" err="1"/>
                        <a:t>이되면</a:t>
                      </a:r>
                      <a:r>
                        <a:rPr lang="ko-KR" altLang="en-US" sz="1000" dirty="0"/>
                        <a:t> 발생하는 애니메이션 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두손을</a:t>
                      </a:r>
                      <a:r>
                        <a:rPr lang="ko-KR" altLang="en-US" sz="1000" dirty="0"/>
                        <a:t> 무릎에 대고 </a:t>
                      </a:r>
                      <a:r>
                        <a:rPr lang="ko-KR" altLang="en-US" sz="1000" dirty="0" err="1"/>
                        <a:t>헥헥</a:t>
                      </a:r>
                      <a:r>
                        <a:rPr lang="ko-KR" altLang="en-US" sz="1000" dirty="0"/>
                        <a:t> 거리는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JoyRunDie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3270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출현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스테이지가 시작될 때 캐릭터가 등장하는 애니메이션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약간 앞으로 나오면서 발목과 손목을 풀어준다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JoyRunAppear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96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3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5E6CA-216A-4484-9F7A-B565BB1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D4376918-E0CA-4B7B-AECB-74E789DA9336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9254981-3ABA-4A57-86A1-096C5A9C5991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E547F232-2ACD-4709-8B45-88843E30DB6D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23" name="Rectangle 43">
                <a:extLst>
                  <a:ext uri="{FF2B5EF4-FFF2-40B4-BE49-F238E27FC236}">
                    <a16:creationId xmlns:a16="http://schemas.microsoft.com/office/drawing/2014/main" id="{322B092B-A5FA-4E29-B4CA-63C76B6D439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히스토리</a:t>
                </a:r>
              </a:p>
            </p:txBody>
          </p:sp>
          <p:sp>
            <p:nvSpPr>
              <p:cNvPr id="24" name="Flowchart: Off-page Connector 44">
                <a:extLst>
                  <a:ext uri="{FF2B5EF4-FFF2-40B4-BE49-F238E27FC236}">
                    <a16:creationId xmlns:a16="http://schemas.microsoft.com/office/drawing/2014/main" id="{76F17480-110A-427B-92B9-31935A41AFD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C0D12A7-3C12-4D3B-9C52-E5E8489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2476"/>
              </p:ext>
            </p:extLst>
          </p:nvPr>
        </p:nvGraphicFramePr>
        <p:xfrm>
          <a:off x="301874" y="886687"/>
          <a:ext cx="1154133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7">
                  <a:extLst>
                    <a:ext uri="{9D8B030D-6E8A-4147-A177-3AD203B41FA5}">
                      <a16:colId xmlns:a16="http://schemas.microsoft.com/office/drawing/2014/main" val="3134397536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10092017"/>
                    </a:ext>
                  </a:extLst>
                </a:gridCol>
                <a:gridCol w="9535439">
                  <a:extLst>
                    <a:ext uri="{9D8B030D-6E8A-4147-A177-3AD203B41FA5}">
                      <a16:colId xmlns:a16="http://schemas.microsoft.com/office/drawing/2014/main" val="425739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 작성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8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펀치 속도 변경 내용 추가 및 수정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89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highlight>
                            <a:srgbClr val="00FF00"/>
                          </a:highlight>
                        </a:rPr>
                        <a:t>조이런</a:t>
                      </a:r>
                      <a:r>
                        <a:rPr lang="ko-KR" altLang="en-US" sz="1000" dirty="0">
                          <a:highlight>
                            <a:srgbClr val="00FF00"/>
                          </a:highlight>
                        </a:rPr>
                        <a:t> 리소스 컨셉 수정</a:t>
                      </a:r>
                      <a:endParaRPr lang="en-US" altLang="ko-KR" sz="1000" dirty="0"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80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3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장애물 간의 거리</a:t>
            </a:r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세로</a:t>
            </a:r>
            <a:r>
              <a:rPr lang="en-US" altLang="ko-KR" sz="1200" strike="sngStrike" dirty="0"/>
              <a:t>)</a:t>
            </a:r>
            <a:r>
              <a:rPr lang="ko-KR" altLang="en-US" sz="1200" strike="sngStrike" dirty="0"/>
              <a:t>는 동일하지만 시간이 지날수록 이동속도가 빨라진다</a:t>
            </a:r>
            <a:r>
              <a:rPr lang="en-US" altLang="ko-KR" sz="1200" strike="sngStrike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사용자의 </a:t>
            </a:r>
            <a:r>
              <a:rPr lang="ko-KR" altLang="en-US" sz="1200" dirty="0" err="1">
                <a:solidFill>
                  <a:srgbClr val="0070C0"/>
                </a:solidFill>
              </a:rPr>
              <a:t>양발</a:t>
            </a:r>
            <a:r>
              <a:rPr lang="ko-KR" altLang="en-US" sz="1200" dirty="0">
                <a:solidFill>
                  <a:srgbClr val="0070C0"/>
                </a:solidFill>
              </a:rPr>
              <a:t> 높이와 발을 올렸다 내리는 속도를 체크하여 이동 속도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혹은 화면 스크롤 속도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가 빨라진다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사용자의 동작이 없다면 </a:t>
            </a:r>
            <a:r>
              <a:rPr lang="en-US" altLang="ko-KR" sz="1200" dirty="0">
                <a:solidFill>
                  <a:srgbClr val="0070C0"/>
                </a:solidFill>
              </a:rPr>
              <a:t>default </a:t>
            </a:r>
            <a:r>
              <a:rPr lang="ko-KR" altLang="en-US" sz="1200" dirty="0">
                <a:solidFill>
                  <a:srgbClr val="0070C0"/>
                </a:solidFill>
              </a:rPr>
              <a:t>속도 최하 속도로 화면이 스크롤된다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장애물은 좌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우 이동을 통해서 피할 수도 있고 두 발 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점프</a:t>
            </a:r>
            <a:r>
              <a:rPr lang="ko-KR" altLang="en-US" sz="1200" dirty="0">
                <a:solidFill>
                  <a:srgbClr val="0070C0"/>
                </a:solidFill>
              </a:rPr>
              <a:t>를 통해서도 회피할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나무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구덩이 등 하단에 깔리는 장애물은 좌우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이동 및 점프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 회피한다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단 상단에 풍선 오브젝트는 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펀치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통해서 터트릴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330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.(</a:t>
            </a:r>
            <a:r>
              <a:rPr lang="ko-KR" altLang="en-US" sz="1200" dirty="0"/>
              <a:t>사용자 좌우</a:t>
            </a:r>
            <a:r>
              <a:rPr lang="en-US" altLang="ko-KR" sz="1200" dirty="0"/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전면 스크린에 </a:t>
            </a: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스냅샷 캐릭터라고 명명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를 표시해주고 사용자의 발 속도에 따라 스냅샷 캐릭터의 애니메이션 속도가 변경된다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사용자가 점프를 하면 점프를 한다</a:t>
            </a:r>
            <a:r>
              <a:rPr lang="en-US" altLang="ko-KR" sz="1200" dirty="0">
                <a:solidFill>
                  <a:srgbClr val="0070C0"/>
                </a:solidFill>
              </a:rPr>
              <a:t>.(R&amp;D </a:t>
            </a:r>
            <a:r>
              <a:rPr lang="ko-KR" altLang="en-US" sz="1200" dirty="0">
                <a:solidFill>
                  <a:srgbClr val="0070C0"/>
                </a:solidFill>
              </a:rPr>
              <a:t>필요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캐릭터는 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사라 레퍼런스 캐릭터를 사용한다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291935" y="4710505"/>
            <a:ext cx="1268981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1681563" y="4215475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3B4-B6F2-41BA-A4B5-55AD574E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6" b="89933" l="9843" r="89933">
                        <a14:foregroundMark x1="45414" y1="9843" x2="48770" y2="9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997" y="2244121"/>
            <a:ext cx="1156301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535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 / 2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1, 2, 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03895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530998"/>
            <a:ext cx="5037063" cy="28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28990</TotalTime>
  <Words>1380</Words>
  <Application>Microsoft Office PowerPoint</Application>
  <PresentationFormat>와이드스크린</PresentationFormat>
  <Paragraphs>279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문 상윤</cp:lastModifiedBy>
  <cp:revision>911</cp:revision>
  <cp:lastPrinted>2018-12-27T04:49:56Z</cp:lastPrinted>
  <dcterms:created xsi:type="dcterms:W3CDTF">2018-06-14T06:54:43Z</dcterms:created>
  <dcterms:modified xsi:type="dcterms:W3CDTF">2020-07-24T02:43:22Z</dcterms:modified>
</cp:coreProperties>
</file>