
<file path=[Content_Types].xml><?xml version="1.0" encoding="utf-8"?>
<Types xmlns="http://schemas.openxmlformats.org/package/2006/content-types">
  <Default ContentType="application/x-fontdata" Extension="fntdata"/>
  <Default ContentType="image/gif" Extension="gif"/>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bril Fatface" charset="1" panose="02000503000000020003"/>
      <p:regular r:id="rId10"/>
    </p:embeddedFont>
    <p:embeddedFont>
      <p:font typeface="Abril Fatface Italics" charset="1" panose="020005030000000200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28" Target="slides/slide17.xml" Type="http://schemas.openxmlformats.org/officeDocument/2006/relationships/slide"/><Relationship Id="rId29" Target="slides/slide18.xml" Type="http://schemas.openxmlformats.org/officeDocument/2006/relationships/slide"/><Relationship Id="rId3" Target="viewProps.xml" Type="http://schemas.openxmlformats.org/officeDocument/2006/relationships/viewProps"/><Relationship Id="rId30" Target="slides/slide19.xml" Type="http://schemas.openxmlformats.org/officeDocument/2006/relationships/slide"/><Relationship Id="rId31" Target="slides/slide20.xml" Type="http://schemas.openxmlformats.org/officeDocument/2006/relationships/slide"/><Relationship Id="rId32" Target="slides/slide21.xml" Type="http://schemas.openxmlformats.org/officeDocument/2006/relationships/slide"/><Relationship Id="rId33" Target="slides/slide22.xml" Type="http://schemas.openxmlformats.org/officeDocument/2006/relationships/slide"/><Relationship Id="rId34" Target="slides/slide23.xml" Type="http://schemas.openxmlformats.org/officeDocument/2006/relationships/slide"/><Relationship Id="rId35" Target="slides/slide24.xml" Type="http://schemas.openxmlformats.org/officeDocument/2006/relationships/slide"/><Relationship Id="rId36" Target="slides/slide25.xml" Type="http://schemas.openxmlformats.org/officeDocument/2006/relationships/slide"/><Relationship Id="rId37" Target="slides/slide26.xml" Type="http://schemas.openxmlformats.org/officeDocument/2006/relationships/slide"/><Relationship Id="rId38" Target="slides/slide27.xml" Type="http://schemas.openxmlformats.org/officeDocument/2006/relationships/slide"/><Relationship Id="rId39" Target="slides/slide28.xml" Type="http://schemas.openxmlformats.org/officeDocument/2006/relationships/slide"/><Relationship Id="rId4" Target="theme/theme1.xml" Type="http://schemas.openxmlformats.org/officeDocument/2006/relationships/theme"/><Relationship Id="rId40" Target="slides/slide29.xml" Type="http://schemas.openxmlformats.org/officeDocument/2006/relationships/slide"/><Relationship Id="rId41" Target="slides/slide30.xml" Type="http://schemas.openxmlformats.org/officeDocument/2006/relationships/slide"/><Relationship Id="rId42" Target="slides/slide31.xml" Type="http://schemas.openxmlformats.org/officeDocument/2006/relationships/slide"/><Relationship Id="rId43" Target="slides/slide32.xml" Type="http://schemas.openxmlformats.org/officeDocument/2006/relationships/slide"/><Relationship Id="rId44" Target="slides/slide33.xml" Type="http://schemas.openxmlformats.org/officeDocument/2006/relationships/slide"/><Relationship Id="rId45" Target="slides/slide34.xml" Type="http://schemas.openxmlformats.org/officeDocument/2006/relationships/slide"/><Relationship Id="rId46" Target="slides/slide35.xml" Type="http://schemas.openxmlformats.org/officeDocument/2006/relationships/slide"/><Relationship Id="rId47" Target="slides/slide36.xml" Type="http://schemas.openxmlformats.org/officeDocument/2006/relationships/slide"/><Relationship Id="rId48" Target="slides/slide37.xml" Type="http://schemas.openxmlformats.org/officeDocument/2006/relationships/slide"/><Relationship Id="rId49" Target="slides/slide38.xml" Type="http://schemas.openxmlformats.org/officeDocument/2006/relationships/slide"/><Relationship Id="rId5" Target="tableStyles.xml" Type="http://schemas.openxmlformats.org/officeDocument/2006/relationships/tableStyles"/><Relationship Id="rId50" Target="slides/slide39.xml" Type="http://schemas.openxmlformats.org/officeDocument/2006/relationships/slide"/><Relationship Id="rId51" Target="slides/slide4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52502" y="-1797179"/>
            <a:ext cx="15735219" cy="13881357"/>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4" id="4"/>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
        <p:nvSpPr>
          <p:cNvPr name="TextBox 5" id="5"/>
          <p:cNvSpPr txBox="true"/>
          <p:nvPr/>
        </p:nvSpPr>
        <p:spPr>
          <a:xfrm rot="0">
            <a:off x="3084028" y="2098187"/>
            <a:ext cx="9764427" cy="4948595"/>
          </a:xfrm>
          <a:prstGeom prst="rect">
            <a:avLst/>
          </a:prstGeom>
        </p:spPr>
        <p:txBody>
          <a:bodyPr anchor="t" rtlCol="false" tIns="0" lIns="0" bIns="0" rIns="0">
            <a:spAutoFit/>
          </a:bodyPr>
          <a:lstStyle/>
          <a:p>
            <a:pPr algn="ctr">
              <a:lnSpc>
                <a:spcPts val="13241"/>
              </a:lnSpc>
            </a:pPr>
            <a:r>
              <a:rPr lang="en-US" sz="9458">
                <a:solidFill>
                  <a:srgbClr val="000000"/>
                </a:solidFill>
                <a:latin typeface="Abril Fatface"/>
              </a:rPr>
              <a:t>WELCOME TO</a:t>
            </a:r>
          </a:p>
          <a:p>
            <a:pPr algn="ctr">
              <a:lnSpc>
                <a:spcPts val="13241"/>
              </a:lnSpc>
            </a:pPr>
            <a:r>
              <a:rPr lang="en-US" sz="9458">
                <a:solidFill>
                  <a:srgbClr val="000000"/>
                </a:solidFill>
                <a:latin typeface="Abril Fatface"/>
              </a:rPr>
              <a:t>TEAM WORK -11</a:t>
            </a:r>
          </a:p>
          <a:p>
            <a:pPr algn="ctr">
              <a:lnSpc>
                <a:spcPts val="13241"/>
              </a:lnSpc>
              <a:spcBef>
                <a:spcPct val="0"/>
              </a:spcBef>
            </a:pPr>
            <a:r>
              <a:rPr lang="en-US" sz="9458">
                <a:solidFill>
                  <a:srgbClr val="000000"/>
                </a:solidFill>
                <a:latin typeface="Abril Fatface"/>
              </a:rPr>
              <a: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333473"/>
            <a:ext cx="18288000" cy="7633335"/>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5. Which of the following directive displays the SassScript expression value as fatal error?</a:t>
            </a:r>
          </a:p>
          <a:p>
            <a:pPr algn="ctr">
              <a:lnSpc>
                <a:spcPts val="5040"/>
              </a:lnSpc>
              <a:spcBef>
                <a:spcPct val="0"/>
              </a:spcBef>
            </a:pPr>
          </a:p>
          <a:p>
            <a:pPr algn="ctr">
              <a:lnSpc>
                <a:spcPts val="5040"/>
              </a:lnSpc>
              <a:spcBef>
                <a:spcPct val="0"/>
              </a:spcBef>
            </a:pPr>
          </a:p>
          <a:p>
            <a:pPr algn="ctr">
              <a:lnSpc>
                <a:spcPts val="5040"/>
              </a:lnSpc>
              <a:spcBef>
                <a:spcPct val="0"/>
              </a:spcBef>
            </a:pPr>
            <a:r>
              <a:rPr lang="en-US" sz="3600">
                <a:solidFill>
                  <a:srgbClr val="0CC0DF"/>
                </a:solidFill>
                <a:latin typeface="Abril Fatface"/>
              </a:rPr>
              <a:t>5. Aşağıdaki yönergelerden hangisi SassScript ifade değerini önemli hata olarak görüntüler?</a:t>
            </a:r>
          </a:p>
          <a:p>
            <a:pPr algn="ctr">
              <a:lnSpc>
                <a:spcPts val="5040"/>
              </a:lnSpc>
              <a:spcBef>
                <a:spcPct val="0"/>
              </a:spcBef>
            </a:pPr>
          </a:p>
          <a:p>
            <a:pPr algn="ctr">
              <a:lnSpc>
                <a:spcPts val="5040"/>
              </a:lnSpc>
              <a:spcBef>
                <a:spcPct val="0"/>
              </a:spcBef>
            </a:pPr>
          </a:p>
          <a:p>
            <a:pPr algn="ctr">
              <a:lnSpc>
                <a:spcPts val="5040"/>
              </a:lnSpc>
              <a:spcBef>
                <a:spcPct val="0"/>
              </a:spcBef>
            </a:pPr>
            <a:r>
              <a:rPr lang="en-US" sz="3600">
                <a:solidFill>
                  <a:srgbClr val="000000"/>
                </a:solidFill>
                <a:latin typeface="Abril Fatface"/>
              </a:rPr>
              <a:t>A. @error</a:t>
            </a:r>
          </a:p>
          <a:p>
            <a:pPr algn="ctr">
              <a:lnSpc>
                <a:spcPts val="5040"/>
              </a:lnSpc>
              <a:spcBef>
                <a:spcPct val="0"/>
              </a:spcBef>
            </a:pPr>
            <a:r>
              <a:rPr lang="en-US" sz="3600">
                <a:solidFill>
                  <a:srgbClr val="000000"/>
                </a:solidFill>
                <a:latin typeface="Abril Fatface"/>
              </a:rPr>
              <a:t>B. @warn</a:t>
            </a:r>
          </a:p>
          <a:p>
            <a:pPr algn="ctr">
              <a:lnSpc>
                <a:spcPts val="5040"/>
              </a:lnSpc>
              <a:spcBef>
                <a:spcPct val="0"/>
              </a:spcBef>
            </a:pPr>
            <a:r>
              <a:rPr lang="en-US" sz="3600">
                <a:solidFill>
                  <a:srgbClr val="000000"/>
                </a:solidFill>
                <a:latin typeface="Abril Fatface"/>
              </a:rPr>
              <a:t>C. @at-root</a:t>
            </a:r>
          </a:p>
          <a:p>
            <a:pPr algn="ctr">
              <a:lnSpc>
                <a:spcPts val="5040"/>
              </a:lnSpc>
              <a:spcBef>
                <a:spcPct val="0"/>
              </a:spcBef>
            </a:pPr>
            <a:r>
              <a:rPr lang="en-US" sz="3600">
                <a:solidFill>
                  <a:srgbClr val="000000"/>
                </a:solidFill>
                <a:latin typeface="Abril Fatface"/>
              </a:rPr>
              <a:t>D. None of the above(</a:t>
            </a:r>
            <a:r>
              <a:rPr lang="en-US" sz="3600">
                <a:solidFill>
                  <a:srgbClr val="0CC0DF"/>
                </a:solidFill>
                <a:latin typeface="Abril Fatface"/>
              </a:rPr>
              <a:t>Hicbiri</a:t>
            </a:r>
            <a:r>
              <a:rPr lang="en-US" sz="3600">
                <a:solidFill>
                  <a:srgbClr val="000000"/>
                </a:solidFill>
                <a:latin typeface="Abril Fatface"/>
              </a:rPr>
              <a: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932770" y="8669861"/>
            <a:ext cx="4460974"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cevap-A</a:t>
            </a:r>
          </a:p>
        </p:txBody>
      </p:sp>
      <p:sp>
        <p:nvSpPr>
          <p:cNvPr name="TextBox 3" id="3"/>
          <p:cNvSpPr txBox="true"/>
          <p:nvPr/>
        </p:nvSpPr>
        <p:spPr>
          <a:xfrm rot="0">
            <a:off x="0" y="78366"/>
            <a:ext cx="18288000" cy="7633335"/>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@error Sass'taki , bir hata mesajı görüntülemek ve Sass derleme işlemini sonlandırmak için kullanılır . SassScript yürütmesi sırasında belirli bir koşul veya ifade karşılanmadığında önemli bir hatayı belirtmek için kullanılabilir.  @error ile karşılaşıldığında derhal derlemeyi durdurur ve çıktıda hata mesajını görüntüler. Bu, Sass kodunda hata ayıklamak ve kritik sorunları belirlemek için yararlı olabilir.</a:t>
            </a:r>
          </a:p>
          <a:p>
            <a:pPr algn="ctr">
              <a:lnSpc>
                <a:spcPts val="5040"/>
              </a:lnSpc>
              <a:spcBef>
                <a:spcPct val="0"/>
              </a:spcBef>
            </a:pPr>
          </a:p>
          <a:p>
            <a:pPr algn="ctr">
              <a:lnSpc>
                <a:spcPts val="5040"/>
              </a:lnSpc>
              <a:spcBef>
                <a:spcPct val="0"/>
              </a:spcBef>
            </a:pPr>
            <a:r>
              <a:rPr lang="en-US" sz="3600">
                <a:solidFill>
                  <a:srgbClr val="000000"/>
                </a:solidFill>
                <a:latin typeface="Abril Fatface"/>
              </a:rPr>
              <a:t> @warn derleme işlemini sonlandırmadan bir uyarı mesajı görüntülemek için kullanılır. Geliştiricilerin, derlemeyi durdurmadan koddaki olası sorunlar veya hatalar için uyarılar vermesine olanak tanır.</a:t>
            </a:r>
          </a:p>
          <a:p>
            <a:pPr algn="ctr">
              <a:lnSpc>
                <a:spcPts val="5040"/>
              </a:lnSpc>
              <a:spcBef>
                <a:spcPct val="0"/>
              </a:spcBef>
            </a:pPr>
          </a:p>
          <a:p>
            <a:pPr algn="ctr">
              <a:lnSpc>
                <a:spcPts val="5040"/>
              </a:lnSpc>
              <a:spcBef>
                <a:spcPct val="0"/>
              </a:spcBef>
            </a:pPr>
            <a:r>
              <a:rPr lang="en-US" sz="3600">
                <a:solidFill>
                  <a:srgbClr val="000000"/>
                </a:solidFill>
                <a:latin typeface="Abril Fatface"/>
              </a:rPr>
              <a:t> @at-root, CSS kurallarının kapsamını kontrol etmek için kullanılır, ancak hata veya uyarıların görüntülenmesiyle doğrudan ilgili değildir.</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668068" y="77036"/>
            <a:ext cx="17271986" cy="9472098"/>
          </a:xfrm>
          <a:prstGeom prst="rect">
            <a:avLst/>
          </a:prstGeom>
        </p:spPr>
        <p:txBody>
          <a:bodyPr anchor="t" rtlCol="false" tIns="0" lIns="0" bIns="0" rIns="0">
            <a:spAutoFit/>
          </a:bodyPr>
          <a:lstStyle/>
          <a:p>
            <a:pPr algn="ctr">
              <a:lnSpc>
                <a:spcPts val="6846"/>
              </a:lnSpc>
              <a:spcBef>
                <a:spcPct val="0"/>
              </a:spcBef>
            </a:pPr>
            <a:r>
              <a:rPr lang="en-US" sz="4890">
                <a:solidFill>
                  <a:srgbClr val="000000"/>
                </a:solidFill>
                <a:latin typeface="Abril Fatface"/>
              </a:rPr>
              <a:t>6. SASS was created by...</a:t>
            </a:r>
          </a:p>
          <a:p>
            <a:pPr algn="ctr">
              <a:lnSpc>
                <a:spcPts val="6846"/>
              </a:lnSpc>
              <a:spcBef>
                <a:spcPct val="0"/>
              </a:spcBef>
            </a:pPr>
          </a:p>
          <a:p>
            <a:pPr algn="ctr">
              <a:lnSpc>
                <a:spcPts val="6846"/>
              </a:lnSpc>
              <a:spcBef>
                <a:spcPct val="0"/>
              </a:spcBef>
            </a:pPr>
            <a:r>
              <a:rPr lang="en-US" sz="4890">
                <a:solidFill>
                  <a:srgbClr val="0CC0DF"/>
                </a:solidFill>
                <a:latin typeface="Abril Fatface"/>
              </a:rPr>
              <a:t>6. SASS tarafından oluşturuldu... </a:t>
            </a:r>
          </a:p>
          <a:p>
            <a:pPr algn="ctr">
              <a:lnSpc>
                <a:spcPts val="6846"/>
              </a:lnSpc>
              <a:spcBef>
                <a:spcPct val="0"/>
              </a:spcBef>
            </a:pPr>
          </a:p>
          <a:p>
            <a:pPr algn="ctr">
              <a:lnSpc>
                <a:spcPts val="6846"/>
              </a:lnSpc>
              <a:spcBef>
                <a:spcPct val="0"/>
              </a:spcBef>
            </a:pPr>
            <a:r>
              <a:rPr lang="en-US" sz="4890">
                <a:solidFill>
                  <a:srgbClr val="000000"/>
                </a:solidFill>
                <a:latin typeface="Abril Fatface"/>
              </a:rPr>
              <a:t>A. Linus Torvalds</a:t>
            </a:r>
          </a:p>
          <a:p>
            <a:pPr algn="ctr">
              <a:lnSpc>
                <a:spcPts val="6846"/>
              </a:lnSpc>
              <a:spcBef>
                <a:spcPct val="0"/>
              </a:spcBef>
            </a:pPr>
          </a:p>
          <a:p>
            <a:pPr algn="ctr">
              <a:lnSpc>
                <a:spcPts val="6846"/>
              </a:lnSpc>
              <a:spcBef>
                <a:spcPct val="0"/>
              </a:spcBef>
            </a:pPr>
            <a:r>
              <a:rPr lang="en-US" sz="4890">
                <a:solidFill>
                  <a:srgbClr val="000000"/>
                </a:solidFill>
                <a:latin typeface="Abril Fatface"/>
              </a:rPr>
              <a:t>B. Brendan Eich</a:t>
            </a:r>
          </a:p>
          <a:p>
            <a:pPr algn="ctr">
              <a:lnSpc>
                <a:spcPts val="6846"/>
              </a:lnSpc>
              <a:spcBef>
                <a:spcPct val="0"/>
              </a:spcBef>
            </a:pPr>
          </a:p>
          <a:p>
            <a:pPr algn="ctr">
              <a:lnSpc>
                <a:spcPts val="6846"/>
              </a:lnSpc>
              <a:spcBef>
                <a:spcPct val="0"/>
              </a:spcBef>
            </a:pPr>
            <a:r>
              <a:rPr lang="en-US" sz="4890">
                <a:solidFill>
                  <a:srgbClr val="000000"/>
                </a:solidFill>
                <a:latin typeface="Abril Fatface"/>
              </a:rPr>
              <a:t>C. Hampton Catlin</a:t>
            </a:r>
          </a:p>
          <a:p>
            <a:pPr algn="ctr">
              <a:lnSpc>
                <a:spcPts val="6846"/>
              </a:lnSpc>
              <a:spcBef>
                <a:spcPct val="0"/>
              </a:spcBef>
            </a:pPr>
          </a:p>
          <a:p>
            <a:pPr algn="ctr">
              <a:lnSpc>
                <a:spcPts val="6846"/>
              </a:lnSpc>
              <a:spcBef>
                <a:spcPct val="0"/>
              </a:spcBef>
            </a:pPr>
            <a:r>
              <a:rPr lang="en-US" sz="4890">
                <a:solidFill>
                  <a:srgbClr val="000000"/>
                </a:solidFill>
                <a:latin typeface="Abril Fatface"/>
              </a:rPr>
              <a:t>D. Guido van Rossum</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31788" y="8669861"/>
            <a:ext cx="4456212"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cevap-C</a:t>
            </a:r>
          </a:p>
        </p:txBody>
      </p:sp>
      <p:sp>
        <p:nvSpPr>
          <p:cNvPr name="TextBox 3" id="3"/>
          <p:cNvSpPr txBox="true"/>
          <p:nvPr/>
        </p:nvSpPr>
        <p:spPr>
          <a:xfrm rot="0">
            <a:off x="1028700" y="1729843"/>
            <a:ext cx="16230600" cy="66463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Hampton Catlin tarafından oluşturulan Sass projesi, 10 Kasım 2006'da duyurulmuştur.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23925"/>
            <a:ext cx="18288000" cy="78873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7. In Sass, which of the following is the correct way to define a variable?</a:t>
            </a:r>
          </a:p>
          <a:p>
            <a:pPr algn="ctr">
              <a:lnSpc>
                <a:spcPts val="7840"/>
              </a:lnSpc>
              <a:spcBef>
                <a:spcPct val="0"/>
              </a:spcBef>
            </a:pPr>
            <a:r>
              <a:rPr lang="en-US" sz="5600">
                <a:solidFill>
                  <a:srgbClr val="0CC0DF"/>
                </a:solidFill>
                <a:latin typeface="Abril Fatface"/>
              </a:rPr>
              <a:t>7. Sass'ta, bir değişkeni tanımlamanın doğru yolu aşağıdakilerden hangisidir?</a:t>
            </a:r>
          </a:p>
          <a:p>
            <a:pPr algn="ctr">
              <a:lnSpc>
                <a:spcPts val="7840"/>
              </a:lnSpc>
              <a:spcBef>
                <a:spcPct val="0"/>
              </a:spcBef>
            </a:pPr>
            <a:r>
              <a:rPr lang="en-US" sz="5600">
                <a:solidFill>
                  <a:srgbClr val="000000"/>
                </a:solidFill>
                <a:latin typeface="Abril Fatface"/>
              </a:rPr>
              <a:t>A. #primary-color: #888;</a:t>
            </a:r>
          </a:p>
          <a:p>
            <a:pPr algn="ctr">
              <a:lnSpc>
                <a:spcPts val="7840"/>
              </a:lnSpc>
              <a:spcBef>
                <a:spcPct val="0"/>
              </a:spcBef>
            </a:pPr>
            <a:r>
              <a:rPr lang="en-US" sz="5600">
                <a:solidFill>
                  <a:srgbClr val="000000"/>
                </a:solidFill>
                <a:latin typeface="Abril Fatface"/>
              </a:rPr>
              <a:t>B. @primary-color: #888;</a:t>
            </a:r>
          </a:p>
          <a:p>
            <a:pPr algn="ctr">
              <a:lnSpc>
                <a:spcPts val="7840"/>
              </a:lnSpc>
              <a:spcBef>
                <a:spcPct val="0"/>
              </a:spcBef>
            </a:pPr>
            <a:r>
              <a:rPr lang="en-US" sz="5600">
                <a:solidFill>
                  <a:srgbClr val="000000"/>
                </a:solidFill>
                <a:latin typeface="Abril Fatface"/>
              </a:rPr>
              <a:t>C. %primary-color: #888;</a:t>
            </a:r>
          </a:p>
          <a:p>
            <a:pPr algn="ctr">
              <a:lnSpc>
                <a:spcPts val="7840"/>
              </a:lnSpc>
              <a:spcBef>
                <a:spcPct val="0"/>
              </a:spcBef>
            </a:pPr>
            <a:r>
              <a:rPr lang="en-US" sz="5600">
                <a:solidFill>
                  <a:srgbClr val="000000"/>
                </a:solidFill>
                <a:latin typeface="Abril Fatface"/>
              </a:rPr>
              <a:t>D. $primary-color: #888;</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669861"/>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0" y="923925"/>
            <a:ext cx="18288000" cy="68967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Sass'ta değişkenler, dolar işareti ($) ve ardından değişken adı, ardından iki nokta üst üste (:) ve ardından değişkene atanan değer kullanılarak tanımlanır. Verilen örnekte, "$primary-color" değişken adıdır ve "#888" ona atanan değerdir. Bu sözdizimi, Sass stil sayfalarınızda kullanılabilecek yeniden kullanılabilir değerler oluşturmanıza olanak tanır.</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62025"/>
            <a:ext cx="18288000" cy="67094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8. Which is the correct syntax to declare a variable "myfonts" assigning the two font names?</a:t>
            </a:r>
          </a:p>
          <a:p>
            <a:pPr algn="ctr">
              <a:lnSpc>
                <a:spcPts val="5040"/>
              </a:lnSpc>
              <a:spcBef>
                <a:spcPct val="0"/>
              </a:spcBef>
            </a:pPr>
          </a:p>
          <a:p>
            <a:pPr algn="ctr">
              <a:lnSpc>
                <a:spcPts val="5040"/>
              </a:lnSpc>
              <a:spcBef>
                <a:spcPct val="0"/>
              </a:spcBef>
            </a:pPr>
            <a:r>
              <a:rPr lang="en-US" sz="3600">
                <a:solidFill>
                  <a:srgbClr val="0CC0DF"/>
                </a:solidFill>
                <a:latin typeface="Abril Fatface"/>
              </a:rPr>
              <a:t>8. İki yazı tipi adını atayan bir "myfonts" değişkenini bildirmek için doğru sözdizimi hangisidir?</a:t>
            </a:r>
          </a:p>
          <a:p>
            <a:pPr algn="ctr">
              <a:lnSpc>
                <a:spcPts val="7840"/>
              </a:lnSpc>
              <a:spcBef>
                <a:spcPct val="0"/>
              </a:spcBef>
            </a:pPr>
          </a:p>
          <a:p>
            <a:pPr algn="ctr">
              <a:lnSpc>
                <a:spcPts val="5040"/>
              </a:lnSpc>
              <a:spcBef>
                <a:spcPct val="0"/>
              </a:spcBef>
            </a:pPr>
            <a:r>
              <a:rPr lang="en-US" sz="3600">
                <a:solidFill>
                  <a:srgbClr val="000000"/>
                </a:solidFill>
                <a:latin typeface="Abril Fatface"/>
              </a:rPr>
              <a:t>A. $myfonts: Helvetica, and sans-serif;</a:t>
            </a:r>
          </a:p>
          <a:p>
            <a:pPr algn="ctr">
              <a:lnSpc>
                <a:spcPts val="5040"/>
              </a:lnSpc>
              <a:spcBef>
                <a:spcPct val="0"/>
              </a:spcBef>
            </a:pPr>
            <a:r>
              <a:rPr lang="en-US" sz="3600">
                <a:solidFill>
                  <a:srgbClr val="000000"/>
                </a:solidFill>
                <a:latin typeface="Abril Fatface"/>
              </a:rPr>
              <a:t>B. $myfonts: Helvetica, sans-serif;</a:t>
            </a:r>
          </a:p>
          <a:p>
            <a:pPr algn="ctr">
              <a:lnSpc>
                <a:spcPts val="5040"/>
              </a:lnSpc>
              <a:spcBef>
                <a:spcPct val="0"/>
              </a:spcBef>
            </a:pPr>
            <a:r>
              <a:rPr lang="en-US" sz="3600">
                <a:solidFill>
                  <a:srgbClr val="000000"/>
                </a:solidFill>
                <a:latin typeface="Abril Fatface"/>
              </a:rPr>
              <a:t>C. $myfonts: "Helvetica, sans-serif";</a:t>
            </a:r>
          </a:p>
          <a:p>
            <a:pPr algn="ctr">
              <a:lnSpc>
                <a:spcPts val="5040"/>
              </a:lnSpc>
              <a:spcBef>
                <a:spcPct val="0"/>
              </a:spcBef>
            </a:pPr>
            <a:r>
              <a:rPr lang="en-US" sz="3600">
                <a:solidFill>
                  <a:srgbClr val="000000"/>
                </a:solidFill>
                <a:latin typeface="Abril Fatface"/>
              </a:rPr>
              <a:t>D. $myfonts: "Helvetica+sans-serif";</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69144" y="8669861"/>
            <a:ext cx="4418856"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cevap-B</a:t>
            </a:r>
          </a:p>
        </p:txBody>
      </p:sp>
      <p:sp>
        <p:nvSpPr>
          <p:cNvPr name="TextBox 3" id="3"/>
          <p:cNvSpPr txBox="true"/>
          <p:nvPr/>
        </p:nvSpPr>
        <p:spPr>
          <a:xfrm rot="0">
            <a:off x="0" y="923925"/>
            <a:ext cx="18288000" cy="422148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Sass'ta, birden çok değer içeren bir değişken bildirirken, değerleri herhangi bir ek tırnak işareti veya simge olmadan virgül kullanarak ayırırsınız. Dolayısıyla bu durumda "Helvetica" ve "sans-serif" iki yazı tipi adıdır ve değişken bildirimi içinde virgülle ayrılırlar.</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23925"/>
            <a:ext cx="18288000" cy="84601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9. Which directive is used to create CSS code that is to be reused throughout the website?</a:t>
            </a:r>
          </a:p>
          <a:p>
            <a:pPr algn="ctr">
              <a:lnSpc>
                <a:spcPts val="6719"/>
              </a:lnSpc>
              <a:spcBef>
                <a:spcPct val="0"/>
              </a:spcBef>
            </a:pPr>
          </a:p>
          <a:p>
            <a:pPr algn="ctr">
              <a:lnSpc>
                <a:spcPts val="6719"/>
              </a:lnSpc>
              <a:spcBef>
                <a:spcPct val="0"/>
              </a:spcBef>
            </a:pPr>
            <a:r>
              <a:rPr lang="en-US" sz="4800">
                <a:solidFill>
                  <a:srgbClr val="0CC0DF"/>
                </a:solidFill>
                <a:latin typeface="Abril Fatface"/>
              </a:rPr>
              <a:t>9. Web sitesinde yeniden kullanılacak CSS kodunu oluşturmak için hangi yönerge kullanılır? </a:t>
            </a:r>
          </a:p>
          <a:p>
            <a:pPr algn="ctr">
              <a:lnSpc>
                <a:spcPts val="6719"/>
              </a:lnSpc>
              <a:spcBef>
                <a:spcPct val="0"/>
              </a:spcBef>
            </a:pPr>
          </a:p>
          <a:p>
            <a:pPr algn="ctr">
              <a:lnSpc>
                <a:spcPts val="6719"/>
              </a:lnSpc>
              <a:spcBef>
                <a:spcPct val="0"/>
              </a:spcBef>
            </a:pPr>
            <a:r>
              <a:rPr lang="en-US" sz="4800">
                <a:solidFill>
                  <a:srgbClr val="000000"/>
                </a:solidFill>
                <a:latin typeface="Abril Fatface"/>
              </a:rPr>
              <a:t>A. @import</a:t>
            </a:r>
          </a:p>
          <a:p>
            <a:pPr algn="ctr">
              <a:lnSpc>
                <a:spcPts val="6719"/>
              </a:lnSpc>
              <a:spcBef>
                <a:spcPct val="0"/>
              </a:spcBef>
            </a:pPr>
            <a:r>
              <a:rPr lang="en-US" sz="4800">
                <a:solidFill>
                  <a:srgbClr val="000000"/>
                </a:solidFill>
                <a:latin typeface="Abril Fatface"/>
              </a:rPr>
              <a:t>B. @define</a:t>
            </a:r>
          </a:p>
          <a:p>
            <a:pPr algn="ctr">
              <a:lnSpc>
                <a:spcPts val="6719"/>
              </a:lnSpc>
              <a:spcBef>
                <a:spcPct val="0"/>
              </a:spcBef>
            </a:pPr>
            <a:r>
              <a:rPr lang="en-US" sz="4800">
                <a:solidFill>
                  <a:srgbClr val="000000"/>
                </a:solidFill>
                <a:latin typeface="Abril Fatface"/>
              </a:rPr>
              <a:t>C. @mixin</a:t>
            </a:r>
          </a:p>
          <a:p>
            <a:pPr algn="ctr">
              <a:lnSpc>
                <a:spcPts val="6719"/>
              </a:lnSpc>
              <a:spcBef>
                <a:spcPct val="0"/>
              </a:spcBef>
            </a:pPr>
            <a:r>
              <a:rPr lang="en-US" sz="4800">
                <a:solidFill>
                  <a:srgbClr val="000000"/>
                </a:solidFill>
                <a:latin typeface="Abril Fatface"/>
              </a:rPr>
              <a:t>D. All of the above</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31788" y="8669861"/>
            <a:ext cx="4456212"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cevap-C</a:t>
            </a:r>
          </a:p>
        </p:txBody>
      </p:sp>
      <p:sp>
        <p:nvSpPr>
          <p:cNvPr name="TextBox 3" id="3"/>
          <p:cNvSpPr txBox="true"/>
          <p:nvPr/>
        </p:nvSpPr>
        <p:spPr>
          <a:xfrm rot="0">
            <a:off x="0" y="962025"/>
            <a:ext cx="18288000" cy="82715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@mixin</a:t>
            </a:r>
          </a:p>
          <a:p>
            <a:pPr algn="ctr">
              <a:lnSpc>
                <a:spcPts val="5040"/>
              </a:lnSpc>
              <a:spcBef>
                <a:spcPct val="0"/>
              </a:spcBef>
            </a:pPr>
          </a:p>
          <a:p>
            <a:pPr algn="ctr">
              <a:lnSpc>
                <a:spcPts val="5040"/>
              </a:lnSpc>
              <a:spcBef>
                <a:spcPct val="0"/>
              </a:spcBef>
            </a:pPr>
            <a:r>
              <a:rPr lang="en-US" sz="3600">
                <a:solidFill>
                  <a:srgbClr val="000000"/>
                </a:solidFill>
                <a:latin typeface="Abril Fatface"/>
              </a:rPr>
              <a:t>Sass'ta @mixiny, yeniden kullanılabilir CSS kodu bloklarını tanımlamak için kullanılır. Karışım, stil sayfalarınızdaki farklı konumlara dahil edilebilecek veya "karıştırılabilecek" bir CSS kuralları ve özellikleri koleksiyonudur. Bir stil kümesini bir kez tanımlamanıza ve bunları kod tabanınız boyunca birden çok kez yeniden kullanmanıza olanak tanır. Karışımlar, onları daha esnek ve özelleştirilebilir hale getirmek için bağımsız değişkenleri kabul edebilir.</a:t>
            </a:r>
          </a:p>
          <a:p>
            <a:pPr algn="ctr">
              <a:lnSpc>
                <a:spcPts val="5040"/>
              </a:lnSpc>
              <a:spcBef>
                <a:spcPct val="0"/>
              </a:spcBef>
            </a:pPr>
          </a:p>
          <a:p>
            <a:pPr algn="ctr">
              <a:lnSpc>
                <a:spcPts val="5040"/>
              </a:lnSpc>
              <a:spcBef>
                <a:spcPct val="0"/>
              </a:spcBef>
            </a:pPr>
            <a:r>
              <a:rPr lang="en-US" sz="3600">
                <a:solidFill>
                  <a:srgbClr val="000000"/>
                </a:solidFill>
                <a:latin typeface="Abril Fatface"/>
              </a:rPr>
              <a:t>Öte yandan @importy, harici Sass veya CSS dosyalarını Sass stil sayfanıza dahil etmek için kullanılır. Kodun yeniden kullanımı için özel olarak kullanılmaz.</a:t>
            </a:r>
          </a:p>
          <a:p>
            <a:pPr algn="ctr">
              <a:lnSpc>
                <a:spcPts val="5040"/>
              </a:lnSpc>
              <a:spcBef>
                <a:spcPct val="0"/>
              </a:spcBef>
            </a:pPr>
          </a:p>
          <a:p>
            <a:pPr algn="ctr">
              <a:lnSpc>
                <a:spcPts val="5040"/>
              </a:lnSpc>
              <a:spcBef>
                <a:spcPct val="0"/>
              </a:spcBef>
            </a:pPr>
            <a:r>
              <a:rPr lang="en-US" sz="3600">
                <a:solidFill>
                  <a:srgbClr val="000000"/>
                </a:solidFill>
                <a:latin typeface="Abril Fatface"/>
              </a:rPr>
              <a:t>@define, Sass'ta geçerli bir direktif değil.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25514" y="-85725"/>
            <a:ext cx="18162486" cy="4713267"/>
          </a:xfrm>
          <a:prstGeom prst="rect">
            <a:avLst/>
          </a:prstGeom>
        </p:spPr>
        <p:txBody>
          <a:bodyPr anchor="t" rtlCol="false" tIns="0" lIns="0" bIns="0" rIns="0">
            <a:spAutoFit/>
          </a:bodyPr>
          <a:lstStyle/>
          <a:p>
            <a:pPr algn="ctr">
              <a:lnSpc>
                <a:spcPts val="6240"/>
              </a:lnSpc>
              <a:spcBef>
                <a:spcPct val="0"/>
              </a:spcBef>
            </a:pPr>
            <a:r>
              <a:rPr lang="en-US" sz="4457">
                <a:solidFill>
                  <a:srgbClr val="000000"/>
                </a:solidFill>
                <a:latin typeface="Abril Fatface"/>
              </a:rPr>
              <a:t>1. Sass is a _____.</a:t>
            </a:r>
          </a:p>
          <a:p>
            <a:pPr algn="ctr">
              <a:lnSpc>
                <a:spcPts val="6240"/>
              </a:lnSpc>
              <a:spcBef>
                <a:spcPct val="0"/>
              </a:spcBef>
            </a:pPr>
          </a:p>
          <a:p>
            <a:pPr algn="ctr">
              <a:lnSpc>
                <a:spcPts val="6240"/>
              </a:lnSpc>
              <a:spcBef>
                <a:spcPct val="0"/>
              </a:spcBef>
            </a:pPr>
            <a:r>
              <a:rPr lang="en-US" sz="4457">
                <a:solidFill>
                  <a:srgbClr val="000000"/>
                </a:solidFill>
                <a:latin typeface="Abril Fatface"/>
              </a:rPr>
              <a:t>A. Scripting language</a:t>
            </a:r>
          </a:p>
          <a:p>
            <a:pPr algn="ctr">
              <a:lnSpc>
                <a:spcPts val="6240"/>
              </a:lnSpc>
              <a:spcBef>
                <a:spcPct val="0"/>
              </a:spcBef>
            </a:pPr>
            <a:r>
              <a:rPr lang="en-US" sz="4457">
                <a:solidFill>
                  <a:srgbClr val="000000"/>
                </a:solidFill>
                <a:latin typeface="Abril Fatface"/>
              </a:rPr>
              <a:t>B. Markup language</a:t>
            </a:r>
          </a:p>
          <a:p>
            <a:pPr algn="ctr">
              <a:lnSpc>
                <a:spcPts val="6240"/>
              </a:lnSpc>
              <a:spcBef>
                <a:spcPct val="0"/>
              </a:spcBef>
            </a:pPr>
            <a:r>
              <a:rPr lang="en-US" sz="4457">
                <a:solidFill>
                  <a:srgbClr val="000000"/>
                </a:solidFill>
                <a:latin typeface="Abril Fatface"/>
              </a:rPr>
              <a:t>C. CSS pre-processor</a:t>
            </a:r>
          </a:p>
          <a:p>
            <a:pPr algn="ctr">
              <a:lnSpc>
                <a:spcPts val="6240"/>
              </a:lnSpc>
              <a:spcBef>
                <a:spcPct val="0"/>
              </a:spcBef>
            </a:pPr>
            <a:r>
              <a:rPr lang="en-US" sz="4457">
                <a:solidFill>
                  <a:srgbClr val="000000"/>
                </a:solidFill>
                <a:latin typeface="Abril Fatface"/>
              </a:rPr>
              <a:t>D. Programming Language</a:t>
            </a:r>
          </a:p>
        </p:txBody>
      </p:sp>
      <p:sp>
        <p:nvSpPr>
          <p:cNvPr name="TextBox 3" id="3"/>
          <p:cNvSpPr txBox="true"/>
          <p:nvPr/>
        </p:nvSpPr>
        <p:spPr>
          <a:xfrm rot="0">
            <a:off x="4918524" y="5299569"/>
            <a:ext cx="8576466" cy="3309927"/>
          </a:xfrm>
          <a:prstGeom prst="rect">
            <a:avLst/>
          </a:prstGeom>
        </p:spPr>
        <p:txBody>
          <a:bodyPr anchor="t" rtlCol="false" tIns="0" lIns="0" bIns="0" rIns="0">
            <a:spAutoFit/>
          </a:bodyPr>
          <a:lstStyle/>
          <a:p>
            <a:pPr algn="ctr">
              <a:lnSpc>
                <a:spcPts val="5880"/>
              </a:lnSpc>
            </a:pPr>
            <a:r>
              <a:rPr lang="en-US" sz="4200">
                <a:solidFill>
                  <a:srgbClr val="0CC0DF"/>
                </a:solidFill>
                <a:latin typeface="Abril Fatface"/>
              </a:rPr>
              <a:t>1-Sass bir_______</a:t>
            </a:r>
          </a:p>
          <a:p>
            <a:pPr algn="ctr">
              <a:lnSpc>
                <a:spcPts val="5146"/>
              </a:lnSpc>
            </a:pPr>
            <a:r>
              <a:rPr lang="en-US" sz="3675">
                <a:solidFill>
                  <a:srgbClr val="0CC0DF"/>
                </a:solidFill>
                <a:latin typeface="Abril Fatface"/>
              </a:rPr>
              <a:t>A. Betik dili </a:t>
            </a:r>
          </a:p>
          <a:p>
            <a:pPr algn="ctr">
              <a:lnSpc>
                <a:spcPts val="5146"/>
              </a:lnSpc>
            </a:pPr>
            <a:r>
              <a:rPr lang="en-US" sz="3675">
                <a:solidFill>
                  <a:srgbClr val="0CC0DF"/>
                </a:solidFill>
                <a:latin typeface="Abril Fatface"/>
              </a:rPr>
              <a:t>B. İşaretleme dili </a:t>
            </a:r>
          </a:p>
          <a:p>
            <a:pPr algn="ctr">
              <a:lnSpc>
                <a:spcPts val="5146"/>
              </a:lnSpc>
            </a:pPr>
            <a:r>
              <a:rPr lang="en-US" sz="3675">
                <a:solidFill>
                  <a:srgbClr val="0CC0DF"/>
                </a:solidFill>
                <a:latin typeface="Abril Fatface"/>
              </a:rPr>
              <a:t>C. CSS ön işlemcisi </a:t>
            </a:r>
          </a:p>
          <a:p>
            <a:pPr algn="ctr">
              <a:lnSpc>
                <a:spcPts val="5146"/>
              </a:lnSpc>
              <a:spcBef>
                <a:spcPct val="0"/>
              </a:spcBef>
            </a:pPr>
            <a:r>
              <a:rPr lang="en-US" sz="3675">
                <a:solidFill>
                  <a:srgbClr val="0CC0DF"/>
                </a:solidFill>
                <a:latin typeface="Abril Fatface"/>
              </a:rPr>
              <a:t>D. Programlama Dili </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52500"/>
            <a:ext cx="18288000" cy="73990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10. Which directive is used to share a set of CSS properties from one selector to another?</a:t>
            </a:r>
          </a:p>
          <a:p>
            <a:pPr algn="ctr">
              <a:lnSpc>
                <a:spcPts val="5880"/>
              </a:lnSpc>
              <a:spcBef>
                <a:spcPct val="0"/>
              </a:spcBef>
            </a:pPr>
          </a:p>
          <a:p>
            <a:pPr algn="ctr">
              <a:lnSpc>
                <a:spcPts val="5880"/>
              </a:lnSpc>
              <a:spcBef>
                <a:spcPct val="0"/>
              </a:spcBef>
            </a:pPr>
            <a:r>
              <a:rPr lang="en-US" sz="4200">
                <a:solidFill>
                  <a:srgbClr val="0CC0DF"/>
                </a:solidFill>
                <a:latin typeface="Abril Fatface"/>
              </a:rPr>
              <a:t>10. Bir CSS özelliği kümesini bir seçiciden diğerine paylaşmak için hangi yönerge kullanılır? </a:t>
            </a:r>
          </a:p>
          <a:p>
            <a:pPr algn="ctr">
              <a:lnSpc>
                <a:spcPts val="5880"/>
              </a:lnSpc>
              <a:spcBef>
                <a:spcPct val="0"/>
              </a:spcBef>
            </a:pPr>
          </a:p>
          <a:p>
            <a:pPr algn="ctr">
              <a:lnSpc>
                <a:spcPts val="5880"/>
              </a:lnSpc>
              <a:spcBef>
                <a:spcPct val="0"/>
              </a:spcBef>
            </a:pPr>
            <a:r>
              <a:rPr lang="en-US" sz="4200">
                <a:solidFill>
                  <a:srgbClr val="000000"/>
                </a:solidFill>
                <a:latin typeface="Abril Fatface"/>
              </a:rPr>
              <a:t>A. @share</a:t>
            </a:r>
          </a:p>
          <a:p>
            <a:pPr algn="ctr">
              <a:lnSpc>
                <a:spcPts val="5880"/>
              </a:lnSpc>
              <a:spcBef>
                <a:spcPct val="0"/>
              </a:spcBef>
            </a:pPr>
            <a:r>
              <a:rPr lang="en-US" sz="4200">
                <a:solidFill>
                  <a:srgbClr val="000000"/>
                </a:solidFill>
                <a:latin typeface="Abril Fatface"/>
              </a:rPr>
              <a:t>B. @import</a:t>
            </a:r>
          </a:p>
          <a:p>
            <a:pPr algn="ctr">
              <a:lnSpc>
                <a:spcPts val="5880"/>
              </a:lnSpc>
              <a:spcBef>
                <a:spcPct val="0"/>
              </a:spcBef>
            </a:pPr>
            <a:r>
              <a:rPr lang="en-US" sz="4200">
                <a:solidFill>
                  <a:srgbClr val="000000"/>
                </a:solidFill>
                <a:latin typeface="Abril Fatface"/>
              </a:rPr>
              <a:t>C. @transfer</a:t>
            </a:r>
          </a:p>
          <a:p>
            <a:pPr algn="ctr">
              <a:lnSpc>
                <a:spcPts val="5880"/>
              </a:lnSpc>
              <a:spcBef>
                <a:spcPct val="0"/>
              </a:spcBef>
            </a:pPr>
            <a:r>
              <a:rPr lang="en-US" sz="4200">
                <a:solidFill>
                  <a:srgbClr val="000000"/>
                </a:solidFill>
                <a:latin typeface="Abril Fatface"/>
              </a:rPr>
              <a:t>D. @extend</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562703"/>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0" y="923925"/>
            <a:ext cx="18288000" cy="50692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Sass'ta @extend, bir seçiciden diğerine bir dizi CSS özelliğini paylaşmak için kullanılır. CSS özelliklerini bir kuraldan diğerine etkili bir şekilde genişleterek, bir seçicinin stillerini başka bir seçiciye devralmanıza olanak tanır. Bu, kod tekrarını azaltmaya ve farklı seçiciler arasında tutarlı stiller sağlamaya yardımcı olabilir</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05644" y="102186"/>
            <a:ext cx="17876712" cy="36842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11. How do you check if a property exists in an object in JavaScript?</a:t>
            </a:r>
          </a:p>
          <a:p>
            <a:pPr algn="ctr">
              <a:lnSpc>
                <a:spcPts val="5880"/>
              </a:lnSpc>
              <a:spcBef>
                <a:spcPct val="0"/>
              </a:spcBef>
            </a:pPr>
            <a:r>
              <a:rPr lang="en-US" sz="4200">
                <a:solidFill>
                  <a:srgbClr val="000000"/>
                </a:solidFill>
                <a:latin typeface="Abril Fatface"/>
              </a:rPr>
              <a:t>A. By using the exist keyword</a:t>
            </a:r>
          </a:p>
          <a:p>
            <a:pPr algn="ctr">
              <a:lnSpc>
                <a:spcPts val="5880"/>
              </a:lnSpc>
              <a:spcBef>
                <a:spcPct val="0"/>
              </a:spcBef>
            </a:pPr>
            <a:r>
              <a:rPr lang="en-US" sz="4200">
                <a:solidFill>
                  <a:srgbClr val="000000"/>
                </a:solidFill>
                <a:latin typeface="Abril Fatface"/>
              </a:rPr>
              <a:t>B. By using the contains keyword</a:t>
            </a:r>
          </a:p>
          <a:p>
            <a:pPr algn="ctr">
              <a:lnSpc>
                <a:spcPts val="5880"/>
              </a:lnSpc>
              <a:spcBef>
                <a:spcPct val="0"/>
              </a:spcBef>
            </a:pPr>
            <a:r>
              <a:rPr lang="en-US" sz="4200">
                <a:solidFill>
                  <a:srgbClr val="000000"/>
                </a:solidFill>
                <a:latin typeface="Abril Fatface"/>
              </a:rPr>
              <a:t>C. By using the hasOwnProperty method</a:t>
            </a:r>
          </a:p>
          <a:p>
            <a:pPr algn="ctr">
              <a:lnSpc>
                <a:spcPts val="5880"/>
              </a:lnSpc>
              <a:spcBef>
                <a:spcPct val="0"/>
              </a:spcBef>
            </a:pPr>
            <a:r>
              <a:rPr lang="en-US" sz="4200">
                <a:solidFill>
                  <a:srgbClr val="000000"/>
                </a:solidFill>
                <a:latin typeface="Abril Fatface"/>
              </a:rPr>
              <a:t>D. By using the isProperty method</a:t>
            </a:r>
          </a:p>
        </p:txBody>
      </p:sp>
      <p:sp>
        <p:nvSpPr>
          <p:cNvPr name="TextBox 3" id="3"/>
          <p:cNvSpPr txBox="true"/>
          <p:nvPr/>
        </p:nvSpPr>
        <p:spPr>
          <a:xfrm rot="0">
            <a:off x="18825" y="5254088"/>
            <a:ext cx="18269175" cy="4427220"/>
          </a:xfrm>
          <a:prstGeom prst="rect">
            <a:avLst/>
          </a:prstGeom>
        </p:spPr>
        <p:txBody>
          <a:bodyPr anchor="t" rtlCol="false" tIns="0" lIns="0" bIns="0" rIns="0">
            <a:spAutoFit/>
          </a:bodyPr>
          <a:lstStyle/>
          <a:p>
            <a:pPr algn="ctr">
              <a:lnSpc>
                <a:spcPts val="5880"/>
              </a:lnSpc>
              <a:spcBef>
                <a:spcPct val="0"/>
              </a:spcBef>
            </a:pPr>
            <a:r>
              <a:rPr lang="en-US" sz="4200">
                <a:solidFill>
                  <a:srgbClr val="0CC0DF"/>
                </a:solidFill>
                <a:latin typeface="Abril Fatface"/>
              </a:rPr>
              <a:t>11. JavaScript'te bir nesnede bir özelliğin var olup olmadığını nasıl kontrol edersiniz?</a:t>
            </a:r>
          </a:p>
          <a:p>
            <a:pPr algn="ctr">
              <a:lnSpc>
                <a:spcPts val="5880"/>
              </a:lnSpc>
              <a:spcBef>
                <a:spcPct val="0"/>
              </a:spcBef>
            </a:pPr>
            <a:r>
              <a:rPr lang="en-US" sz="4200">
                <a:solidFill>
                  <a:srgbClr val="0CC0DF"/>
                </a:solidFill>
                <a:latin typeface="Abril Fatface"/>
              </a:rPr>
              <a:t>A. var olma anahtar sözcüğünü kullanarak </a:t>
            </a:r>
          </a:p>
          <a:p>
            <a:pPr algn="ctr">
              <a:lnSpc>
                <a:spcPts val="5880"/>
              </a:lnSpc>
              <a:spcBef>
                <a:spcPct val="0"/>
              </a:spcBef>
            </a:pPr>
            <a:r>
              <a:rPr lang="en-US" sz="4200">
                <a:solidFill>
                  <a:srgbClr val="0CC0DF"/>
                </a:solidFill>
                <a:latin typeface="Abril Fatface"/>
              </a:rPr>
              <a:t>B. içerir anahtar sözcüğünü kullanarak </a:t>
            </a:r>
          </a:p>
          <a:p>
            <a:pPr algn="ctr">
              <a:lnSpc>
                <a:spcPts val="5880"/>
              </a:lnSpc>
              <a:spcBef>
                <a:spcPct val="0"/>
              </a:spcBef>
            </a:pPr>
            <a:r>
              <a:rPr lang="en-US" sz="4200">
                <a:solidFill>
                  <a:srgbClr val="0CC0DF"/>
                </a:solidFill>
                <a:latin typeface="Abril Fatface"/>
              </a:rPr>
              <a:t>C. hasOwnProperty yöntemini kullanarak </a:t>
            </a:r>
          </a:p>
          <a:p>
            <a:pPr algn="ctr">
              <a:lnSpc>
                <a:spcPts val="5880"/>
              </a:lnSpc>
              <a:spcBef>
                <a:spcPct val="0"/>
              </a:spcBef>
            </a:pPr>
            <a:r>
              <a:rPr lang="en-US" sz="4200">
                <a:solidFill>
                  <a:srgbClr val="0CC0DF"/>
                </a:solidFill>
                <a:latin typeface="Abril Fatface"/>
              </a:rPr>
              <a:t>D. isProperty yöntemini kullanarak </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31788" y="8669861"/>
            <a:ext cx="4456212"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cevap-C</a:t>
            </a:r>
          </a:p>
        </p:txBody>
      </p:sp>
      <p:sp>
        <p:nvSpPr>
          <p:cNvPr name="TextBox 3" id="3"/>
          <p:cNvSpPr txBox="true"/>
          <p:nvPr/>
        </p:nvSpPr>
        <p:spPr>
          <a:xfrm rot="0">
            <a:off x="0" y="2202180"/>
            <a:ext cx="18288000" cy="29413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Yöntem hasOwnProperty, bir nesnenin belirli bir özelliği olup olmadığını belirlemenizi sağlayan, JavaScript nesnelerinde yerleşik bir yöntemdir. trueNesne doğrudan bu özelliğe sahipse, değilse bir boolean değeri döndürür false.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633703" y="268914"/>
            <a:ext cx="16803848" cy="118567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12. How do you access a property of an object in JavaScript?</a:t>
            </a:r>
          </a:p>
          <a:p>
            <a:pPr algn="ctr">
              <a:lnSpc>
                <a:spcPts val="5880"/>
              </a:lnSpc>
              <a:spcBef>
                <a:spcPct val="0"/>
              </a:spcBef>
            </a:pPr>
            <a:r>
              <a:rPr lang="en-US" sz="4200">
                <a:solidFill>
                  <a:srgbClr val="000000"/>
                </a:solidFill>
                <a:latin typeface="Abril Fatface"/>
              </a:rPr>
              <a:t>A. By using square brackets</a:t>
            </a:r>
          </a:p>
          <a:p>
            <a:pPr algn="ctr">
              <a:lnSpc>
                <a:spcPts val="5880"/>
              </a:lnSpc>
              <a:spcBef>
                <a:spcPct val="0"/>
              </a:spcBef>
            </a:pPr>
            <a:r>
              <a:rPr lang="en-US" sz="4200">
                <a:solidFill>
                  <a:srgbClr val="000000"/>
                </a:solidFill>
                <a:latin typeface="Abril Fatface"/>
              </a:rPr>
              <a:t>B. By using the dot notation</a:t>
            </a:r>
          </a:p>
          <a:p>
            <a:pPr algn="ctr">
              <a:lnSpc>
                <a:spcPts val="5880"/>
              </a:lnSpc>
              <a:spcBef>
                <a:spcPct val="0"/>
              </a:spcBef>
            </a:pPr>
            <a:r>
              <a:rPr lang="en-US" sz="4200">
                <a:solidFill>
                  <a:srgbClr val="000000"/>
                </a:solidFill>
                <a:latin typeface="Abril Fatface"/>
              </a:rPr>
              <a:t>C. By using parentheses</a:t>
            </a:r>
          </a:p>
          <a:p>
            <a:pPr algn="ctr">
              <a:lnSpc>
                <a:spcPts val="5880"/>
              </a:lnSpc>
              <a:spcBef>
                <a:spcPct val="0"/>
              </a:spcBef>
            </a:pPr>
            <a:r>
              <a:rPr lang="en-US" sz="4200">
                <a:solidFill>
                  <a:srgbClr val="000000"/>
                </a:solidFill>
                <a:latin typeface="Abril Fatface"/>
              </a:rPr>
              <a:t>D. By using commas</a:t>
            </a:r>
          </a:p>
          <a:p>
            <a:pPr algn="ctr">
              <a:lnSpc>
                <a:spcPts val="5880"/>
              </a:lnSpc>
              <a:spcBef>
                <a:spcPct val="0"/>
              </a:spcBef>
            </a:pPr>
          </a:p>
          <a:p>
            <a:pPr algn="ctr">
              <a:lnSpc>
                <a:spcPts val="5880"/>
              </a:lnSpc>
              <a:spcBef>
                <a:spcPct val="0"/>
              </a:spcBef>
            </a:pPr>
            <a:r>
              <a:rPr lang="en-US" sz="4200">
                <a:solidFill>
                  <a:srgbClr val="0CC0DF"/>
                </a:solidFill>
                <a:latin typeface="Abril Fatface"/>
              </a:rPr>
              <a:t>12. JavaScript'te bir nesnenin özelliğine nasıl erişirsiniz?</a:t>
            </a:r>
          </a:p>
          <a:p>
            <a:pPr algn="ctr">
              <a:lnSpc>
                <a:spcPts val="5880"/>
              </a:lnSpc>
              <a:spcBef>
                <a:spcPct val="0"/>
              </a:spcBef>
            </a:pPr>
            <a:r>
              <a:rPr lang="en-US" sz="4200">
                <a:solidFill>
                  <a:srgbClr val="0CC0DF"/>
                </a:solidFill>
                <a:latin typeface="Abril Fatface"/>
              </a:rPr>
              <a:t>A. Köşeli parantez kullanarak</a:t>
            </a:r>
          </a:p>
          <a:p>
            <a:pPr algn="ctr">
              <a:lnSpc>
                <a:spcPts val="5880"/>
              </a:lnSpc>
              <a:spcBef>
                <a:spcPct val="0"/>
              </a:spcBef>
            </a:pPr>
            <a:r>
              <a:rPr lang="en-US" sz="4200">
                <a:solidFill>
                  <a:srgbClr val="0CC0DF"/>
                </a:solidFill>
                <a:latin typeface="Abril Fatface"/>
              </a:rPr>
              <a:t> B. Nokta gösterimi kullanarak </a:t>
            </a:r>
          </a:p>
          <a:p>
            <a:pPr algn="ctr">
              <a:lnSpc>
                <a:spcPts val="5880"/>
              </a:lnSpc>
              <a:spcBef>
                <a:spcPct val="0"/>
              </a:spcBef>
            </a:pPr>
            <a:r>
              <a:rPr lang="en-US" sz="4200">
                <a:solidFill>
                  <a:srgbClr val="0CC0DF"/>
                </a:solidFill>
                <a:latin typeface="Abril Fatface"/>
              </a:rPr>
              <a:t>C. Parantez kullanarak</a:t>
            </a:r>
          </a:p>
          <a:p>
            <a:pPr algn="ctr">
              <a:lnSpc>
                <a:spcPts val="5880"/>
              </a:lnSpc>
              <a:spcBef>
                <a:spcPct val="0"/>
              </a:spcBef>
            </a:pPr>
            <a:r>
              <a:rPr lang="en-US" sz="4200">
                <a:solidFill>
                  <a:srgbClr val="0CC0DF"/>
                </a:solidFill>
                <a:latin typeface="Abril Fatface"/>
              </a:rPr>
              <a:t> D. Virgül kullanarak</a:t>
            </a: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69144" y="8669861"/>
            <a:ext cx="4418856"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cevap-B</a:t>
            </a:r>
          </a:p>
        </p:txBody>
      </p:sp>
      <p:sp>
        <p:nvSpPr>
          <p:cNvPr name="TextBox 3" id="3"/>
          <p:cNvSpPr txBox="true"/>
          <p:nvPr/>
        </p:nvSpPr>
        <p:spPr>
          <a:xfrm rot="0">
            <a:off x="1934047" y="923925"/>
            <a:ext cx="13936394" cy="49155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JavaScript'te, nokta gösterimini kullanarak bir nesnenin özelliğine erişebilirsiniz. Nesne adını, ardından bir nokta (.) ve ardından erişmek istediğiniz özelliğin adını yazarsınız.</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96520" y="59316"/>
            <a:ext cx="17514540" cy="11228643"/>
          </a:xfrm>
          <a:prstGeom prst="rect">
            <a:avLst/>
          </a:prstGeom>
        </p:spPr>
        <p:txBody>
          <a:bodyPr anchor="t" rtlCol="false" tIns="0" lIns="0" bIns="0" rIns="0">
            <a:spAutoFit/>
          </a:bodyPr>
          <a:lstStyle/>
          <a:p>
            <a:pPr algn="ctr">
              <a:lnSpc>
                <a:spcPts val="6898"/>
              </a:lnSpc>
              <a:spcBef>
                <a:spcPct val="0"/>
              </a:spcBef>
            </a:pPr>
            <a:r>
              <a:rPr lang="en-US" sz="4927">
                <a:solidFill>
                  <a:srgbClr val="000000"/>
                </a:solidFill>
                <a:latin typeface="Abril Fatface"/>
              </a:rPr>
              <a:t>13. How do you delete a property from an object in JavaScript</a:t>
            </a:r>
          </a:p>
          <a:p>
            <a:pPr algn="ctr">
              <a:lnSpc>
                <a:spcPts val="6898"/>
              </a:lnSpc>
              <a:spcBef>
                <a:spcPct val="0"/>
              </a:spcBef>
            </a:pPr>
            <a:r>
              <a:rPr lang="en-US" sz="4927">
                <a:solidFill>
                  <a:srgbClr val="000000"/>
                </a:solidFill>
                <a:latin typeface="Abril Fatface"/>
              </a:rPr>
              <a:t>A. By using the delete keyword</a:t>
            </a:r>
          </a:p>
          <a:p>
            <a:pPr algn="ctr">
              <a:lnSpc>
                <a:spcPts val="6898"/>
              </a:lnSpc>
              <a:spcBef>
                <a:spcPct val="0"/>
              </a:spcBef>
            </a:pPr>
            <a:r>
              <a:rPr lang="en-US" sz="4927">
                <a:solidFill>
                  <a:srgbClr val="000000"/>
                </a:solidFill>
                <a:latin typeface="Abril Fatface"/>
              </a:rPr>
              <a:t>B. By using the remove keyword</a:t>
            </a:r>
          </a:p>
          <a:p>
            <a:pPr algn="ctr">
              <a:lnSpc>
                <a:spcPts val="6898"/>
              </a:lnSpc>
              <a:spcBef>
                <a:spcPct val="0"/>
              </a:spcBef>
            </a:pPr>
            <a:r>
              <a:rPr lang="en-US" sz="4927">
                <a:solidFill>
                  <a:srgbClr val="000000"/>
                </a:solidFill>
                <a:latin typeface="Abril Fatface"/>
              </a:rPr>
              <a:t>C. By setting the property value to null</a:t>
            </a:r>
          </a:p>
          <a:p>
            <a:pPr algn="ctr">
              <a:lnSpc>
                <a:spcPts val="6898"/>
              </a:lnSpc>
              <a:spcBef>
                <a:spcPct val="0"/>
              </a:spcBef>
            </a:pPr>
            <a:r>
              <a:rPr lang="en-US" sz="4927">
                <a:solidFill>
                  <a:srgbClr val="000000"/>
                </a:solidFill>
                <a:latin typeface="Abril Fatface"/>
              </a:rPr>
              <a:t>D. By assigning an empty string to the property</a:t>
            </a:r>
          </a:p>
          <a:p>
            <a:pPr algn="ctr">
              <a:lnSpc>
                <a:spcPts val="6898"/>
              </a:lnSpc>
              <a:spcBef>
                <a:spcPct val="0"/>
              </a:spcBef>
            </a:pPr>
          </a:p>
          <a:p>
            <a:pPr algn="ctr">
              <a:lnSpc>
                <a:spcPts val="6898"/>
              </a:lnSpc>
              <a:spcBef>
                <a:spcPct val="0"/>
              </a:spcBef>
            </a:pPr>
            <a:r>
              <a:rPr lang="en-US" sz="4927">
                <a:solidFill>
                  <a:srgbClr val="0CC0DF"/>
                </a:solidFill>
                <a:latin typeface="Abril Fatface"/>
              </a:rPr>
              <a:t>13. JavaScript'te bir nesneden bir özelliği nasıl silersiniz?</a:t>
            </a:r>
          </a:p>
          <a:p>
            <a:pPr algn="ctr">
              <a:lnSpc>
                <a:spcPts val="6898"/>
              </a:lnSpc>
              <a:spcBef>
                <a:spcPct val="0"/>
              </a:spcBef>
            </a:pPr>
            <a:r>
              <a:rPr lang="en-US" sz="4927">
                <a:solidFill>
                  <a:srgbClr val="0CC0DF"/>
                </a:solidFill>
                <a:latin typeface="Abril Fatface"/>
              </a:rPr>
              <a:t>A. delete anahtar sözcüğünü kullanarak </a:t>
            </a:r>
          </a:p>
          <a:p>
            <a:pPr algn="ctr">
              <a:lnSpc>
                <a:spcPts val="6898"/>
              </a:lnSpc>
              <a:spcBef>
                <a:spcPct val="0"/>
              </a:spcBef>
            </a:pPr>
            <a:r>
              <a:rPr lang="en-US" sz="4927">
                <a:solidFill>
                  <a:srgbClr val="0CC0DF"/>
                </a:solidFill>
                <a:latin typeface="Abril Fatface"/>
              </a:rPr>
              <a:t>B. remove anahtar sözcüğünü kullanarak </a:t>
            </a:r>
          </a:p>
          <a:p>
            <a:pPr algn="ctr">
              <a:lnSpc>
                <a:spcPts val="6898"/>
              </a:lnSpc>
              <a:spcBef>
                <a:spcPct val="0"/>
              </a:spcBef>
            </a:pPr>
            <a:r>
              <a:rPr lang="en-US" sz="4927">
                <a:solidFill>
                  <a:srgbClr val="0CC0DF"/>
                </a:solidFill>
                <a:latin typeface="Abril Fatface"/>
              </a:rPr>
              <a:t>C. Özellik değerini null olarak ayarlayarak </a:t>
            </a:r>
          </a:p>
          <a:p>
            <a:pPr algn="ctr">
              <a:lnSpc>
                <a:spcPts val="6898"/>
              </a:lnSpc>
              <a:spcBef>
                <a:spcPct val="0"/>
              </a:spcBef>
            </a:pPr>
            <a:r>
              <a:rPr lang="en-US" sz="4927">
                <a:solidFill>
                  <a:srgbClr val="0CC0DF"/>
                </a:solidFill>
                <a:latin typeface="Abril Fatface"/>
              </a:rPr>
              <a:t>D. Özelliğe boş bir dize atayarak</a:t>
            </a:r>
          </a:p>
          <a:p>
            <a:pPr algn="ctr">
              <a:lnSpc>
                <a:spcPts val="6898"/>
              </a:lnSpc>
              <a:spcBef>
                <a:spcPct val="0"/>
              </a:spcBef>
            </a:pPr>
          </a:p>
          <a:p>
            <a:pPr algn="ctr">
              <a:lnSpc>
                <a:spcPts val="6898"/>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27026" y="8669861"/>
            <a:ext cx="4460974"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cevap-A</a:t>
            </a:r>
          </a:p>
        </p:txBody>
      </p:sp>
      <p:sp>
        <p:nvSpPr>
          <p:cNvPr name="TextBox 3" id="3"/>
          <p:cNvSpPr txBox="true"/>
          <p:nvPr/>
        </p:nvSpPr>
        <p:spPr>
          <a:xfrm rot="0">
            <a:off x="0" y="-34084"/>
            <a:ext cx="18288000" cy="88849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deleteJavaScript'te, anahtar kelimeyi ve ardından nesne adını ve silmek istediğiniz özelliği kullanarak bir nesneden bir özelliği silebilirsiniz .</a:t>
            </a:r>
          </a:p>
          <a:p>
            <a:pPr algn="ctr">
              <a:lnSpc>
                <a:spcPts val="5880"/>
              </a:lnSpc>
              <a:spcBef>
                <a:spcPct val="0"/>
              </a:spcBef>
            </a:pPr>
          </a:p>
          <a:p>
            <a:pPr algn="ctr">
              <a:lnSpc>
                <a:spcPts val="5880"/>
              </a:lnSpc>
              <a:spcBef>
                <a:spcPct val="0"/>
              </a:spcBef>
            </a:pPr>
          </a:p>
          <a:p>
            <a:pPr algn="ctr">
              <a:lnSpc>
                <a:spcPts val="5880"/>
              </a:lnSpc>
              <a:spcBef>
                <a:spcPct val="0"/>
              </a:spcBef>
            </a:pPr>
            <a:r>
              <a:rPr lang="en-US" sz="4200">
                <a:solidFill>
                  <a:srgbClr val="CB6CE6"/>
                </a:solidFill>
                <a:latin typeface="Abril Fatface"/>
              </a:rPr>
              <a:t>const obj = {</a:t>
            </a:r>
          </a:p>
          <a:p>
            <a:pPr algn="ctr">
              <a:lnSpc>
                <a:spcPts val="5880"/>
              </a:lnSpc>
              <a:spcBef>
                <a:spcPct val="0"/>
              </a:spcBef>
            </a:pPr>
            <a:r>
              <a:rPr lang="en-US" sz="4200">
                <a:solidFill>
                  <a:srgbClr val="CB6CE6"/>
                </a:solidFill>
                <a:latin typeface="Abril Fatface"/>
              </a:rPr>
              <a:t>  name: 'John',</a:t>
            </a:r>
          </a:p>
          <a:p>
            <a:pPr algn="ctr">
              <a:lnSpc>
                <a:spcPts val="5880"/>
              </a:lnSpc>
              <a:spcBef>
                <a:spcPct val="0"/>
              </a:spcBef>
            </a:pPr>
            <a:r>
              <a:rPr lang="en-US" sz="4200">
                <a:solidFill>
                  <a:srgbClr val="CB6CE6"/>
                </a:solidFill>
                <a:latin typeface="Abril Fatface"/>
              </a:rPr>
              <a:t>  age: 25,</a:t>
            </a:r>
          </a:p>
          <a:p>
            <a:pPr algn="ctr">
              <a:lnSpc>
                <a:spcPts val="5880"/>
              </a:lnSpc>
              <a:spcBef>
                <a:spcPct val="0"/>
              </a:spcBef>
            </a:pPr>
            <a:r>
              <a:rPr lang="en-US" sz="4200">
                <a:solidFill>
                  <a:srgbClr val="CB6CE6"/>
                </a:solidFill>
                <a:latin typeface="Abril Fatface"/>
              </a:rPr>
              <a:t>};</a:t>
            </a:r>
          </a:p>
          <a:p>
            <a:pPr algn="ctr">
              <a:lnSpc>
                <a:spcPts val="5880"/>
              </a:lnSpc>
              <a:spcBef>
                <a:spcPct val="0"/>
              </a:spcBef>
            </a:pPr>
          </a:p>
          <a:p>
            <a:pPr algn="ctr">
              <a:lnSpc>
                <a:spcPts val="5880"/>
              </a:lnSpc>
              <a:spcBef>
                <a:spcPct val="0"/>
              </a:spcBef>
            </a:pPr>
            <a:r>
              <a:rPr lang="en-US" sz="4200">
                <a:solidFill>
                  <a:srgbClr val="CB6CE6"/>
                </a:solidFill>
                <a:latin typeface="Abril Fatface"/>
              </a:rPr>
              <a:t>delete obj.name;</a:t>
            </a:r>
          </a:p>
          <a:p>
            <a:pPr algn="ctr">
              <a:lnSpc>
                <a:spcPts val="5880"/>
              </a:lnSpc>
              <a:spcBef>
                <a:spcPct val="0"/>
              </a:spcBef>
            </a:pPr>
          </a:p>
          <a:p>
            <a:pPr algn="ctr">
              <a:lnSpc>
                <a:spcPts val="5880"/>
              </a:lnSpc>
              <a:spcBef>
                <a:spcPct val="0"/>
              </a:spcBef>
            </a:pPr>
            <a:r>
              <a:rPr lang="en-US" sz="4200">
                <a:solidFill>
                  <a:srgbClr val="CB6CE6"/>
                </a:solidFill>
                <a:latin typeface="Abril Fatface"/>
              </a:rPr>
              <a:t>console.log(obj);</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118859"/>
            <a:ext cx="18288000" cy="125996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14. How do you add a new property to an existing object in JavaScript</a:t>
            </a:r>
          </a:p>
          <a:p>
            <a:pPr algn="ctr">
              <a:lnSpc>
                <a:spcPts val="5880"/>
              </a:lnSpc>
              <a:spcBef>
                <a:spcPct val="0"/>
              </a:spcBef>
            </a:pPr>
            <a:r>
              <a:rPr lang="en-US" sz="4200">
                <a:solidFill>
                  <a:srgbClr val="000000"/>
                </a:solidFill>
                <a:latin typeface="Abril Fatface"/>
              </a:rPr>
              <a:t>A. By using the add keyword</a:t>
            </a:r>
          </a:p>
          <a:p>
            <a:pPr algn="ctr">
              <a:lnSpc>
                <a:spcPts val="5880"/>
              </a:lnSpc>
              <a:spcBef>
                <a:spcPct val="0"/>
              </a:spcBef>
            </a:pPr>
            <a:r>
              <a:rPr lang="en-US" sz="4200">
                <a:solidFill>
                  <a:srgbClr val="000000"/>
                </a:solidFill>
                <a:latin typeface="Abril Fatface"/>
              </a:rPr>
              <a:t>B. By using the insert keyword</a:t>
            </a:r>
          </a:p>
          <a:p>
            <a:pPr algn="ctr">
              <a:lnSpc>
                <a:spcPts val="5880"/>
              </a:lnSpc>
              <a:spcBef>
                <a:spcPct val="0"/>
              </a:spcBef>
            </a:pPr>
            <a:r>
              <a:rPr lang="en-US" sz="4200">
                <a:solidFill>
                  <a:srgbClr val="000000"/>
                </a:solidFill>
                <a:latin typeface="Abril Fatface"/>
              </a:rPr>
              <a:t>C. By using the update keyword</a:t>
            </a:r>
          </a:p>
          <a:p>
            <a:pPr algn="ctr">
              <a:lnSpc>
                <a:spcPts val="5880"/>
              </a:lnSpc>
              <a:spcBef>
                <a:spcPct val="0"/>
              </a:spcBef>
            </a:pPr>
            <a:r>
              <a:rPr lang="en-US" sz="4200">
                <a:solidFill>
                  <a:srgbClr val="000000"/>
                </a:solidFill>
                <a:latin typeface="Abril Fatface"/>
              </a:rPr>
              <a:t>D. By assigning a value to a new key</a:t>
            </a:r>
          </a:p>
          <a:p>
            <a:pPr algn="ctr">
              <a:lnSpc>
                <a:spcPts val="5880"/>
              </a:lnSpc>
              <a:spcBef>
                <a:spcPct val="0"/>
              </a:spcBef>
            </a:pPr>
          </a:p>
          <a:p>
            <a:pPr algn="ctr">
              <a:lnSpc>
                <a:spcPts val="5880"/>
              </a:lnSpc>
              <a:spcBef>
                <a:spcPct val="0"/>
              </a:spcBef>
            </a:pPr>
            <a:r>
              <a:rPr lang="en-US" sz="4200">
                <a:solidFill>
                  <a:srgbClr val="0CC0DF"/>
                </a:solidFill>
                <a:latin typeface="Abril Fatface"/>
              </a:rPr>
              <a:t>14. JavaScript'te var olan bir nesneye nasıl yeni bir özellik eklersiniz? </a:t>
            </a:r>
          </a:p>
          <a:p>
            <a:pPr algn="ctr">
              <a:lnSpc>
                <a:spcPts val="5880"/>
              </a:lnSpc>
              <a:spcBef>
                <a:spcPct val="0"/>
              </a:spcBef>
            </a:pPr>
            <a:r>
              <a:rPr lang="en-US" sz="4200">
                <a:solidFill>
                  <a:srgbClr val="0CC0DF"/>
                </a:solidFill>
                <a:latin typeface="Abril Fatface"/>
              </a:rPr>
              <a:t>A. Add anahtar sözcüğünü kullanarak </a:t>
            </a:r>
          </a:p>
          <a:p>
            <a:pPr algn="ctr">
              <a:lnSpc>
                <a:spcPts val="5880"/>
              </a:lnSpc>
              <a:spcBef>
                <a:spcPct val="0"/>
              </a:spcBef>
            </a:pPr>
            <a:r>
              <a:rPr lang="en-US" sz="4200">
                <a:solidFill>
                  <a:srgbClr val="0CC0DF"/>
                </a:solidFill>
                <a:latin typeface="Abril Fatface"/>
              </a:rPr>
              <a:t>B. Insert anahtar sözcüğünü kullanarak </a:t>
            </a:r>
          </a:p>
          <a:p>
            <a:pPr algn="ctr">
              <a:lnSpc>
                <a:spcPts val="5880"/>
              </a:lnSpc>
              <a:spcBef>
                <a:spcPct val="0"/>
              </a:spcBef>
            </a:pPr>
            <a:r>
              <a:rPr lang="en-US" sz="4200">
                <a:solidFill>
                  <a:srgbClr val="0CC0DF"/>
                </a:solidFill>
                <a:latin typeface="Abril Fatface"/>
              </a:rPr>
              <a:t>C. Update anahtar sözcüğünü kullanarak </a:t>
            </a:r>
          </a:p>
          <a:p>
            <a:pPr algn="ctr">
              <a:lnSpc>
                <a:spcPts val="5880"/>
              </a:lnSpc>
              <a:spcBef>
                <a:spcPct val="0"/>
              </a:spcBef>
            </a:pPr>
            <a:r>
              <a:rPr lang="en-US" sz="4200">
                <a:solidFill>
                  <a:srgbClr val="0CC0DF"/>
                </a:solidFill>
                <a:latin typeface="Abril Fatface"/>
              </a:rPr>
              <a:t>D. Yeni bir anahtara değer atayarak </a:t>
            </a: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669861"/>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0" y="-104775"/>
            <a:ext cx="18288000" cy="118510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Mevcut bir nesneye yeni bir özellik eklemek için, nesne içindeki yeni bir anahtara bir değer atayabilirsiniz.</a:t>
            </a:r>
          </a:p>
          <a:p>
            <a:pPr algn="ctr">
              <a:lnSpc>
                <a:spcPts val="6719"/>
              </a:lnSpc>
              <a:spcBef>
                <a:spcPct val="0"/>
              </a:spcBef>
            </a:pPr>
          </a:p>
          <a:p>
            <a:pPr algn="ctr">
              <a:lnSpc>
                <a:spcPts val="6719"/>
              </a:lnSpc>
              <a:spcBef>
                <a:spcPct val="0"/>
              </a:spcBef>
            </a:pPr>
            <a:r>
              <a:rPr lang="en-US" sz="4800">
                <a:solidFill>
                  <a:srgbClr val="CB6CE6"/>
                </a:solidFill>
                <a:latin typeface="Abril Fatface"/>
              </a:rPr>
              <a:t>const person = {</a:t>
            </a:r>
          </a:p>
          <a:p>
            <a:pPr algn="ctr">
              <a:lnSpc>
                <a:spcPts val="6719"/>
              </a:lnSpc>
              <a:spcBef>
                <a:spcPct val="0"/>
              </a:spcBef>
            </a:pPr>
            <a:r>
              <a:rPr lang="en-US" sz="4800">
                <a:solidFill>
                  <a:srgbClr val="CB6CE6"/>
                </a:solidFill>
                <a:latin typeface="Abril Fatface"/>
              </a:rPr>
              <a:t>  name: 'John',</a:t>
            </a:r>
          </a:p>
          <a:p>
            <a:pPr algn="ctr">
              <a:lnSpc>
                <a:spcPts val="6719"/>
              </a:lnSpc>
              <a:spcBef>
                <a:spcPct val="0"/>
              </a:spcBef>
            </a:pPr>
            <a:r>
              <a:rPr lang="en-US" sz="4800">
                <a:solidFill>
                  <a:srgbClr val="CB6CE6"/>
                </a:solidFill>
                <a:latin typeface="Abril Fatface"/>
              </a:rPr>
              <a:t>  age: 25,</a:t>
            </a:r>
          </a:p>
          <a:p>
            <a:pPr algn="ctr">
              <a:lnSpc>
                <a:spcPts val="6719"/>
              </a:lnSpc>
              <a:spcBef>
                <a:spcPct val="0"/>
              </a:spcBef>
            </a:pPr>
            <a:r>
              <a:rPr lang="en-US" sz="4800">
                <a:solidFill>
                  <a:srgbClr val="CB6CE6"/>
                </a:solidFill>
                <a:latin typeface="Abril Fatface"/>
              </a:rPr>
              <a:t>};</a:t>
            </a:r>
          </a:p>
          <a:p>
            <a:pPr algn="ctr">
              <a:lnSpc>
                <a:spcPts val="6719"/>
              </a:lnSpc>
              <a:spcBef>
                <a:spcPct val="0"/>
              </a:spcBef>
            </a:pPr>
          </a:p>
          <a:p>
            <a:pPr algn="ctr">
              <a:lnSpc>
                <a:spcPts val="6719"/>
              </a:lnSpc>
              <a:spcBef>
                <a:spcPct val="0"/>
              </a:spcBef>
            </a:pPr>
            <a:r>
              <a:rPr lang="en-US" sz="4800">
                <a:solidFill>
                  <a:srgbClr val="CB6CE6"/>
                </a:solidFill>
                <a:latin typeface="Abril Fatface"/>
              </a:rPr>
              <a:t>person.gender = 'Male';</a:t>
            </a:r>
          </a:p>
          <a:p>
            <a:pPr algn="ctr">
              <a:lnSpc>
                <a:spcPts val="6719"/>
              </a:lnSpc>
              <a:spcBef>
                <a:spcPct val="0"/>
              </a:spcBef>
            </a:pPr>
          </a:p>
          <a:p>
            <a:pPr algn="ctr">
              <a:lnSpc>
                <a:spcPts val="6719"/>
              </a:lnSpc>
              <a:spcBef>
                <a:spcPct val="0"/>
              </a:spcBef>
            </a:pPr>
            <a:r>
              <a:rPr lang="en-US" sz="4800">
                <a:solidFill>
                  <a:srgbClr val="CB6CE6"/>
                </a:solidFill>
                <a:latin typeface="Abril Fatface"/>
              </a:rPr>
              <a:t>console.log(person);</a:t>
            </a:r>
          </a:p>
          <a:p>
            <a:pPr algn="ctr">
              <a:lnSpc>
                <a:spcPts val="6719"/>
              </a:lnSpc>
              <a:spcBef>
                <a:spcPct val="0"/>
              </a:spcBef>
            </a:pPr>
          </a:p>
          <a:p>
            <a:pPr algn="ctr">
              <a:lnSpc>
                <a:spcPts val="6719"/>
              </a:lnSpc>
              <a:spcBef>
                <a:spcPct val="0"/>
              </a:spcBef>
            </a:pPr>
          </a:p>
          <a:p>
            <a:pPr algn="ctr">
              <a:lnSpc>
                <a:spcPts val="671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28368" y="-14337"/>
            <a:ext cx="8843950" cy="10220424"/>
          </a:xfrm>
          <a:prstGeom prst="rect">
            <a:avLst/>
          </a:prstGeom>
        </p:spPr>
        <p:txBody>
          <a:bodyPr anchor="t" rtlCol="false" tIns="0" lIns="0" bIns="0" rIns="0">
            <a:spAutoFit/>
          </a:bodyPr>
          <a:lstStyle/>
          <a:p>
            <a:pPr algn="ctr">
              <a:lnSpc>
                <a:spcPts val="7366"/>
              </a:lnSpc>
              <a:spcBef>
                <a:spcPct val="0"/>
              </a:spcBef>
            </a:pPr>
            <a:r>
              <a:rPr lang="en-US" sz="5261">
                <a:solidFill>
                  <a:srgbClr val="000000"/>
                </a:solidFill>
                <a:latin typeface="Abril Fatface"/>
              </a:rPr>
              <a:t>Sass (Syntactically Awesome Style Sheets), yani Türkçe olarak Sözdizimsel Olarak Harika Stil Şablonları, web geliştirme sürecinde kullanılan bir CSS ön işlemci dilidir. Sass, CSS'in özelliklerini genişletmek ve daha verimli bir şekilde stil şablonları oluşturmak için kullanılır.</a:t>
            </a:r>
          </a:p>
        </p:txBody>
      </p:sp>
      <p:sp>
        <p:nvSpPr>
          <p:cNvPr name="TextBox 3" id="3"/>
          <p:cNvSpPr txBox="true"/>
          <p:nvPr/>
        </p:nvSpPr>
        <p:spPr>
          <a:xfrm rot="0">
            <a:off x="15666208" y="8002526"/>
            <a:ext cx="2838539" cy="3504041"/>
          </a:xfrm>
          <a:prstGeom prst="rect">
            <a:avLst/>
          </a:prstGeom>
        </p:spPr>
        <p:txBody>
          <a:bodyPr anchor="t" rtlCol="false" tIns="0" lIns="0" bIns="0" rIns="0">
            <a:spAutoFit/>
          </a:bodyPr>
          <a:lstStyle/>
          <a:p>
            <a:pPr algn="ctr">
              <a:lnSpc>
                <a:spcPts val="9346"/>
              </a:lnSpc>
            </a:pPr>
            <a:r>
              <a:rPr lang="en-US" sz="6675">
                <a:solidFill>
                  <a:srgbClr val="000000"/>
                </a:solidFill>
                <a:latin typeface="Abril Fatface"/>
              </a:rPr>
              <a:t>cevap-</a:t>
            </a:r>
          </a:p>
          <a:p>
            <a:pPr algn="ctr">
              <a:lnSpc>
                <a:spcPts val="9346"/>
              </a:lnSpc>
            </a:pPr>
            <a:r>
              <a:rPr lang="en-US" sz="6675">
                <a:solidFill>
                  <a:srgbClr val="000000"/>
                </a:solidFill>
                <a:latin typeface="Abril Fatface"/>
              </a:rPr>
              <a:t>C</a:t>
            </a:r>
          </a:p>
          <a:p>
            <a:pPr algn="ctr">
              <a:lnSpc>
                <a:spcPts val="9346"/>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837828" y="528003"/>
            <a:ext cx="16612344" cy="9126220"/>
          </a:xfrm>
          <a:prstGeom prst="rect">
            <a:avLst/>
          </a:prstGeom>
        </p:spPr>
        <p:txBody>
          <a:bodyPr anchor="t" rtlCol="false" tIns="0" lIns="0" bIns="0" rIns="0">
            <a:spAutoFit/>
          </a:bodyPr>
          <a:lstStyle/>
          <a:p>
            <a:pPr algn="ctr">
              <a:lnSpc>
                <a:spcPts val="6719"/>
              </a:lnSpc>
            </a:pPr>
            <a:r>
              <a:rPr lang="en-US" sz="4800">
                <a:solidFill>
                  <a:srgbClr val="000000"/>
                </a:solidFill>
                <a:latin typeface="Abril Fatface"/>
              </a:rPr>
              <a:t>1. Explain what is a @extend function used for in Sass? </a:t>
            </a:r>
          </a:p>
          <a:p>
            <a:pPr algn="ctr">
              <a:lnSpc>
                <a:spcPts val="6719"/>
              </a:lnSpc>
            </a:pPr>
          </a:p>
          <a:p>
            <a:pPr algn="ctr">
              <a:lnSpc>
                <a:spcPts val="6719"/>
              </a:lnSpc>
            </a:pPr>
          </a:p>
          <a:p>
            <a:pPr algn="ctr">
              <a:lnSpc>
                <a:spcPts val="6719"/>
              </a:lnSpc>
            </a:pPr>
          </a:p>
          <a:p>
            <a:pPr algn="ctr">
              <a:lnSpc>
                <a:spcPts val="6719"/>
              </a:lnSpc>
              <a:spcBef>
                <a:spcPct val="0"/>
              </a:spcBef>
            </a:pPr>
            <a:r>
              <a:rPr lang="en-US" sz="4800">
                <a:solidFill>
                  <a:srgbClr val="0CC0DF"/>
                </a:solidFill>
                <a:latin typeface="Abril Fatface"/>
              </a:rPr>
              <a:t>1. Sass'ta @extend işlevinin ne için kullanıldığını açıklayın?</a:t>
            </a:r>
          </a:p>
          <a:p>
            <a:pPr algn="ctr">
              <a:lnSpc>
                <a:spcPts val="6719"/>
              </a:lnSpc>
              <a:spcBef>
                <a:spcPct val="0"/>
              </a:spcBef>
            </a:pPr>
          </a:p>
          <a:p>
            <a:pPr algn="ctr">
              <a:lnSpc>
                <a:spcPts val="6719"/>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7840"/>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52500"/>
            <a:ext cx="18288000" cy="51701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Yanıt : Sass'ta, @EXTEND yönergesi, bir seçicinin şu stilleri devralmasına izin vermek için basit bir yol sağlar:</a:t>
            </a:r>
          </a:p>
          <a:p>
            <a:pPr algn="ctr">
              <a:lnSpc>
                <a:spcPts val="5880"/>
              </a:lnSpc>
              <a:spcBef>
                <a:spcPct val="0"/>
              </a:spcBef>
            </a:pPr>
            <a:r>
              <a:rPr lang="en-US" sz="4200">
                <a:solidFill>
                  <a:srgbClr val="000000"/>
                </a:solidFill>
                <a:latin typeface="Abril Fatface"/>
              </a:rPr>
              <a:t>bir diğeri. A seçicisine, B seçicisinden stilleri genişletmesi için bir yol sağlamayı amaçlar. Bunu yaparken,</a:t>
            </a:r>
          </a:p>
          <a:p>
            <a:pPr algn="ctr">
              <a:lnSpc>
                <a:spcPts val="5880"/>
              </a:lnSpc>
              <a:spcBef>
                <a:spcPct val="0"/>
              </a:spcBef>
            </a:pPr>
            <a:r>
              <a:rPr lang="en-US" sz="4200">
                <a:solidFill>
                  <a:srgbClr val="000000"/>
                </a:solidFill>
                <a:latin typeface="Abril Fatface"/>
              </a:rPr>
              <a:t>A seçicisi B seçicisine eklenecek, böylece ikisi de aynı bildirimleri paylaşacak. @EXTEND kodu engeller</a:t>
            </a:r>
          </a:p>
          <a:p>
            <a:pPr algn="ctr">
              <a:lnSpc>
                <a:spcPts val="5880"/>
              </a:lnSpc>
              <a:spcBef>
                <a:spcPct val="0"/>
              </a:spcBef>
            </a:pPr>
            <a:r>
              <a:rPr lang="en-US" sz="4200">
                <a:solidFill>
                  <a:srgbClr val="000000"/>
                </a:solidFill>
                <a:latin typeface="Abril Fatface"/>
              </a:rPr>
              <a:t>aynı stili paylaşan seçicileri tek bir kuralda gruplayarak şişirin.</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83575" y="923925"/>
            <a:ext cx="16668006" cy="3520875"/>
          </a:xfrm>
          <a:prstGeom prst="rect">
            <a:avLst/>
          </a:prstGeom>
        </p:spPr>
        <p:txBody>
          <a:bodyPr anchor="t" rtlCol="false" tIns="0" lIns="0" bIns="0" rIns="0">
            <a:spAutoFit/>
          </a:bodyPr>
          <a:lstStyle/>
          <a:p>
            <a:pPr algn="ctr">
              <a:lnSpc>
                <a:spcPts val="7011"/>
              </a:lnSpc>
              <a:spcBef>
                <a:spcPct val="0"/>
              </a:spcBef>
            </a:pPr>
            <a:r>
              <a:rPr lang="en-US" sz="5007">
                <a:solidFill>
                  <a:srgbClr val="000000"/>
                </a:solidFill>
                <a:latin typeface="Abril Fatface"/>
              </a:rPr>
              <a:t>2. Explain how to define a variable in Sass?</a:t>
            </a:r>
          </a:p>
          <a:p>
            <a:pPr algn="ctr">
              <a:lnSpc>
                <a:spcPts val="7011"/>
              </a:lnSpc>
              <a:spcBef>
                <a:spcPct val="0"/>
              </a:spcBef>
            </a:pPr>
          </a:p>
          <a:p>
            <a:pPr algn="ctr">
              <a:lnSpc>
                <a:spcPts val="7011"/>
              </a:lnSpc>
              <a:spcBef>
                <a:spcPct val="0"/>
              </a:spcBef>
            </a:pPr>
            <a:r>
              <a:rPr lang="en-US" sz="5007">
                <a:solidFill>
                  <a:srgbClr val="0CC0DF"/>
                </a:solidFill>
                <a:latin typeface="Abril Fatface"/>
              </a:rPr>
              <a:t>2. Sass'ta bir değişkenin nasıl tanımlanacağını açıklayın?</a:t>
            </a:r>
          </a:p>
          <a:p>
            <a:pPr algn="ctr">
              <a:lnSpc>
                <a:spcPts val="7011"/>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3151163" y="2897505"/>
            <a:ext cx="12402494" cy="5628640"/>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Abril Fatface"/>
              </a:rPr>
              <a:t>Yanıt: Sass değişkenleri basittir: ($) ile başlayan bir ada bir değer atarsınız ve ardından değerin kendisi yerine bu ada başvurabilirsiniz.</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885379" y="2644243"/>
            <a:ext cx="16517243" cy="337375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3. Explain what is the difference between Sass and SCSS?</a:t>
            </a:r>
          </a:p>
          <a:p>
            <a:pPr algn="ctr">
              <a:lnSpc>
                <a:spcPts val="6719"/>
              </a:lnSpc>
              <a:spcBef>
                <a:spcPct val="0"/>
              </a:spcBef>
            </a:pPr>
          </a:p>
          <a:p>
            <a:pPr algn="ctr">
              <a:lnSpc>
                <a:spcPts val="6719"/>
              </a:lnSpc>
              <a:spcBef>
                <a:spcPct val="0"/>
              </a:spcBef>
            </a:pPr>
            <a:r>
              <a:rPr lang="en-US" sz="4800">
                <a:solidFill>
                  <a:srgbClr val="0CC0DF"/>
                </a:solidFill>
                <a:latin typeface="Abril Fatface"/>
              </a:rPr>
              <a:t>3. Sass ve SCSS arasındaki farkın ne olduğunu açıklayınız?</a:t>
            </a:r>
          </a:p>
          <a:p>
            <a:pPr algn="ctr">
              <a:lnSpc>
                <a:spcPts val="6719"/>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6559042" cy="50692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Cevap : Sass ve SCSS arasındaki fark şudur: Sass, sözdizimi geliştirmeleri ve CSS3 uzantısına sahip bir CSS ön işlemcisidir Sass iki sözdizimine sahiptir. veya sadece “Sass” ve .sass uzantısını kullanır Sass, boşluklu ve noktalı virgül içermeyen gevşek bir sözdizimine sahipken, SCSS daha çok CSS'ye benzer. .</a:t>
            </a: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3470449" y="3482443"/>
            <a:ext cx="13414532" cy="25260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4. Explain reduce() method in Javascript</a:t>
            </a:r>
          </a:p>
          <a:p>
            <a:pPr algn="ctr">
              <a:lnSpc>
                <a:spcPts val="6719"/>
              </a:lnSpc>
              <a:spcBef>
                <a:spcPct val="0"/>
              </a:spcBef>
            </a:pPr>
          </a:p>
          <a:p>
            <a:pPr algn="ctr">
              <a:lnSpc>
                <a:spcPts val="6719"/>
              </a:lnSpc>
              <a:spcBef>
                <a:spcPct val="0"/>
              </a:spcBef>
            </a:pPr>
            <a:r>
              <a:rPr lang="en-US" sz="4800">
                <a:solidFill>
                  <a:srgbClr val="0CC0DF"/>
                </a:solidFill>
                <a:latin typeface="Abril Fatface"/>
              </a:rPr>
              <a:t>4. Javascript'te reduce() yöntemini açıklayın </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52500"/>
            <a:ext cx="18288000" cy="73990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Yanıt : .reduce() tıpkı .map()'in yaptığı gibi her dizi öğesi için bir geri arama çalıştırır. Tek fark, reduce()'ın bu toplayıcının sonucunu bir dizi öğesinden diğerine geçirmesidir. Bazı yerleşik reduce() işlevleri şunlardır: Sırasıyla 1. Soldan sağa ve 2. Sağdan sola akümülatörlere karşı işlevleri uygulamak için kullanılan Array.prototype.reduce() ve reduceRight() yöntemi. Akümülatör ya başlangıç değerini ya da bir önceki çağrının dönüş değerini içerir. Akümülatör herhangi bir dizi, tamsayı, nesne vb. olabilir. Fonksiyonun net sonucudur. Akümülatörün mevcut değeri, basitçe aleyhine çalışılan öğedir. Akümülatörler, .reduce() çağrılırken geçirilmelidir.</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5365031" y="4301593"/>
            <a:ext cx="7557939" cy="3361690"/>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Abril Fatface"/>
              </a:rPr>
              <a:t>5. What is the DOM?</a:t>
            </a:r>
          </a:p>
          <a:p>
            <a:pPr algn="ctr">
              <a:lnSpc>
                <a:spcPts val="8959"/>
              </a:lnSpc>
              <a:spcBef>
                <a:spcPct val="0"/>
              </a:spcBef>
            </a:pPr>
            <a:r>
              <a:rPr lang="en-US" sz="6399">
                <a:solidFill>
                  <a:srgbClr val="0CC0DF"/>
                </a:solidFill>
                <a:latin typeface="Abril Fatface"/>
              </a:rPr>
              <a:t>5. DOM nedir? </a:t>
            </a:r>
          </a:p>
          <a:p>
            <a:pPr algn="ctr">
              <a:lnSpc>
                <a:spcPts val="8959"/>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766950" y="923925"/>
            <a:ext cx="16637391" cy="39249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Cevap : DOM, HTML belgesini temsil eden ağaç benzeri bir yapı olan Belge Nesne Modelidir. Belgeye erişmek ve belgeyi değiştirmek için JavaScript tarafından kullanılır.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17158" y="-66675"/>
            <a:ext cx="18170842" cy="31661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2.</a:t>
            </a:r>
            <a:r>
              <a:rPr lang="en-US" sz="3600">
                <a:solidFill>
                  <a:srgbClr val="000000"/>
                </a:solidFill>
                <a:latin typeface="Abril Fatface"/>
              </a:rPr>
              <a:t>Sass stands for ______.</a:t>
            </a:r>
          </a:p>
          <a:p>
            <a:pPr algn="ctr">
              <a:lnSpc>
                <a:spcPts val="5040"/>
              </a:lnSpc>
              <a:spcBef>
                <a:spcPct val="0"/>
              </a:spcBef>
            </a:pPr>
            <a:r>
              <a:rPr lang="en-US" sz="3600">
                <a:solidFill>
                  <a:srgbClr val="000000"/>
                </a:solidFill>
                <a:latin typeface="Abril Fatface"/>
              </a:rPr>
              <a:t>A. Semantically Awesome Stylesheet</a:t>
            </a:r>
          </a:p>
          <a:p>
            <a:pPr algn="ctr">
              <a:lnSpc>
                <a:spcPts val="5040"/>
              </a:lnSpc>
              <a:spcBef>
                <a:spcPct val="0"/>
              </a:spcBef>
            </a:pPr>
            <a:r>
              <a:rPr lang="en-US" sz="3600">
                <a:solidFill>
                  <a:srgbClr val="000000"/>
                </a:solidFill>
                <a:latin typeface="Abril Fatface"/>
              </a:rPr>
              <a:t>B. Syntactically Awesome Stylesheet</a:t>
            </a:r>
          </a:p>
          <a:p>
            <a:pPr algn="ctr">
              <a:lnSpc>
                <a:spcPts val="5040"/>
              </a:lnSpc>
              <a:spcBef>
                <a:spcPct val="0"/>
              </a:spcBef>
            </a:pPr>
            <a:r>
              <a:rPr lang="en-US" sz="3600">
                <a:solidFill>
                  <a:srgbClr val="000000"/>
                </a:solidFill>
                <a:latin typeface="Abril Fatface"/>
              </a:rPr>
              <a:t>C. Simple Awesome Stylesheet</a:t>
            </a:r>
          </a:p>
          <a:p>
            <a:pPr algn="ctr">
              <a:lnSpc>
                <a:spcPts val="5040"/>
              </a:lnSpc>
              <a:spcBef>
                <a:spcPct val="0"/>
              </a:spcBef>
            </a:pPr>
            <a:r>
              <a:rPr lang="en-US" sz="3600">
                <a:solidFill>
                  <a:srgbClr val="000000"/>
                </a:solidFill>
                <a:latin typeface="Abril Fatface"/>
              </a:rPr>
              <a:t>D. Syntax-based Awesome Stylesheet</a:t>
            </a:r>
          </a:p>
        </p:txBody>
      </p:sp>
      <p:sp>
        <p:nvSpPr>
          <p:cNvPr name="TextBox 3" id="3"/>
          <p:cNvSpPr txBox="true"/>
          <p:nvPr/>
        </p:nvSpPr>
        <p:spPr>
          <a:xfrm rot="0">
            <a:off x="168218" y="4072928"/>
            <a:ext cx="18068721" cy="5144252"/>
          </a:xfrm>
          <a:prstGeom prst="rect">
            <a:avLst/>
          </a:prstGeom>
        </p:spPr>
        <p:txBody>
          <a:bodyPr anchor="t" rtlCol="false" tIns="0" lIns="0" bIns="0" rIns="0">
            <a:spAutoFit/>
          </a:bodyPr>
          <a:lstStyle/>
          <a:p>
            <a:pPr algn="ctr">
              <a:lnSpc>
                <a:spcPts val="6783"/>
              </a:lnSpc>
            </a:pPr>
            <a:r>
              <a:rPr lang="en-US" sz="4845">
                <a:solidFill>
                  <a:srgbClr val="0CC0DF"/>
                </a:solidFill>
                <a:latin typeface="Abril Fatface"/>
              </a:rPr>
              <a:t>2. Sass'ın açılımı__</a:t>
            </a:r>
          </a:p>
          <a:p>
            <a:pPr algn="ctr">
              <a:lnSpc>
                <a:spcPts val="6783"/>
              </a:lnSpc>
            </a:pPr>
          </a:p>
          <a:p>
            <a:pPr algn="ctr">
              <a:lnSpc>
                <a:spcPts val="6923"/>
              </a:lnSpc>
            </a:pPr>
            <a:r>
              <a:rPr lang="en-US" sz="4945">
                <a:solidFill>
                  <a:srgbClr val="0CC0DF"/>
                </a:solidFill>
                <a:latin typeface="Abril Fatface"/>
              </a:rPr>
              <a:t>A. Anlamsal Olarak Harika Stil Sayfası</a:t>
            </a:r>
          </a:p>
          <a:p>
            <a:pPr algn="ctr">
              <a:lnSpc>
                <a:spcPts val="6923"/>
              </a:lnSpc>
            </a:pPr>
            <a:r>
              <a:rPr lang="en-US" sz="4945">
                <a:solidFill>
                  <a:srgbClr val="0CC0DF"/>
                </a:solidFill>
                <a:latin typeface="Abril Fatface"/>
              </a:rPr>
              <a:t> B. Sözdizimsel Olarak Harika Stil Sayfası </a:t>
            </a:r>
          </a:p>
          <a:p>
            <a:pPr algn="ctr">
              <a:lnSpc>
                <a:spcPts val="6783"/>
              </a:lnSpc>
            </a:pPr>
            <a:r>
              <a:rPr lang="en-US" sz="4845">
                <a:solidFill>
                  <a:srgbClr val="0CC0DF"/>
                </a:solidFill>
                <a:latin typeface="Abril Fatface"/>
              </a:rPr>
              <a:t>C. Basit Harika Stil Sayfası </a:t>
            </a:r>
          </a:p>
          <a:p>
            <a:pPr algn="ctr">
              <a:lnSpc>
                <a:spcPts val="6783"/>
              </a:lnSpc>
              <a:spcBef>
                <a:spcPct val="0"/>
              </a:spcBef>
            </a:pPr>
            <a:r>
              <a:rPr lang="en-US" sz="4845">
                <a:solidFill>
                  <a:srgbClr val="0CC0DF"/>
                </a:solidFill>
                <a:latin typeface="Abril Fatface"/>
              </a:rPr>
              <a:t>D. Sözdizimine Dayalı Harika Stil Sayfası  </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4244443"/>
            <a:ext cx="18288000" cy="32935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KATKILARINIZ ICIN TESEKKUR EDERIM:)</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2076976"/>
            <a:ext cx="18288000" cy="4969939"/>
          </a:xfrm>
          <a:prstGeom prst="rect">
            <a:avLst/>
          </a:prstGeom>
        </p:spPr>
        <p:txBody>
          <a:bodyPr anchor="t" rtlCol="false" tIns="0" lIns="0" bIns="0" rIns="0">
            <a:spAutoFit/>
          </a:bodyPr>
          <a:lstStyle/>
          <a:p>
            <a:pPr algn="ctr">
              <a:lnSpc>
                <a:spcPts val="13241"/>
              </a:lnSpc>
            </a:pPr>
            <a:r>
              <a:rPr lang="en-US" sz="9458">
                <a:solidFill>
                  <a:srgbClr val="000000"/>
                </a:solidFill>
                <a:latin typeface="Abril Fatface"/>
              </a:rPr>
              <a:t>cevap :</a:t>
            </a:r>
          </a:p>
          <a:p>
            <a:pPr algn="ctr">
              <a:lnSpc>
                <a:spcPts val="13241"/>
              </a:lnSpc>
              <a:spcBef>
                <a:spcPct val="0"/>
              </a:spcBef>
            </a:pPr>
            <a:r>
              <a:rPr lang="en-US" sz="9458">
                <a:solidFill>
                  <a:srgbClr val="000000"/>
                </a:solidFill>
                <a:latin typeface="Abril Fatface"/>
              </a:rPr>
              <a:t>B. Syntactically Awesome Stylesheet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83525" y="81519"/>
            <a:ext cx="17920951" cy="3648988"/>
          </a:xfrm>
          <a:prstGeom prst="rect">
            <a:avLst/>
          </a:prstGeom>
        </p:spPr>
        <p:txBody>
          <a:bodyPr anchor="t" rtlCol="false" tIns="0" lIns="0" bIns="0" rIns="0">
            <a:spAutoFit/>
          </a:bodyPr>
          <a:lstStyle/>
          <a:p>
            <a:pPr algn="ctr">
              <a:lnSpc>
                <a:spcPts val="4149"/>
              </a:lnSpc>
              <a:spcBef>
                <a:spcPct val="0"/>
              </a:spcBef>
            </a:pPr>
            <a:r>
              <a:rPr lang="en-US" sz="2964">
                <a:solidFill>
                  <a:srgbClr val="000000"/>
                </a:solidFill>
                <a:latin typeface="Abril Fatface"/>
              </a:rPr>
              <a:t>3. What are the benefits of using SASS?</a:t>
            </a:r>
          </a:p>
          <a:p>
            <a:pPr algn="ctr">
              <a:lnSpc>
                <a:spcPts val="4149"/>
              </a:lnSpc>
              <a:spcBef>
                <a:spcPct val="0"/>
              </a:spcBef>
            </a:pPr>
            <a:r>
              <a:rPr lang="en-US" sz="2964">
                <a:solidFill>
                  <a:srgbClr val="000000"/>
                </a:solidFill>
                <a:latin typeface="Abril Fatface"/>
              </a:rPr>
              <a:t>A. It is a pre-processing language which provides its own syntax for CSSwrong</a:t>
            </a:r>
          </a:p>
          <a:p>
            <a:pPr algn="ctr">
              <a:lnSpc>
                <a:spcPts val="4149"/>
              </a:lnSpc>
              <a:spcBef>
                <a:spcPct val="0"/>
              </a:spcBef>
            </a:pPr>
            <a:r>
              <a:rPr lang="en-US" sz="2964">
                <a:solidFill>
                  <a:srgbClr val="000000"/>
                </a:solidFill>
                <a:latin typeface="Abril Fatface"/>
              </a:rPr>
              <a:t>B. It is a superset of CSS which contains all the features of CSS and is an open source pre-processor, coded in</a:t>
            </a:r>
          </a:p>
          <a:p>
            <a:pPr algn="ctr">
              <a:lnSpc>
                <a:spcPts val="4149"/>
              </a:lnSpc>
              <a:spcBef>
                <a:spcPct val="0"/>
              </a:spcBef>
            </a:pPr>
            <a:r>
              <a:rPr lang="en-US" sz="2964">
                <a:solidFill>
                  <a:srgbClr val="000000"/>
                </a:solidFill>
                <a:latin typeface="Abril Fatface"/>
              </a:rPr>
              <a:t>Ruby</a:t>
            </a:r>
          </a:p>
          <a:p>
            <a:pPr algn="ctr">
              <a:lnSpc>
                <a:spcPts val="4149"/>
              </a:lnSpc>
              <a:spcBef>
                <a:spcPct val="0"/>
              </a:spcBef>
            </a:pPr>
            <a:r>
              <a:rPr lang="en-US" sz="2964">
                <a:solidFill>
                  <a:srgbClr val="000000"/>
                </a:solidFill>
                <a:latin typeface="Abril Fatface"/>
              </a:rPr>
              <a:t>C. It is more stable and powerful CSS extension and style documents more clearly and structurally</a:t>
            </a:r>
          </a:p>
          <a:p>
            <a:pPr algn="ctr">
              <a:lnSpc>
                <a:spcPts val="4149"/>
              </a:lnSpc>
              <a:spcBef>
                <a:spcPct val="0"/>
              </a:spcBef>
            </a:pPr>
            <a:r>
              <a:rPr lang="en-US" sz="2964">
                <a:solidFill>
                  <a:srgbClr val="000000"/>
                </a:solidFill>
                <a:latin typeface="Abril Fatface"/>
              </a:rPr>
              <a:t>D. All of the above</a:t>
            </a:r>
          </a:p>
        </p:txBody>
      </p:sp>
      <p:sp>
        <p:nvSpPr>
          <p:cNvPr name="TextBox 3" id="3"/>
          <p:cNvSpPr txBox="true"/>
          <p:nvPr/>
        </p:nvSpPr>
        <p:spPr>
          <a:xfrm rot="0">
            <a:off x="926786" y="4311694"/>
            <a:ext cx="16597579" cy="5773505"/>
          </a:xfrm>
          <a:prstGeom prst="rect">
            <a:avLst/>
          </a:prstGeom>
        </p:spPr>
        <p:txBody>
          <a:bodyPr anchor="t" rtlCol="false" tIns="0" lIns="0" bIns="0" rIns="0">
            <a:spAutoFit/>
          </a:bodyPr>
          <a:lstStyle/>
          <a:p>
            <a:pPr algn="ctr">
              <a:lnSpc>
                <a:spcPts val="5700"/>
              </a:lnSpc>
            </a:pPr>
            <a:r>
              <a:rPr lang="en-US" sz="4071">
                <a:solidFill>
                  <a:srgbClr val="0097B2"/>
                </a:solidFill>
                <a:latin typeface="Abril Fatface"/>
              </a:rPr>
              <a:t>3. SASS kullanmanın faydaları nelerdir?</a:t>
            </a:r>
          </a:p>
          <a:p>
            <a:pPr algn="ctr">
              <a:lnSpc>
                <a:spcPts val="5700"/>
              </a:lnSpc>
            </a:pPr>
          </a:p>
          <a:p>
            <a:pPr algn="ctr">
              <a:lnSpc>
                <a:spcPts val="5700"/>
              </a:lnSpc>
            </a:pPr>
            <a:r>
              <a:rPr lang="en-US" sz="4071">
                <a:solidFill>
                  <a:srgbClr val="0097B2"/>
                </a:solidFill>
                <a:latin typeface="Abril Fatface"/>
              </a:rPr>
              <a:t> A. CSS için kendi sözdizimini sağlayan bir ön işleme dilidir. </a:t>
            </a:r>
          </a:p>
          <a:p>
            <a:pPr algn="ctr">
              <a:lnSpc>
                <a:spcPts val="5700"/>
              </a:lnSpc>
            </a:pPr>
            <a:r>
              <a:rPr lang="en-US" sz="4071">
                <a:solidFill>
                  <a:srgbClr val="0097B2"/>
                </a:solidFill>
                <a:latin typeface="Abril Fatface"/>
              </a:rPr>
              <a:t>B. CSS'nin tüm özelliklerini içeren bir CSS üst kümesidir ve Ruby </a:t>
            </a:r>
          </a:p>
          <a:p>
            <a:pPr algn="ctr">
              <a:lnSpc>
                <a:spcPts val="5700"/>
              </a:lnSpc>
            </a:pPr>
            <a:r>
              <a:rPr lang="en-US" sz="4071">
                <a:solidFill>
                  <a:srgbClr val="0097B2"/>
                </a:solidFill>
                <a:latin typeface="Abril Fatface"/>
              </a:rPr>
              <a:t>de kodlanmış açık kaynaklı bir ön işlemcidir. </a:t>
            </a:r>
          </a:p>
          <a:p>
            <a:pPr algn="ctr">
              <a:lnSpc>
                <a:spcPts val="5700"/>
              </a:lnSpc>
            </a:pPr>
            <a:r>
              <a:rPr lang="en-US" sz="4071">
                <a:solidFill>
                  <a:srgbClr val="0097B2"/>
                </a:solidFill>
                <a:latin typeface="Abril Fatface"/>
              </a:rPr>
              <a:t>C.Daha kararlıdır ve güçlü CSS uzantısı ve stil belgeleri daha net ve yapısal olarak </a:t>
            </a:r>
          </a:p>
          <a:p>
            <a:pPr algn="ctr">
              <a:lnSpc>
                <a:spcPts val="5700"/>
              </a:lnSpc>
              <a:spcBef>
                <a:spcPct val="0"/>
              </a:spcBef>
            </a:pPr>
            <a:r>
              <a:rPr lang="en-US" sz="4071">
                <a:solidFill>
                  <a:srgbClr val="0097B2"/>
                </a:solidFill>
                <a:latin typeface="Abril Fatface"/>
              </a:rPr>
              <a:t>D. Yukarıdakilerin tümü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669861"/>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1950720" y="904875"/>
            <a:ext cx="14436427" cy="7895590"/>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Abril Fatface"/>
              </a:rPr>
              <a:t>Ruby, dinamik, yorumlanan bir programlama dilidir. Yukihiro Matsumoto tarafından 1990'ların başında geliştirilmeye başlanmıştır. Ruby'nin temel amacı, programcıların keyifli ve verimli bir şekilde kod yazmalarını sağlamaktır.</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91754" y="178402"/>
            <a:ext cx="18288000" cy="2870149"/>
          </a:xfrm>
          <a:prstGeom prst="rect">
            <a:avLst/>
          </a:prstGeom>
        </p:spPr>
        <p:txBody>
          <a:bodyPr anchor="t" rtlCol="false" tIns="0" lIns="0" bIns="0" rIns="0">
            <a:spAutoFit/>
          </a:bodyPr>
          <a:lstStyle/>
          <a:p>
            <a:pPr algn="ctr">
              <a:lnSpc>
                <a:spcPts val="4602"/>
              </a:lnSpc>
              <a:spcBef>
                <a:spcPct val="0"/>
              </a:spcBef>
            </a:pPr>
            <a:r>
              <a:rPr lang="en-US" sz="3287">
                <a:solidFill>
                  <a:srgbClr val="000000"/>
                </a:solidFill>
                <a:latin typeface="Abril Fatface"/>
              </a:rPr>
              <a:t>4. In which year was SASS introduced?</a:t>
            </a:r>
          </a:p>
          <a:p>
            <a:pPr algn="ctr">
              <a:lnSpc>
                <a:spcPts val="4602"/>
              </a:lnSpc>
              <a:spcBef>
                <a:spcPct val="0"/>
              </a:spcBef>
            </a:pPr>
            <a:r>
              <a:rPr lang="en-US" sz="3287">
                <a:solidFill>
                  <a:srgbClr val="000000"/>
                </a:solidFill>
                <a:latin typeface="Abril Fatface"/>
              </a:rPr>
              <a:t>A. 2005</a:t>
            </a:r>
          </a:p>
          <a:p>
            <a:pPr algn="ctr">
              <a:lnSpc>
                <a:spcPts val="4602"/>
              </a:lnSpc>
              <a:spcBef>
                <a:spcPct val="0"/>
              </a:spcBef>
            </a:pPr>
            <a:r>
              <a:rPr lang="en-US" sz="3287">
                <a:solidFill>
                  <a:srgbClr val="000000"/>
                </a:solidFill>
                <a:latin typeface="Abril Fatface"/>
              </a:rPr>
              <a:t>B. 2006</a:t>
            </a:r>
          </a:p>
          <a:p>
            <a:pPr algn="ctr">
              <a:lnSpc>
                <a:spcPts val="4602"/>
              </a:lnSpc>
              <a:spcBef>
                <a:spcPct val="0"/>
              </a:spcBef>
            </a:pPr>
            <a:r>
              <a:rPr lang="en-US" sz="3287">
                <a:solidFill>
                  <a:srgbClr val="000000"/>
                </a:solidFill>
                <a:latin typeface="Abril Fatface"/>
              </a:rPr>
              <a:t>C. 2008</a:t>
            </a:r>
          </a:p>
          <a:p>
            <a:pPr algn="ctr">
              <a:lnSpc>
                <a:spcPts val="4602"/>
              </a:lnSpc>
              <a:spcBef>
                <a:spcPct val="0"/>
              </a:spcBef>
            </a:pPr>
            <a:r>
              <a:rPr lang="en-US" sz="3287">
                <a:solidFill>
                  <a:srgbClr val="000000"/>
                </a:solidFill>
                <a:latin typeface="Abril Fatface"/>
              </a:rPr>
              <a:t>D. 2009</a:t>
            </a:r>
          </a:p>
        </p:txBody>
      </p:sp>
      <p:sp>
        <p:nvSpPr>
          <p:cNvPr name="TextBox 3" id="3"/>
          <p:cNvSpPr txBox="true"/>
          <p:nvPr/>
        </p:nvSpPr>
        <p:spPr>
          <a:xfrm rot="0">
            <a:off x="1662340" y="4001498"/>
            <a:ext cx="16046946" cy="3303634"/>
          </a:xfrm>
          <a:prstGeom prst="rect">
            <a:avLst/>
          </a:prstGeom>
        </p:spPr>
        <p:txBody>
          <a:bodyPr anchor="t" rtlCol="false" tIns="0" lIns="0" bIns="0" rIns="0">
            <a:spAutoFit/>
          </a:bodyPr>
          <a:lstStyle/>
          <a:p>
            <a:pPr algn="ctr">
              <a:lnSpc>
                <a:spcPts val="13209"/>
              </a:lnSpc>
            </a:pPr>
            <a:r>
              <a:rPr lang="en-US" sz="9435">
                <a:solidFill>
                  <a:srgbClr val="0CC0DF"/>
                </a:solidFill>
                <a:latin typeface="Abril Fatface"/>
              </a:rPr>
              <a:t>4. SASS hangi yılda tanıtıldı?</a:t>
            </a:r>
          </a:p>
          <a:p>
            <a:pPr algn="ctr">
              <a:lnSpc>
                <a:spcPts val="1320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3017781" y="1806043"/>
            <a:ext cx="11402125" cy="19437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 Sass projesi, 10 Kasım 2006'da duyurulmuştur. </a:t>
            </a:r>
          </a:p>
        </p:txBody>
      </p:sp>
      <p:sp>
        <p:nvSpPr>
          <p:cNvPr name="TextBox 3" id="3"/>
          <p:cNvSpPr txBox="true"/>
          <p:nvPr/>
        </p:nvSpPr>
        <p:spPr>
          <a:xfrm rot="0">
            <a:off x="13753756" y="8562703"/>
            <a:ext cx="4418856"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DAFl0w7qVpY</dc:identifier>
  <dcterms:modified xsi:type="dcterms:W3CDTF">2011-08-01T06:04:30Z</dcterms:modified>
  <cp:revision>1</cp:revision>
  <dc:title>TEAM WORK -11</dc:title>
</cp:coreProperties>
</file>