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2" r:id="rId2"/>
    <p:sldId id="270" r:id="rId3"/>
    <p:sldId id="331" r:id="rId4"/>
    <p:sldId id="333" r:id="rId5"/>
    <p:sldId id="316" r:id="rId6"/>
    <p:sldId id="325" r:id="rId7"/>
    <p:sldId id="293" r:id="rId8"/>
    <p:sldId id="328" r:id="rId9"/>
    <p:sldId id="296" r:id="rId10"/>
    <p:sldId id="329" r:id="rId11"/>
    <p:sldId id="330" r:id="rId12"/>
    <p:sldId id="322" r:id="rId13"/>
    <p:sldId id="311" r:id="rId14"/>
    <p:sldId id="312" r:id="rId15"/>
    <p:sldId id="334" r:id="rId16"/>
    <p:sldId id="31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3D91"/>
    <a:srgbClr val="00257B"/>
    <a:srgbClr val="FEDB00"/>
    <a:srgbClr val="FFFCD9"/>
    <a:srgbClr val="DF2D32"/>
    <a:srgbClr val="FFF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1" autoAdjust="0"/>
    <p:restoredTop sz="91241" autoAdjust="0"/>
  </p:normalViewPr>
  <p:slideViewPr>
    <p:cSldViewPr>
      <p:cViewPr varScale="1">
        <p:scale>
          <a:sx n="130" d="100"/>
          <a:sy n="130" d="100"/>
        </p:scale>
        <p:origin x="110" y="50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>
      <p:cViewPr varScale="1">
        <p:scale>
          <a:sx n="82" d="100"/>
          <a:sy n="82" d="100"/>
        </p:scale>
        <p:origin x="201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0101010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1111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1212121212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1313131313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22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3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44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555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6666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777777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888888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9999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FEDB00"/>
              </a:solidFill>
              <a:ln w="3175">
                <a:solidFill>
                  <a:srgbClr val="FEDB00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2700">
                <a:solidFill>
                  <a:srgbClr val="FEDB00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explosion val="4"/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6350">
              <a:solidFill>
                <a:srgbClr val="003D91"/>
              </a:solidFill>
            </a:ln>
          </c:spPr>
          <c:dPt>
            <c:idx val="0"/>
            <c:bubble3D val="0"/>
            <c:spPr>
              <a:solidFill>
                <a:srgbClr val="003D91"/>
              </a:solidFill>
              <a:ln w="63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6350">
                <a:solidFill>
                  <a:srgbClr val="003D9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6350">
                <a:solidFill>
                  <a:srgbClr val="003D9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6350">
                <a:solidFill>
                  <a:srgbClr val="003D9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한거</c:v>
                </c:pt>
                <c:pt idx="1">
                  <c:v>못한거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C8D26-0283-4E66-8FED-A2AD4128C26C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7327B-F913-468E-89AE-6D76E5DDF6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개인 일정계획입니다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주중에 조금씩 밀리는 부분은 다음날 이어서 하다가 주말을 이용해서 일정을 따라 잡아서 </a:t>
            </a:r>
            <a:r>
              <a:rPr lang="ko-KR" altLang="en-US" dirty="0" err="1" smtClean="0"/>
              <a:t>계획한만큼</a:t>
            </a:r>
            <a:r>
              <a:rPr lang="ko-KR" altLang="en-US" dirty="0" smtClean="0"/>
              <a:t> 모두 진행했습니다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86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선택한 필터 조건에 맞게 </a:t>
            </a:r>
            <a:r>
              <a:rPr lang="ko-KR" altLang="en-US" dirty="0" err="1" smtClean="0"/>
              <a:t>신청할때</a:t>
            </a:r>
            <a:r>
              <a:rPr lang="ko-KR" altLang="en-US" dirty="0" smtClean="0"/>
              <a:t> 사용하는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문이 </a:t>
            </a:r>
            <a:r>
              <a:rPr lang="ko-KR" altLang="en-US" dirty="0" err="1" smtClean="0"/>
              <a:t>편집되서</a:t>
            </a:r>
            <a:r>
              <a:rPr lang="ko-KR" altLang="en-US" dirty="0" smtClean="0"/>
              <a:t> 데이터베이스로 저장이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부서번호나 직급은 여러 개를 선택할 수 있게 처음에 </a:t>
            </a:r>
            <a:r>
              <a:rPr lang="ko-KR" altLang="en-US" dirty="0" err="1" smtClean="0"/>
              <a:t>입력할때는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문이 추가되고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추가로 </a:t>
            </a:r>
            <a:r>
              <a:rPr lang="ko-KR" altLang="en-US" dirty="0" err="1" smtClean="0"/>
              <a:t>입력할땐</a:t>
            </a:r>
            <a:r>
              <a:rPr lang="ko-KR" altLang="en-US" dirty="0" smtClean="0"/>
              <a:t> </a:t>
            </a:r>
            <a:r>
              <a:rPr lang="en-US" altLang="ko-KR" dirty="0" smtClean="0"/>
              <a:t>or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입력되게 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8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사내교육 검색기능입니다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복리후생 입력과 비슷한 </a:t>
            </a:r>
            <a:r>
              <a:rPr lang="ko-KR" altLang="en-US" smtClean="0"/>
              <a:t>방식으로 입력할 수 있고 아직 날짜가 지나지 않은 교육만 검색할 수 있도록 했습니다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841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8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0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 정보는 검색할 조건을 선택할 수 있도록 했습니다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검색할때의</a:t>
            </a:r>
            <a:r>
              <a:rPr lang="ko-KR" altLang="en-US" dirty="0" smtClean="0"/>
              <a:t> 기본적인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은 이런데 실제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실행할때는</a:t>
            </a:r>
            <a:r>
              <a:rPr lang="ko-KR" altLang="en-US" dirty="0" smtClean="0"/>
              <a:t> 검색조건이 실행되는 구문은 사용자가 입력한 값에 따라 변하도록 설정했습니다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1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검색결과를 </a:t>
            </a:r>
            <a:r>
              <a:rPr lang="en-US" altLang="ko-KR" baseline="0" dirty="0" err="1" smtClean="0"/>
              <a:t>vo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리스트로 저장하는 검색 </a:t>
            </a:r>
            <a:r>
              <a:rPr lang="ko-KR" altLang="en-US" baseline="0" dirty="0" err="1" smtClean="0"/>
              <a:t>메소드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이름별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연도별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부서별 등 조건을 선택할 수 있고 여러 조건을 한번에 적용할 수도 있게 </a:t>
            </a:r>
            <a:r>
              <a:rPr lang="ko-KR" altLang="en-US" baseline="0" dirty="0" err="1" smtClean="0"/>
              <a:t>반복문으로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여러가지를</a:t>
            </a:r>
            <a:r>
              <a:rPr lang="ko-KR" altLang="en-US" baseline="0" dirty="0" smtClean="0"/>
              <a:t> 선택할 수 있게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21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문을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클래스의 </a:t>
            </a:r>
            <a:r>
              <a:rPr lang="en-US" altLang="ko-KR" baseline="0" dirty="0" smtClean="0"/>
              <a:t>search line</a:t>
            </a:r>
            <a:r>
              <a:rPr lang="ko-KR" altLang="en-US" baseline="0" dirty="0" smtClean="0"/>
              <a:t>이라는 변수로 만들었습니다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검색메소드에서</a:t>
            </a:r>
            <a:r>
              <a:rPr lang="ko-KR" altLang="en-US" baseline="0" dirty="0" smtClean="0"/>
              <a:t> 조건이 선택되면 실행되는 </a:t>
            </a:r>
            <a:r>
              <a:rPr lang="en-US" altLang="ko-KR" baseline="0" dirty="0" smtClean="0"/>
              <a:t>set</a:t>
            </a:r>
            <a:r>
              <a:rPr lang="ko-KR" altLang="en-US" baseline="0" dirty="0" err="1" smtClean="0"/>
              <a:t>메소드로</a:t>
            </a:r>
            <a:r>
              <a:rPr lang="ko-KR" altLang="en-US" baseline="0" dirty="0" smtClean="0"/>
              <a:t> 변수를 할당하도록 했고</a:t>
            </a:r>
            <a:r>
              <a:rPr lang="en-US" altLang="ko-KR" baseline="0" dirty="0" smtClean="0"/>
              <a:t>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할당하면서 해당검색을 위해 필요한 구문이 </a:t>
            </a:r>
            <a:r>
              <a:rPr lang="en-US" altLang="ko-KR" baseline="0" dirty="0" smtClean="0"/>
              <a:t>search line </a:t>
            </a:r>
            <a:r>
              <a:rPr lang="ko-KR" altLang="en-US" baseline="0" dirty="0" err="1" smtClean="0"/>
              <a:t>추가되록</a:t>
            </a:r>
            <a:r>
              <a:rPr lang="ko-KR" altLang="en-US" baseline="0" dirty="0" smtClean="0"/>
              <a:t> 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그리고 필터카운트랑 검색조건에 넘버링이 되도록 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그래서 </a:t>
            </a:r>
            <a:r>
              <a:rPr lang="ko-KR" altLang="en-US" baseline="0" dirty="0" err="1" smtClean="0"/>
              <a:t>검색메소드에서</a:t>
            </a:r>
            <a:r>
              <a:rPr lang="ko-KR" altLang="en-US" baseline="0" dirty="0" smtClean="0"/>
              <a:t> 조건을 순서대로 입력하지 않아도 먼저 선택된 조건이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번이 되고 그 다음에 선택된 조건이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 </a:t>
            </a:r>
            <a:r>
              <a:rPr lang="ko-KR" altLang="en-US" baseline="0" dirty="0" err="1" smtClean="0"/>
              <a:t>이런식으로</a:t>
            </a:r>
            <a:r>
              <a:rPr lang="ko-KR" altLang="en-US" baseline="0" dirty="0" smtClean="0"/>
              <a:t> 순서가 배정됩니다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54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검색메소드에서</a:t>
            </a:r>
            <a:r>
              <a:rPr lang="ko-KR" altLang="en-US" baseline="0" dirty="0" smtClean="0"/>
              <a:t> 검색조건에 맞게 변경된 </a:t>
            </a:r>
            <a:r>
              <a:rPr lang="en-US" altLang="ko-KR" baseline="0" dirty="0" err="1" smtClean="0"/>
              <a:t>sql</a:t>
            </a:r>
            <a:r>
              <a:rPr lang="ko-KR" altLang="en-US" baseline="0" dirty="0" smtClean="0"/>
              <a:t>문을 가져오고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Prepared statement</a:t>
            </a:r>
            <a:r>
              <a:rPr lang="ko-KR" altLang="en-US" baseline="0" dirty="0" smtClean="0"/>
              <a:t>에 조건을 </a:t>
            </a:r>
            <a:r>
              <a:rPr lang="ko-KR" altLang="en-US" baseline="0" dirty="0" err="1" smtClean="0"/>
              <a:t>입력할때</a:t>
            </a:r>
            <a:endParaRPr lang="en-US" altLang="ko-KR" baseline="0" dirty="0" smtClean="0"/>
          </a:p>
          <a:p>
            <a:r>
              <a:rPr lang="ko-KR" altLang="en-US" baseline="0" dirty="0" smtClean="0"/>
              <a:t>검색조건이 설정되었는지 안되었는지 넘버링을 통해 구분해서 검색을 실행합니다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나온 값은 리스트에 저장해서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문으로 출력하도록 했습니다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8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퇴사 상태 변경 </a:t>
            </a:r>
            <a:r>
              <a:rPr lang="ko-KR" altLang="en-US" dirty="0" err="1" smtClean="0"/>
              <a:t>메소드입니다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퇴사</a:t>
            </a:r>
            <a:r>
              <a:rPr lang="ko-KR" altLang="en-US" baseline="0" dirty="0" smtClean="0"/>
              <a:t> 신청 후 승인되거나 </a:t>
            </a:r>
            <a:r>
              <a:rPr lang="ko-KR" altLang="en-US" baseline="0" dirty="0" err="1" smtClean="0"/>
              <a:t>취소되었을때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퇴사가 </a:t>
            </a:r>
            <a:r>
              <a:rPr lang="ko-KR" altLang="en-US" baseline="0" dirty="0" err="1" smtClean="0"/>
              <a:t>완료됐을때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update </a:t>
            </a:r>
            <a:r>
              <a:rPr lang="ko-KR" altLang="en-US" baseline="0" dirty="0" smtClean="0"/>
              <a:t>명령으로 상태를 변경할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5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승인된 퇴사 신청서 중 퇴사하기로 한 날짜가 지나면 사원을 </a:t>
            </a:r>
            <a:r>
              <a:rPr lang="ko-KR" altLang="en-US" dirty="0" err="1" smtClean="0"/>
              <a:t>한명한명</a:t>
            </a:r>
            <a:r>
              <a:rPr lang="ko-KR" altLang="en-US" dirty="0" smtClean="0"/>
              <a:t> 입력하지 않아도 한번에 상태를 변경할 수 있는 자동 퇴사 처리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State</a:t>
            </a:r>
            <a:r>
              <a:rPr lang="ko-KR" altLang="en-US" dirty="0" smtClean="0"/>
              <a:t>가 승인이고 </a:t>
            </a:r>
            <a:r>
              <a:rPr lang="ko-KR" altLang="en-US" dirty="0" err="1" smtClean="0"/>
              <a:t>퇴사신청일이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sysdate</a:t>
            </a:r>
            <a:r>
              <a:rPr lang="ko-KR" altLang="en-US" dirty="0" smtClean="0"/>
              <a:t>보다 작은 날짜에서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퇴사로 업데이트 합니다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37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복리후생 등록 기능입니다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기본정보를 입력하고 </a:t>
            </a:r>
            <a:r>
              <a:rPr lang="ko-KR" altLang="en-US" dirty="0" err="1" smtClean="0"/>
              <a:t>신청가능한</a:t>
            </a:r>
            <a:r>
              <a:rPr lang="ko-KR" altLang="en-US" dirty="0" smtClean="0"/>
              <a:t> 조건을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문으로 만들어서 테이블의 요소로 저장하게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7327B-F913-468E-89AE-6D76E5DDF62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 userDrawn="1"/>
        </p:nvSpPr>
        <p:spPr>
          <a:xfrm>
            <a:off x="-2271" y="830970"/>
            <a:ext cx="1835696" cy="3447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0" y="411510"/>
            <a:ext cx="1835696" cy="411509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-2271" y="415273"/>
            <a:ext cx="1835696" cy="407746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3"/>
          </p:nvPr>
        </p:nvSpPr>
        <p:spPr>
          <a:xfrm>
            <a:off x="0" y="859464"/>
            <a:ext cx="1837968" cy="287734"/>
          </a:xfrm>
        </p:spPr>
        <p:txBody>
          <a:bodyPr/>
          <a:lstStyle>
            <a:lvl1pPr marL="0" indent="0" algn="l">
              <a:buNone/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1pPr>
            <a:lvl2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2pPr>
            <a:lvl3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3pPr>
            <a:lvl4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4pPr>
            <a:lvl5pPr>
              <a:defRPr sz="1300">
                <a:solidFill>
                  <a:schemeClr val="bg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07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132000" y="1131750"/>
            <a:ext cx="2880000" cy="2880000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a시월구일3" panose="02020600000000000000" pitchFamily="18" charset="-127"/>
              <a:ea typeface="a시월구일3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000" y="1131750"/>
            <a:ext cx="2880000" cy="2880000"/>
          </a:xfrm>
        </p:spPr>
        <p:txBody>
          <a:bodyPr/>
          <a:lstStyle>
            <a:lvl1pPr algn="ctr">
              <a:defRPr>
                <a:solidFill>
                  <a:srgbClr val="FFFCD9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30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1259705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1727758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1260140"/>
            <a:ext cx="18356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125760" y="2334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rPr>
              <a:t>공동 진행</a:t>
            </a:r>
            <a:endParaRPr lang="ko-KR" altLang="en-US" dirty="0">
              <a:solidFill>
                <a:schemeClr val="bg1"/>
              </a:solidFill>
              <a:latin typeface="a아시아헤드1" pitchFamily="18" charset="-127"/>
              <a:ea typeface="a아시아헤드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ACBD-FE76-428F-92B7-8CF735459289}" type="datetimeFigureOut">
              <a:rPr lang="ko-KR" altLang="en-US" smtClean="0"/>
              <a:pPr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2D3B-E778-4CD4-BF04-29FCFDFE76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1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chart" Target="../charts/chart9.xml"/><Relationship Id="rId5" Type="http://schemas.openxmlformats.org/officeDocument/2006/relationships/chart" Target="../charts/chart3.xml"/><Relationship Id="rId15" Type="http://schemas.openxmlformats.org/officeDocument/2006/relationships/chart" Target="../charts/chart1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직선 연결선 185"/>
          <p:cNvCxnSpPr/>
          <p:nvPr/>
        </p:nvCxnSpPr>
        <p:spPr>
          <a:xfrm>
            <a:off x="4932040" y="915566"/>
            <a:ext cx="1080120" cy="2520280"/>
          </a:xfrm>
          <a:prstGeom prst="line">
            <a:avLst/>
          </a:prstGeom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1" idx="0"/>
          </p:cNvCxnSpPr>
          <p:nvPr/>
        </p:nvCxnSpPr>
        <p:spPr>
          <a:xfrm>
            <a:off x="3275852" y="915566"/>
            <a:ext cx="504060" cy="187220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61" idx="4"/>
          </p:cNvCxnSpPr>
          <p:nvPr/>
        </p:nvCxnSpPr>
        <p:spPr>
          <a:xfrm>
            <a:off x="395536" y="4083918"/>
            <a:ext cx="288032" cy="576064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 flipV="1">
            <a:off x="1763688" y="2427734"/>
            <a:ext cx="2016224" cy="36004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763688" y="987574"/>
            <a:ext cx="1533257" cy="1317235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8" idx="5"/>
          </p:cNvCxnSpPr>
          <p:nvPr/>
        </p:nvCxnSpPr>
        <p:spPr>
          <a:xfrm>
            <a:off x="1393096" y="1409070"/>
            <a:ext cx="309136" cy="936112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61" idx="3"/>
          </p:cNvCxnSpPr>
          <p:nvPr/>
        </p:nvCxnSpPr>
        <p:spPr>
          <a:xfrm flipH="1">
            <a:off x="344619" y="2571750"/>
            <a:ext cx="1275053" cy="1491077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endCxn id="52" idx="4"/>
          </p:cNvCxnSpPr>
          <p:nvPr/>
        </p:nvCxnSpPr>
        <p:spPr>
          <a:xfrm>
            <a:off x="1691680" y="2427734"/>
            <a:ext cx="1764192" cy="252028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39552" y="4515966"/>
            <a:ext cx="360040" cy="288032"/>
            <a:chOff x="1763688" y="1059582"/>
            <a:chExt cx="864096" cy="792088"/>
          </a:xfrm>
        </p:grpSpPr>
        <p:sp>
          <p:nvSpPr>
            <p:cNvPr id="30" name="타원 2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23" name="타원 22"/>
          <p:cNvSpPr/>
          <p:nvPr/>
        </p:nvSpPr>
        <p:spPr>
          <a:xfrm>
            <a:off x="1403648" y="2192115"/>
            <a:ext cx="504056" cy="4516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오뚜기CI-removebg-preview-removebg-preview.png"/>
          <p:cNvPicPr>
            <a:picLocks noChangeAspect="1"/>
          </p:cNvPicPr>
          <p:nvPr/>
        </p:nvPicPr>
        <p:blipFill>
          <a:blip r:embed="rId3" cstate="print"/>
          <a:srcRect l="34969" t="7785" r="35058" b="63671"/>
          <a:stretch>
            <a:fillRect/>
          </a:stretch>
        </p:blipFill>
        <p:spPr>
          <a:xfrm>
            <a:off x="1187624" y="1995686"/>
            <a:ext cx="864096" cy="720080"/>
          </a:xfrm>
          <a:prstGeom prst="rect">
            <a:avLst/>
          </a:prstGeom>
        </p:spPr>
      </p:pic>
      <p:cxnSp>
        <p:nvCxnSpPr>
          <p:cNvPr id="12" name="직선 연결선 11"/>
          <p:cNvCxnSpPr>
            <a:endCxn id="38" idx="1"/>
          </p:cNvCxnSpPr>
          <p:nvPr/>
        </p:nvCxnSpPr>
        <p:spPr>
          <a:xfrm>
            <a:off x="611560" y="1131590"/>
            <a:ext cx="730624" cy="2265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331640" y="1347614"/>
            <a:ext cx="72000" cy="72000"/>
          </a:xfrm>
          <a:prstGeom prst="ellipse">
            <a:avLst/>
          </a:prstGeom>
          <a:solidFill>
            <a:srgbClr val="003D91"/>
          </a:solidFill>
          <a:ln w="1143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1" idx="6"/>
          </p:cNvCxnSpPr>
          <p:nvPr/>
        </p:nvCxnSpPr>
        <p:spPr>
          <a:xfrm flipH="1">
            <a:off x="3347856" y="843558"/>
            <a:ext cx="1440169" cy="14401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3851920" y="2787774"/>
            <a:ext cx="1008112" cy="792088"/>
          </a:xfrm>
          <a:prstGeom prst="line">
            <a:avLst/>
          </a:prstGeom>
          <a:solidFill>
            <a:schemeClr val="bg1"/>
          </a:solidFill>
          <a:ln w="1270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9" idx="2"/>
            <a:endCxn id="52" idx="3"/>
          </p:cNvCxnSpPr>
          <p:nvPr/>
        </p:nvCxnSpPr>
        <p:spPr>
          <a:xfrm flipH="1">
            <a:off x="3430416" y="4713982"/>
            <a:ext cx="1213592" cy="22348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endCxn id="69" idx="3"/>
          </p:cNvCxnSpPr>
          <p:nvPr/>
        </p:nvCxnSpPr>
        <p:spPr>
          <a:xfrm flipH="1">
            <a:off x="4659824" y="3507854"/>
            <a:ext cx="1352336" cy="124431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61" idx="7"/>
          </p:cNvCxnSpPr>
          <p:nvPr/>
        </p:nvCxnSpPr>
        <p:spPr>
          <a:xfrm flipH="1">
            <a:off x="446453" y="2787774"/>
            <a:ext cx="3333459" cy="1173219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23528" y="3939902"/>
            <a:ext cx="144016" cy="144016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644008" y="4659982"/>
            <a:ext cx="108000" cy="108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>
            <a:endCxn id="52" idx="3"/>
          </p:cNvCxnSpPr>
          <p:nvPr/>
        </p:nvCxnSpPr>
        <p:spPr>
          <a:xfrm flipH="1">
            <a:off x="3430416" y="3579862"/>
            <a:ext cx="1429616" cy="1357607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3419872" y="4876006"/>
            <a:ext cx="72000" cy="72008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>
            <a:stCxn id="61" idx="6"/>
          </p:cNvCxnSpPr>
          <p:nvPr/>
        </p:nvCxnSpPr>
        <p:spPr>
          <a:xfrm flipV="1">
            <a:off x="467544" y="3507856"/>
            <a:ext cx="4320480" cy="504054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111" idx="1"/>
          </p:cNvCxnSpPr>
          <p:nvPr/>
        </p:nvCxnSpPr>
        <p:spPr>
          <a:xfrm flipH="1" flipV="1">
            <a:off x="6012161" y="3507856"/>
            <a:ext cx="1023927" cy="519870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2559032" y="1563638"/>
            <a:ext cx="6691885" cy="792088"/>
            <a:chOff x="2843808" y="1851670"/>
            <a:chExt cx="6402483" cy="792088"/>
          </a:xfrm>
        </p:grpSpPr>
        <p:sp>
          <p:nvSpPr>
            <p:cNvPr id="132" name="직사각형 131"/>
            <p:cNvSpPr/>
            <p:nvPr/>
          </p:nvSpPr>
          <p:spPr>
            <a:xfrm>
              <a:off x="2843808" y="1851670"/>
              <a:ext cx="6300192" cy="792088"/>
            </a:xfrm>
            <a:prstGeom prst="rect">
              <a:avLst/>
            </a:prstGeom>
            <a:solidFill>
              <a:srgbClr val="FEDB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09587" y="1955327"/>
              <a:ext cx="63367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JAVA&amp;ORACLE </a:t>
              </a:r>
              <a:r>
                <a:rPr lang="ko-KR" altLang="en-US" sz="3200" dirty="0" smtClean="0">
                  <a:solidFill>
                    <a:srgbClr val="DF2D32"/>
                  </a:solidFill>
                  <a:latin typeface="a우주소년" pitchFamily="18" charset="-127"/>
                  <a:ea typeface="a우주소년" pitchFamily="18" charset="-127"/>
                </a:rPr>
                <a:t>인사프로그램 프로젝트</a:t>
              </a:r>
              <a:endParaRPr lang="ko-KR" altLang="en-US" sz="3200" dirty="0">
                <a:solidFill>
                  <a:srgbClr val="DF2D32"/>
                </a:solidFill>
                <a:latin typeface="a우주소년" pitchFamily="18" charset="-127"/>
                <a:ea typeface="a우주소년" pitchFamily="18" charset="-127"/>
              </a:endParaRPr>
            </a:p>
          </p:txBody>
        </p:sp>
      </p:grpSp>
      <p:cxnSp>
        <p:nvCxnSpPr>
          <p:cNvPr id="124" name="직선 연결선 123"/>
          <p:cNvCxnSpPr/>
          <p:nvPr/>
        </p:nvCxnSpPr>
        <p:spPr>
          <a:xfrm flipH="1" flipV="1">
            <a:off x="7092280" y="4083918"/>
            <a:ext cx="267856" cy="555888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7020272" y="4011910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380312" y="2859782"/>
            <a:ext cx="432048" cy="360040"/>
            <a:chOff x="1763688" y="1059582"/>
            <a:chExt cx="864096" cy="792088"/>
          </a:xfrm>
        </p:grpSpPr>
        <p:sp>
          <p:nvSpPr>
            <p:cNvPr id="50" name="타원 49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 descr="오뚜기CI-removebg-preview-removebg-preview.png"/>
            <p:cNvPicPr>
              <a:picLocks noChangeAspect="1"/>
            </p:cNvPicPr>
            <p:nvPr/>
          </p:nvPicPr>
          <p:blipFill>
            <a:blip r:embed="rId3" cstate="print"/>
            <a:srcRect l="34969" t="7785" r="35058" b="63671"/>
            <a:stretch>
              <a:fillRect/>
            </a:stretch>
          </p:blipFill>
          <p:spPr>
            <a:xfrm>
              <a:off x="1763688" y="1059582"/>
              <a:ext cx="864096" cy="792088"/>
            </a:xfrm>
            <a:prstGeom prst="rect">
              <a:avLst/>
            </a:prstGeom>
          </p:spPr>
        </p:pic>
      </p:grpSp>
      <p:sp>
        <p:nvSpPr>
          <p:cNvPr id="137" name="직사각형 136"/>
          <p:cNvSpPr/>
          <p:nvPr/>
        </p:nvSpPr>
        <p:spPr>
          <a:xfrm>
            <a:off x="6228184" y="2427734"/>
            <a:ext cx="2915816" cy="342038"/>
          </a:xfrm>
          <a:prstGeom prst="rect">
            <a:avLst/>
          </a:prstGeom>
          <a:solidFill>
            <a:srgbClr val="FEDB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96136" y="2437171"/>
            <a:ext cx="3816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5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조  </a:t>
            </a:r>
            <a:r>
              <a:rPr lang="en-US" altLang="ko-KR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| </a:t>
            </a:r>
            <a:r>
              <a:rPr lang="ko-KR" altLang="en-US" sz="1500" dirty="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 </a:t>
            </a:r>
            <a:r>
              <a:rPr lang="ko-KR" altLang="en-US" sz="1500" smtClean="0">
                <a:solidFill>
                  <a:srgbClr val="003D91"/>
                </a:solidFill>
                <a:latin typeface="a우주소년" pitchFamily="18" charset="-127"/>
                <a:ea typeface="a우주소년" pitchFamily="18" charset="-127"/>
              </a:rPr>
              <a:t>김세영 개인발표자료</a:t>
            </a:r>
            <a:endParaRPr lang="ko-KR" altLang="en-US" sz="1500" dirty="0">
              <a:solidFill>
                <a:srgbClr val="003D91"/>
              </a:solidFill>
              <a:latin typeface="a우주소년" pitchFamily="18" charset="-127"/>
              <a:ea typeface="a우주소년" pitchFamily="18" charset="-127"/>
            </a:endParaRPr>
          </a:p>
        </p:txBody>
      </p:sp>
      <p:cxnSp>
        <p:nvCxnSpPr>
          <p:cNvPr id="140" name="직선 연결선 139"/>
          <p:cNvCxnSpPr>
            <a:stCxn id="149" idx="2"/>
          </p:cNvCxnSpPr>
          <p:nvPr/>
        </p:nvCxnSpPr>
        <p:spPr>
          <a:xfrm flipH="1">
            <a:off x="3779912" y="2535742"/>
            <a:ext cx="1296144" cy="252032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5076056" y="2499742"/>
            <a:ext cx="72000" cy="72000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 flipH="1">
            <a:off x="4932040" y="339502"/>
            <a:ext cx="1234688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H="1">
            <a:off x="611560" y="483518"/>
            <a:ext cx="1224136" cy="612068"/>
          </a:xfrm>
          <a:prstGeom prst="line">
            <a:avLst/>
          </a:prstGeom>
          <a:solidFill>
            <a:schemeClr val="bg1"/>
          </a:solidFill>
          <a:ln w="11430">
            <a:solidFill>
              <a:srgbClr val="003D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41" idx="6"/>
          </p:cNvCxnSpPr>
          <p:nvPr/>
        </p:nvCxnSpPr>
        <p:spPr>
          <a:xfrm flipH="1" flipV="1">
            <a:off x="1835696" y="483518"/>
            <a:ext cx="1512160" cy="504056"/>
          </a:xfrm>
          <a:prstGeom prst="line">
            <a:avLst/>
          </a:prstGeom>
          <a:solidFill>
            <a:schemeClr val="bg1"/>
          </a:solidFill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그림 1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8754" r="72590" b="71384"/>
          <a:stretch>
            <a:fillRect/>
          </a:stretch>
        </p:blipFill>
        <p:spPr>
          <a:xfrm rot="416631">
            <a:off x="1652909" y="219490"/>
            <a:ext cx="432048" cy="576064"/>
          </a:xfrm>
          <a:prstGeom prst="rect">
            <a:avLst/>
          </a:prstGeom>
        </p:spPr>
      </p:pic>
      <p:sp>
        <p:nvSpPr>
          <p:cNvPr id="184" name="타원 183"/>
          <p:cNvSpPr/>
          <p:nvPr/>
        </p:nvSpPr>
        <p:spPr>
          <a:xfrm>
            <a:off x="6120184" y="267494"/>
            <a:ext cx="108000" cy="108000"/>
          </a:xfrm>
          <a:prstGeom prst="ellipse">
            <a:avLst/>
          </a:prstGeom>
          <a:solidFill>
            <a:srgbClr val="003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8853" t="50000" r="13934" b="28538"/>
          <a:stretch>
            <a:fillRect/>
          </a:stretch>
        </p:blipFill>
        <p:spPr>
          <a:xfrm rot="20689477">
            <a:off x="4694280" y="3259413"/>
            <a:ext cx="360040" cy="432048"/>
          </a:xfrm>
          <a:prstGeom prst="rect">
            <a:avLst/>
          </a:prstGeom>
        </p:spPr>
      </p:pic>
      <p:pic>
        <p:nvPicPr>
          <p:cNvPr id="65" name="그림 6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75018" t="7154" r="16326" b="71384"/>
          <a:stretch>
            <a:fillRect/>
          </a:stretch>
        </p:blipFill>
        <p:spPr>
          <a:xfrm>
            <a:off x="3563888" y="2571750"/>
            <a:ext cx="432048" cy="432048"/>
          </a:xfrm>
          <a:prstGeom prst="rect">
            <a:avLst/>
          </a:prstGeom>
        </p:spPr>
      </p:pic>
      <p:pic>
        <p:nvPicPr>
          <p:cNvPr id="63" name="그림 6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r="91837" b="71462"/>
          <a:stretch>
            <a:fillRect/>
          </a:stretch>
        </p:blipFill>
        <p:spPr>
          <a:xfrm rot="2235437">
            <a:off x="383838" y="908273"/>
            <a:ext cx="407447" cy="574479"/>
          </a:xfrm>
          <a:prstGeom prst="rect">
            <a:avLst/>
          </a:prstGeom>
        </p:spPr>
      </p:pic>
      <p:cxnSp>
        <p:nvCxnSpPr>
          <p:cNvPr id="190" name="직선 연결선 189"/>
          <p:cNvCxnSpPr/>
          <p:nvPr/>
        </p:nvCxnSpPr>
        <p:spPr>
          <a:xfrm flipH="1">
            <a:off x="6012160" y="3075806"/>
            <a:ext cx="1512168" cy="432048"/>
          </a:xfrm>
          <a:prstGeom prst="line">
            <a:avLst/>
          </a:prstGeom>
          <a:ln w="11430">
            <a:solidFill>
              <a:srgbClr val="DF2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008" y="627534"/>
            <a:ext cx="504056" cy="432048"/>
            <a:chOff x="1763688" y="1059581"/>
            <a:chExt cx="864096" cy="792087"/>
          </a:xfrm>
        </p:grpSpPr>
        <p:sp>
          <p:nvSpPr>
            <p:cNvPr id="16" name="타원 15"/>
            <p:cNvSpPr/>
            <p:nvPr/>
          </p:nvSpPr>
          <p:spPr>
            <a:xfrm>
              <a:off x="1979712" y="12756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오뚜기CI-removebg-preview-removebg-preview.png"/>
            <p:cNvPicPr>
              <a:picLocks noChangeAspect="1"/>
            </p:cNvPicPr>
            <p:nvPr/>
          </p:nvPicPr>
          <p:blipFill>
            <a:blip r:embed="rId2" cstate="print"/>
            <a:srcRect l="34969" t="7785" r="35058" b="63671"/>
            <a:stretch>
              <a:fillRect/>
            </a:stretch>
          </p:blipFill>
          <p:spPr>
            <a:xfrm>
              <a:off x="1763688" y="1059581"/>
              <a:ext cx="864096" cy="792087"/>
            </a:xfrm>
            <a:prstGeom prst="rect">
              <a:avLst/>
            </a:prstGeom>
          </p:spPr>
        </p:pic>
      </p:grpSp>
      <p:pic>
        <p:nvPicPr>
          <p:cNvPr id="195" name="그림 194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9931" t="24623" r="82856" b="50338"/>
          <a:stretch>
            <a:fillRect/>
          </a:stretch>
        </p:blipFill>
        <p:spPr>
          <a:xfrm>
            <a:off x="7236296" y="4299942"/>
            <a:ext cx="360040" cy="504056"/>
          </a:xfrm>
          <a:prstGeom prst="rect">
            <a:avLst/>
          </a:prstGeom>
        </p:spPr>
      </p:pic>
      <p:pic>
        <p:nvPicPr>
          <p:cNvPr id="73" name="그림 72" descr="화면_캡처_2022-10-09_154608-removebg-preview.png"/>
          <p:cNvPicPr>
            <a:picLocks noChangeAspect="1"/>
          </p:cNvPicPr>
          <p:nvPr/>
        </p:nvPicPr>
        <p:blipFill>
          <a:blip r:embed="rId4" cstate="print"/>
          <a:srcRect l="11541" t="57233" r="79803" b="21305"/>
          <a:stretch>
            <a:fillRect/>
          </a:stretch>
        </p:blipFill>
        <p:spPr>
          <a:xfrm>
            <a:off x="5796136" y="3291830"/>
            <a:ext cx="432048" cy="43204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203848" y="915566"/>
            <a:ext cx="144008" cy="144016"/>
          </a:xfrm>
          <a:prstGeom prst="ellipse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 신청 상태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11" y="2066537"/>
            <a:ext cx="5422181" cy="356636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664" y="2507973"/>
            <a:ext cx="6647004" cy="2918510"/>
          </a:xfrm>
          <a:prstGeom prst="rect">
            <a:avLst/>
          </a:prstGeom>
          <a:ln>
            <a:solidFill>
              <a:srgbClr val="003D9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9512" y="1210405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03" y="2068102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703" y="2504952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111" y="491631"/>
            <a:ext cx="4396755" cy="1437548"/>
          </a:xfrm>
          <a:prstGeom prst="rect">
            <a:avLst/>
          </a:prstGeom>
          <a:ln>
            <a:solidFill>
              <a:srgbClr val="003D91"/>
            </a:solidFill>
          </a:ln>
        </p:spPr>
      </p:pic>
    </p:spTree>
    <p:extLst>
      <p:ext uri="{BB962C8B-B14F-4D97-AF65-F5344CB8AC3E}">
        <p14:creationId xmlns:p14="http://schemas.microsoft.com/office/powerpoint/2010/main" val="28492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퇴사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자동 퇴사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10405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508" y="1897687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396" y="2415692"/>
            <a:ext cx="205172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 </a:t>
            </a:r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73" y="1897687"/>
            <a:ext cx="6408712" cy="3398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406" y="957970"/>
            <a:ext cx="3672408" cy="8434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883" y="2415692"/>
            <a:ext cx="6363444" cy="22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5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</a:t>
            </a:r>
            <a:br>
              <a:rPr lang="en-US" altLang="ko-KR" dirty="0" smtClean="0"/>
            </a:br>
            <a:r>
              <a:rPr lang="ko-KR" altLang="en-US" dirty="0" smtClean="0"/>
              <a:t>교육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2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복리후생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2" y="4092499"/>
            <a:ext cx="8640960" cy="926359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76276" y="3778434"/>
            <a:ext cx="72008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QL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612" b="45166"/>
          <a:stretch/>
        </p:blipFill>
        <p:spPr>
          <a:xfrm>
            <a:off x="1191273" y="1260884"/>
            <a:ext cx="3740767" cy="2706990"/>
          </a:xfrm>
          <a:prstGeom prst="rect">
            <a:avLst/>
          </a:prstGeom>
          <a:ln w="12700">
            <a:solidFill>
              <a:srgbClr val="003D9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012" y="1260884"/>
            <a:ext cx="3733633" cy="2362969"/>
          </a:xfrm>
          <a:prstGeom prst="rect">
            <a:avLst/>
          </a:prstGeom>
          <a:ln w="12700">
            <a:solidFill>
              <a:srgbClr val="003D9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89772" y="1271823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0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복리후생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등록하기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89789"/>
            <a:ext cx="5206715" cy="380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861" y="998954"/>
            <a:ext cx="6264696" cy="2528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24" y="3703298"/>
            <a:ext cx="8647877" cy="14402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27784" y="484465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신청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1323133"/>
            <a:ext cx="13681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신청조건 설정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424" y="3388867"/>
            <a:ext cx="13681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등록하기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1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사내교육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770" y="927098"/>
            <a:ext cx="6200101" cy="13478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00" y="3075806"/>
            <a:ext cx="6611471" cy="172819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446" y="2499742"/>
            <a:ext cx="6448425" cy="361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2497501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328893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3075806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54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사내교육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신청하기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77" y="1907245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7704" y="415273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54" y="2836569"/>
            <a:ext cx="9978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메소드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37" y="453040"/>
            <a:ext cx="3600400" cy="13883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64" y="1897434"/>
            <a:ext cx="7560840" cy="8830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506" y="2875384"/>
            <a:ext cx="5317961" cy="22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51470"/>
            <a:ext cx="1835696" cy="1933666"/>
          </a:xfrm>
          <a:prstGeom prst="rect">
            <a:avLst/>
          </a:prstGeom>
          <a:solidFill>
            <a:srgbClr val="DF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0" y="474226"/>
            <a:ext cx="1835696" cy="1737484"/>
            <a:chOff x="0" y="474226"/>
            <a:chExt cx="1835696" cy="1737484"/>
          </a:xfrm>
        </p:grpSpPr>
        <p:sp>
          <p:nvSpPr>
            <p:cNvPr id="19" name="직사각형 18"/>
            <p:cNvSpPr/>
            <p:nvPr/>
          </p:nvSpPr>
          <p:spPr>
            <a:xfrm>
              <a:off x="0" y="895029"/>
              <a:ext cx="1835696" cy="131668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0" y="1311175"/>
              <a:ext cx="183569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7504" y="474226"/>
              <a:ext cx="15841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504" y="915566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역할 분담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04" y="1383619"/>
              <a:ext cx="1440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- </a:t>
              </a:r>
              <a:r>
                <a:rPr lang="ko-KR" altLang="en-US" sz="1500" dirty="0" smtClean="0">
                  <a:solidFill>
                    <a:schemeClr val="bg1"/>
                  </a:solidFill>
                  <a:latin typeface="a아시아헤드1" pitchFamily="18" charset="-127"/>
                  <a:ea typeface="a아시아헤드1" pitchFamily="18" charset="-127"/>
                </a:rPr>
                <a:t>일정 계획</a:t>
              </a:r>
              <a:endParaRPr lang="ko-KR" altLang="en-US" sz="1500" dirty="0">
                <a:solidFill>
                  <a:schemeClr val="bg1"/>
                </a:solidFill>
                <a:latin typeface="a아시아헤드1" pitchFamily="18" charset="-127"/>
                <a:ea typeface="a아시아헤드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0" y="1779662"/>
              <a:ext cx="1835696" cy="432048"/>
            </a:xfrm>
            <a:prstGeom prst="rect">
              <a:avLst/>
            </a:prstGeom>
            <a:solidFill>
              <a:srgbClr val="FFFCD9"/>
            </a:solidFill>
            <a:ln>
              <a:solidFill>
                <a:srgbClr val="FFFC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3D9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47086"/>
              </p:ext>
            </p:extLst>
          </p:nvPr>
        </p:nvGraphicFramePr>
        <p:xfrm>
          <a:off x="1835695" y="470072"/>
          <a:ext cx="7148049" cy="435272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06773"/>
                <a:gridCol w="125704"/>
                <a:gridCol w="1019262"/>
                <a:gridCol w="1019262"/>
                <a:gridCol w="1019262"/>
                <a:gridCol w="1019262"/>
                <a:gridCol w="1155172"/>
                <a:gridCol w="883352"/>
              </a:tblGrid>
              <a:tr h="39401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9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11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12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13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14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15</a:t>
                      </a:r>
                      <a:endParaRPr lang="ko-KR" altLang="en-US" sz="1600" b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7110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err="1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팀회의</a:t>
                      </a:r>
                      <a:endParaRPr lang="en-US" altLang="ko-KR" sz="1200" b="1" spc="-150" dirty="0" smtClean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역할분담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일정계획  </a:t>
                      </a:r>
                      <a:r>
                        <a:rPr lang="en-US" altLang="ko-KR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&amp;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요구사항정의서 </a:t>
                      </a:r>
                      <a:r>
                        <a:rPr lang="en-US" altLang="ko-KR" sz="1200" b="1" spc="-150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ko-KR" altLang="en-US" sz="12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제출</a:t>
                      </a:r>
                      <a:endParaRPr lang="ko-KR" altLang="en-US" sz="12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업무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Flow Chart / DB</a:t>
                      </a:r>
                      <a:r>
                        <a:rPr lang="ko-KR" altLang="en-US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설계 </a:t>
                      </a:r>
                      <a:r>
                        <a:rPr lang="en-US" altLang="ko-KR" sz="1200" b="1" spc="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ERD</a:t>
                      </a:r>
                      <a:endParaRPr lang="ko-KR" altLang="en-US" sz="1200" b="1" spc="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300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공통부분</a:t>
                      </a:r>
                      <a:r>
                        <a:rPr lang="ko-KR" altLang="en-US" sz="1200" b="1" spc="-15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endParaRPr lang="en-US" altLang="ko-KR" sz="1200" b="1" spc="-150" baseline="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="1" spc="-150" baseline="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제출</a:t>
                      </a:r>
                      <a:endParaRPr lang="ko-KR" altLang="en-US" sz="12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370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19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21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22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</a:tr>
              <a:tr h="57357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DB </a:t>
                      </a:r>
                      <a:r>
                        <a:rPr lang="ko-KR" altLang="en-US" sz="1400" b="1" baseline="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테이블 생성 및 연동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</a:t>
                      </a:r>
                      <a:endParaRPr lang="ko-KR" altLang="en-US" sz="1400" b="1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</a:t>
                      </a:r>
                      <a:r>
                        <a:rPr lang="en-US" altLang="ko-KR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6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</a:t>
                      </a:r>
                      <a:r>
                        <a:rPr lang="en-US" altLang="ko-KR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</a:t>
                      </a:r>
                      <a:r>
                        <a:rPr lang="ko-KR" altLang="en-US" sz="1400" b="1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  <a:endParaRPr lang="ko-KR" altLang="en-US" sz="1400" b="1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</a:tr>
              <a:tr h="8613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DB </a:t>
                      </a: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연동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200" b="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사원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부서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20%</a:t>
                      </a:r>
                      <a:endParaRPr lang="ko-KR" altLang="en-US" sz="1200" b="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퇴사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급여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 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80%</a:t>
                      </a:r>
                      <a:endParaRPr lang="ko-KR" altLang="en-US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복지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</a:t>
                      </a:r>
                      <a:r>
                        <a:rPr lang="ko-KR" altLang="en-US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50%</a:t>
                      </a:r>
                      <a:endParaRPr lang="en-US" altLang="ko-KR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근태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교육 </a:t>
                      </a:r>
                      <a:r>
                        <a:rPr lang="en-US" altLang="ko-KR" sz="1200" b="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200" b="0" dirty="0" smtClean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23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24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25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26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27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28</a:t>
                      </a:r>
                      <a:endParaRPr lang="ko-KR" altLang="en-US" sz="160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>
                        <a:alpha val="70000"/>
                      </a:srgbClr>
                    </a:solidFill>
                  </a:tcPr>
                </a:tc>
              </a:tr>
              <a:tr h="4383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chemeClr val="bg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전체 연동 클래스 작성</a:t>
                      </a:r>
                      <a:endParaRPr lang="ko-KR" altLang="en-US" sz="1400" b="1" spc="-150" dirty="0">
                        <a:solidFill>
                          <a:schemeClr val="bg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500" b="1" spc="-150" dirty="0">
                        <a:solidFill>
                          <a:srgbClr val="00257B"/>
                        </a:solidFill>
                        <a:latin typeface="08서울남산체 M" pitchFamily="18" charset="-127"/>
                        <a:ea typeface="08서울남산체 M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D9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보완 </a:t>
                      </a:r>
                      <a:r>
                        <a:rPr lang="en-US" altLang="ko-KR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/ </a:t>
                      </a:r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검토</a:t>
                      </a:r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spc="-150" dirty="0" smtClean="0">
                          <a:solidFill>
                            <a:srgbClr val="00257B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프로젝트 발표</a:t>
                      </a:r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D9"/>
                    </a:solidFill>
                  </a:tcPr>
                </a:tc>
              </a:tr>
              <a:tr h="6548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 </a:t>
                      </a:r>
                      <a:r>
                        <a:rPr lang="en-US" altLang="ko-KR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80%</a:t>
                      </a:r>
                      <a:endParaRPr lang="ko-KR" altLang="en-US" sz="1200" b="0" spc="-15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B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인사분석 </a:t>
                      </a:r>
                      <a:r>
                        <a:rPr lang="en-US" altLang="ko-KR" sz="1200" b="0" spc="-150" dirty="0" smtClean="0">
                          <a:solidFill>
                            <a:srgbClr val="003D91"/>
                          </a:solidFill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100%</a:t>
                      </a:r>
                      <a:endParaRPr lang="ko-KR" altLang="en-US" sz="1200" b="0" spc="-150" dirty="0">
                        <a:solidFill>
                          <a:srgbClr val="003D91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spc="-150" dirty="0" smtClean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spc="-150" dirty="0">
                        <a:solidFill>
                          <a:srgbClr val="00257B"/>
                        </a:solidFill>
                        <a:latin typeface="a시월구일1" panose="02020600000000000000" pitchFamily="18" charset="-127"/>
                        <a:ea typeface="a시월구일1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2251415366"/>
              </p:ext>
            </p:extLst>
          </p:nvPr>
        </p:nvGraphicFramePr>
        <p:xfrm>
          <a:off x="3419872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908133621"/>
              </p:ext>
            </p:extLst>
          </p:nvPr>
        </p:nvGraphicFramePr>
        <p:xfrm>
          <a:off x="4464048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차트 22"/>
          <p:cNvGraphicFramePr/>
          <p:nvPr>
            <p:extLst>
              <p:ext uri="{D42A27DB-BD31-4B8C-83A1-F6EECF244321}">
                <p14:modId xmlns:p14="http://schemas.microsoft.com/office/powerpoint/2010/main" val="1941170748"/>
              </p:ext>
            </p:extLst>
          </p:nvPr>
        </p:nvGraphicFramePr>
        <p:xfrm>
          <a:off x="5495679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3411003796"/>
              </p:ext>
            </p:extLst>
          </p:nvPr>
        </p:nvGraphicFramePr>
        <p:xfrm>
          <a:off x="6503791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차트 25"/>
          <p:cNvGraphicFramePr/>
          <p:nvPr>
            <p:extLst>
              <p:ext uri="{D42A27DB-BD31-4B8C-83A1-F6EECF244321}">
                <p14:modId xmlns:p14="http://schemas.microsoft.com/office/powerpoint/2010/main" val="1667771924"/>
              </p:ext>
            </p:extLst>
          </p:nvPr>
        </p:nvGraphicFramePr>
        <p:xfrm>
          <a:off x="7655919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2479933421"/>
              </p:ext>
            </p:extLst>
          </p:nvPr>
        </p:nvGraphicFramePr>
        <p:xfrm>
          <a:off x="8532440" y="293179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2530984865"/>
              </p:ext>
            </p:extLst>
          </p:nvPr>
        </p:nvGraphicFramePr>
        <p:xfrm>
          <a:off x="3419872" y="437195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2254052071"/>
              </p:ext>
            </p:extLst>
          </p:nvPr>
        </p:nvGraphicFramePr>
        <p:xfrm>
          <a:off x="5436096" y="437195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1969251436"/>
              </p:ext>
            </p:extLst>
          </p:nvPr>
        </p:nvGraphicFramePr>
        <p:xfrm>
          <a:off x="-33955" y="2680196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66084" y="2787774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일일계획</a:t>
            </a:r>
            <a:r>
              <a:rPr lang="ko-KR" altLang="en-US" sz="1400" dirty="0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</a:t>
            </a:r>
            <a:r>
              <a:rPr lang="ko-KR" altLang="en-US" sz="1400" dirty="0" err="1" smtClean="0">
                <a:solidFill>
                  <a:srgbClr val="003D9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달성률</a:t>
            </a:r>
            <a:endParaRPr lang="ko-KR" altLang="en-US" sz="1400" dirty="0">
              <a:solidFill>
                <a:srgbClr val="003D9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graphicFrame>
        <p:nvGraphicFramePr>
          <p:cNvPr id="32" name="차트 31"/>
          <p:cNvGraphicFramePr/>
          <p:nvPr>
            <p:extLst>
              <p:ext uri="{D42A27DB-BD31-4B8C-83A1-F6EECF244321}">
                <p14:modId xmlns:p14="http://schemas.microsoft.com/office/powerpoint/2010/main" val="1857305853"/>
              </p:ext>
            </p:extLst>
          </p:nvPr>
        </p:nvGraphicFramePr>
        <p:xfrm>
          <a:off x="-31220" y="3074995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59010" y="3183382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EDB00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전체 진행률</a:t>
            </a:r>
            <a:endParaRPr lang="ko-KR" altLang="en-US" sz="1400" dirty="0">
              <a:solidFill>
                <a:srgbClr val="FEDB00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02112210"/>
              </p:ext>
            </p:extLst>
          </p:nvPr>
        </p:nvGraphicFramePr>
        <p:xfrm>
          <a:off x="5148064" y="2941662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35" name="차트 34"/>
          <p:cNvGraphicFramePr/>
          <p:nvPr>
            <p:extLst>
              <p:ext uri="{D42A27DB-BD31-4B8C-83A1-F6EECF244321}">
                <p14:modId xmlns:p14="http://schemas.microsoft.com/office/powerpoint/2010/main" val="3809626409"/>
              </p:ext>
            </p:extLst>
          </p:nvPr>
        </p:nvGraphicFramePr>
        <p:xfrm>
          <a:off x="7308304" y="2941662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36" name="차트 35"/>
          <p:cNvGraphicFramePr/>
          <p:nvPr>
            <p:extLst>
              <p:ext uri="{D42A27DB-BD31-4B8C-83A1-F6EECF244321}">
                <p14:modId xmlns:p14="http://schemas.microsoft.com/office/powerpoint/2010/main" val="1607810900"/>
              </p:ext>
            </p:extLst>
          </p:nvPr>
        </p:nvGraphicFramePr>
        <p:xfrm>
          <a:off x="3059832" y="4371950"/>
          <a:ext cx="540000" cy="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1F6280F-207A-44D1-0456-D7E0F2995A26}"/>
              </a:ext>
            </a:extLst>
          </p:cNvPr>
          <p:cNvGrpSpPr/>
          <p:nvPr/>
        </p:nvGrpSpPr>
        <p:grpSpPr>
          <a:xfrm>
            <a:off x="0" y="0"/>
            <a:ext cx="1839889" cy="806202"/>
            <a:chOff x="0" y="-9754"/>
            <a:chExt cx="1839889" cy="80620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B7F66EE3-7EB3-2849-0715-6908BC8F51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96448"/>
              <a:ext cx="1835696" cy="0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92ED0266-E221-8F33-74FD-F8F47222B8BF}"/>
                </a:ext>
              </a:extLst>
            </p:cNvPr>
            <p:cNvSpPr/>
            <p:nvPr/>
          </p:nvSpPr>
          <p:spPr>
            <a:xfrm>
              <a:off x="0" y="-2047"/>
              <a:ext cx="1835696" cy="7984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시월구일1" panose="02020600000000000000" pitchFamily="18" charset="-127"/>
                <a:ea typeface="a시월구일1" panose="02020600000000000000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057F8247-84C5-55FD-EFBA-A038B0157B5E}"/>
                </a:ext>
              </a:extLst>
            </p:cNvPr>
            <p:cNvSpPr txBox="1"/>
            <p:nvPr/>
          </p:nvSpPr>
          <p:spPr>
            <a:xfrm>
              <a:off x="4193" y="-9754"/>
              <a:ext cx="1835696" cy="369332"/>
            </a:xfrm>
            <a:prstGeom prst="rect">
              <a:avLst/>
            </a:prstGeom>
            <a:solidFill>
              <a:srgbClr val="DF2D3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소개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F2C8ABDA-AF35-BCB7-2F82-BC166FEA069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69332"/>
              <a:ext cx="1835696" cy="0"/>
            </a:xfrm>
            <a:prstGeom prst="lin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81DD0C18-5581-EE1C-1832-167FDB739922}"/>
                </a:ext>
              </a:extLst>
            </p:cNvPr>
            <p:cNvSpPr txBox="1"/>
            <p:nvPr/>
          </p:nvSpPr>
          <p:spPr>
            <a:xfrm>
              <a:off x="0" y="411510"/>
              <a:ext cx="1835696" cy="323165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- </a:t>
              </a:r>
              <a:r>
                <a:rPr lang="ko-KR" altLang="en-US" sz="1500" dirty="0">
                  <a:solidFill>
                    <a:schemeClr val="bg1"/>
                  </a:solidFill>
                  <a:latin typeface="a시월구일1" panose="02020600000000000000" pitchFamily="18" charset="-127"/>
                  <a:ea typeface="a시월구일1" panose="02020600000000000000" pitchFamily="18" charset="-127"/>
                </a:rPr>
                <a:t>진행률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860E5C-8634-45DF-9199-7FCB4E0BFAFA}"/>
              </a:ext>
            </a:extLst>
          </p:cNvPr>
          <p:cNvSpPr/>
          <p:nvPr/>
        </p:nvSpPr>
        <p:spPr>
          <a:xfrm>
            <a:off x="2771800" y="1589416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4860E5C-8634-45DF-9199-7FCB4E0BFAFA}"/>
              </a:ext>
            </a:extLst>
          </p:cNvPr>
          <p:cNvSpPr/>
          <p:nvPr/>
        </p:nvSpPr>
        <p:spPr>
          <a:xfrm>
            <a:off x="7380293" y="1485045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AD68242-94FE-B3CD-52D5-E80A13D7AD5E}"/>
              </a:ext>
            </a:extLst>
          </p:cNvPr>
          <p:cNvSpPr/>
          <p:nvPr/>
        </p:nvSpPr>
        <p:spPr>
          <a:xfrm>
            <a:off x="2771800" y="2165480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5095770-058E-DDBB-F0FF-9D5A34354B91}"/>
              </a:ext>
            </a:extLst>
          </p:cNvPr>
          <p:cNvSpPr/>
          <p:nvPr/>
        </p:nvSpPr>
        <p:spPr>
          <a:xfrm>
            <a:off x="7377464" y="2108541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55913DF-C783-BEEA-398B-3D471B3E3D69}"/>
              </a:ext>
            </a:extLst>
          </p:cNvPr>
          <p:cNvSpPr/>
          <p:nvPr/>
        </p:nvSpPr>
        <p:spPr>
          <a:xfrm>
            <a:off x="2771800" y="2759848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4532801-1DBC-3C3D-55AE-8266F53524D8}"/>
              </a:ext>
            </a:extLst>
          </p:cNvPr>
          <p:cNvSpPr/>
          <p:nvPr/>
        </p:nvSpPr>
        <p:spPr>
          <a:xfrm>
            <a:off x="7377463" y="2646730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2DB0FF4-639E-85F3-96D8-BB12B942137A}"/>
              </a:ext>
            </a:extLst>
          </p:cNvPr>
          <p:cNvSpPr/>
          <p:nvPr/>
        </p:nvSpPr>
        <p:spPr>
          <a:xfrm>
            <a:off x="2771800" y="3356867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E27EF27-FB79-8470-6387-BE4FCC8201BA}"/>
              </a:ext>
            </a:extLst>
          </p:cNvPr>
          <p:cNvSpPr/>
          <p:nvPr/>
        </p:nvSpPr>
        <p:spPr>
          <a:xfrm>
            <a:off x="7377462" y="3264216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FF9B5AE-F5D8-CA40-9891-0CFD94352CF8}"/>
              </a:ext>
            </a:extLst>
          </p:cNvPr>
          <p:cNvSpPr/>
          <p:nvPr/>
        </p:nvSpPr>
        <p:spPr>
          <a:xfrm>
            <a:off x="2771800" y="3953886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>
                <a:solidFill>
                  <a:schemeClr val="tx1"/>
                </a:solidFill>
              </a:rPr>
              <a:t>100</a:t>
            </a:r>
            <a:r>
              <a:rPr lang="en-US" altLang="ko-KR" sz="900" dirty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97B20820-3417-DC70-B4A4-A09E46BD6618}"/>
              </a:ext>
            </a:extLst>
          </p:cNvPr>
          <p:cNvSpPr/>
          <p:nvPr/>
        </p:nvSpPr>
        <p:spPr>
          <a:xfrm>
            <a:off x="7377462" y="3881702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4A4CF474-71DA-44AA-96A6-BA13DF6AE7AC}"/>
              </a:ext>
            </a:extLst>
          </p:cNvPr>
          <p:cNvSpPr/>
          <p:nvPr/>
        </p:nvSpPr>
        <p:spPr>
          <a:xfrm>
            <a:off x="1520951" y="1538497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인사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FC4725EF-1A05-1DD7-AB89-9EF2A34A888F}"/>
              </a:ext>
            </a:extLst>
          </p:cNvPr>
          <p:cNvSpPr/>
          <p:nvPr/>
        </p:nvSpPr>
        <p:spPr>
          <a:xfrm>
            <a:off x="1520951" y="2114561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0A5A8926-2F14-F8D1-41E3-3ABEB678B4D2}"/>
              </a:ext>
            </a:extLst>
          </p:cNvPr>
          <p:cNvSpPr/>
          <p:nvPr/>
        </p:nvSpPr>
        <p:spPr>
          <a:xfrm>
            <a:off x="1520951" y="2711714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근태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휴가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BB7C5F7B-4AAD-1B95-A2C7-E9FF0DA9F4BA}"/>
              </a:ext>
            </a:extLst>
          </p:cNvPr>
          <p:cNvSpPr/>
          <p:nvPr/>
        </p:nvSpPr>
        <p:spPr>
          <a:xfrm>
            <a:off x="1520951" y="3308867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복지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xmlns="" id="{6DD403BA-C41D-3DEB-62E9-0669BD25B68C}"/>
              </a:ext>
            </a:extLst>
          </p:cNvPr>
          <p:cNvSpPr/>
          <p:nvPr/>
        </p:nvSpPr>
        <p:spPr>
          <a:xfrm>
            <a:off x="1520951" y="3906020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교육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DA7605F-2A7C-A259-3036-37D3D8105916}"/>
              </a:ext>
            </a:extLst>
          </p:cNvPr>
          <p:cNvSpPr/>
          <p:nvPr/>
        </p:nvSpPr>
        <p:spPr>
          <a:xfrm>
            <a:off x="2793488" y="4603355"/>
            <a:ext cx="4653807" cy="180000"/>
          </a:xfrm>
          <a:prstGeom prst="rect">
            <a:avLst/>
          </a:prstGeom>
          <a:solidFill>
            <a:srgbClr val="FED24B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 smtClean="0">
                <a:solidFill>
                  <a:schemeClr val="tx1"/>
                </a:solidFill>
              </a:rPr>
              <a:t>100</a:t>
            </a:r>
            <a:r>
              <a:rPr lang="en-US" altLang="ko-KR" sz="900" dirty="0" smtClean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B454EF7-F26B-AC5E-9A7B-248436289A73}"/>
              </a:ext>
            </a:extLst>
          </p:cNvPr>
          <p:cNvSpPr/>
          <p:nvPr/>
        </p:nvSpPr>
        <p:spPr>
          <a:xfrm>
            <a:off x="7377461" y="4510704"/>
            <a:ext cx="69833" cy="36530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F2824901-7A54-B5FA-69B7-3A6A44A3F76C}"/>
              </a:ext>
            </a:extLst>
          </p:cNvPr>
          <p:cNvSpPr/>
          <p:nvPr/>
        </p:nvSpPr>
        <p:spPr>
          <a:xfrm>
            <a:off x="1520951" y="4555489"/>
            <a:ext cx="893926" cy="281837"/>
          </a:xfrm>
          <a:prstGeom prst="roundRect">
            <a:avLst>
              <a:gd name="adj" fmla="val 10689"/>
            </a:avLst>
          </a:prstGeom>
          <a:solidFill>
            <a:srgbClr val="FFFF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인사관리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042348A-ADA5-9249-8483-4913C5C27B99}"/>
              </a:ext>
            </a:extLst>
          </p:cNvPr>
          <p:cNvSpPr/>
          <p:nvPr/>
        </p:nvSpPr>
        <p:spPr>
          <a:xfrm>
            <a:off x="2771800" y="1057337"/>
            <a:ext cx="4653807" cy="180000"/>
          </a:xfrm>
          <a:prstGeom prst="rect">
            <a:avLst/>
          </a:prstGeom>
          <a:solidFill>
            <a:schemeClr val="accent6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b="1" dirty="0" smtClean="0">
                <a:solidFill>
                  <a:schemeClr val="tx1"/>
                </a:solidFill>
              </a:rPr>
              <a:t>100</a:t>
            </a:r>
            <a:r>
              <a:rPr lang="en-US" altLang="ko-KR" sz="900" dirty="0" smtClean="0">
                <a:solidFill>
                  <a:schemeClr val="tx1"/>
                </a:solidFill>
              </a:rPr>
              <a:t>%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FAF1748-056C-98A3-13AF-ADBF272B4436}"/>
              </a:ext>
            </a:extLst>
          </p:cNvPr>
          <p:cNvSpPr/>
          <p:nvPr/>
        </p:nvSpPr>
        <p:spPr>
          <a:xfrm>
            <a:off x="7372755" y="966138"/>
            <a:ext cx="69833" cy="36530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98C6E6D8-F0B1-4E61-A843-732ED0BEF402}"/>
              </a:ext>
            </a:extLst>
          </p:cNvPr>
          <p:cNvSpPr/>
          <p:nvPr/>
        </p:nvSpPr>
        <p:spPr>
          <a:xfrm>
            <a:off x="1520951" y="1006418"/>
            <a:ext cx="893926" cy="281837"/>
          </a:xfrm>
          <a:prstGeom prst="roundRect">
            <a:avLst>
              <a:gd name="adj" fmla="val 10689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전체진행</a:t>
            </a:r>
          </a:p>
        </p:txBody>
      </p:sp>
    </p:spTree>
    <p:extLst>
      <p:ext uri="{BB962C8B-B14F-4D97-AF65-F5344CB8AC3E}">
        <p14:creationId xmlns:p14="http://schemas.microsoft.com/office/powerpoint/2010/main" val="35938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테이블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2727"/>
            <a:ext cx="7845371" cy="482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6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퇴사정보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1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퇴사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퇴사정보 </a:t>
            </a:r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7778"/>
          <a:stretch/>
        </p:blipFill>
        <p:spPr>
          <a:xfrm>
            <a:off x="2051720" y="771550"/>
            <a:ext cx="4158049" cy="2593872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50716"/>
          <a:stretch/>
        </p:blipFill>
        <p:spPr>
          <a:xfrm>
            <a:off x="6300192" y="771550"/>
            <a:ext cx="2474769" cy="2592288"/>
          </a:xfrm>
          <a:prstGeom prst="rect">
            <a:avLst/>
          </a:prstGeom>
          <a:ln w="12700">
            <a:solidFill>
              <a:srgbClr val="00257B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3718551"/>
            <a:ext cx="6696744" cy="11931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89864" y="4194919"/>
            <a:ext cx="5277568" cy="679953"/>
          </a:xfrm>
          <a:prstGeom prst="rect">
            <a:avLst/>
          </a:prstGeom>
          <a:noFill/>
          <a:ln>
            <a:solidFill>
              <a:srgbClr val="003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D9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5577" y="3723878"/>
            <a:ext cx="57670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endParaRPr lang="ko-KR" altLang="en-US" sz="1600" dirty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577" y="1347614"/>
            <a:ext cx="936104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실행화면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3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22562" b="7768"/>
          <a:stretch/>
        </p:blipFill>
        <p:spPr>
          <a:xfrm>
            <a:off x="2081618" y="915566"/>
            <a:ext cx="5730741" cy="424847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386964" y="1423546"/>
            <a:ext cx="5569412" cy="919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11760" y="1084992"/>
            <a:ext cx="4608512" cy="169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1194504"/>
            <a:ext cx="23397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검색결과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리스트로 저장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904543"/>
            <a:ext cx="2271776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어떤 값으로 검색할지 선택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1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퇴사 정보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퇴사정보 검색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687" r="2830" b="-1"/>
          <a:stretch/>
        </p:blipFill>
        <p:spPr>
          <a:xfrm>
            <a:off x="1907704" y="696836"/>
            <a:ext cx="5247760" cy="2132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833425" y="398079"/>
            <a:ext cx="2375971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검색메소드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 조건 입력</a:t>
            </a:r>
            <a:endParaRPr lang="en-US" altLang="ko-KR" sz="1600" dirty="0" smtClean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155925"/>
            <a:ext cx="3960862" cy="926331"/>
          </a:xfrm>
          <a:prstGeom prst="rect">
            <a:avLst/>
          </a:prstGeom>
          <a:ln>
            <a:solidFill>
              <a:srgbClr val="003D9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197884"/>
            <a:ext cx="6156176" cy="927829"/>
          </a:xfrm>
          <a:prstGeom prst="rect">
            <a:avLst/>
          </a:prstGeom>
          <a:ln>
            <a:solidFill>
              <a:srgbClr val="003D9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0" y="2829118"/>
            <a:ext cx="4320480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1600" dirty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검색조건이 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선택되면 </a:t>
            </a:r>
            <a:r>
              <a:rPr lang="en-US" altLang="ko-KR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SQL</a:t>
            </a:r>
            <a:r>
              <a:rPr lang="ko-KR" altLang="en-US" sz="1600" dirty="0" smtClean="0">
                <a:solidFill>
                  <a:srgbClr val="003D91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 변경</a:t>
            </a:r>
            <a:endParaRPr lang="en-US" altLang="ko-KR" sz="1600" dirty="0" smtClean="0">
              <a:solidFill>
                <a:srgbClr val="003D91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1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75606"/>
            <a:ext cx="6664017" cy="354587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퇴사 정보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퇴사정보 검색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7749" y="3939902"/>
            <a:ext cx="2339752" cy="33855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검색결과 </a:t>
            </a:r>
            <a:r>
              <a:rPr lang="en-US" altLang="ko-KR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VO </a:t>
            </a:r>
            <a:r>
              <a:rPr lang="ko-KR" altLang="en-US" sz="1600" dirty="0" smtClean="0">
                <a:solidFill>
                  <a:srgbClr val="C00000"/>
                </a:solidFill>
                <a:latin typeface="a아시아헤드1" panose="02020600000000000000" pitchFamily="18" charset="-127"/>
                <a:ea typeface="a아시아헤드1" panose="02020600000000000000" pitchFamily="18" charset="-127"/>
              </a:rPr>
              <a:t>리스트로 저장</a:t>
            </a:r>
            <a:endParaRPr lang="ko-KR" altLang="en-US" sz="1600" dirty="0">
              <a:solidFill>
                <a:srgbClr val="C00000"/>
              </a:solidFill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29934" y="4291830"/>
            <a:ext cx="6352313" cy="5313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544</Words>
  <Application>Microsoft Office PowerPoint</Application>
  <PresentationFormat>화면 슬라이드 쇼(16:9)</PresentationFormat>
  <Paragraphs>152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a시월구일1</vt:lpstr>
      <vt:lpstr>a시월구일3</vt:lpstr>
      <vt:lpstr>a아시아헤드1</vt:lpstr>
      <vt:lpstr>a우주소년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DB설계</vt:lpstr>
      <vt:lpstr>퇴사정보</vt:lpstr>
      <vt:lpstr>퇴사 정보</vt:lpstr>
      <vt:lpstr>퇴사 정보</vt:lpstr>
      <vt:lpstr>퇴사 정보</vt:lpstr>
      <vt:lpstr>퇴사 정보</vt:lpstr>
      <vt:lpstr>퇴사 정보</vt:lpstr>
      <vt:lpstr>퇴사 정보</vt:lpstr>
      <vt:lpstr>복지 / 교육</vt:lpstr>
      <vt:lpstr>복리후생</vt:lpstr>
      <vt:lpstr>복리후생</vt:lpstr>
      <vt:lpstr>사내교육</vt:lpstr>
      <vt:lpstr>사내교육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</dc:creator>
  <cp:lastModifiedBy>Windows 사용자</cp:lastModifiedBy>
  <cp:revision>204</cp:revision>
  <dcterms:created xsi:type="dcterms:W3CDTF">2022-10-08T07:01:47Z</dcterms:created>
  <dcterms:modified xsi:type="dcterms:W3CDTF">2022-10-27T19:47:29Z</dcterms:modified>
</cp:coreProperties>
</file>