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6" r:id="rId2"/>
    <p:sldId id="268" r:id="rId3"/>
    <p:sldId id="288" r:id="rId4"/>
    <p:sldId id="270" r:id="rId5"/>
    <p:sldId id="286" r:id="rId6"/>
    <p:sldId id="280" r:id="rId7"/>
    <p:sldId id="281" r:id="rId8"/>
    <p:sldId id="276" r:id="rId9"/>
    <p:sldId id="275" r:id="rId10"/>
    <p:sldId id="277" r:id="rId11"/>
    <p:sldId id="278" r:id="rId12"/>
    <p:sldId id="285" r:id="rId13"/>
    <p:sldId id="282" r:id="rId14"/>
    <p:sldId id="283" r:id="rId15"/>
    <p:sldId id="284" r:id="rId16"/>
    <p:sldId id="279" r:id="rId17"/>
    <p:sldId id="315" r:id="rId18"/>
    <p:sldId id="298" r:id="rId19"/>
    <p:sldId id="300" r:id="rId20"/>
    <p:sldId id="323" r:id="rId21"/>
    <p:sldId id="302" r:id="rId22"/>
    <p:sldId id="299" r:id="rId23"/>
    <p:sldId id="324" r:id="rId24"/>
    <p:sldId id="305" r:id="rId25"/>
    <p:sldId id="306" r:id="rId26"/>
    <p:sldId id="308" r:id="rId27"/>
    <p:sldId id="309" r:id="rId28"/>
    <p:sldId id="307" r:id="rId29"/>
    <p:sldId id="310" r:id="rId30"/>
    <p:sldId id="321" r:id="rId31"/>
    <p:sldId id="317" r:id="rId32"/>
    <p:sldId id="303" r:id="rId33"/>
    <p:sldId id="319" r:id="rId34"/>
    <p:sldId id="316" r:id="rId35"/>
    <p:sldId id="289" r:id="rId36"/>
    <p:sldId id="326" r:id="rId37"/>
    <p:sldId id="290" r:id="rId38"/>
    <p:sldId id="292" r:id="rId39"/>
    <p:sldId id="325" r:id="rId40"/>
    <p:sldId id="293" r:id="rId41"/>
    <p:sldId id="294" r:id="rId42"/>
    <p:sldId id="296" r:id="rId43"/>
    <p:sldId id="297" r:id="rId44"/>
    <p:sldId id="314" r:id="rId45"/>
    <p:sldId id="318" r:id="rId46"/>
    <p:sldId id="320" r:id="rId47"/>
    <p:sldId id="304" r:id="rId48"/>
    <p:sldId id="322" r:id="rId49"/>
    <p:sldId id="311" r:id="rId50"/>
    <p:sldId id="312" r:id="rId51"/>
    <p:sldId id="313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B"/>
    <a:srgbClr val="C00000"/>
    <a:srgbClr val="FFFCD9"/>
    <a:srgbClr val="003D91"/>
    <a:srgbClr val="FEDB00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1" autoAdjust="0"/>
    <p:restoredTop sz="91131" autoAdjust="0"/>
  </p:normalViewPr>
  <p:slideViewPr>
    <p:cSldViewPr>
      <p:cViewPr varScale="1">
        <p:scale>
          <a:sx n="110" d="100"/>
          <a:sy n="110" d="100"/>
        </p:scale>
        <p:origin x="101" y="4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>
      <p:cViewPr varScale="1">
        <p:scale>
          <a:sx n="82" d="100"/>
          <a:sy n="82" d="100"/>
        </p:scale>
        <p:origin x="201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삭제 </a:t>
            </a:r>
            <a:r>
              <a:rPr lang="ko-KR" altLang="en-US" dirty="0" err="1" smtClean="0"/>
              <a:t>메소드입니다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관리자가 실수로 입력했을 경우로 가정하고 만들었기 때문에 사원정보와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데이터도 함께 삭제하도록 구성했습니다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r>
              <a:rPr lang="ko-KR" altLang="en-US" dirty="0" smtClean="0"/>
              <a:t> 삭제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사원정보 삭제와 중복되기 때문에 생략하겠습니다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9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58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1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 테이블 생성 구문입니다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4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부서정보를 </a:t>
            </a:r>
            <a:r>
              <a:rPr lang="ko-KR" altLang="en-US" dirty="0" err="1" smtClean="0"/>
              <a:t>검색할땐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로 인원을 구한걸 가상테이블로 만들고 부서테이블과 조인해서 부서정보와 인원수를 동시에 출력할 수 있게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8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퇴사자 테이블은 직원번호에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주었고 처리상태는 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취소만 가능하도록 </a:t>
            </a:r>
            <a:r>
              <a:rPr lang="en-US" altLang="ko-KR" dirty="0" smtClean="0"/>
              <a:t>check</a:t>
            </a:r>
            <a:r>
              <a:rPr lang="ko-KR" altLang="en-US" baseline="0" dirty="0" smtClean="0"/>
              <a:t> 조건을 넣었습니다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디폴트 조건으로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신청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넣었습니다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1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근로자가 퇴사일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사유를 입력하면 본인 사원번호는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정보에서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상태는 디폴트인 ‘신청’으로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테이블입니다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관리자가 직원들의 퇴사정보를 입력하는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다른점은</a:t>
            </a:r>
            <a:r>
              <a:rPr lang="ko-KR" altLang="en-US" baseline="0" dirty="0" smtClean="0"/>
              <a:t> 사원번호와 상태를 직접 입력한다는 점입니다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2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아예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만들어버렸고요 검색조건이 </a:t>
            </a:r>
            <a:r>
              <a:rPr lang="ko-KR" altLang="en-US" baseline="0" dirty="0" err="1" smtClean="0"/>
              <a:t>추가될때</a:t>
            </a:r>
            <a:r>
              <a:rPr lang="ko-KR" altLang="en-US" baseline="0" dirty="0" smtClean="0"/>
              <a:t>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해당검색을 위해 필요한 구문이 추가되는 명령을 추가했습니다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28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각 요소에 순서를 부여하기 위해 필터카운트와 요소 별 넘버링 변수를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조건의 넘버링은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되겠고 또 다른 조건을 입력하면 필터카운트에서 늘어나서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저장됩니다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1)</a:t>
            </a:r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넘버링이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이 아니면 입력되는 조건으로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물음표의 순서로도 사용됩니다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검색된 값으로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만들어서 리스트에 저장하고 출력합니다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4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퇴사를 신청 한 이후 관리자가 승인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퇴사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취소 등으로 상태를 변경합니다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2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급여는 그룹함수로 업데이트 날짜가 가장 큰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테이블에서 불러왔는데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테이블엔 퇴사정보가 없어서 퇴사자가 포함되는 이슈가 발생했습니다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서브쿼리로 </a:t>
            </a:r>
            <a:r>
              <a:rPr lang="ko-KR" altLang="en-US" dirty="0" err="1" smtClean="0"/>
              <a:t>퇴사자를</a:t>
            </a:r>
            <a:r>
              <a:rPr lang="ko-KR" altLang="en-US" dirty="0" smtClean="0"/>
              <a:t> 제거하는 방식으로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6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직급과 같은 인사상의 변경이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기록되는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사원번호 부서번호와 연결되어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8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사번은</a:t>
            </a:r>
            <a:r>
              <a:rPr lang="ko-KR" altLang="en-US" dirty="0" smtClean="0"/>
              <a:t> 자바에서 구한 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시퀀스의 조합으로 자동 생성됩니다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사원정보 </a:t>
            </a:r>
            <a:r>
              <a:rPr lang="ko-KR" altLang="en-US" baseline="0" dirty="0" err="1" smtClean="0"/>
              <a:t>생성할때</a:t>
            </a:r>
            <a:r>
              <a:rPr lang="ko-KR" altLang="en-US" baseline="0" dirty="0" smtClean="0"/>
              <a:t> 비밀번호도 랜덤으로 배정됩니다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부서이름을 입력하고 유효성을 확인 한 후 부서번호를 구해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사원정보와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등록되게 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1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사원검색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스캐너로 이름을</a:t>
            </a:r>
            <a:r>
              <a:rPr lang="ko-KR" altLang="en-US" baseline="0" dirty="0" smtClean="0"/>
              <a:t> 받아서 검색하고 나온 결과를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리스트에 저장한 후 출력합니다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스위치를 이용해 바꿀 항목을 선택합니다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직급을 </a:t>
            </a:r>
            <a:r>
              <a:rPr lang="ko-KR" altLang="en-US" dirty="0" err="1" smtClean="0"/>
              <a:t>변경할때는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 테이블에 추가가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변경하기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사원번호와 부서번호의 유효성을 확인하기 위해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유효하지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</a:t>
            </a:r>
            <a:r>
              <a:rPr lang="ko-KR" altLang="en-US" dirty="0" err="1" smtClean="0"/>
              <a:t>빠져나오게</a:t>
            </a:r>
            <a:r>
              <a:rPr lang="ko-KR" altLang="en-US" dirty="0" smtClean="0"/>
              <a:t>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0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유효성 검사가 완료되면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문과 사원정보에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실행합니다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9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32000" y="1131750"/>
            <a:ext cx="2880000" cy="2880000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000" y="1131750"/>
            <a:ext cx="2880000" cy="2880000"/>
          </a:xfrm>
        </p:spPr>
        <p:txBody>
          <a:bodyPr/>
          <a:lstStyle>
            <a:lvl1pPr algn="ctr">
              <a:defRPr>
                <a:solidFill>
                  <a:srgbClr val="FFFCD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843808" y="1563638"/>
            <a:ext cx="6300192" cy="792088"/>
            <a:chOff x="2843808" y="1851670"/>
            <a:chExt cx="6300192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7824" y="19553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HR Managing Application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김동은 김석주 김세영 이지원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275606"/>
            <a:ext cx="1835696" cy="936104"/>
          </a:xfrm>
          <a:prstGeom prst="rect">
            <a:avLst/>
          </a:prstGeom>
          <a:solidFill>
            <a:srgbClr val="FFFCD9"/>
          </a:solidFill>
          <a:ln>
            <a:solidFill>
              <a:srgbClr val="FFF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전체업무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35213"/>
            <a:ext cx="7724610" cy="431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11710"/>
            <a:ext cx="8400830" cy="26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79712" y="13476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로그인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9712" y="15636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근태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휴가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9702"/>
            <a:ext cx="852931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51670"/>
            <a:ext cx="8288424" cy="31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02750" y="1275606"/>
            <a:ext cx="203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복지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교육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2492"/>
            <a:ext cx="8430326" cy="32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90788" y="1203598"/>
            <a:ext cx="20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인사관리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793775"/>
            <a:ext cx="6299789" cy="43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802382" y="1203598"/>
            <a:ext cx="15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급여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31117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177922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131161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415266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개별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847314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DB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설계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ERD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9582"/>
            <a:ext cx="6357094" cy="37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사원정보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9662"/>
            <a:ext cx="6624736" cy="314874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91126"/>
            <a:ext cx="3743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" y="1635646"/>
            <a:ext cx="7943850" cy="3095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5273"/>
            <a:ext cx="3781425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97" y="4727095"/>
            <a:ext cx="4943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-36512" y="1581634"/>
            <a:ext cx="9289032" cy="18008"/>
          </a:xfrm>
          <a:prstGeom prst="line">
            <a:avLst/>
          </a:prstGeom>
          <a:ln w="17780">
            <a:solidFill>
              <a:srgbClr val="002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169628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215516" y="2139702"/>
            <a:ext cx="2016224" cy="2160240"/>
            <a:chOff x="215516" y="1707654"/>
            <a:chExt cx="2016224" cy="2160240"/>
          </a:xfrm>
        </p:grpSpPr>
        <p:sp>
          <p:nvSpPr>
            <p:cNvPr id="139" name="직사각형 138"/>
            <p:cNvSpPr/>
            <p:nvPr/>
          </p:nvSpPr>
          <p:spPr>
            <a:xfrm>
              <a:off x="2155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251012" y="1833086"/>
              <a:ext cx="1872208" cy="1746776"/>
              <a:chOff x="467544" y="1833086"/>
              <a:chExt cx="1872208" cy="1746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7544" y="21931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소개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7544" y="2774126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역할 분담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7544" y="3030800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일정 계획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7544" y="3287474"/>
                <a:ext cx="187220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요구사항 정의서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7544" y="183308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01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59" name="타원 58"/>
          <p:cNvSpPr/>
          <p:nvPr/>
        </p:nvSpPr>
        <p:spPr>
          <a:xfrm>
            <a:off x="3407961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2453849" y="2139702"/>
            <a:ext cx="2016224" cy="2160240"/>
            <a:chOff x="2555776" y="1707654"/>
            <a:chExt cx="2016224" cy="2160240"/>
          </a:xfrm>
        </p:grpSpPr>
        <p:sp>
          <p:nvSpPr>
            <p:cNvPr id="148" name="직사각형 147"/>
            <p:cNvSpPr/>
            <p:nvPr/>
          </p:nvSpPr>
          <p:spPr>
            <a:xfrm>
              <a:off x="255577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2591272" y="1833086"/>
              <a:ext cx="1980727" cy="1746776"/>
              <a:chOff x="2699792" y="1851670"/>
              <a:chExt cx="1980727" cy="174677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699793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공동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99792" y="2792710"/>
                <a:ext cx="188419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전체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699793" y="3049384"/>
                <a:ext cx="194421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개별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699793" y="3306058"/>
                <a:ext cx="18722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DB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설계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ERD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99792" y="1851670"/>
                <a:ext cx="19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02</a:t>
                </a:r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5646294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4692182" y="2139702"/>
            <a:ext cx="2016224" cy="2160240"/>
            <a:chOff x="4716016" y="1707654"/>
            <a:chExt cx="2016224" cy="2160240"/>
          </a:xfrm>
        </p:grpSpPr>
        <p:sp>
          <p:nvSpPr>
            <p:cNvPr id="150" name="직사각형 149"/>
            <p:cNvSpPr/>
            <p:nvPr/>
          </p:nvSpPr>
          <p:spPr>
            <a:xfrm>
              <a:off x="47160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4751512" y="1833086"/>
              <a:ext cx="1884197" cy="1490102"/>
              <a:chOff x="5004048" y="1851670"/>
              <a:chExt cx="1884197" cy="149010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004049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개별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04" name="그룹 84"/>
              <p:cNvGrpSpPr/>
              <p:nvPr/>
            </p:nvGrpSpPr>
            <p:grpSpPr>
              <a:xfrm>
                <a:off x="5004048" y="2792710"/>
                <a:ext cx="1884197" cy="549062"/>
                <a:chOff x="467543" y="3206174"/>
                <a:chExt cx="1884197" cy="54906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467543" y="3206174"/>
                  <a:ext cx="188419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일정 계획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67544" y="3462848"/>
                  <a:ext cx="172819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요구사항 정의서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004049" y="185167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03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7884627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930515" y="2139702"/>
            <a:ext cx="2016224" cy="2160240"/>
            <a:chOff x="6930515" y="1707654"/>
            <a:chExt cx="2016224" cy="2160240"/>
          </a:xfrm>
        </p:grpSpPr>
        <p:sp>
          <p:nvSpPr>
            <p:cNvPr id="151" name="직사각형 150"/>
            <p:cNvSpPr/>
            <p:nvPr/>
          </p:nvSpPr>
          <p:spPr>
            <a:xfrm>
              <a:off x="6930515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6966011" y="1833086"/>
              <a:ext cx="1763689" cy="1490102"/>
              <a:chOff x="6912767" y="1923678"/>
              <a:chExt cx="1763689" cy="149010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6912768" y="22837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구현 내용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6912767" y="1923678"/>
                <a:ext cx="1763689" cy="1490102"/>
                <a:chOff x="6912767" y="1923678"/>
                <a:chExt cx="1763689" cy="1490102"/>
              </a:xfrm>
            </p:grpSpPr>
            <p:grpSp>
              <p:nvGrpSpPr>
                <p:cNvPr id="128" name="그룹 127"/>
                <p:cNvGrpSpPr/>
                <p:nvPr/>
              </p:nvGrpSpPr>
              <p:grpSpPr>
                <a:xfrm>
                  <a:off x="6912767" y="2864718"/>
                  <a:ext cx="1763689" cy="549062"/>
                  <a:chOff x="6912767" y="2864718"/>
                  <a:chExt cx="1763689" cy="549062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912767" y="2864718"/>
                    <a:ext cx="176368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테이블 구현 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12767" y="3121392"/>
                    <a:ext cx="1547665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SQL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작성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6912768" y="1923678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57B"/>
                      </a:solidFill>
                      <a:latin typeface="a시월구일3" pitchFamily="18" charset="-127"/>
                      <a:ea typeface="a시월구일3" pitchFamily="18" charset="-127"/>
                    </a:rPr>
                    <a:t>04</a:t>
                  </a:r>
                  <a:endParaRPr lang="ko-KR" altLang="en-US" dirty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endParaRPr>
                </a:p>
              </p:txBody>
            </p:sp>
          </p:grpSp>
        </p:grpSp>
      </p:grpSp>
      <p:grpSp>
        <p:nvGrpSpPr>
          <p:cNvPr id="168" name="그룹 167"/>
          <p:cNvGrpSpPr/>
          <p:nvPr/>
        </p:nvGrpSpPr>
        <p:grpSpPr>
          <a:xfrm>
            <a:off x="971600" y="879562"/>
            <a:ext cx="7107055" cy="471640"/>
            <a:chOff x="971600" y="1347613"/>
            <a:chExt cx="7107055" cy="471640"/>
          </a:xfrm>
        </p:grpSpPr>
        <p:pic>
          <p:nvPicPr>
            <p:cNvPr id="163" name="그림 162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971600" y="1347613"/>
              <a:ext cx="432048" cy="432048"/>
            </a:xfrm>
            <a:prstGeom prst="rect">
              <a:avLst/>
            </a:prstGeom>
          </p:spPr>
        </p:pic>
        <p:pic>
          <p:nvPicPr>
            <p:cNvPr id="164" name="그림 163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5445608" y="1347613"/>
              <a:ext cx="432048" cy="432048"/>
            </a:xfrm>
            <a:prstGeom prst="rect">
              <a:avLst/>
            </a:prstGeom>
          </p:spPr>
        </p:pic>
        <p:pic>
          <p:nvPicPr>
            <p:cNvPr id="165" name="그림 164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3244608" y="1387205"/>
              <a:ext cx="360040" cy="432048"/>
            </a:xfrm>
            <a:prstGeom prst="rect">
              <a:avLst/>
            </a:prstGeom>
          </p:spPr>
        </p:pic>
        <p:pic>
          <p:nvPicPr>
            <p:cNvPr id="166" name="그림 165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7718615" y="1387205"/>
              <a:ext cx="360040" cy="432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등록 실행화면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555526"/>
            <a:ext cx="4991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25" y="624746"/>
            <a:ext cx="7275418" cy="4261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500405"/>
            <a:ext cx="5887123" cy="2567617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사원 등록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4" y="3261650"/>
            <a:ext cx="2481719" cy="13843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919924" y="221062"/>
            <a:ext cx="217784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입력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04" y="2898995"/>
            <a:ext cx="22490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사원번호에 이용될 시퀀스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50611" y="2545913"/>
            <a:ext cx="30243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초기 랜덤비밀번호 생성하는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7" y="1722607"/>
            <a:ext cx="6781075" cy="722140"/>
          </a:xfrm>
          <a:prstGeom prst="rect">
            <a:avLst/>
          </a:prstGeom>
          <a:ln>
            <a:solidFill>
              <a:srgbClr val="00257B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0704" y="1354656"/>
            <a:ext cx="2825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JAVA</a:t>
            </a:r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현재 날짜 구해서 대입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24562" y="580922"/>
            <a:ext cx="608629" cy="245025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847412" y="611313"/>
            <a:ext cx="1431614" cy="211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87138" y="786303"/>
            <a:ext cx="650619" cy="23178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" y="2225412"/>
            <a:ext cx="5141751" cy="1343663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773"/>
          <a:stretch/>
        </p:blipFill>
        <p:spPr>
          <a:xfrm>
            <a:off x="4402930" y="470751"/>
            <a:ext cx="4752528" cy="1740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등록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8896" y="123470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부서정보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입력받고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38" y="1886858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테이블에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49" y="3464364"/>
            <a:ext cx="5862210" cy="16356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364088" y="3125810"/>
            <a:ext cx="187220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 등록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검색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검색 실행화면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428302"/>
            <a:ext cx="3417683" cy="4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</a:t>
            </a:r>
            <a:r>
              <a:rPr lang="ko-KR" altLang="en-US" dirty="0" smtClean="0"/>
              <a:t>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83518"/>
            <a:ext cx="4967569" cy="46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수정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</a:t>
            </a:r>
            <a:r>
              <a:rPr lang="ko-KR" altLang="en-US" dirty="0" smtClean="0"/>
              <a:t>수정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83643"/>
            <a:ext cx="4032448" cy="55905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183643"/>
            <a:ext cx="4442011" cy="54140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6220" y="2211710"/>
            <a:ext cx="122413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84465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Switch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변경항목 선택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1582" y="3219822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 ~ set ~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30155 L -4.16667E-6 3.20988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27037 L 0.00122 -0.15833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인사이동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977921"/>
            <a:ext cx="398499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인사정보 유효성 확인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335896"/>
            <a:ext cx="4720730" cy="3415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2937" r="1628"/>
          <a:stretch/>
        </p:blipFill>
        <p:spPr>
          <a:xfrm>
            <a:off x="4610364" y="1335896"/>
            <a:ext cx="4558302" cy="34142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083918"/>
            <a:ext cx="4610364" cy="720080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02074" y="4746069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Insert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4501887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55542" y="3341213"/>
            <a:ext cx="648072" cy="302111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5" y="1209889"/>
            <a:ext cx="6650801" cy="3904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인사이동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부서</a:t>
            </a:r>
            <a:r>
              <a:rPr lang="en-US" altLang="ko-KR" dirty="0"/>
              <a:t>/</a:t>
            </a:r>
            <a:r>
              <a:rPr lang="ko-KR" altLang="en-US" dirty="0"/>
              <a:t>직급 </a:t>
            </a:r>
            <a:r>
              <a:rPr lang="ko-KR" altLang="en-US" dirty="0" err="1"/>
              <a:t>변경시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1635646"/>
            <a:ext cx="1669217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83968" y="1804923"/>
            <a:ext cx="22322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1074" y="871335"/>
            <a:ext cx="223876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생성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1177260"/>
            <a:ext cx="2516541" cy="2784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삭제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</a:t>
            </a:r>
            <a:r>
              <a:rPr lang="ko-KR" altLang="en-US" dirty="0" smtClean="0"/>
              <a:t>삭제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83643"/>
            <a:ext cx="7920880" cy="37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사원정보 삭제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인사이동 </a:t>
            </a:r>
            <a:r>
              <a:rPr lang="ko-KR" altLang="en-US" dirty="0" smtClean="0"/>
              <a:t>정보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83643"/>
            <a:ext cx="8915359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9144000" cy="2211710"/>
            <a:chOff x="0" y="0"/>
            <a:chExt cx="9144000" cy="221171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0" y="474226"/>
              <a:ext cx="1835696" cy="1737484"/>
              <a:chOff x="0" y="474226"/>
              <a:chExt cx="1835696" cy="173748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895029"/>
                <a:ext cx="1835696" cy="13166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7504" y="4742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소개</a:t>
                </a:r>
                <a:endParaRPr lang="ko-KR" altLang="en-US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7504" y="915566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-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역할 분담</a:t>
                </a:r>
                <a:endParaRPr lang="ko-KR" altLang="en-US" sz="1500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0" y="1275606"/>
                <a:ext cx="1835696" cy="936104"/>
              </a:xfrm>
              <a:prstGeom prst="rect">
                <a:avLst/>
              </a:prstGeom>
              <a:solidFill>
                <a:srgbClr val="FFFCD9"/>
              </a:solidFill>
              <a:ln>
                <a:solidFill>
                  <a:srgbClr val="FFFC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7758" y="1563638"/>
            <a:ext cx="9144762" cy="3168352"/>
            <a:chOff x="107758" y="1563638"/>
            <a:chExt cx="9144762" cy="31683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07758" y="1563638"/>
              <a:ext cx="2160240" cy="3048872"/>
              <a:chOff x="107758" y="1563638"/>
              <a:chExt cx="2160240" cy="3048872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683822" y="1563638"/>
                <a:ext cx="1008112" cy="1089412"/>
                <a:chOff x="575556" y="1770370"/>
                <a:chExt cx="1008112" cy="1089412"/>
              </a:xfrm>
            </p:grpSpPr>
            <p:pic>
              <p:nvPicPr>
                <p:cNvPr id="24" name="그림 23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647564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575556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김동은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179766" y="3939902"/>
                <a:ext cx="2016224" cy="672608"/>
                <a:chOff x="0" y="3867894"/>
                <a:chExt cx="2016224" cy="672608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0" y="4186559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008" y="3867894"/>
                  <a:ext cx="187220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/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107758" y="2859782"/>
                <a:ext cx="2160240" cy="1012757"/>
                <a:chOff x="323528" y="2787774"/>
                <a:chExt cx="2160240" cy="1012757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3528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6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인사정보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6358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387927" y="1563638"/>
              <a:ext cx="2088232" cy="2592288"/>
              <a:chOff x="2387927" y="1563638"/>
              <a:chExt cx="2088232" cy="2592288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927987" y="1563638"/>
                <a:ext cx="1008112" cy="1089412"/>
                <a:chOff x="2903815" y="1770370"/>
                <a:chExt cx="1008112" cy="1089412"/>
              </a:xfrm>
            </p:grpSpPr>
            <p:pic>
              <p:nvPicPr>
                <p:cNvPr id="27" name="그림 26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2975823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2903815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김석주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2387927" y="2859782"/>
                <a:ext cx="2088232" cy="1296144"/>
                <a:chOff x="2519772" y="2787774"/>
                <a:chExt cx="2088232" cy="129614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519772" y="3149846"/>
                  <a:ext cx="208823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80780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급여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02382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555776" y="3729975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6" name="그룹 105"/>
            <p:cNvGrpSpPr/>
            <p:nvPr/>
          </p:nvGrpSpPr>
          <p:grpSpPr>
            <a:xfrm>
              <a:off x="4644008" y="1563638"/>
              <a:ext cx="2088232" cy="2592288"/>
              <a:chOff x="4644008" y="1563638"/>
              <a:chExt cx="2088232" cy="259228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184068" y="1563638"/>
                <a:ext cx="1008112" cy="1089412"/>
                <a:chOff x="5232074" y="1770370"/>
                <a:chExt cx="1008112" cy="1089412"/>
              </a:xfrm>
            </p:grpSpPr>
            <p:pic>
              <p:nvPicPr>
                <p:cNvPr id="30" name="그림 29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5304082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5232074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김세영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644008" y="3221854"/>
                <a:ext cx="208823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요구사항 정의서 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80012" y="2859782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복지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교육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인사관리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_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48064" y="3518596"/>
                <a:ext cx="10801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ERD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80012" y="3801983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개별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732240" y="1563638"/>
              <a:ext cx="2520280" cy="3168352"/>
              <a:chOff x="6732240" y="1563638"/>
              <a:chExt cx="2520280" cy="31683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100392" y="1646679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DF2D32"/>
                    </a:solidFill>
                    <a:latin typeface="a시월구일3" pitchFamily="18" charset="-127"/>
                    <a:ea typeface="a시월구일3" pitchFamily="18" charset="-127"/>
                  </a:rPr>
                  <a:t>조장</a:t>
                </a:r>
                <a:endParaRPr lang="ko-KR" altLang="en-US" sz="1400" spc="-150" dirty="0">
                  <a:solidFill>
                    <a:srgbClr val="DF2D32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7488324" y="1563638"/>
                <a:ext cx="1008112" cy="1089412"/>
                <a:chOff x="7560332" y="1770370"/>
                <a:chExt cx="1008112" cy="1089412"/>
              </a:xfrm>
            </p:grpSpPr>
            <p:pic>
              <p:nvPicPr>
                <p:cNvPr id="33" name="그림 32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7632340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560332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이지원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32240" y="4378047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전체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6912260" y="3287185"/>
                <a:ext cx="2160240" cy="1012757"/>
                <a:chOff x="7128284" y="2787774"/>
                <a:chExt cx="2160240" cy="1012757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7128284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200292" y="2787774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68344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6732240" y="2859782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PPT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제작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2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5726"/>
            <a:ext cx="880110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276868"/>
            <a:ext cx="3762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24" y="1400175"/>
            <a:ext cx="6200775" cy="2686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부서검색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3318" y="2067694"/>
            <a:ext cx="5686586" cy="742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90402"/>
            <a:ext cx="2016224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된 가상테이블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1670"/>
            <a:ext cx="6961755" cy="23971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5321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51670"/>
            <a:ext cx="7372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1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근로자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5646"/>
            <a:ext cx="7372350" cy="1762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4720" y="3101930"/>
            <a:ext cx="2216263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96" y="3392668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로그인한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user 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정보로 사원번호 등록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7614"/>
            <a:ext cx="7667625" cy="32480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5" y="4299942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408391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대상을 직접 지정해서 입력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1266" y="3795886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검색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7778"/>
          <a:stretch/>
        </p:blipFill>
        <p:spPr>
          <a:xfrm>
            <a:off x="251520" y="1380825"/>
            <a:ext cx="4680520" cy="291980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0716"/>
          <a:stretch/>
        </p:blipFill>
        <p:spPr>
          <a:xfrm>
            <a:off x="5292080" y="1275606"/>
            <a:ext cx="2988332" cy="3130238"/>
          </a:xfrm>
          <a:prstGeom prst="rect">
            <a:avLst/>
          </a:prstGeom>
          <a:ln w="12700">
            <a:solidFill>
              <a:srgbClr val="00257B"/>
            </a:solidFill>
          </a:ln>
        </p:spPr>
      </p:pic>
    </p:spTree>
    <p:extLst>
      <p:ext uri="{BB962C8B-B14F-4D97-AF65-F5344CB8AC3E}">
        <p14:creationId xmlns:p14="http://schemas.microsoft.com/office/powerpoint/2010/main" val="182335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84527"/>
              </p:ext>
            </p:extLst>
          </p:nvPr>
        </p:nvGraphicFramePr>
        <p:xfrm>
          <a:off x="1835695" y="470072"/>
          <a:ext cx="7148049" cy="46219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6773"/>
                <a:gridCol w="125704"/>
                <a:gridCol w="1019262"/>
                <a:gridCol w="1019262"/>
                <a:gridCol w="1019262"/>
                <a:gridCol w="1019262"/>
                <a:gridCol w="1019262"/>
                <a:gridCol w="1019262"/>
              </a:tblGrid>
              <a:tr h="4850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6740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64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5436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중간발표</a:t>
                      </a:r>
                      <a:endParaRPr lang="en-US" altLang="ko-KR" sz="1600" b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8597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100" b="1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100" b="1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1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44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5456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4409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/>
          <a:stretch/>
        </p:blipFill>
        <p:spPr>
          <a:xfrm>
            <a:off x="1865595" y="915566"/>
            <a:ext cx="4968552" cy="39936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59671" y="1805788"/>
            <a:ext cx="2376264" cy="336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0687" y="1042370"/>
            <a:ext cx="4147579" cy="1837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51959" y="682580"/>
            <a:ext cx="23489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5935" y="1805788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8312"/>
          <a:stretch/>
        </p:blipFill>
        <p:spPr>
          <a:xfrm>
            <a:off x="103363" y="1419622"/>
            <a:ext cx="3172494" cy="26642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8672" y="2931790"/>
            <a:ext cx="1685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482455"/>
            <a:ext cx="4176464" cy="24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9752" y="3219822"/>
            <a:ext cx="1152128" cy="8640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977" y="4187065"/>
            <a:ext cx="3172279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6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케이스가 실행되면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searchline</a:t>
            </a:r>
            <a:endParaRPr lang="en-US" altLang="ko-KR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뒤에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“AND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e.rank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like ‘%’||?||’%’”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추가된다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4731990"/>
            <a:ext cx="2016224" cy="216024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77" y="4187065"/>
            <a:ext cx="18473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485450"/>
            <a:ext cx="1539962" cy="2209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147215"/>
            <a:ext cx="370790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첫번째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검색조건으로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실행되면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Filtercount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되고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7280"/>
            <a:ext cx="4191212" cy="245459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4860032" y="3542608"/>
            <a:ext cx="0" cy="1120898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130" y="260205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1880" y="2571748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826" y="2403699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8009" y="3251527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17" y="240247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2821154"/>
            <a:ext cx="26371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cxnSp>
        <p:nvCxnSpPr>
          <p:cNvPr id="22" name="직선 화살표 연결선 21"/>
          <p:cNvCxnSpPr>
            <a:endCxn id="24" idx="3"/>
          </p:cNvCxnSpPr>
          <p:nvPr/>
        </p:nvCxnSpPr>
        <p:spPr>
          <a:xfrm flipH="1" flipV="1">
            <a:off x="2773321" y="2771328"/>
            <a:ext cx="1602961" cy="634319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9622"/>
            <a:ext cx="6001812" cy="273744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9552" y="1544533"/>
            <a:ext cx="5569764" cy="739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3528" y="3961738"/>
            <a:ext cx="1368152" cy="19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98616"/>
            <a:ext cx="3591037" cy="19215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00192" y="2760062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퇴사신청 상태 변경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7" y="1183643"/>
            <a:ext cx="8434927" cy="6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급여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5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9662"/>
            <a:ext cx="8560010" cy="24277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급여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급여 지급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09" y="4207396"/>
            <a:ext cx="283471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테이블의 가장 최근 정보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3867894"/>
            <a:ext cx="7695914" cy="339502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7716" y="2781822"/>
            <a:ext cx="6268500" cy="654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20158" y="2939557"/>
            <a:ext cx="112432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퇴사자 빼고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스케줄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46933"/>
              </p:ext>
            </p:extLst>
          </p:nvPr>
        </p:nvGraphicFramePr>
        <p:xfrm>
          <a:off x="1979712" y="211985"/>
          <a:ext cx="7020272" cy="491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8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700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889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9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페이지에서 사원명을 검색하면 개인별 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 등이 나온다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조회도 가능하다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페이지에서 예로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1000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 부서번호를 입력하면 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부서인원 등이 나온다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결과조회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 결과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날짜 정보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 성명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이동 결과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기각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등으로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등을 확인 할 수 있다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페이지에서 퇴사자명을 입력하면 해당 퇴사자의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등을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처음 등록 시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사번을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아이디로 설정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램덤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배정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정보 등록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직급별 열람 권한 설정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수정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수정 혹은 부분적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삭제 혹은 부분적 삭제 가능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 시 이유 기재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이유가 퇴사면 퇴직으로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추가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인원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정보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이동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부서정보에서 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 변경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전체 혹은 부분적 삭제 처리 가능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평가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입력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 신청서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정보 입력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7351"/>
              </p:ext>
            </p:extLst>
          </p:nvPr>
        </p:nvGraphicFramePr>
        <p:xfrm>
          <a:off x="1979712" y="535310"/>
          <a:ext cx="698477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5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퇴직금을 입력하고 수정할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특정 기간을 조건으로 퇴직금 지급 여부를 확인할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한 아이디의 정보를 조회한다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확인할 수 있는 정보는 이름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근무기간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퇴직금이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 지급하는 기능으로 부서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직급에 따라 정해져 있는 월급 조회 후 해당하는 금액을 지급한다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현황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근로자의 마지막 급여 지급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일을 확인할 수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마지막 급여 지급일을 통해 이번 달 월급이 지급됐는지 알 수 있음 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방식 선택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회원정보에서 급여를 지급받을 방법을 선택하여 변경한다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은행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계좌번호 입력하고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변경 시 변경확인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야간 근로수당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연장 근로수당 등 각종 수당 신청한다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시 이름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수당종류를 작성하고 신청 완료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관리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받은 수당의 종류 통해 지급할 금액 산출하여 저장한다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저장된 수당을 조회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지급할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1721" y="458678"/>
          <a:ext cx="69847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/>
                <a:gridCol w="1615194"/>
                <a:gridCol w="720080"/>
                <a:gridCol w="4104456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근태</a:t>
                      </a:r>
                      <a:r>
                        <a:rPr lang="en-US" altLang="ko-KR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휴가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검색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 단위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등록된 본인 근무 스케줄 항목 확인 가능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근무 스케줄 확인은 설정된 권한에 따라 다름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대리급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과장급 권한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유무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출근유무와 출근했다면 출근 시간도 출력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그 아래로 최신순대로 출근기록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해당 사원의 휴가 정보 최신순대로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일정한 날짜 혹은 기간 검색하면 해당 날짜 동안의 휴가자 정보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스케줄별로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 소속부서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근무내용 등록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참여인은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직급순으로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모두 개별로 수정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개별 삭제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전체 삭제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직원 이름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소속 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시간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퇴근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시간 등록</a:t>
                      </a:r>
                      <a:endParaRPr lang="en-US" altLang="ko-KR" sz="1000" b="0" baseline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출근하지 않았을 때는 휴가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결근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직원의 이의신청이 있을 시에 출근부 수정 혹은 삭제 처리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수정 사유 남기도록 함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가 신청자 이름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 사유 등록 휴가기간만큼 연차일수 줄어듦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휴가날짜와 휴가 사유 수정 가능</a:t>
                      </a:r>
                      <a:endParaRPr lang="en-US" altLang="ko-KR" sz="10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 수정</a:t>
                      </a:r>
                      <a:r>
                        <a:rPr lang="ko-KR" altLang="en-US" sz="1000" baseline="0" dirty="0" smtClean="0">
                          <a:latin typeface="a시월구일1" pitchFamily="18" charset="-127"/>
                          <a:ea typeface="a시월구일1" pitchFamily="18" charset="-127"/>
                        </a:rPr>
                        <a:t> 시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연차일 해당 수정일 만큼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신청자체 삭제 가능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삭제 시 연차일 복구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6349"/>
              </p:ext>
            </p:extLst>
          </p:nvPr>
        </p:nvGraphicFramePr>
        <p:xfrm>
          <a:off x="1979712" y="393235"/>
          <a:ext cx="6912767" cy="473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47"/>
                <a:gridCol w="1635278"/>
                <a:gridCol w="743308"/>
                <a:gridCol w="3939534"/>
              </a:tblGrid>
              <a:tr h="2727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복지</a:t>
                      </a:r>
                      <a:endParaRPr lang="ko-KR" altLang="en-US" sz="11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종류에 따라 조건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근속연수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자녀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혜택수령 내역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을 입력하고 저장한다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신청할 수 있는 복지의 종류와 조건이 출력된다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 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신청하고자하는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복지명을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지정된 복지조건과 맞지 않으면 신청불가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메세지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 후 이전화면으로 돌아간다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복지조건과 맞으면 신청일과 함께 신청내용이 저장된다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내역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본인이 신청한 복지의 신청일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신청항목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현상태가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결재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근로자가 신청한 내용이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조건을 확인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반려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로 상태를 변경하고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내역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검색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신청년도와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신청자 이름을 입력해 검색한다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그 연도의 모든 신청 내역의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상태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교육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교육일정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조회를 선택하면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기한 지난 교육 제외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교육명을 입력하고 신청을 누르면 신청 정보가 저장된다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신청인원과 최대인원이 같은 경우 신청 불가 메시지 출력 후 이전화면으로 돌아간다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교육별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교육명을 입력하면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근로자명을 입력하면 신청했던 교육의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1720" y="481950"/>
          <a:ext cx="669674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720080"/>
                <a:gridCol w="3816424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  <a:endParaRPr lang="en-US" altLang="ko-KR" sz="1200" b="1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관리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계획 입력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연도를 입력하고 부서별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직급별 인원을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 입력을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계획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현재 인원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계획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연도별 부서별 예산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종류별 예산 계획을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 종류를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검색 조건에 따른 계획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실제 발생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계획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연도와 부서를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평균평가가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최대값과 최소값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최고 평가 점수가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퇴사자의 평균 근속기간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 급여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직급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평가를 출력한다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로그인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사번과 비밀번호를 입력해 로그인하고 메인메뉴에 접속한다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비밀번호를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입력후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일치하면 새로운 비밀번호를 입력해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1992</Words>
  <Application>Microsoft Office PowerPoint</Application>
  <PresentationFormat>화면 슬라이드 쇼(16:9)</PresentationFormat>
  <Paragraphs>443</Paragraphs>
  <Slides>51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08서울남산체 M</vt:lpstr>
      <vt:lpstr>A시월구일1</vt:lpstr>
      <vt:lpstr>A시월구일1</vt:lpstr>
      <vt:lpstr>a시월구일2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사원정보</vt:lpstr>
      <vt:lpstr>사원정보</vt:lpstr>
      <vt:lpstr>사원정보</vt:lpstr>
      <vt:lpstr>사원정보 등록</vt:lpstr>
      <vt:lpstr>사원정보 등록</vt:lpstr>
      <vt:lpstr>사원정보 등록</vt:lpstr>
      <vt:lpstr>사원정보 검색</vt:lpstr>
      <vt:lpstr>사원정보 검색</vt:lpstr>
      <vt:lpstr>사원정보 수정</vt:lpstr>
      <vt:lpstr>인사이동 정보</vt:lpstr>
      <vt:lpstr>인사이동 정보</vt:lpstr>
      <vt:lpstr>사원정보 삭제</vt:lpstr>
      <vt:lpstr>사원정보 삭제</vt:lpstr>
      <vt:lpstr>로그인</vt:lpstr>
      <vt:lpstr>부서</vt:lpstr>
      <vt:lpstr>인사 - 부서</vt:lpstr>
      <vt:lpstr>인사 - 부서</vt:lpstr>
      <vt:lpstr>퇴사정보</vt:lpstr>
      <vt:lpstr>퇴사 정보</vt:lpstr>
      <vt:lpstr>PowerPoint 프레젠테이션</vt:lpstr>
      <vt:lpstr>퇴사 정보</vt:lpstr>
      <vt:lpstr>퇴사 정보</vt:lpstr>
      <vt:lpstr>퇴사 정보</vt:lpstr>
      <vt:lpstr>퇴사 정보</vt:lpstr>
      <vt:lpstr>인사 – 퇴사정보</vt:lpstr>
      <vt:lpstr>인사 – 퇴사정보</vt:lpstr>
      <vt:lpstr>인사 – 퇴사정보</vt:lpstr>
      <vt:lpstr>인사 – 퇴사정보</vt:lpstr>
      <vt:lpstr>인사평가</vt:lpstr>
      <vt:lpstr>급여/수당</vt:lpstr>
      <vt:lpstr>인사 – 급여 / 수당</vt:lpstr>
      <vt:lpstr>근무 스케줄</vt:lpstr>
      <vt:lpstr>인사 - 부서</vt:lpstr>
      <vt:lpstr>인사 - 부서</vt:lpstr>
      <vt:lpstr>인사 - 부서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156</cp:revision>
  <dcterms:created xsi:type="dcterms:W3CDTF">2022-10-08T07:01:47Z</dcterms:created>
  <dcterms:modified xsi:type="dcterms:W3CDTF">2022-10-23T12:50:45Z</dcterms:modified>
</cp:coreProperties>
</file>