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6" r:id="rId2"/>
    <p:sldId id="268" r:id="rId3"/>
    <p:sldId id="288" r:id="rId4"/>
    <p:sldId id="270" r:id="rId5"/>
    <p:sldId id="286" r:id="rId6"/>
    <p:sldId id="280" r:id="rId7"/>
    <p:sldId id="281" r:id="rId8"/>
    <p:sldId id="276" r:id="rId9"/>
    <p:sldId id="275" r:id="rId10"/>
    <p:sldId id="277" r:id="rId11"/>
    <p:sldId id="278" r:id="rId12"/>
    <p:sldId id="285" r:id="rId13"/>
    <p:sldId id="282" r:id="rId14"/>
    <p:sldId id="283" r:id="rId15"/>
    <p:sldId id="284" r:id="rId16"/>
    <p:sldId id="279" r:id="rId17"/>
    <p:sldId id="315" r:id="rId18"/>
    <p:sldId id="298" r:id="rId19"/>
    <p:sldId id="300" r:id="rId20"/>
    <p:sldId id="302" r:id="rId21"/>
    <p:sldId id="299" r:id="rId22"/>
    <p:sldId id="305" r:id="rId23"/>
    <p:sldId id="306" r:id="rId24"/>
    <p:sldId id="308" r:id="rId25"/>
    <p:sldId id="309" r:id="rId26"/>
    <p:sldId id="307" r:id="rId27"/>
    <p:sldId id="310" r:id="rId28"/>
    <p:sldId id="321" r:id="rId29"/>
    <p:sldId id="317" r:id="rId30"/>
    <p:sldId id="303" r:id="rId31"/>
    <p:sldId id="319" r:id="rId32"/>
    <p:sldId id="316" r:id="rId33"/>
    <p:sldId id="289" r:id="rId34"/>
    <p:sldId id="290" r:id="rId35"/>
    <p:sldId id="292" r:id="rId36"/>
    <p:sldId id="293" r:id="rId37"/>
    <p:sldId id="294" r:id="rId38"/>
    <p:sldId id="296" r:id="rId39"/>
    <p:sldId id="297" r:id="rId40"/>
    <p:sldId id="314" r:id="rId41"/>
    <p:sldId id="318" r:id="rId42"/>
    <p:sldId id="320" r:id="rId43"/>
    <p:sldId id="304" r:id="rId44"/>
    <p:sldId id="322" r:id="rId45"/>
    <p:sldId id="311" r:id="rId46"/>
    <p:sldId id="312" r:id="rId47"/>
    <p:sldId id="313" r:id="rId4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FCD9"/>
    <a:srgbClr val="00257B"/>
    <a:srgbClr val="003D91"/>
    <a:srgbClr val="FEDB00"/>
    <a:srgbClr val="DF2D32"/>
    <a:srgbClr val="FFF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1" autoAdjust="0"/>
    <p:restoredTop sz="91131" autoAdjust="0"/>
  </p:normalViewPr>
  <p:slideViewPr>
    <p:cSldViewPr>
      <p:cViewPr varScale="1">
        <p:scale>
          <a:sx n="110" d="100"/>
          <a:sy n="110" d="100"/>
        </p:scale>
        <p:origin x="101" y="8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C8D26-0283-4E66-8FED-A2AD4128C26C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7327B-F913-468E-89AE-6D76E5DDF6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63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사원정보 삭제 </a:t>
            </a:r>
            <a:r>
              <a:rPr lang="ko-KR" altLang="en-US" dirty="0" err="1" smtClean="0"/>
              <a:t>메소드입니다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관리자가 실수로 입력했을 경우로 가정하고 만들었기 때문에 사원정보와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데이터도 함께 삭제하도록 구성했습니다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1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히스토리</a:t>
            </a:r>
            <a:r>
              <a:rPr lang="ko-KR" altLang="en-US" dirty="0" smtClean="0"/>
              <a:t> 삭제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사원정보 삭제와 중복되기 때문에 생략하겠습니다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96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부서 테이블 생성 구문입니다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45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부서정보를 </a:t>
            </a:r>
            <a:r>
              <a:rPr lang="ko-KR" altLang="en-US" dirty="0" err="1" smtClean="0"/>
              <a:t>검색할땐</a:t>
            </a:r>
            <a:r>
              <a:rPr lang="ko-KR" altLang="en-US" dirty="0" smtClean="0"/>
              <a:t>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로 인원을 구한걸 가상테이블로 만들고 부서테이블과 조인해서 부서정보와 인원수를 동시에 출력할 수 있게 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88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퇴사자 테이블은 직원번호에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제약조건을 주었고 처리상태는 신청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퇴사</a:t>
            </a:r>
            <a:r>
              <a:rPr lang="en-US" altLang="ko-KR" dirty="0" smtClean="0"/>
              <a:t>,</a:t>
            </a:r>
            <a:r>
              <a:rPr lang="ko-KR" altLang="en-US" dirty="0" smtClean="0"/>
              <a:t>취소만 가능하도록 </a:t>
            </a:r>
            <a:r>
              <a:rPr lang="en-US" altLang="ko-KR" dirty="0" smtClean="0"/>
              <a:t>check</a:t>
            </a:r>
            <a:r>
              <a:rPr lang="ko-KR" altLang="en-US" baseline="0" dirty="0" smtClean="0"/>
              <a:t> 조건을 넣었습니다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디폴트 조건으로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신청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을 넣었습니다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871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근로자가 퇴사일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사유를 입력하면 본인 사원번호는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정보에서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상태는 디폴트인 ‘신청’으로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04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관리자가 직원들의 퇴사정보를 입력하는 기능입니다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방금 </a:t>
            </a:r>
            <a:r>
              <a:rPr lang="ko-KR" altLang="en-US" baseline="0" dirty="0" err="1" smtClean="0"/>
              <a:t>메소드와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다른점은</a:t>
            </a:r>
            <a:r>
              <a:rPr lang="ko-KR" altLang="en-US" baseline="0" dirty="0" smtClean="0"/>
              <a:t> 사원번호와 상태를 직접 입력한다는 점입니다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72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검색결과를 </a:t>
            </a:r>
            <a:r>
              <a:rPr lang="en-US" altLang="ko-KR" baseline="0" dirty="0" err="1" smtClean="0"/>
              <a:t>vo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리스트로 저장하는 검색 </a:t>
            </a:r>
            <a:r>
              <a:rPr lang="ko-KR" altLang="en-US" baseline="0" dirty="0" err="1" smtClean="0"/>
              <a:t>메소드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이름별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연도별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부서별 등 조건을 선택할 수 있고 여러 조건을 한번에 적용할 수도 있게 </a:t>
            </a:r>
            <a:r>
              <a:rPr lang="ko-KR" altLang="en-US" baseline="0" dirty="0" err="1" smtClean="0"/>
              <a:t>반복문으로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여러가지를</a:t>
            </a:r>
            <a:r>
              <a:rPr lang="ko-KR" altLang="en-US" baseline="0" dirty="0" smtClean="0"/>
              <a:t> 선택할 수 있게 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17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문을 아예 </a:t>
            </a:r>
            <a:r>
              <a:rPr lang="en-US" altLang="ko-KR" baseline="0" dirty="0" smtClean="0"/>
              <a:t>VO</a:t>
            </a:r>
            <a:r>
              <a:rPr lang="ko-KR" altLang="en-US" baseline="0" dirty="0" smtClean="0"/>
              <a:t>클래스의 </a:t>
            </a:r>
            <a:r>
              <a:rPr lang="en-US" altLang="ko-KR" baseline="0" dirty="0" smtClean="0"/>
              <a:t>search line</a:t>
            </a:r>
            <a:r>
              <a:rPr lang="ko-KR" altLang="en-US" baseline="0" dirty="0" smtClean="0"/>
              <a:t>이라는 변수로 만들어버렸고요 검색조건이 </a:t>
            </a:r>
            <a:r>
              <a:rPr lang="ko-KR" altLang="en-US" baseline="0" dirty="0" err="1" smtClean="0"/>
              <a:t>추가될때</a:t>
            </a:r>
            <a:r>
              <a:rPr lang="ko-KR" altLang="en-US" baseline="0" dirty="0" smtClean="0"/>
              <a:t> 실행되는 </a:t>
            </a:r>
            <a:r>
              <a:rPr lang="en-US" altLang="ko-KR" baseline="0" dirty="0" smtClean="0"/>
              <a:t>set</a:t>
            </a:r>
            <a:r>
              <a:rPr lang="ko-KR" altLang="en-US" baseline="0" dirty="0" err="1" smtClean="0"/>
              <a:t>메소드에</a:t>
            </a:r>
            <a:r>
              <a:rPr lang="ko-KR" altLang="en-US" baseline="0" dirty="0" smtClean="0"/>
              <a:t> 해당검색을 위해 필요한 구문이 추가되는 명령을 추가했습니다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28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각 요소에 순서를 부여하기 위해 필터카운트와 요소 별 넘버링 변수를 만들었습니다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첫번째</a:t>
            </a:r>
            <a:r>
              <a:rPr lang="ko-KR" altLang="en-US" baseline="0" dirty="0" smtClean="0"/>
              <a:t> 조건의 넘버링은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되겠고 또 다른 조건을 입력하면 필터카운트에서 늘어나서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로 저장됩니다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1)</a:t>
            </a:r>
          </a:p>
          <a:p>
            <a:r>
              <a:rPr lang="en-US" altLang="ko-KR" baseline="0" dirty="0" smtClean="0"/>
              <a:t>Prepared statement</a:t>
            </a:r>
            <a:r>
              <a:rPr lang="ko-KR" altLang="en-US" baseline="0" dirty="0" smtClean="0"/>
              <a:t>에 조건을 </a:t>
            </a:r>
            <a:r>
              <a:rPr lang="ko-KR" altLang="en-US" baseline="0" dirty="0" err="1" smtClean="0"/>
              <a:t>입력할때는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2) </a:t>
            </a:r>
            <a:r>
              <a:rPr lang="ko-KR" altLang="en-US" baseline="0" dirty="0" smtClean="0"/>
              <a:t>넘버링이 </a:t>
            </a:r>
            <a:r>
              <a:rPr lang="en-US" altLang="ko-KR" baseline="0" dirty="0" smtClean="0"/>
              <a:t>0 </a:t>
            </a:r>
            <a:r>
              <a:rPr lang="ko-KR" altLang="en-US" baseline="0" dirty="0" smtClean="0"/>
              <a:t>이 아니면 입력되는 조건으로 사용하고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물음표의 순서로도 사용됩니다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88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사원정보 테이블입니다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26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검색된 값으로 </a:t>
            </a:r>
            <a:r>
              <a:rPr lang="ko-KR" altLang="en-US" baseline="0" dirty="0" err="1" smtClean="0"/>
              <a:t>인스턴스를</a:t>
            </a:r>
            <a:r>
              <a:rPr lang="ko-KR" altLang="en-US" baseline="0" dirty="0" smtClean="0"/>
              <a:t> 만들어서 리스트에 저장하고 출력합니다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648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퇴사를 신청 한 이후 관리자가 승인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퇴사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취소 등으로 상태를 변경합니다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2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급여는 그룹함수로 업데이트 날짜가 가장 큰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테이블에서 불러왔는데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테이블엔 퇴사정보가 없어서 퇴사자가 포함되는 이슈가 발생했습니다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서브쿼리로 </a:t>
            </a:r>
            <a:r>
              <a:rPr lang="ko-KR" altLang="en-US" dirty="0" err="1" smtClean="0"/>
              <a:t>퇴사자를</a:t>
            </a:r>
            <a:r>
              <a:rPr lang="ko-KR" altLang="en-US" dirty="0" smtClean="0"/>
              <a:t> 제거하는 방식으로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을 짰습니다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68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부서나 직급과 같은 인사상의 변경이 </a:t>
            </a:r>
            <a:r>
              <a:rPr lang="ko-KR" altLang="en-US" dirty="0" err="1" smtClean="0"/>
              <a:t>있을때</a:t>
            </a:r>
            <a:r>
              <a:rPr lang="ko-KR" altLang="en-US" dirty="0" smtClean="0"/>
              <a:t> 기록되는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테이블입니다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사원번호 부서번호와 연결되어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8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사번은</a:t>
            </a:r>
            <a:r>
              <a:rPr lang="ko-KR" altLang="en-US" dirty="0" smtClean="0"/>
              <a:t> </a:t>
            </a:r>
            <a:r>
              <a:rPr lang="ko-KR" altLang="en-US" dirty="0" smtClean="0"/>
              <a:t>자바에서 구한 연도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부서번호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시퀀스의 조합으로 자동 생성됩니다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사원정보 </a:t>
            </a:r>
            <a:r>
              <a:rPr lang="ko-KR" altLang="en-US" baseline="0" dirty="0" err="1" smtClean="0"/>
              <a:t>생성할때</a:t>
            </a:r>
            <a:r>
              <a:rPr lang="ko-KR" altLang="en-US" baseline="0" dirty="0" smtClean="0"/>
              <a:t> 비밀번호도 랜덤으로 배정됩니다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1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부서이름을 입력하고 유효성을 확인 한 </a:t>
            </a:r>
            <a:r>
              <a:rPr lang="ko-KR" altLang="en-US" dirty="0" smtClean="0"/>
              <a:t>후 부서번호를 구해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사원정보와 </a:t>
            </a:r>
            <a:r>
              <a:rPr lang="ko-KR" altLang="en-US" dirty="0" err="1" smtClean="0"/>
              <a:t>히스토리에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등록되게 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15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사원검색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스캐너로 이름을</a:t>
            </a:r>
            <a:r>
              <a:rPr lang="ko-KR" altLang="en-US" baseline="0" dirty="0" smtClean="0"/>
              <a:t> 받아서 검색하고 나온 결과를 </a:t>
            </a:r>
            <a:r>
              <a:rPr lang="en-US" altLang="ko-KR" baseline="0" dirty="0" smtClean="0"/>
              <a:t>VO</a:t>
            </a:r>
            <a:r>
              <a:rPr lang="ko-KR" altLang="en-US" baseline="0" dirty="0" smtClean="0"/>
              <a:t>리스트에 저장한 후 출력합니다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34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사원정보 수정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입니다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) </a:t>
            </a:r>
            <a:r>
              <a:rPr lang="ko-KR" altLang="en-US" dirty="0" smtClean="0"/>
              <a:t>스위치를 이용해 바꿀 항목을 선택합니다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71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부서나 직급을 </a:t>
            </a:r>
            <a:r>
              <a:rPr lang="ko-KR" altLang="en-US" dirty="0" err="1" smtClean="0"/>
              <a:t>변경할때는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 테이블에 추가가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정보를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변경하기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먼저 사원번호와 부서번호의 유효성을 확인하기 위해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실행합니다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유효하지 않으면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문에서 </a:t>
            </a:r>
            <a:r>
              <a:rPr lang="ko-KR" altLang="en-US" dirty="0" err="1" smtClean="0"/>
              <a:t>빠져나오게</a:t>
            </a:r>
            <a:r>
              <a:rPr lang="ko-KR" altLang="en-US" dirty="0" smtClean="0"/>
              <a:t> 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09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유효성 검사가 완료되면 </a:t>
            </a:r>
            <a:r>
              <a:rPr lang="ko-KR" altLang="en-US" dirty="0" err="1" smtClean="0"/>
              <a:t>히스토리에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문과 </a:t>
            </a:r>
            <a:r>
              <a:rPr lang="ko-KR" altLang="en-US" dirty="0" smtClean="0"/>
              <a:t>사원정보에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문을 실행합니다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9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-2271" y="830970"/>
            <a:ext cx="1835696" cy="3447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411510"/>
            <a:ext cx="1835696" cy="411509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-2271" y="415273"/>
            <a:ext cx="1835696" cy="407746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3"/>
          </p:nvPr>
        </p:nvSpPr>
        <p:spPr>
          <a:xfrm>
            <a:off x="0" y="859464"/>
            <a:ext cx="1837968" cy="287734"/>
          </a:xfrm>
        </p:spPr>
        <p:txBody>
          <a:bodyPr/>
          <a:lstStyle>
            <a:lvl1pPr marL="0" indent="0" algn="l">
              <a:buNone/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1pPr>
            <a:lvl2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2pPr>
            <a:lvl3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3pPr>
            <a:lvl4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4pPr>
            <a:lvl5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07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132000" y="1131750"/>
            <a:ext cx="2880000" cy="2880000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a시월구일3" panose="02020600000000000000" pitchFamily="18" charset="-127"/>
              <a:ea typeface="a시월구일3" panose="02020600000000000000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2000" y="1131750"/>
            <a:ext cx="2880000" cy="2880000"/>
          </a:xfrm>
        </p:spPr>
        <p:txBody>
          <a:bodyPr/>
          <a:lstStyle>
            <a:lvl1pPr algn="ctr">
              <a:defRPr>
                <a:solidFill>
                  <a:srgbClr val="FFFCD9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30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1259705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1727758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1260140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25760" y="23340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공동 진행</a:t>
            </a:r>
            <a:endParaRPr lang="ko-KR" altLang="en-US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4ACBD-FE76-428F-92B7-8CF735459289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직선 연결선 185"/>
          <p:cNvCxnSpPr/>
          <p:nvPr/>
        </p:nvCxnSpPr>
        <p:spPr>
          <a:xfrm>
            <a:off x="4932040" y="915566"/>
            <a:ext cx="1080120" cy="2520280"/>
          </a:xfrm>
          <a:prstGeom prst="line">
            <a:avLst/>
          </a:prstGeom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1" idx="0"/>
          </p:cNvCxnSpPr>
          <p:nvPr/>
        </p:nvCxnSpPr>
        <p:spPr>
          <a:xfrm>
            <a:off x="3275852" y="915566"/>
            <a:ext cx="504060" cy="1872208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1" idx="4"/>
          </p:cNvCxnSpPr>
          <p:nvPr/>
        </p:nvCxnSpPr>
        <p:spPr>
          <a:xfrm>
            <a:off x="395536" y="4083918"/>
            <a:ext cx="288032" cy="576064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 flipV="1">
            <a:off x="1763688" y="2427734"/>
            <a:ext cx="2016224" cy="36004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763688" y="987574"/>
            <a:ext cx="1533257" cy="1317235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38" idx="5"/>
          </p:cNvCxnSpPr>
          <p:nvPr/>
        </p:nvCxnSpPr>
        <p:spPr>
          <a:xfrm>
            <a:off x="1393096" y="1409070"/>
            <a:ext cx="309136" cy="936112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61" idx="3"/>
          </p:cNvCxnSpPr>
          <p:nvPr/>
        </p:nvCxnSpPr>
        <p:spPr>
          <a:xfrm flipH="1">
            <a:off x="344619" y="2571750"/>
            <a:ext cx="1275053" cy="1491077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52" idx="4"/>
          </p:cNvCxnSpPr>
          <p:nvPr/>
        </p:nvCxnSpPr>
        <p:spPr>
          <a:xfrm>
            <a:off x="1691680" y="2427734"/>
            <a:ext cx="1764192" cy="252028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539552" y="4515966"/>
            <a:ext cx="360040" cy="288032"/>
            <a:chOff x="1763688" y="1059582"/>
            <a:chExt cx="864096" cy="792088"/>
          </a:xfrm>
        </p:grpSpPr>
        <p:sp>
          <p:nvSpPr>
            <p:cNvPr id="30" name="타원 29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오뚜기CI-removebg-preview-removebg-preview.png"/>
            <p:cNvPicPr>
              <a:picLocks noChangeAspect="1"/>
            </p:cNvPicPr>
            <p:nvPr/>
          </p:nvPicPr>
          <p:blipFill>
            <a:blip r:embed="rId2" cstate="print"/>
            <a:srcRect l="34969" t="7785" r="35058" b="63671"/>
            <a:stretch>
              <a:fillRect/>
            </a:stretch>
          </p:blipFill>
          <p:spPr>
            <a:xfrm>
              <a:off x="1763688" y="1059582"/>
              <a:ext cx="864096" cy="792088"/>
            </a:xfrm>
            <a:prstGeom prst="rect">
              <a:avLst/>
            </a:prstGeom>
          </p:spPr>
        </p:pic>
      </p:grpSp>
      <p:sp>
        <p:nvSpPr>
          <p:cNvPr id="23" name="타원 22"/>
          <p:cNvSpPr/>
          <p:nvPr/>
        </p:nvSpPr>
        <p:spPr>
          <a:xfrm>
            <a:off x="1403648" y="2192115"/>
            <a:ext cx="504056" cy="451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오뚜기CI-removebg-preview-removebg-preview.png"/>
          <p:cNvPicPr>
            <a:picLocks noChangeAspect="1"/>
          </p:cNvPicPr>
          <p:nvPr/>
        </p:nvPicPr>
        <p:blipFill>
          <a:blip r:embed="rId3" cstate="print"/>
          <a:srcRect l="34969" t="7785" r="35058" b="63671"/>
          <a:stretch>
            <a:fillRect/>
          </a:stretch>
        </p:blipFill>
        <p:spPr>
          <a:xfrm>
            <a:off x="1187624" y="1995686"/>
            <a:ext cx="864096" cy="720080"/>
          </a:xfrm>
          <a:prstGeom prst="rect">
            <a:avLst/>
          </a:prstGeom>
        </p:spPr>
      </p:pic>
      <p:cxnSp>
        <p:nvCxnSpPr>
          <p:cNvPr id="12" name="직선 연결선 11"/>
          <p:cNvCxnSpPr>
            <a:endCxn id="38" idx="1"/>
          </p:cNvCxnSpPr>
          <p:nvPr/>
        </p:nvCxnSpPr>
        <p:spPr>
          <a:xfrm>
            <a:off x="611560" y="1131590"/>
            <a:ext cx="730624" cy="226568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331640" y="1347614"/>
            <a:ext cx="72000" cy="72000"/>
          </a:xfrm>
          <a:prstGeom prst="ellipse">
            <a:avLst/>
          </a:prstGeom>
          <a:solidFill>
            <a:srgbClr val="003D91"/>
          </a:solidFill>
          <a:ln w="114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endCxn id="41" idx="6"/>
          </p:cNvCxnSpPr>
          <p:nvPr/>
        </p:nvCxnSpPr>
        <p:spPr>
          <a:xfrm flipH="1">
            <a:off x="3347856" y="843558"/>
            <a:ext cx="1440169" cy="144016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 flipV="1">
            <a:off x="3851920" y="2787774"/>
            <a:ext cx="1008112" cy="792088"/>
          </a:xfrm>
          <a:prstGeom prst="line">
            <a:avLst/>
          </a:prstGeom>
          <a:solidFill>
            <a:schemeClr val="bg1"/>
          </a:solidFill>
          <a:ln w="1270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9" idx="2"/>
            <a:endCxn id="52" idx="3"/>
          </p:cNvCxnSpPr>
          <p:nvPr/>
        </p:nvCxnSpPr>
        <p:spPr>
          <a:xfrm flipH="1">
            <a:off x="3430416" y="4713982"/>
            <a:ext cx="1213592" cy="223487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69" idx="3"/>
          </p:cNvCxnSpPr>
          <p:nvPr/>
        </p:nvCxnSpPr>
        <p:spPr>
          <a:xfrm flipH="1">
            <a:off x="4659824" y="3507854"/>
            <a:ext cx="1352336" cy="1244312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61" idx="7"/>
          </p:cNvCxnSpPr>
          <p:nvPr/>
        </p:nvCxnSpPr>
        <p:spPr>
          <a:xfrm flipH="1">
            <a:off x="446453" y="2787774"/>
            <a:ext cx="3333459" cy="1173219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323528" y="3939902"/>
            <a:ext cx="144016" cy="144016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644008" y="4659982"/>
            <a:ext cx="108000" cy="108000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>
            <a:endCxn id="52" idx="3"/>
          </p:cNvCxnSpPr>
          <p:nvPr/>
        </p:nvCxnSpPr>
        <p:spPr>
          <a:xfrm flipH="1">
            <a:off x="3430416" y="3579862"/>
            <a:ext cx="1429616" cy="1357607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3419872" y="4876006"/>
            <a:ext cx="72000" cy="72008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>
            <a:stCxn id="61" idx="6"/>
          </p:cNvCxnSpPr>
          <p:nvPr/>
        </p:nvCxnSpPr>
        <p:spPr>
          <a:xfrm flipV="1">
            <a:off x="467544" y="3507856"/>
            <a:ext cx="4320480" cy="504054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11" idx="1"/>
          </p:cNvCxnSpPr>
          <p:nvPr/>
        </p:nvCxnSpPr>
        <p:spPr>
          <a:xfrm flipH="1" flipV="1">
            <a:off x="6012161" y="3507856"/>
            <a:ext cx="1023927" cy="51987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2843808" y="1563638"/>
            <a:ext cx="6300192" cy="792088"/>
            <a:chOff x="2843808" y="1851670"/>
            <a:chExt cx="6300192" cy="792088"/>
          </a:xfrm>
        </p:grpSpPr>
        <p:sp>
          <p:nvSpPr>
            <p:cNvPr id="132" name="직사각형 131"/>
            <p:cNvSpPr/>
            <p:nvPr/>
          </p:nvSpPr>
          <p:spPr>
            <a:xfrm>
              <a:off x="2843808" y="1851670"/>
              <a:ext cx="6300192" cy="792088"/>
            </a:xfrm>
            <a:prstGeom prst="rect">
              <a:avLst/>
            </a:prstGeom>
            <a:solidFill>
              <a:srgbClr val="FEDB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87824" y="1955327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rgbClr val="DF2D32"/>
                  </a:solidFill>
                  <a:latin typeface="a우주소년" pitchFamily="18" charset="-127"/>
                  <a:ea typeface="a우주소년" pitchFamily="18" charset="-127"/>
                </a:rPr>
                <a:t>Java Application </a:t>
              </a:r>
              <a:r>
                <a:rPr lang="ko-KR" altLang="en-US" sz="3200" dirty="0" smtClean="0">
                  <a:solidFill>
                    <a:srgbClr val="DF2D32"/>
                  </a:solidFill>
                  <a:latin typeface="a우주소년" pitchFamily="18" charset="-127"/>
                  <a:ea typeface="a우주소년" pitchFamily="18" charset="-127"/>
                </a:rPr>
                <a:t>개발실무 프로젝트</a:t>
              </a:r>
              <a:endParaRPr lang="ko-KR" altLang="en-US" sz="3200" dirty="0">
                <a:solidFill>
                  <a:srgbClr val="DF2D32"/>
                </a:solidFill>
                <a:latin typeface="a우주소년" pitchFamily="18" charset="-127"/>
                <a:ea typeface="a우주소년" pitchFamily="18" charset="-127"/>
              </a:endParaRPr>
            </a:p>
          </p:txBody>
        </p:sp>
      </p:grpSp>
      <p:cxnSp>
        <p:nvCxnSpPr>
          <p:cNvPr id="124" name="직선 연결선 123"/>
          <p:cNvCxnSpPr/>
          <p:nvPr/>
        </p:nvCxnSpPr>
        <p:spPr>
          <a:xfrm flipH="1" flipV="1">
            <a:off x="7092280" y="4083918"/>
            <a:ext cx="267856" cy="555888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7020272" y="4011910"/>
            <a:ext cx="108000" cy="108000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380312" y="2859782"/>
            <a:ext cx="432048" cy="360040"/>
            <a:chOff x="1763688" y="1059582"/>
            <a:chExt cx="864096" cy="792088"/>
          </a:xfrm>
        </p:grpSpPr>
        <p:sp>
          <p:nvSpPr>
            <p:cNvPr id="50" name="타원 49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 descr="오뚜기CI-removebg-preview-removebg-preview.png"/>
            <p:cNvPicPr>
              <a:picLocks noChangeAspect="1"/>
            </p:cNvPicPr>
            <p:nvPr/>
          </p:nvPicPr>
          <p:blipFill>
            <a:blip r:embed="rId3" cstate="print"/>
            <a:srcRect l="34969" t="7785" r="35058" b="63671"/>
            <a:stretch>
              <a:fillRect/>
            </a:stretch>
          </p:blipFill>
          <p:spPr>
            <a:xfrm>
              <a:off x="1763688" y="1059582"/>
              <a:ext cx="864096" cy="792088"/>
            </a:xfrm>
            <a:prstGeom prst="rect">
              <a:avLst/>
            </a:prstGeom>
          </p:spPr>
        </p:pic>
      </p:grpSp>
      <p:sp>
        <p:nvSpPr>
          <p:cNvPr id="137" name="직사각형 136"/>
          <p:cNvSpPr/>
          <p:nvPr/>
        </p:nvSpPr>
        <p:spPr>
          <a:xfrm>
            <a:off x="6228184" y="2427734"/>
            <a:ext cx="2915816" cy="342038"/>
          </a:xfrm>
          <a:prstGeom prst="rect">
            <a:avLst/>
          </a:prstGeom>
          <a:solidFill>
            <a:srgbClr val="FEDB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5796136" y="2437171"/>
            <a:ext cx="3816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5</a:t>
            </a:r>
            <a:r>
              <a:rPr lang="ko-KR" altLang="en-US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조  </a:t>
            </a:r>
            <a:r>
              <a:rPr lang="en-US" altLang="ko-KR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| </a:t>
            </a:r>
            <a:r>
              <a:rPr lang="ko-KR" altLang="en-US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 김동은 김석주 김세영 이지원</a:t>
            </a:r>
            <a:endParaRPr lang="ko-KR" altLang="en-US" sz="1500" dirty="0">
              <a:solidFill>
                <a:srgbClr val="003D91"/>
              </a:solidFill>
              <a:latin typeface="a우주소년" pitchFamily="18" charset="-127"/>
              <a:ea typeface="a우주소년" pitchFamily="18" charset="-127"/>
            </a:endParaRPr>
          </a:p>
        </p:txBody>
      </p:sp>
      <p:cxnSp>
        <p:nvCxnSpPr>
          <p:cNvPr id="140" name="직선 연결선 139"/>
          <p:cNvCxnSpPr>
            <a:stCxn id="149" idx="2"/>
          </p:cNvCxnSpPr>
          <p:nvPr/>
        </p:nvCxnSpPr>
        <p:spPr>
          <a:xfrm flipH="1">
            <a:off x="3779912" y="2535742"/>
            <a:ext cx="1296144" cy="252032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5076056" y="2499742"/>
            <a:ext cx="72000" cy="72000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연결선 153"/>
          <p:cNvCxnSpPr/>
          <p:nvPr/>
        </p:nvCxnSpPr>
        <p:spPr>
          <a:xfrm flipH="1">
            <a:off x="4932040" y="339502"/>
            <a:ext cx="1234688" cy="504056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H="1">
            <a:off x="611560" y="483518"/>
            <a:ext cx="1224136" cy="612068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41" idx="6"/>
          </p:cNvCxnSpPr>
          <p:nvPr/>
        </p:nvCxnSpPr>
        <p:spPr>
          <a:xfrm flipH="1" flipV="1">
            <a:off x="1835696" y="483518"/>
            <a:ext cx="1512160" cy="504056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그림 176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18754" r="72590" b="71384"/>
          <a:stretch>
            <a:fillRect/>
          </a:stretch>
        </p:blipFill>
        <p:spPr>
          <a:xfrm rot="416631">
            <a:off x="1652909" y="219490"/>
            <a:ext cx="432048" cy="576064"/>
          </a:xfrm>
          <a:prstGeom prst="rect">
            <a:avLst/>
          </a:prstGeom>
        </p:spPr>
      </p:pic>
      <p:sp>
        <p:nvSpPr>
          <p:cNvPr id="184" name="타원 183"/>
          <p:cNvSpPr/>
          <p:nvPr/>
        </p:nvSpPr>
        <p:spPr>
          <a:xfrm>
            <a:off x="6120184" y="267494"/>
            <a:ext cx="108000" cy="108000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78853" t="50000" r="13934" b="28538"/>
          <a:stretch>
            <a:fillRect/>
          </a:stretch>
        </p:blipFill>
        <p:spPr>
          <a:xfrm rot="20689477">
            <a:off x="4694280" y="3259413"/>
            <a:ext cx="360040" cy="432048"/>
          </a:xfrm>
          <a:prstGeom prst="rect">
            <a:avLst/>
          </a:prstGeom>
        </p:spPr>
      </p:pic>
      <p:pic>
        <p:nvPicPr>
          <p:cNvPr id="65" name="그림 64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75018" t="7154" r="16326" b="71384"/>
          <a:stretch>
            <a:fillRect/>
          </a:stretch>
        </p:blipFill>
        <p:spPr>
          <a:xfrm>
            <a:off x="3563888" y="2571750"/>
            <a:ext cx="432048" cy="432048"/>
          </a:xfrm>
          <a:prstGeom prst="rect">
            <a:avLst/>
          </a:prstGeom>
        </p:spPr>
      </p:pic>
      <p:pic>
        <p:nvPicPr>
          <p:cNvPr id="63" name="그림 62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r="91837" b="71462"/>
          <a:stretch>
            <a:fillRect/>
          </a:stretch>
        </p:blipFill>
        <p:spPr>
          <a:xfrm rot="2235437">
            <a:off x="383838" y="908273"/>
            <a:ext cx="407447" cy="574479"/>
          </a:xfrm>
          <a:prstGeom prst="rect">
            <a:avLst/>
          </a:prstGeom>
        </p:spPr>
      </p:pic>
      <p:cxnSp>
        <p:nvCxnSpPr>
          <p:cNvPr id="190" name="직선 연결선 189"/>
          <p:cNvCxnSpPr/>
          <p:nvPr/>
        </p:nvCxnSpPr>
        <p:spPr>
          <a:xfrm flipH="1">
            <a:off x="6012160" y="3075806"/>
            <a:ext cx="1512168" cy="432048"/>
          </a:xfrm>
          <a:prstGeom prst="line">
            <a:avLst/>
          </a:prstGeom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644008" y="627534"/>
            <a:ext cx="504056" cy="432048"/>
            <a:chOff x="1763688" y="1059581"/>
            <a:chExt cx="864096" cy="792087"/>
          </a:xfrm>
        </p:grpSpPr>
        <p:sp>
          <p:nvSpPr>
            <p:cNvPr id="16" name="타원 15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오뚜기CI-removebg-preview-removebg-preview.png"/>
            <p:cNvPicPr>
              <a:picLocks noChangeAspect="1"/>
            </p:cNvPicPr>
            <p:nvPr/>
          </p:nvPicPr>
          <p:blipFill>
            <a:blip r:embed="rId2" cstate="print"/>
            <a:srcRect l="34969" t="7785" r="35058" b="63671"/>
            <a:stretch>
              <a:fillRect/>
            </a:stretch>
          </p:blipFill>
          <p:spPr>
            <a:xfrm>
              <a:off x="1763688" y="1059581"/>
              <a:ext cx="864096" cy="792087"/>
            </a:xfrm>
            <a:prstGeom prst="rect">
              <a:avLst/>
            </a:prstGeom>
          </p:spPr>
        </p:pic>
      </p:grpSp>
      <p:pic>
        <p:nvPicPr>
          <p:cNvPr id="195" name="그림 194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9931" t="24623" r="82856" b="50338"/>
          <a:stretch>
            <a:fillRect/>
          </a:stretch>
        </p:blipFill>
        <p:spPr>
          <a:xfrm>
            <a:off x="7236296" y="4299942"/>
            <a:ext cx="360040" cy="504056"/>
          </a:xfrm>
          <a:prstGeom prst="rect">
            <a:avLst/>
          </a:prstGeom>
        </p:spPr>
      </p:pic>
      <p:pic>
        <p:nvPicPr>
          <p:cNvPr id="73" name="그림 72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11541" t="57233" r="79803" b="21305"/>
          <a:stretch>
            <a:fillRect/>
          </a:stretch>
        </p:blipFill>
        <p:spPr>
          <a:xfrm>
            <a:off x="5796136" y="3291830"/>
            <a:ext cx="432048" cy="432048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3203848" y="915566"/>
            <a:ext cx="144008" cy="144016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51470"/>
            <a:ext cx="1835696" cy="1933666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895029"/>
            <a:ext cx="1835696" cy="13166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474226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공동 진행</a:t>
            </a:r>
            <a:endParaRPr lang="ko-KR" altLang="en-US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1275606"/>
            <a:ext cx="1835696" cy="936104"/>
          </a:xfrm>
          <a:prstGeom prst="rect">
            <a:avLst/>
          </a:prstGeom>
          <a:solidFill>
            <a:srgbClr val="FFFCD9"/>
          </a:solidFill>
          <a:ln>
            <a:solidFill>
              <a:srgbClr val="FFF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954000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- </a:t>
            </a:r>
            <a:r>
              <a:rPr lang="ko-KR" altLang="en-US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전체업무</a:t>
            </a:r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flowchart</a:t>
            </a:r>
            <a:endParaRPr lang="ko-KR" altLang="en-US" sz="1300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635213"/>
            <a:ext cx="7724610" cy="431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전체업무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개별업무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11710"/>
            <a:ext cx="8400830" cy="26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979712" y="134761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로그인 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79712" y="156363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인사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/</a:t>
            </a:r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근태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/</a:t>
            </a:r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휴가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9702"/>
            <a:ext cx="8529315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51670"/>
            <a:ext cx="8288424" cy="31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502750" y="1275606"/>
            <a:ext cx="2036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복지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/</a:t>
            </a:r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교육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2492"/>
            <a:ext cx="8430326" cy="324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590788" y="1203598"/>
            <a:ext cx="200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인사관리 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793775"/>
            <a:ext cx="6299789" cy="43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802382" y="1203598"/>
            <a:ext cx="1581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급여 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51470"/>
            <a:ext cx="1835696" cy="1933666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895029"/>
            <a:ext cx="1835696" cy="13166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311175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0" y="1779228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1311610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504" y="474226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공동 진행</a:t>
            </a:r>
            <a:endParaRPr lang="ko-KR" altLang="en-US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954000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- </a:t>
            </a:r>
            <a:r>
              <a:rPr lang="ko-KR" altLang="en-US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전체 업무 </a:t>
            </a:r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flow chart</a:t>
            </a:r>
            <a:endParaRPr lang="ko-KR" altLang="en-US" sz="1300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415266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- </a:t>
            </a:r>
            <a:r>
              <a:rPr lang="ko-KR" altLang="en-US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개별 업무 </a:t>
            </a:r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flow chart</a:t>
            </a:r>
            <a:endParaRPr lang="ko-KR" altLang="en-US" sz="1300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1847314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- DB</a:t>
            </a:r>
            <a:r>
              <a:rPr lang="ko-KR" altLang="en-US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설계 </a:t>
            </a:r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ERD</a:t>
            </a:r>
            <a:endParaRPr lang="ko-KR" altLang="en-US" sz="1300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059582"/>
            <a:ext cx="6357094" cy="377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132000" y="1131590"/>
            <a:ext cx="2880000" cy="2880000"/>
          </a:xfrm>
        </p:spPr>
        <p:txBody>
          <a:bodyPr/>
          <a:lstStyle/>
          <a:p>
            <a:r>
              <a:rPr lang="ko-KR" altLang="en-US" dirty="0" smtClean="0"/>
              <a:t>사원정보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5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79662"/>
            <a:ext cx="6624736" cy="314874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491126"/>
            <a:ext cx="37433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0" y="1635646"/>
            <a:ext cx="7943850" cy="30956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사원정보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테이블 </a:t>
            </a:r>
            <a:r>
              <a:rPr lang="en-US" altLang="ko-KR" dirty="0"/>
              <a:t>SQL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415273"/>
            <a:ext cx="3781425" cy="1371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97" y="4727095"/>
            <a:ext cx="49434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56"/>
          <p:cNvCxnSpPr/>
          <p:nvPr/>
        </p:nvCxnSpPr>
        <p:spPr>
          <a:xfrm>
            <a:off x="-36512" y="1581634"/>
            <a:ext cx="9289032" cy="18008"/>
          </a:xfrm>
          <a:prstGeom prst="line">
            <a:avLst/>
          </a:prstGeom>
          <a:ln w="17780">
            <a:solidFill>
              <a:srgbClr val="0025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1169628" y="1527634"/>
            <a:ext cx="108000" cy="108000"/>
          </a:xfrm>
          <a:prstGeom prst="ellipse">
            <a:avLst/>
          </a:prstGeom>
          <a:solidFill>
            <a:srgbClr val="002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/>
          <p:cNvGrpSpPr/>
          <p:nvPr/>
        </p:nvGrpSpPr>
        <p:grpSpPr>
          <a:xfrm>
            <a:off x="215516" y="2139702"/>
            <a:ext cx="2016224" cy="2160240"/>
            <a:chOff x="215516" y="1707654"/>
            <a:chExt cx="2016224" cy="2160240"/>
          </a:xfrm>
        </p:grpSpPr>
        <p:sp>
          <p:nvSpPr>
            <p:cNvPr id="139" name="직사각형 138"/>
            <p:cNvSpPr/>
            <p:nvPr/>
          </p:nvSpPr>
          <p:spPr>
            <a:xfrm>
              <a:off x="215516" y="1707654"/>
              <a:ext cx="2016224" cy="2160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251012" y="1833086"/>
              <a:ext cx="1872208" cy="1746776"/>
              <a:chOff x="467544" y="1833086"/>
              <a:chExt cx="1872208" cy="1746776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467544" y="2193126"/>
                <a:ext cx="15841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소개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67544" y="2774126"/>
                <a:ext cx="1584176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역할 분담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67544" y="3030800"/>
                <a:ext cx="1584176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일정 계획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67544" y="3287474"/>
                <a:ext cx="1872208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요구사항 정의서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67544" y="1833086"/>
                <a:ext cx="15841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01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</p:grpSp>
      </p:grpSp>
      <p:sp>
        <p:nvSpPr>
          <p:cNvPr id="59" name="타원 58"/>
          <p:cNvSpPr/>
          <p:nvPr/>
        </p:nvSpPr>
        <p:spPr>
          <a:xfrm>
            <a:off x="3407961" y="1527634"/>
            <a:ext cx="108000" cy="108000"/>
          </a:xfrm>
          <a:prstGeom prst="ellipse">
            <a:avLst/>
          </a:prstGeom>
          <a:solidFill>
            <a:srgbClr val="002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2453849" y="2139702"/>
            <a:ext cx="2016224" cy="2160240"/>
            <a:chOff x="2555776" y="1707654"/>
            <a:chExt cx="2016224" cy="2160240"/>
          </a:xfrm>
        </p:grpSpPr>
        <p:sp>
          <p:nvSpPr>
            <p:cNvPr id="148" name="직사각형 147"/>
            <p:cNvSpPr/>
            <p:nvPr/>
          </p:nvSpPr>
          <p:spPr>
            <a:xfrm>
              <a:off x="2555776" y="1707654"/>
              <a:ext cx="2016224" cy="2160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2591272" y="1833086"/>
              <a:ext cx="1980727" cy="1746776"/>
              <a:chOff x="2699792" y="1851670"/>
              <a:chExt cx="1980727" cy="1746776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699793" y="2211710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공동 진행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699792" y="2792710"/>
                <a:ext cx="188419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전체 업무 </a:t>
                </a:r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Flow Chart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699793" y="3049384"/>
                <a:ext cx="194421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개별 업무 </a:t>
                </a:r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Flow Chart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699793" y="3306058"/>
                <a:ext cx="187220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DB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설계 </a:t>
                </a:r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ERD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699792" y="1851670"/>
                <a:ext cx="1980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02</a:t>
                </a:r>
              </a:p>
            </p:txBody>
          </p:sp>
        </p:grpSp>
      </p:grpSp>
      <p:sp>
        <p:nvSpPr>
          <p:cNvPr id="60" name="타원 59"/>
          <p:cNvSpPr/>
          <p:nvPr/>
        </p:nvSpPr>
        <p:spPr>
          <a:xfrm>
            <a:off x="5646294" y="1527634"/>
            <a:ext cx="108000" cy="108000"/>
          </a:xfrm>
          <a:prstGeom prst="ellipse">
            <a:avLst/>
          </a:prstGeom>
          <a:solidFill>
            <a:srgbClr val="002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7" name="그룹 156"/>
          <p:cNvGrpSpPr/>
          <p:nvPr/>
        </p:nvGrpSpPr>
        <p:grpSpPr>
          <a:xfrm>
            <a:off x="4692182" y="2139702"/>
            <a:ext cx="2016224" cy="2160240"/>
            <a:chOff x="4716016" y="1707654"/>
            <a:chExt cx="2016224" cy="2160240"/>
          </a:xfrm>
        </p:grpSpPr>
        <p:sp>
          <p:nvSpPr>
            <p:cNvPr id="150" name="직사각형 149"/>
            <p:cNvSpPr/>
            <p:nvPr/>
          </p:nvSpPr>
          <p:spPr>
            <a:xfrm>
              <a:off x="4716016" y="1707654"/>
              <a:ext cx="2016224" cy="2160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4751512" y="1833086"/>
              <a:ext cx="1884197" cy="1490102"/>
              <a:chOff x="5004048" y="1851670"/>
              <a:chExt cx="1884197" cy="149010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004049" y="2211710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개별 진행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grpSp>
            <p:nvGrpSpPr>
              <p:cNvPr id="104" name="그룹 84"/>
              <p:cNvGrpSpPr/>
              <p:nvPr/>
            </p:nvGrpSpPr>
            <p:grpSpPr>
              <a:xfrm>
                <a:off x="5004048" y="2792710"/>
                <a:ext cx="1884197" cy="549062"/>
                <a:chOff x="467543" y="3206174"/>
                <a:chExt cx="1884197" cy="549062"/>
              </a:xfrm>
            </p:grpSpPr>
            <p:sp>
              <p:nvSpPr>
                <p:cNvPr id="106" name="TextBox 105"/>
                <p:cNvSpPr txBox="1"/>
                <p:nvPr/>
              </p:nvSpPr>
              <p:spPr>
                <a:xfrm>
                  <a:off x="467543" y="3206174"/>
                  <a:ext cx="1884197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 smtClean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rPr>
                    <a:t>- </a:t>
                  </a:r>
                  <a:r>
                    <a:rPr lang="ko-KR" altLang="en-US" sz="1300" dirty="0" smtClean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rPr>
                    <a:t>일정 계획</a:t>
                  </a:r>
                  <a:endParaRPr lang="ko-KR" altLang="en-US" sz="1300" dirty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endParaRP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467544" y="3462848"/>
                  <a:ext cx="1728191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 smtClean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rPr>
                    <a:t>- </a:t>
                  </a:r>
                  <a:r>
                    <a:rPr lang="ko-KR" altLang="en-US" sz="1300" dirty="0" smtClean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rPr>
                    <a:t>요구사항 정의서</a:t>
                  </a:r>
                  <a:endParaRPr lang="ko-KR" altLang="en-US" sz="1300" dirty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endParaRPr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5004049" y="1851670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03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</p:grpSp>
      </p:grpSp>
      <p:sp>
        <p:nvSpPr>
          <p:cNvPr id="64" name="타원 63"/>
          <p:cNvSpPr/>
          <p:nvPr/>
        </p:nvSpPr>
        <p:spPr>
          <a:xfrm>
            <a:off x="7884627" y="1527634"/>
            <a:ext cx="108000" cy="108000"/>
          </a:xfrm>
          <a:prstGeom prst="ellipse">
            <a:avLst/>
          </a:prstGeom>
          <a:solidFill>
            <a:srgbClr val="002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0" name="그룹 159"/>
          <p:cNvGrpSpPr/>
          <p:nvPr/>
        </p:nvGrpSpPr>
        <p:grpSpPr>
          <a:xfrm>
            <a:off x="6930515" y="2139702"/>
            <a:ext cx="2016224" cy="2160240"/>
            <a:chOff x="6930515" y="1707654"/>
            <a:chExt cx="2016224" cy="2160240"/>
          </a:xfrm>
        </p:grpSpPr>
        <p:sp>
          <p:nvSpPr>
            <p:cNvPr id="151" name="직사각형 150"/>
            <p:cNvSpPr/>
            <p:nvPr/>
          </p:nvSpPr>
          <p:spPr>
            <a:xfrm>
              <a:off x="6930515" y="1707654"/>
              <a:ext cx="2016224" cy="2160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6966011" y="1833086"/>
              <a:ext cx="1763689" cy="1490102"/>
              <a:chOff x="6912767" y="1923678"/>
              <a:chExt cx="1763689" cy="1490102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6912768" y="2283718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구현 내용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grpSp>
            <p:nvGrpSpPr>
              <p:cNvPr id="129" name="그룹 128"/>
              <p:cNvGrpSpPr/>
              <p:nvPr/>
            </p:nvGrpSpPr>
            <p:grpSpPr>
              <a:xfrm>
                <a:off x="6912767" y="1923678"/>
                <a:ext cx="1763689" cy="1490102"/>
                <a:chOff x="6912767" y="1923678"/>
                <a:chExt cx="1763689" cy="1490102"/>
              </a:xfrm>
            </p:grpSpPr>
            <p:grpSp>
              <p:nvGrpSpPr>
                <p:cNvPr id="128" name="그룹 127"/>
                <p:cNvGrpSpPr/>
                <p:nvPr/>
              </p:nvGrpSpPr>
              <p:grpSpPr>
                <a:xfrm>
                  <a:off x="6912767" y="2864718"/>
                  <a:ext cx="1763689" cy="549062"/>
                  <a:chOff x="6912767" y="2864718"/>
                  <a:chExt cx="1763689" cy="549062"/>
                </a:xfrm>
              </p:grpSpPr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6912767" y="2864718"/>
                    <a:ext cx="1763689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300" dirty="0" smtClean="0">
                        <a:solidFill>
                          <a:srgbClr val="00257B"/>
                        </a:solidFill>
                        <a:latin typeface="a시월구일1" pitchFamily="18" charset="-127"/>
                        <a:ea typeface="a시월구일1" pitchFamily="18" charset="-127"/>
                      </a:rPr>
                      <a:t>- </a:t>
                    </a:r>
                    <a:r>
                      <a:rPr lang="ko-KR" altLang="en-US" sz="1300" dirty="0" smtClean="0">
                        <a:solidFill>
                          <a:srgbClr val="00257B"/>
                        </a:solidFill>
                        <a:latin typeface="a시월구일1" pitchFamily="18" charset="-127"/>
                        <a:ea typeface="a시월구일1" pitchFamily="18" charset="-127"/>
                      </a:rPr>
                      <a:t>테이블 구현 </a:t>
                    </a:r>
                    <a:endParaRPr lang="ko-KR" altLang="en-US" sz="1300" dirty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6912767" y="3121392"/>
                    <a:ext cx="1547665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300" dirty="0" smtClean="0">
                        <a:solidFill>
                          <a:srgbClr val="00257B"/>
                        </a:solidFill>
                        <a:latin typeface="a시월구일1" pitchFamily="18" charset="-127"/>
                        <a:ea typeface="a시월구일1" pitchFamily="18" charset="-127"/>
                      </a:rPr>
                      <a:t>- SQL</a:t>
                    </a:r>
                    <a:r>
                      <a:rPr lang="ko-KR" altLang="en-US" sz="1300" dirty="0" smtClean="0">
                        <a:solidFill>
                          <a:srgbClr val="00257B"/>
                        </a:solidFill>
                        <a:latin typeface="a시월구일1" pitchFamily="18" charset="-127"/>
                        <a:ea typeface="a시월구일1" pitchFamily="18" charset="-127"/>
                      </a:rPr>
                      <a:t>작성</a:t>
                    </a:r>
                    <a:endParaRPr lang="ko-KR" altLang="en-US" sz="1300" dirty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endParaRPr>
                  </a:p>
                </p:txBody>
              </p:sp>
            </p:grpSp>
            <p:sp>
              <p:nvSpPr>
                <p:cNvPr id="116" name="TextBox 115"/>
                <p:cNvSpPr txBox="1"/>
                <p:nvPr/>
              </p:nvSpPr>
              <p:spPr>
                <a:xfrm>
                  <a:off x="6912768" y="1923678"/>
                  <a:ext cx="15841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257B"/>
                      </a:solidFill>
                      <a:latin typeface="a시월구일3" pitchFamily="18" charset="-127"/>
                      <a:ea typeface="a시월구일3" pitchFamily="18" charset="-127"/>
                    </a:rPr>
                    <a:t>04</a:t>
                  </a:r>
                  <a:endParaRPr lang="ko-KR" altLang="en-US" dirty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endParaRPr>
                </a:p>
              </p:txBody>
            </p:sp>
          </p:grpSp>
        </p:grpSp>
      </p:grpSp>
      <p:grpSp>
        <p:nvGrpSpPr>
          <p:cNvPr id="168" name="그룹 167"/>
          <p:cNvGrpSpPr/>
          <p:nvPr/>
        </p:nvGrpSpPr>
        <p:grpSpPr>
          <a:xfrm>
            <a:off x="971600" y="879562"/>
            <a:ext cx="7107055" cy="471640"/>
            <a:chOff x="971600" y="1347613"/>
            <a:chExt cx="7107055" cy="471640"/>
          </a:xfrm>
        </p:grpSpPr>
        <p:pic>
          <p:nvPicPr>
            <p:cNvPr id="163" name="그림 162" descr="화면_캡처_2022-10-09_154608-removebg-preview.png"/>
            <p:cNvPicPr>
              <a:picLocks noChangeAspect="1"/>
            </p:cNvPicPr>
            <p:nvPr/>
          </p:nvPicPr>
          <p:blipFill>
            <a:blip r:embed="rId2" cstate="print"/>
            <a:srcRect l="75018" t="7154" r="16326" b="71384"/>
            <a:stretch>
              <a:fillRect/>
            </a:stretch>
          </p:blipFill>
          <p:spPr>
            <a:xfrm>
              <a:off x="971600" y="1347613"/>
              <a:ext cx="432048" cy="432048"/>
            </a:xfrm>
            <a:prstGeom prst="rect">
              <a:avLst/>
            </a:prstGeom>
          </p:spPr>
        </p:pic>
        <p:pic>
          <p:nvPicPr>
            <p:cNvPr id="164" name="그림 163" descr="화면_캡처_2022-10-09_154608-removebg-preview.png"/>
            <p:cNvPicPr>
              <a:picLocks noChangeAspect="1"/>
            </p:cNvPicPr>
            <p:nvPr/>
          </p:nvPicPr>
          <p:blipFill>
            <a:blip r:embed="rId2" cstate="print"/>
            <a:srcRect l="75018" t="7154" r="16326" b="71384"/>
            <a:stretch>
              <a:fillRect/>
            </a:stretch>
          </p:blipFill>
          <p:spPr>
            <a:xfrm>
              <a:off x="5445608" y="1347613"/>
              <a:ext cx="432048" cy="432048"/>
            </a:xfrm>
            <a:prstGeom prst="rect">
              <a:avLst/>
            </a:prstGeom>
          </p:spPr>
        </p:pic>
        <p:pic>
          <p:nvPicPr>
            <p:cNvPr id="165" name="그림 164" descr="화면_캡처_2022-10-09_154608-removebg-preview.png"/>
            <p:cNvPicPr>
              <a:picLocks noChangeAspect="1"/>
            </p:cNvPicPr>
            <p:nvPr/>
          </p:nvPicPr>
          <p:blipFill>
            <a:blip r:embed="rId2" cstate="print"/>
            <a:srcRect l="78853" t="50000" r="13934" b="28538"/>
            <a:stretch>
              <a:fillRect/>
            </a:stretch>
          </p:blipFill>
          <p:spPr>
            <a:xfrm rot="910523" flipH="1">
              <a:off x="3244608" y="1387205"/>
              <a:ext cx="360040" cy="432048"/>
            </a:xfrm>
            <a:prstGeom prst="rect">
              <a:avLst/>
            </a:prstGeom>
          </p:spPr>
        </p:pic>
        <p:pic>
          <p:nvPicPr>
            <p:cNvPr id="166" name="그림 165" descr="화면_캡처_2022-10-09_154608-removebg-preview.png"/>
            <p:cNvPicPr>
              <a:picLocks noChangeAspect="1"/>
            </p:cNvPicPr>
            <p:nvPr/>
          </p:nvPicPr>
          <p:blipFill>
            <a:blip r:embed="rId2" cstate="print"/>
            <a:srcRect l="78853" t="50000" r="13934" b="28538"/>
            <a:stretch>
              <a:fillRect/>
            </a:stretch>
          </p:blipFill>
          <p:spPr>
            <a:xfrm rot="910523" flipH="1">
              <a:off x="7718615" y="1387205"/>
              <a:ext cx="360040" cy="43204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425" y="624746"/>
            <a:ext cx="7275418" cy="4261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2500405"/>
            <a:ext cx="5887123" cy="2567617"/>
          </a:xfrm>
          <a:prstGeom prst="rect">
            <a:avLst/>
          </a:prstGeom>
          <a:ln>
            <a:solidFill>
              <a:srgbClr val="00257B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사원정보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사원 등록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4" y="3261650"/>
            <a:ext cx="2481719" cy="13843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919924" y="221062"/>
            <a:ext cx="217784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사원정보 입력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  <a:r>
              <a:rPr lang="ko-KR" altLang="en-US" sz="16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문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704" y="2898995"/>
            <a:ext cx="2249048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사원번호에 이용될 시퀀스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0611" y="2545913"/>
            <a:ext cx="302433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초기 랜덤비밀번호 생성하는 </a:t>
            </a:r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메소드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37" y="1722607"/>
            <a:ext cx="6781075" cy="722140"/>
          </a:xfrm>
          <a:prstGeom prst="rect">
            <a:avLst/>
          </a:prstGeom>
          <a:ln>
            <a:solidFill>
              <a:srgbClr val="00257B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0704" y="1354656"/>
            <a:ext cx="282511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257B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JAVA</a:t>
            </a:r>
            <a:r>
              <a:rPr lang="ko-KR" altLang="en-US" sz="1600" dirty="0" smtClean="0">
                <a:solidFill>
                  <a:srgbClr val="00257B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 현재 </a:t>
            </a:r>
            <a:r>
              <a:rPr lang="ko-KR" altLang="en-US" sz="1600" dirty="0" smtClean="0">
                <a:solidFill>
                  <a:srgbClr val="00257B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날짜 구해서 대입</a:t>
            </a:r>
            <a:endParaRPr lang="en-US" altLang="ko-KR" sz="1600" dirty="0" smtClean="0">
              <a:solidFill>
                <a:srgbClr val="00257B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24562" y="580922"/>
            <a:ext cx="608629" cy="245025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847412" y="611313"/>
            <a:ext cx="1431614" cy="2117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287138" y="786303"/>
            <a:ext cx="650619" cy="231781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" y="2225412"/>
            <a:ext cx="5141751" cy="1343663"/>
          </a:xfrm>
          <a:prstGeom prst="rect">
            <a:avLst/>
          </a:prstGeom>
          <a:ln>
            <a:solidFill>
              <a:srgbClr val="003D9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10773"/>
          <a:stretch/>
        </p:blipFill>
        <p:spPr>
          <a:xfrm>
            <a:off x="4402930" y="470751"/>
            <a:ext cx="4752528" cy="17409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 등록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48896" y="123470"/>
            <a:ext cx="266429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부서정보 </a:t>
            </a:r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입력받고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유효성 검사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38" y="1886858"/>
            <a:ext cx="266429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사원정보 테이블에 등록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49" y="3464364"/>
            <a:ext cx="5862210" cy="16356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364088" y="3125810"/>
            <a:ext cx="1872208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History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테이블 등록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6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 검색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83518"/>
            <a:ext cx="4967569" cy="46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4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사원정보 수정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83643"/>
            <a:ext cx="4032448" cy="55905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183643"/>
            <a:ext cx="4442011" cy="54140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76220" y="2211710"/>
            <a:ext cx="122413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유효성 검사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60232" y="484465"/>
            <a:ext cx="2137755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Switch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변경항목 선택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1582" y="3219822"/>
            <a:ext cx="2137755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Update ~ set ~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86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30155 L -4.16667E-6 3.20988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27037 L 0.00122 -0.15833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부서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직급 </a:t>
            </a:r>
            <a:r>
              <a:rPr lang="ko-KR" altLang="en-US" dirty="0" err="1" smtClean="0"/>
              <a:t>변경시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977921"/>
            <a:ext cx="3984998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인사정보 유효성 확인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20" y="1335896"/>
            <a:ext cx="4720730" cy="34155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2937" r="1628"/>
          <a:stretch/>
        </p:blipFill>
        <p:spPr>
          <a:xfrm>
            <a:off x="4610364" y="1335896"/>
            <a:ext cx="4558302" cy="341422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4083918"/>
            <a:ext cx="4610364" cy="720080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02074" y="4746069"/>
            <a:ext cx="1669217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Insert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문 생성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88024" y="4501887"/>
            <a:ext cx="648072" cy="302111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55542" y="3341213"/>
            <a:ext cx="648072" cy="302111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35" y="1209889"/>
            <a:ext cx="6650801" cy="39049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부서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직급 </a:t>
            </a:r>
            <a:r>
              <a:rPr lang="ko-KR" altLang="en-US" dirty="0" err="1" smtClean="0"/>
              <a:t>변경시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6216" y="1635646"/>
            <a:ext cx="1669217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사원정보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Update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283968" y="1804923"/>
            <a:ext cx="22322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1074" y="871335"/>
            <a:ext cx="2238765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History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생성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3608" y="1177260"/>
            <a:ext cx="2516541" cy="278429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사원정보 삭제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83643"/>
            <a:ext cx="7920880" cy="37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2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사원정보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인사이동 기록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83643"/>
            <a:ext cx="8915359" cy="38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132000" y="1131590"/>
            <a:ext cx="2880000" cy="2880000"/>
          </a:xfrm>
        </p:spPr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2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132000" y="1131590"/>
            <a:ext cx="2880000" cy="2880000"/>
          </a:xfrm>
        </p:spPr>
        <p:txBody>
          <a:bodyPr/>
          <a:lstStyle/>
          <a:p>
            <a:r>
              <a:rPr lang="ko-KR" altLang="en-US" dirty="0" smtClean="0"/>
              <a:t>부서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/>
          <p:cNvGrpSpPr/>
          <p:nvPr/>
        </p:nvGrpSpPr>
        <p:grpSpPr>
          <a:xfrm>
            <a:off x="0" y="0"/>
            <a:ext cx="9144000" cy="2211710"/>
            <a:chOff x="0" y="0"/>
            <a:chExt cx="9144000" cy="221171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0" y="474226"/>
              <a:ext cx="1835696" cy="1737484"/>
              <a:chOff x="0" y="474226"/>
              <a:chExt cx="1835696" cy="173748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0" y="895029"/>
                <a:ext cx="1835696" cy="131668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7504" y="474226"/>
                <a:ext cx="15841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  <a:latin typeface="a아시아헤드1" pitchFamily="18" charset="-127"/>
                    <a:ea typeface="a아시아헤드1" pitchFamily="18" charset="-127"/>
                  </a:rPr>
                  <a:t>소개</a:t>
                </a:r>
                <a:endParaRPr lang="ko-KR" altLang="en-US" dirty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7504" y="915566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 smtClean="0">
                    <a:solidFill>
                      <a:schemeClr val="bg1"/>
                    </a:solidFill>
                    <a:latin typeface="a아시아헤드1" pitchFamily="18" charset="-127"/>
                    <a:ea typeface="a아시아헤드1" pitchFamily="18" charset="-127"/>
                  </a:rPr>
                  <a:t>- </a:t>
                </a:r>
                <a:r>
                  <a:rPr lang="ko-KR" altLang="en-US" sz="1500" dirty="0" smtClean="0">
                    <a:solidFill>
                      <a:schemeClr val="bg1"/>
                    </a:solidFill>
                    <a:latin typeface="a아시아헤드1" pitchFamily="18" charset="-127"/>
                    <a:ea typeface="a아시아헤드1" pitchFamily="18" charset="-127"/>
                  </a:rPr>
                  <a:t>역할 분담</a:t>
                </a:r>
                <a:endParaRPr lang="ko-KR" altLang="en-US" sz="1500" dirty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0" y="1275606"/>
                <a:ext cx="1835696" cy="936104"/>
              </a:xfrm>
              <a:prstGeom prst="rect">
                <a:avLst/>
              </a:prstGeom>
              <a:solidFill>
                <a:srgbClr val="FFFCD9"/>
              </a:solidFill>
              <a:ln>
                <a:solidFill>
                  <a:srgbClr val="FFFC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0" y="0"/>
              <a:ext cx="9144000" cy="411510"/>
            </a:xfrm>
            <a:prstGeom prst="rect">
              <a:avLst/>
            </a:prstGeom>
            <a:solidFill>
              <a:srgbClr val="FFF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107758" y="1563638"/>
            <a:ext cx="9144762" cy="3168352"/>
            <a:chOff x="107758" y="1563638"/>
            <a:chExt cx="9144762" cy="3168352"/>
          </a:xfrm>
        </p:grpSpPr>
        <p:grpSp>
          <p:nvGrpSpPr>
            <p:cNvPr id="101" name="그룹 100"/>
            <p:cNvGrpSpPr/>
            <p:nvPr/>
          </p:nvGrpSpPr>
          <p:grpSpPr>
            <a:xfrm>
              <a:off x="107758" y="1563638"/>
              <a:ext cx="2160240" cy="3048872"/>
              <a:chOff x="107758" y="1563638"/>
              <a:chExt cx="2160240" cy="3048872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683822" y="1563638"/>
                <a:ext cx="1008112" cy="1089412"/>
                <a:chOff x="575556" y="1770370"/>
                <a:chExt cx="1008112" cy="1089412"/>
              </a:xfrm>
            </p:grpSpPr>
            <p:pic>
              <p:nvPicPr>
                <p:cNvPr id="24" name="그림 23" descr="오뚜기CI-removebg-preview-removebg-preview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34969" t="7785" r="35058" b="63671"/>
                <a:stretch>
                  <a:fillRect/>
                </a:stretch>
              </p:blipFill>
              <p:spPr>
                <a:xfrm>
                  <a:off x="647564" y="1770370"/>
                  <a:ext cx="864096" cy="720080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575556" y="2490450"/>
                  <a:ext cx="1008112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3D9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김동은</a:t>
                  </a:r>
                  <a:endParaRPr lang="ko-KR" altLang="en-US" b="1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179766" y="3939902"/>
                <a:ext cx="2016224" cy="672608"/>
                <a:chOff x="0" y="3867894"/>
                <a:chExt cx="2016224" cy="672608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0" y="4186559"/>
                  <a:ext cx="201622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개별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flowchart 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2008" y="3867894"/>
                  <a:ext cx="1872208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인사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, 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휴가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/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근태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_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grpSp>
            <p:nvGrpSpPr>
              <p:cNvPr id="81" name="그룹 80"/>
              <p:cNvGrpSpPr/>
              <p:nvPr/>
            </p:nvGrpSpPr>
            <p:grpSpPr>
              <a:xfrm>
                <a:off x="107758" y="2859782"/>
                <a:ext cx="2160240" cy="1012757"/>
                <a:chOff x="323528" y="2787774"/>
                <a:chExt cx="2160240" cy="1012757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323528" y="3149846"/>
                  <a:ext cx="216024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요구사항 정의서 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64" y="2787774"/>
                  <a:ext cx="1512168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인사정보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_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863588" y="3446588"/>
                  <a:ext cx="108012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ERD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</p:grpSp>
        <p:grpSp>
          <p:nvGrpSpPr>
            <p:cNvPr id="102" name="그룹 101"/>
            <p:cNvGrpSpPr/>
            <p:nvPr/>
          </p:nvGrpSpPr>
          <p:grpSpPr>
            <a:xfrm>
              <a:off x="2387927" y="1563638"/>
              <a:ext cx="2088232" cy="2592288"/>
              <a:chOff x="2387927" y="1563638"/>
              <a:chExt cx="2088232" cy="2592288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2927987" y="1563638"/>
                <a:ext cx="1008112" cy="1089412"/>
                <a:chOff x="2903815" y="1770370"/>
                <a:chExt cx="1008112" cy="1089412"/>
              </a:xfrm>
            </p:grpSpPr>
            <p:pic>
              <p:nvPicPr>
                <p:cNvPr id="27" name="그림 26" descr="오뚜기CI-removebg-preview-removebg-preview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34969" t="7785" r="35058" b="63671"/>
                <a:stretch>
                  <a:fillRect/>
                </a:stretch>
              </p:blipFill>
              <p:spPr>
                <a:xfrm>
                  <a:off x="2975823" y="1770370"/>
                  <a:ext cx="864096" cy="720080"/>
                </a:xfrm>
                <a:prstGeom prst="rect">
                  <a:avLst/>
                </a:prstGeom>
              </p:spPr>
            </p:pic>
            <p:sp>
              <p:nvSpPr>
                <p:cNvPr id="28" name="TextBox 27"/>
                <p:cNvSpPr txBox="1"/>
                <p:nvPr/>
              </p:nvSpPr>
              <p:spPr>
                <a:xfrm>
                  <a:off x="2903815" y="2490450"/>
                  <a:ext cx="1008112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3D9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김석주</a:t>
                  </a:r>
                  <a:endParaRPr lang="ko-KR" altLang="en-US" b="1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grpSp>
            <p:nvGrpSpPr>
              <p:cNvPr id="82" name="그룹 81"/>
              <p:cNvGrpSpPr/>
              <p:nvPr/>
            </p:nvGrpSpPr>
            <p:grpSpPr>
              <a:xfrm>
                <a:off x="2387927" y="2859782"/>
                <a:ext cx="2088232" cy="1296144"/>
                <a:chOff x="2519772" y="2787774"/>
                <a:chExt cx="2088232" cy="1296144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2519772" y="3149846"/>
                  <a:ext cx="2088232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요구사항 정의서 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807804" y="2787774"/>
                  <a:ext cx="1512168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급여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_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023828" y="3446588"/>
                  <a:ext cx="108012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ERD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2555776" y="3729975"/>
                  <a:ext cx="201622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개별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flowchart 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</p:grpSp>
        <p:grpSp>
          <p:nvGrpSpPr>
            <p:cNvPr id="106" name="그룹 105"/>
            <p:cNvGrpSpPr/>
            <p:nvPr/>
          </p:nvGrpSpPr>
          <p:grpSpPr>
            <a:xfrm>
              <a:off x="4644008" y="1563638"/>
              <a:ext cx="2088232" cy="2592288"/>
              <a:chOff x="4644008" y="1563638"/>
              <a:chExt cx="2088232" cy="2592288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5184068" y="1563638"/>
                <a:ext cx="1008112" cy="1089412"/>
                <a:chOff x="5232074" y="1770370"/>
                <a:chExt cx="1008112" cy="1089412"/>
              </a:xfrm>
            </p:grpSpPr>
            <p:pic>
              <p:nvPicPr>
                <p:cNvPr id="30" name="그림 29" descr="오뚜기CI-removebg-preview-removebg-preview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34969" t="7785" r="35058" b="63671"/>
                <a:stretch>
                  <a:fillRect/>
                </a:stretch>
              </p:blipFill>
              <p:spPr>
                <a:xfrm>
                  <a:off x="5304082" y="1770370"/>
                  <a:ext cx="864096" cy="720080"/>
                </a:xfrm>
                <a:prstGeom prst="rect">
                  <a:avLst/>
                </a:prstGeom>
              </p:spPr>
            </p:pic>
            <p:sp>
              <p:nvSpPr>
                <p:cNvPr id="31" name="TextBox 30"/>
                <p:cNvSpPr txBox="1"/>
                <p:nvPr/>
              </p:nvSpPr>
              <p:spPr>
                <a:xfrm>
                  <a:off x="5232074" y="2490450"/>
                  <a:ext cx="1008112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3D9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김세영</a:t>
                  </a:r>
                  <a:endParaRPr lang="ko-KR" altLang="en-US" b="1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4644008" y="3221854"/>
                <a:ext cx="208823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요구사항 정의서 작성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680012" y="2859782"/>
                <a:ext cx="2016224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복지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,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교육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,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인사관리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_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148064" y="3518596"/>
                <a:ext cx="108012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ERD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작성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680012" y="3801983"/>
                <a:ext cx="2016224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개별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flowchart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작성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6732240" y="1563638"/>
              <a:ext cx="2520280" cy="3168352"/>
              <a:chOff x="6732240" y="1563638"/>
              <a:chExt cx="2520280" cy="31683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8100392" y="1646679"/>
                <a:ext cx="648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pc="-150" dirty="0" smtClean="0">
                    <a:solidFill>
                      <a:srgbClr val="DF2D32"/>
                    </a:solidFill>
                    <a:latin typeface="a시월구일3" pitchFamily="18" charset="-127"/>
                    <a:ea typeface="a시월구일3" pitchFamily="18" charset="-127"/>
                  </a:rPr>
                  <a:t>조장</a:t>
                </a:r>
                <a:endParaRPr lang="ko-KR" altLang="en-US" sz="1400" spc="-150" dirty="0">
                  <a:solidFill>
                    <a:srgbClr val="DF2D32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grpSp>
            <p:nvGrpSpPr>
              <p:cNvPr id="58" name="그룹 57"/>
              <p:cNvGrpSpPr/>
              <p:nvPr/>
            </p:nvGrpSpPr>
            <p:grpSpPr>
              <a:xfrm>
                <a:off x="7488324" y="1563638"/>
                <a:ext cx="1008112" cy="1089412"/>
                <a:chOff x="7560332" y="1770370"/>
                <a:chExt cx="1008112" cy="1089412"/>
              </a:xfrm>
            </p:grpSpPr>
            <p:pic>
              <p:nvPicPr>
                <p:cNvPr id="33" name="그림 32" descr="오뚜기CI-removebg-preview-removebg-preview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34969" t="7785" r="35058" b="63671"/>
                <a:stretch>
                  <a:fillRect/>
                </a:stretch>
              </p:blipFill>
              <p:spPr>
                <a:xfrm>
                  <a:off x="7632340" y="1770370"/>
                  <a:ext cx="864096" cy="720080"/>
                </a:xfrm>
                <a:prstGeom prst="rect">
                  <a:avLst/>
                </a:prstGeom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>
                  <a:off x="7560332" y="2490450"/>
                  <a:ext cx="1008112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3D9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이지원</a:t>
                  </a:r>
                  <a:endParaRPr lang="ko-KR" altLang="en-US" b="1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6732240" y="4378047"/>
                <a:ext cx="252028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전체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flowchart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작성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6912260" y="3287185"/>
                <a:ext cx="2160240" cy="1012757"/>
                <a:chOff x="7128284" y="2787774"/>
                <a:chExt cx="2160240" cy="1012757"/>
              </a:xfrm>
            </p:grpSpPr>
            <p:sp>
              <p:nvSpPr>
                <p:cNvPr id="76" name="TextBox 75"/>
                <p:cNvSpPr txBox="1"/>
                <p:nvPr/>
              </p:nvSpPr>
              <p:spPr>
                <a:xfrm>
                  <a:off x="7128284" y="3149846"/>
                  <a:ext cx="216024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요구사항 정의서 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7200292" y="2787774"/>
                  <a:ext cx="201622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휴가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, 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근태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_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7668344" y="3446588"/>
                  <a:ext cx="108012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ERD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6732240" y="2859782"/>
                <a:ext cx="252028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PPT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제작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03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부서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테이블 </a:t>
            </a:r>
            <a:r>
              <a:rPr lang="en-US" altLang="ko-KR" dirty="0"/>
              <a:t>SQL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55726"/>
            <a:ext cx="8801100" cy="1362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1276868"/>
            <a:ext cx="37623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224" y="1400175"/>
            <a:ext cx="6200775" cy="26860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부서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부서검색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73318" y="2067694"/>
            <a:ext cx="5686586" cy="742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090402"/>
            <a:ext cx="2016224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group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된 가상테이블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75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퇴사정보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1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퇴사정보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51670"/>
            <a:ext cx="6961755" cy="23971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55321"/>
            <a:ext cx="38290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퇴사자 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 신청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근로자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35646"/>
            <a:ext cx="7372350" cy="17621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4720" y="3101930"/>
            <a:ext cx="2216263" cy="249957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496" y="3392668"/>
            <a:ext cx="3142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로그인한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user 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정보로 사원번호 등록</a:t>
            </a:r>
            <a:endParaRPr lang="ko-KR" altLang="en-US" sz="1600" dirty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4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47614"/>
            <a:ext cx="7667625" cy="324802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퇴사자 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 입력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267745" y="4299942"/>
            <a:ext cx="792088" cy="249957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44008" y="4083918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대상을 직접 지정해서 입력</a:t>
            </a:r>
            <a:endParaRPr lang="ko-KR" altLang="en-US" sz="1600" dirty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1266" y="3795886"/>
            <a:ext cx="792088" cy="249957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22562"/>
          <a:stretch/>
        </p:blipFill>
        <p:spPr>
          <a:xfrm>
            <a:off x="1865595" y="915566"/>
            <a:ext cx="4968552" cy="399367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인사 </a:t>
            </a:r>
            <a:r>
              <a:rPr lang="en-US" altLang="ko-KR" dirty="0"/>
              <a:t>– </a:t>
            </a:r>
            <a:r>
              <a:rPr lang="ko-KR" altLang="en-US" dirty="0"/>
              <a:t>퇴사정보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359671" y="1805788"/>
            <a:ext cx="2376264" cy="336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80687" y="1042370"/>
            <a:ext cx="4147579" cy="1837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51959" y="682580"/>
            <a:ext cx="234897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검색결과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리스트로 저장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5935" y="1805788"/>
            <a:ext cx="227177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어떤 값으로 검색할지 선택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1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954" y="3970717"/>
            <a:ext cx="4411919" cy="12653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40756"/>
            <a:ext cx="4579765" cy="386147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r="8312"/>
          <a:stretch/>
        </p:blipFill>
        <p:spPr>
          <a:xfrm>
            <a:off x="103363" y="1419622"/>
            <a:ext cx="3172494" cy="2664296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인사 </a:t>
            </a:r>
            <a:r>
              <a:rPr lang="en-US" altLang="ko-KR" dirty="0"/>
              <a:t>– </a:t>
            </a:r>
            <a:r>
              <a:rPr lang="ko-KR" altLang="en-US" dirty="0"/>
              <a:t>퇴사정보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38672" y="2931790"/>
            <a:ext cx="1685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28184" y="70380"/>
            <a:ext cx="1768689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퇴사정보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클래스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7904" y="4482455"/>
            <a:ext cx="4176464" cy="2495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39752" y="3219822"/>
            <a:ext cx="1152128" cy="86409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8977" y="4187065"/>
            <a:ext cx="3172279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6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번 케이스가 실행되면 </a:t>
            </a:r>
            <a:r>
              <a:rPr lang="en-US" altLang="ko-KR" sz="1600" dirty="0" err="1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searchline</a:t>
            </a:r>
            <a:endParaRPr lang="en-US" altLang="ko-KR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뒤에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“AND </a:t>
            </a:r>
            <a:r>
              <a:rPr lang="en-US" altLang="ko-KR" sz="1600" dirty="0" err="1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e.rank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like ‘%’||?||’%’”</a:t>
            </a:r>
          </a:p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추가된다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2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0756"/>
            <a:ext cx="4579765" cy="38614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54" y="3970717"/>
            <a:ext cx="4411919" cy="1265331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인사 </a:t>
            </a:r>
            <a:r>
              <a:rPr lang="en-US" altLang="ko-KR" dirty="0"/>
              <a:t>– </a:t>
            </a:r>
            <a:r>
              <a:rPr lang="ko-KR" altLang="en-US" dirty="0"/>
              <a:t>퇴사정보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79912" y="4731990"/>
            <a:ext cx="2016224" cy="216024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D9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8184" y="70380"/>
            <a:ext cx="1768689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퇴사정보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클래스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977" y="4187065"/>
            <a:ext cx="18473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83968" y="2485450"/>
            <a:ext cx="1539962" cy="220929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D9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147215"/>
            <a:ext cx="3707903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첫번째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검색조건으로 </a:t>
            </a:r>
            <a:r>
              <a:rPr lang="en-US" altLang="ko-KR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setRank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실행되면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Filtercount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되고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</a:t>
            </a:r>
            <a:r>
              <a:rPr lang="en-US" altLang="ko-KR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noRank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저장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97280"/>
            <a:ext cx="4191212" cy="2454590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4860032" y="3542608"/>
            <a:ext cx="0" cy="1120898"/>
          </a:xfrm>
          <a:prstGeom prst="straightConnector1">
            <a:avLst/>
          </a:prstGeom>
          <a:ln w="76200">
            <a:solidFill>
              <a:srgbClr val="003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3130" y="2602051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91880" y="2571748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50826" y="2403699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58009" y="3251527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1017" y="2402471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92080" y="2821154"/>
            <a:ext cx="263715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</a:p>
        </p:txBody>
      </p:sp>
      <p:cxnSp>
        <p:nvCxnSpPr>
          <p:cNvPr id="22" name="직선 화살표 연결선 21"/>
          <p:cNvCxnSpPr>
            <a:endCxn id="24" idx="3"/>
          </p:cNvCxnSpPr>
          <p:nvPr/>
        </p:nvCxnSpPr>
        <p:spPr>
          <a:xfrm flipH="1" flipV="1">
            <a:off x="2773321" y="2771328"/>
            <a:ext cx="1602961" cy="634319"/>
          </a:xfrm>
          <a:prstGeom prst="straightConnector1">
            <a:avLst/>
          </a:prstGeom>
          <a:ln w="76200">
            <a:solidFill>
              <a:srgbClr val="003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38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19622"/>
            <a:ext cx="6001812" cy="273744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인사 </a:t>
            </a:r>
            <a:r>
              <a:rPr lang="en-US" altLang="ko-KR" dirty="0"/>
              <a:t>– </a:t>
            </a:r>
            <a:r>
              <a:rPr lang="ko-KR" altLang="en-US" dirty="0"/>
              <a:t>퇴사정보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39552" y="1544533"/>
            <a:ext cx="5569764" cy="7391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23528" y="3961738"/>
            <a:ext cx="1368152" cy="1953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098616"/>
            <a:ext cx="3591037" cy="192156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300192" y="2760062"/>
            <a:ext cx="1768689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퇴사정보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클래스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2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51470"/>
            <a:ext cx="1835696" cy="1933666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0" y="474226"/>
            <a:ext cx="1835696" cy="1737484"/>
            <a:chOff x="0" y="474226"/>
            <a:chExt cx="1835696" cy="1737484"/>
          </a:xfrm>
        </p:grpSpPr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84527"/>
              </p:ext>
            </p:extLst>
          </p:nvPr>
        </p:nvGraphicFramePr>
        <p:xfrm>
          <a:off x="1835695" y="470072"/>
          <a:ext cx="7148049" cy="462195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06773"/>
                <a:gridCol w="125704"/>
                <a:gridCol w="1019262"/>
                <a:gridCol w="1019262"/>
                <a:gridCol w="1019262"/>
                <a:gridCol w="1019262"/>
                <a:gridCol w="1019262"/>
                <a:gridCol w="1019262"/>
              </a:tblGrid>
              <a:tr h="4850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9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11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12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13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14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15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6740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pc="-150" dirty="0" err="1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팀회의</a:t>
                      </a:r>
                      <a:endParaRPr lang="en-US" altLang="ko-KR" sz="1200" b="1" spc="-150" dirty="0" smtClean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  <a:p>
                      <a:pPr algn="l" latinLnBrk="1"/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역할분담</a:t>
                      </a:r>
                      <a:endParaRPr lang="ko-KR" altLang="en-US" sz="12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57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일정계획  </a:t>
                      </a:r>
                      <a:r>
                        <a:rPr lang="en-US" altLang="ko-KR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&amp;</a:t>
                      </a:r>
                      <a:r>
                        <a:rPr lang="en-US" altLang="ko-KR" sz="1200" b="1" spc="-150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요구사항정의서 </a:t>
                      </a:r>
                      <a:r>
                        <a:rPr lang="en-US" altLang="ko-KR" sz="1200" b="1" spc="-150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제출</a:t>
                      </a:r>
                      <a:endParaRPr lang="ko-KR" altLang="en-US" sz="12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5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전체 업무</a:t>
                      </a:r>
                      <a:r>
                        <a:rPr lang="en-US" altLang="ko-KR" sz="1200" b="1" spc="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Flow Chart / DB</a:t>
                      </a:r>
                      <a:r>
                        <a:rPr lang="ko-KR" altLang="en-US" sz="1200" b="1" spc="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설계 </a:t>
                      </a:r>
                      <a:r>
                        <a:rPr lang="en-US" altLang="ko-KR" sz="1200" b="1" spc="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ERD</a:t>
                      </a:r>
                      <a:endParaRPr lang="ko-KR" altLang="en-US" sz="1200" b="1" spc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공통부분</a:t>
                      </a:r>
                      <a:r>
                        <a:rPr lang="ko-KR" altLang="en-US" sz="1200" b="1" spc="-15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제출</a:t>
                      </a:r>
                      <a:endParaRPr lang="ko-KR" altLang="en-US" sz="12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64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16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17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18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19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20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21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22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54369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DB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테이블 생성 및 연동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</a:t>
                      </a:r>
                      <a:endParaRPr lang="ko-KR" altLang="en-US" sz="1400" b="1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급여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중간발표</a:t>
                      </a:r>
                      <a:endParaRPr lang="en-US" altLang="ko-KR" sz="1600" b="0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</a:tr>
              <a:tr h="85977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  <a:endParaRPr lang="ko-KR" altLang="en-US" sz="1100" b="1" dirty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사원 </a:t>
                      </a:r>
                      <a:r>
                        <a:rPr lang="en-US" altLang="ko-KR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부서 </a:t>
                      </a:r>
                      <a:r>
                        <a:rPr lang="en-US" altLang="ko-KR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퇴사 </a:t>
                      </a:r>
                      <a:r>
                        <a:rPr lang="en-US" altLang="ko-KR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20%</a:t>
                      </a:r>
                      <a:endParaRPr lang="ko-KR" altLang="en-US" sz="1100" b="1" dirty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퇴사 </a:t>
                      </a:r>
                      <a:r>
                        <a:rPr lang="en-US" altLang="ko-KR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급여 </a:t>
                      </a:r>
                      <a:r>
                        <a:rPr lang="en-US" altLang="ko-KR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644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23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24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25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26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27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28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9">
                        <a:alpha val="70000"/>
                      </a:srgbClr>
                    </a:solidFill>
                  </a:tcPr>
                </a:tc>
              </a:tr>
              <a:tr h="5456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</a:t>
                      </a:r>
                      <a:r>
                        <a:rPr lang="en-US" altLang="ko-KR" sz="14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4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</a:t>
                      </a:r>
                      <a:endParaRPr lang="ko-KR" altLang="en-US" sz="14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인사분석</a:t>
                      </a:r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전체 연동 클래스 작성</a:t>
                      </a:r>
                      <a:endParaRPr lang="ko-KR" altLang="en-US" sz="14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보완 </a:t>
                      </a:r>
                      <a:r>
                        <a:rPr lang="en-US" altLang="ko-KR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 </a:t>
                      </a:r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검토</a:t>
                      </a:r>
                      <a:endParaRPr lang="en-US" altLang="ko-KR" sz="1400" b="1" spc="-150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프로젝트 발표</a:t>
                      </a:r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9"/>
                    </a:solidFill>
                  </a:tcPr>
                </a:tc>
              </a:tr>
              <a:tr h="440911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spc="-150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인사 </a:t>
            </a:r>
            <a:r>
              <a:rPr lang="en-US" altLang="ko-KR" dirty="0"/>
              <a:t>– </a:t>
            </a:r>
            <a:r>
              <a:rPr lang="ko-KR" altLang="en-US" dirty="0"/>
              <a:t>퇴사정보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퇴사신청 상태 변경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57" y="1183643"/>
            <a:ext cx="8434927" cy="62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64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급여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5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79662"/>
            <a:ext cx="8560010" cy="242773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급여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수당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급여 지급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9209" y="4207396"/>
            <a:ext cx="2834719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history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테이블의 가장 최근 정보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5616" y="3867894"/>
            <a:ext cx="7695914" cy="339502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7716" y="2781822"/>
            <a:ext cx="6268500" cy="654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20158" y="2939557"/>
            <a:ext cx="1124328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퇴사자 빼고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7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스케줄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2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부서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0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부서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부서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46933"/>
              </p:ext>
            </p:extLst>
          </p:nvPr>
        </p:nvGraphicFramePr>
        <p:xfrm>
          <a:off x="1979712" y="211985"/>
          <a:ext cx="7020272" cy="4916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6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89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700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5889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952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인사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인사정보 검색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인사정보 페이지에서 사원명을 검색하면 개인별 날짜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부서번호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입사일 등이 나온다 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타인 조회도 가능하다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9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부서정보 검색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부서정보 페이지에서 예로 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1000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 부서번호를 입력하면 부서번호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부서위치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부서인원 등이 나온다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39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부서이동 신청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결과조회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부서이동 신청 결과 버튼을 클릭하면 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신청 날짜 정보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결재권자 성명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이동 결과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승인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기각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등으로 알 수 있다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77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인사평가 결과 조회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인사평가 결과 조회 버튼을 클릭하면 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평가날짜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팀 업무성과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개인 업무 성과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업무 개선 정보 등을 확인 할 수 있다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77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퇴사자 현황 검색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퇴사자 현황 페이지에서 퇴사자명을 입력하면 해당 퇴사자의 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간단한 주소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입사일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퇴직년월일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퇴직사유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연락처 등을 알 수 있다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 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77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처음 등록 시 </a:t>
                      </a:r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사번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생성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사번을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아이디로 설정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비밀번호 </a:t>
                      </a:r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램덤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배정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날짜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부서번호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입사일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퇴사일 정보 등록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직급별 열람 권한 설정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수정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등록 부분에서 전체 수정 혹은 부분적 수정 가능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39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삭제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등록 부분에서 전체 삭제 혹은 부분적 삭제 가능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삭제 시 이유 기재 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삭제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이유가 퇴사면 퇴직으로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기재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퇴사일 추가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정보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부서번호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위치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인원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정보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이동 신청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부서정보에서 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부서번호 변경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정보 삭제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부서정보 전체 혹은 부분적 삭제 처리 가능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평가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날짜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팀 업무성과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개인 업무 성과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업무 개선 정보 입력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7395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 신청서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간단한 주소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입사일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퇴직년월일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퇴직사유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연락처 정보 입력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1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17351"/>
              </p:ext>
            </p:extLst>
          </p:nvPr>
        </p:nvGraphicFramePr>
        <p:xfrm>
          <a:off x="1979712" y="535310"/>
          <a:ext cx="698477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51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044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7394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39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급여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관리하고 있는 근로자들의 월급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연봉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퇴직금을 입력하고 수정할 수 있다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특정 기간을 조건으로 퇴직금 지급 여부를 확인할 수 있다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조회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로그인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한 아이디의 정보를 조회한다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확인할 수 있는 정보는 이름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주민번호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월급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연봉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근무기간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퇴직금이 있다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지급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관리하고 있는 근로자들의 월급 지급하는 기능으로 부서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직급에 따라 정해져 있는 월급 조회 후 해당하는 금액을 지급한다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지급 현황 조회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근로자의 마지막 급여 지급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일을 확인할 수 있다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마지막 급여 지급일을 통해 이번 달 월급이 지급됐는지 알 수 있음 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지급 방식 선택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회원정보에서 급여를 지급받을 방법을 선택하여 변경한다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은행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계좌번호 입력하고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변경 시 변경확인 문구를 출력한다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수당 신청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야간 근로수당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연장 근로수당 등 각종 수당 신청한다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신청 시 이름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주민번호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수당종류를 작성하고 신청 완료 문구를 출력한다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수당 관리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신청 받은 수당의 종류 통해 지급할 금액 산출하여 저장한다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저장된 수당을 조회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지급할 수 있다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051721" y="458678"/>
          <a:ext cx="698477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45"/>
                <a:gridCol w="1615194"/>
                <a:gridCol w="720080"/>
                <a:gridCol w="4104456"/>
              </a:tblGrid>
              <a:tr h="227394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7394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근태</a:t>
                      </a:r>
                      <a:r>
                        <a:rPr lang="en-US" altLang="ko-KR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휴가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스케줄 검색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월 단위 출력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등록된 본인 근무 스케줄 항목 확인 가능</a:t>
                      </a:r>
                      <a:endParaRPr lang="en-US" altLang="ko-KR" sz="1000" b="0" dirty="0" smtClean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타인 근무 스케줄 확인은 설정된 권한에 따라 다름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대리급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과장급 권한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 유무 조회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결재권자가 사원이름 검색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출근유무와 출근했다면 출근 시간도 출력</a:t>
                      </a:r>
                      <a:endParaRPr lang="en-US" altLang="ko-KR" sz="1000" b="0" dirty="0" smtClean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그 아래로 최신순대로 출근기록 출력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휴가 정보 조회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결재권자가 사원이름 검색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해당 사원의 휴가 정보 최신순대로 출력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일정한 날짜 혹은 기간 검색하면 해당 날짜 동안의 휴가자 정보 출력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스케줄 등록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  <a:endParaRPr lang="ko-KR" altLang="en-US" sz="1000" b="0" i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스케줄별로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날짜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참여인원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참여자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참여자 소속부서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근무내용 등록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참여인은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직급순으로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등록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스케줄 수정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날짜</a:t>
                      </a:r>
                      <a:r>
                        <a:rPr lang="en-US" altLang="ko-KR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참여인원</a:t>
                      </a:r>
                      <a:r>
                        <a:rPr lang="en-US" altLang="ko-KR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참여인 소속부서</a:t>
                      </a:r>
                      <a:r>
                        <a:rPr lang="en-US" altLang="ko-KR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근무내용</a:t>
                      </a:r>
                      <a:r>
                        <a:rPr lang="en-US" altLang="ko-KR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 인 순서 모두 개별로 수정 가능</a:t>
                      </a:r>
                      <a:endParaRPr lang="ko-KR" altLang="en-US" sz="1000" b="0" i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스케줄 삭제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날짜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참여인원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참여인 소속부서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근무내용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 인 순서 개별 삭제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전체 삭제 가능</a:t>
                      </a:r>
                      <a:endParaRPr lang="ko-KR" altLang="en-US" sz="1000" b="0" i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출근부 등록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직원 이름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소속 부서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 날짜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 시간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퇴근</a:t>
                      </a:r>
                      <a:r>
                        <a:rPr lang="ko-KR" altLang="en-US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시간 등록</a:t>
                      </a:r>
                      <a:endParaRPr lang="en-US" altLang="ko-KR" sz="1000" b="0" baseline="0" dirty="0" smtClean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출근하지 않았을 때는 휴가</a:t>
                      </a:r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결근</a:t>
                      </a:r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출력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출근부 수정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직원의 이의신청이 있을 시에 출근부 수정 혹은 삭제 처리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.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수정 사유 남기도록 함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휴가 신청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가 신청자 이름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소속부서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휴가날짜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 신청 사유 등록 휴가기간만큼 연차일수 줄어듦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휴가 정보 수정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휴가날짜와 휴가 사유 수정 가능</a:t>
                      </a:r>
                      <a:endParaRPr lang="en-US" altLang="ko-KR" sz="10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날짜 수정</a:t>
                      </a:r>
                      <a:r>
                        <a:rPr lang="ko-KR" altLang="en-US" sz="1000" baseline="0" dirty="0" smtClean="0">
                          <a:latin typeface="a시월구일1" pitchFamily="18" charset="-127"/>
                          <a:ea typeface="a시월구일1" pitchFamily="18" charset="-127"/>
                        </a:rPr>
                        <a:t> 시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연차일 해당 수정일 만큼 수정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휴가 정보 삭제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 신청자체 삭제 가능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 삭제 시 연차일 복구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5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27" name="직사각형 26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86349"/>
              </p:ext>
            </p:extLst>
          </p:nvPr>
        </p:nvGraphicFramePr>
        <p:xfrm>
          <a:off x="1979712" y="393235"/>
          <a:ext cx="6912767" cy="4734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647"/>
                <a:gridCol w="1635278"/>
                <a:gridCol w="743308"/>
                <a:gridCol w="3939534"/>
              </a:tblGrid>
              <a:tr h="272752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7394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복지</a:t>
                      </a:r>
                      <a:endParaRPr lang="ko-KR" altLang="en-US" sz="11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등록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관리자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종류에 따라 조건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근속연수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직급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자녀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혜택수령 내역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)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을 입력하고 저장한다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복지사항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신청할 수 있는 복지의 종류와 조건이 출력된다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신청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복지사항 조회 후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신청하고자하는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복지명을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입력한다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근로자의 정보가 지정된 복지조건과 맞지 않으면 신청불가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메세지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출력 후 이전화면으로 돌아간다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근로자의 정보가 복지조건과 맞으면 신청일과 함께 신청내용이 저장된다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신청 내역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본인이 신청한 복지의 신청일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신청항목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현상태가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출력된다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신청 결재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관리자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근로자가 신청한 내용이 출력된다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조건을 확인 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'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완료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'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'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반려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'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로 상태를 변경하고 저장한다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5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내역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조건별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검색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신청년도와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신청자 이름을 입력해 검색한다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그 연도의 모든 신청 내역의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완료일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상태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비용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신청자 출력된다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교육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교육일정 등록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관리자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실행일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최대인원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강사명을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입력하고 저장한다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 조회를 선택하면 교육명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실행일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최대인원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강사명이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 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기한 지난 교육 제외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 신청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교육명을 입력하고 신청을 누르면 신청 정보가 저장된다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 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신청인원과 최대인원이 같은 경우 신청 불가 메시지 출력 후 이전화면으로 돌아간다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교육별 현황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특정 교육명을 입력하면 교육명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실행일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최대인원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강사명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신청자가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현황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특정 근로자명을 입력하면 신청했던 교육의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실행일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신청인원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최대인원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강사명이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출력된다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051720" y="481950"/>
          <a:ext cx="6696744" cy="296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512168"/>
                <a:gridCol w="720080"/>
                <a:gridCol w="3816424"/>
              </a:tblGrid>
              <a:tr h="227394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739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인사</a:t>
                      </a:r>
                      <a:endParaRPr lang="en-US" altLang="ko-KR" sz="1200" b="1" smtClean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관리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계획 입력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연도를 입력하고 부서별 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직급별 인원을 입력하고 저장한다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부서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직급 입력을 입력해 검색한다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계획 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현재 인원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미달율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초과율이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예산 계획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연도별 부서별 예산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종류별 예산 계획을 입력하고 저장한다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예산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부서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예산 종류를 입력해 검색한다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 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검색 조건에 따른 계획 비용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실제 발생 비용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미달율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초과율이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계획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연도와 부서를 입력해 검색한다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인사계획달성비율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예산계획달성비율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평균평가가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평가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급여 최대값과 최소값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부서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직급을 입력해 검색한다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평균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최고 평가 점수가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퇴사자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퇴사자의 평균 근속기간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평균 급여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가장 퇴사 많은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적은 직급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가장 퇴사 많은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적은 평가를 출력한다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60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로그인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로그인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사번과 비밀번호를 입력해 로그인하고 메인메뉴에 접속한다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비밀번호 변경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비밀번호를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입력후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일치하면 새로운 비밀번호를 입력해 저장한다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25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27" name="직사각형 26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1986</Words>
  <Application>Microsoft Office PowerPoint</Application>
  <PresentationFormat>화면 슬라이드 쇼(16:9)</PresentationFormat>
  <Paragraphs>432</Paragraphs>
  <Slides>47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7" baseType="lpstr">
      <vt:lpstr>08서울남산체 M</vt:lpstr>
      <vt:lpstr>a시월구일1</vt:lpstr>
      <vt:lpstr>a시월구일1</vt:lpstr>
      <vt:lpstr>a시월구일2</vt:lpstr>
      <vt:lpstr>a시월구일3</vt:lpstr>
      <vt:lpstr>a아시아헤드1</vt:lpstr>
      <vt:lpstr>a우주소년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사원정보</vt:lpstr>
      <vt:lpstr>인사 - 사원정보</vt:lpstr>
      <vt:lpstr>인사 - 사원정보</vt:lpstr>
      <vt:lpstr>인사 - 사원정보</vt:lpstr>
      <vt:lpstr>인사 - 사원정보</vt:lpstr>
      <vt:lpstr>인사 - 사원정보</vt:lpstr>
      <vt:lpstr>인사 - 사원정보</vt:lpstr>
      <vt:lpstr>인사 - 사원정보</vt:lpstr>
      <vt:lpstr>인사 - 사원정보</vt:lpstr>
      <vt:lpstr>인사 - 사원정보</vt:lpstr>
      <vt:lpstr>인사 - 사원정보</vt:lpstr>
      <vt:lpstr>로그인</vt:lpstr>
      <vt:lpstr>부서</vt:lpstr>
      <vt:lpstr>인사 - 부서</vt:lpstr>
      <vt:lpstr>인사 - 부서</vt:lpstr>
      <vt:lpstr>퇴사정보</vt:lpstr>
      <vt:lpstr>인사 – 퇴사정보</vt:lpstr>
      <vt:lpstr>인사 – 퇴사자 관리</vt:lpstr>
      <vt:lpstr>인사 – 퇴사자 관리</vt:lpstr>
      <vt:lpstr>인사 – 퇴사정보</vt:lpstr>
      <vt:lpstr>인사 – 퇴사정보</vt:lpstr>
      <vt:lpstr>인사 – 퇴사정보</vt:lpstr>
      <vt:lpstr>인사 – 퇴사정보</vt:lpstr>
      <vt:lpstr>인사 – 퇴사정보</vt:lpstr>
      <vt:lpstr>인사평가</vt:lpstr>
      <vt:lpstr>급여/수당</vt:lpstr>
      <vt:lpstr>인사 – 급여 / 수당</vt:lpstr>
      <vt:lpstr>근무 스케줄</vt:lpstr>
      <vt:lpstr>인사 - 부서</vt:lpstr>
      <vt:lpstr>인사 - 부서</vt:lpstr>
      <vt:lpstr>인사 - 부서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</dc:creator>
  <cp:lastModifiedBy>Windows 사용자</cp:lastModifiedBy>
  <cp:revision>152</cp:revision>
  <dcterms:created xsi:type="dcterms:W3CDTF">2022-10-08T07:01:47Z</dcterms:created>
  <dcterms:modified xsi:type="dcterms:W3CDTF">2022-10-21T14:08:29Z</dcterms:modified>
</cp:coreProperties>
</file>