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6" r:id="rId2"/>
    <p:sldId id="268" r:id="rId3"/>
    <p:sldId id="288" r:id="rId4"/>
    <p:sldId id="270" r:id="rId5"/>
    <p:sldId id="286" r:id="rId6"/>
    <p:sldId id="280" r:id="rId7"/>
    <p:sldId id="281" r:id="rId8"/>
    <p:sldId id="276" r:id="rId9"/>
    <p:sldId id="275" r:id="rId10"/>
    <p:sldId id="277" r:id="rId11"/>
    <p:sldId id="278" r:id="rId12"/>
    <p:sldId id="285" r:id="rId13"/>
    <p:sldId id="282" r:id="rId14"/>
    <p:sldId id="283" r:id="rId15"/>
    <p:sldId id="284" r:id="rId16"/>
    <p:sldId id="279" r:id="rId17"/>
    <p:sldId id="315" r:id="rId18"/>
    <p:sldId id="298" r:id="rId19"/>
    <p:sldId id="300" r:id="rId20"/>
    <p:sldId id="323" r:id="rId21"/>
    <p:sldId id="299" r:id="rId22"/>
    <p:sldId id="324" r:id="rId23"/>
    <p:sldId id="327" r:id="rId24"/>
    <p:sldId id="306" r:id="rId25"/>
    <p:sldId id="308" r:id="rId26"/>
    <p:sldId id="328" r:id="rId27"/>
    <p:sldId id="309" r:id="rId28"/>
    <p:sldId id="321" r:id="rId29"/>
    <p:sldId id="317" r:id="rId30"/>
    <p:sldId id="303" r:id="rId31"/>
    <p:sldId id="319" r:id="rId32"/>
    <p:sldId id="316" r:id="rId33"/>
    <p:sldId id="289" r:id="rId34"/>
    <p:sldId id="326" r:id="rId35"/>
    <p:sldId id="290" r:id="rId36"/>
    <p:sldId id="292" r:id="rId37"/>
    <p:sldId id="325" r:id="rId38"/>
    <p:sldId id="293" r:id="rId39"/>
    <p:sldId id="294" r:id="rId40"/>
    <p:sldId id="296" r:id="rId41"/>
    <p:sldId id="297" r:id="rId42"/>
    <p:sldId id="320" r:id="rId43"/>
    <p:sldId id="331" r:id="rId44"/>
    <p:sldId id="329" r:id="rId45"/>
    <p:sldId id="330" r:id="rId46"/>
    <p:sldId id="318" r:id="rId47"/>
    <p:sldId id="322" r:id="rId48"/>
    <p:sldId id="311" r:id="rId49"/>
    <p:sldId id="312" r:id="rId50"/>
    <p:sldId id="313" r:id="rId5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91"/>
    <a:srgbClr val="C00000"/>
    <a:srgbClr val="FEDB00"/>
    <a:srgbClr val="00257B"/>
    <a:srgbClr val="FFFCD9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1" autoAdjust="0"/>
    <p:restoredTop sz="91131" autoAdjust="0"/>
  </p:normalViewPr>
  <p:slideViewPr>
    <p:cSldViewPr>
      <p:cViewPr varScale="1">
        <p:scale>
          <a:sx n="156" d="100"/>
          <a:sy n="156" d="100"/>
        </p:scale>
        <p:origin x="715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>
      <p:cViewPr varScale="1">
        <p:scale>
          <a:sx n="82" d="100"/>
          <a:sy n="82" d="100"/>
        </p:scale>
        <p:origin x="201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explosion val="4"/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6350"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63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6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정보를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변경하기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사원번호와 부서번호의 유효성을 확인하기 위해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실행합니다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유효하지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</a:t>
            </a:r>
            <a:r>
              <a:rPr lang="ko-KR" altLang="en-US" dirty="0" err="1" smtClean="0"/>
              <a:t>빠져나오게</a:t>
            </a:r>
            <a:r>
              <a:rPr lang="ko-KR" altLang="en-US" dirty="0" smtClean="0"/>
              <a:t> 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3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유효성 검사가 완료되면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문과 사원정보에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문을 실행합니다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9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58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1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 테이블 생성 구문입니다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45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부서정보를 </a:t>
            </a:r>
            <a:r>
              <a:rPr lang="ko-KR" altLang="en-US" dirty="0" err="1" smtClean="0"/>
              <a:t>검색할땐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로 인원을 구한걸 가상테이블로 만들고 부서테이블과 조인해서 부서정보와 인원수를 동시에 출력할 수 있게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8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퇴사자 테이블은 직원번호에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제약조건을 주었고 처리상태는 신청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퇴사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취소만 가능하도록 </a:t>
            </a:r>
            <a:r>
              <a:rPr lang="en-US" altLang="ko-KR" dirty="0" smtClean="0"/>
              <a:t>check</a:t>
            </a:r>
            <a:r>
              <a:rPr lang="ko-KR" altLang="en-US" baseline="0" dirty="0" smtClean="0"/>
              <a:t> 조건을 넣었습니다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디폴트 조건으로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신청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넣었습니다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7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상태를 추가하는 기능은 근로자가 자신의 퇴사를 신청하는 기능과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관리자가 다른 직원의 퇴사상태를 입력하는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만들었습니다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근로자는</a:t>
            </a:r>
            <a:r>
              <a:rPr lang="ko-KR" altLang="en-US" baseline="0" dirty="0" smtClean="0"/>
              <a:t> 날짜와 사유만 입력할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10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근로자가 퇴사일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사유를 입력하면 본인 사원번호는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정보에서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상태는 디폴트인 ‘신청’으로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테이블입니다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관리자가 직원들의 퇴사정보를 입력하는 기능입니다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방금 </a:t>
            </a:r>
            <a:r>
              <a:rPr lang="ko-KR" altLang="en-US" baseline="0" dirty="0" err="1" smtClean="0"/>
              <a:t>메소드와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다른점은</a:t>
            </a:r>
            <a:r>
              <a:rPr lang="ko-KR" altLang="en-US" baseline="0" dirty="0" smtClean="0"/>
              <a:t> 사원번호와 상태를 직접 입력한다는 점입니다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2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정보는 검색할 조건을 선택할 수 있도록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아예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만들어버렸고요 검색조건이 </a:t>
            </a:r>
            <a:r>
              <a:rPr lang="ko-KR" altLang="en-US" baseline="0" dirty="0" err="1" smtClean="0"/>
              <a:t>추가될때</a:t>
            </a:r>
            <a:r>
              <a:rPr lang="ko-KR" altLang="en-US" baseline="0" dirty="0" smtClean="0"/>
              <a:t>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메소드에</a:t>
            </a:r>
            <a:r>
              <a:rPr lang="ko-KR" altLang="en-US" baseline="0" dirty="0" smtClean="0"/>
              <a:t> 해당검색을 위해 필요한 구문이 추가되는 명령을 추가했습니다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28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각 요소에 순서를 부여하기 위해 필터카운트와 요소 별 넘버링 변수를 만들었습니다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조건의 넘버링은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되겠고 또 다른 조건을 입력하면 필터카운트에서 늘어나서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저장됩니다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1)</a:t>
            </a:r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클릭</a:t>
            </a:r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넘버링이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이 아니면 입력되는 조건으로 사용하고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물음표의 순서로도 사용됩니다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검색된 값으로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만들어서 리스트에 저장하고 출력합니다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4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급여는 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개인별 지급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만들었는데 대표로 부서별</a:t>
            </a:r>
            <a:r>
              <a:rPr lang="ko-KR" altLang="en-US" baseline="0" dirty="0" smtClean="0"/>
              <a:t> 지급을 설명하겠습니다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지급 금액은 </a:t>
            </a:r>
            <a:r>
              <a:rPr lang="ko-KR" altLang="en-US" baseline="0" dirty="0" err="1" smtClean="0"/>
              <a:t>사원번호별로</a:t>
            </a:r>
            <a:r>
              <a:rPr lang="ko-KR" altLang="en-US" baseline="0" dirty="0" smtClean="0"/>
              <a:t> 가장 최근에 변경된 </a:t>
            </a:r>
            <a:r>
              <a:rPr lang="ko-KR" altLang="en-US" baseline="0" dirty="0" err="1" smtClean="0"/>
              <a:t>히스토리</a:t>
            </a:r>
            <a:r>
              <a:rPr lang="ko-KR" altLang="en-US" baseline="0" dirty="0" smtClean="0"/>
              <a:t> 테이블을 찾아서 그곳에 저장된 급여를 지급합니다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퇴사정보는 </a:t>
            </a:r>
            <a:r>
              <a:rPr lang="ko-KR" altLang="en-US" baseline="0" dirty="0" err="1" smtClean="0"/>
              <a:t>히스토리</a:t>
            </a:r>
            <a:r>
              <a:rPr lang="ko-KR" altLang="en-US" baseline="0" dirty="0" smtClean="0"/>
              <a:t> 테이블에 저장되어 있지 않아서 </a:t>
            </a:r>
            <a:r>
              <a:rPr lang="ko-KR" altLang="en-US" baseline="0" dirty="0" err="1" smtClean="0"/>
              <a:t>조건문으로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퇴사자를</a:t>
            </a:r>
            <a:r>
              <a:rPr lang="ko-KR" altLang="en-US" baseline="0" dirty="0" smtClean="0"/>
              <a:t> 제외하도록 했습니다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30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소득을 </a:t>
            </a:r>
            <a:r>
              <a:rPr lang="ko-KR" altLang="en-US" dirty="0" err="1" smtClean="0"/>
              <a:t>조회할땐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사원번호별로</a:t>
            </a:r>
            <a:r>
              <a:rPr lang="ko-KR" altLang="en-US" dirty="0" smtClean="0"/>
              <a:t> 급여와 추가수당 금액과 날짜를 불러옵니다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8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조회한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에서 나온 결과로 객체를 생성해 리스트에 추가합니다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문으로 리스트를 출력하고</a:t>
            </a:r>
            <a:endParaRPr lang="en-US" altLang="ko-KR" dirty="0" smtClean="0"/>
          </a:p>
          <a:p>
            <a:r>
              <a:rPr lang="ko-KR" altLang="en-US" dirty="0" smtClean="0"/>
              <a:t>리스트에 저장된 소득을 모두 더해 총 소득을 출력합니다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1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부서나 직급과 같은 인사상의 변경이 </a:t>
            </a:r>
            <a:r>
              <a:rPr lang="ko-KR" altLang="en-US" dirty="0" err="1" smtClean="0"/>
              <a:t>있을때</a:t>
            </a:r>
            <a:r>
              <a:rPr lang="ko-KR" altLang="en-US" dirty="0" smtClean="0"/>
              <a:t> 기록되는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테이블입니다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사원번호 부서번호와 연결되어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8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사번은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현재년도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부서번호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시퀀스의 조합으로 자동 생성됩니다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사원정보를 입력한 내용으로 </a:t>
            </a:r>
            <a:r>
              <a:rPr lang="en-US" altLang="ko-KR" baseline="0" dirty="0" smtClean="0"/>
              <a:t>history </a:t>
            </a:r>
            <a:r>
              <a:rPr lang="ko-KR" altLang="en-US" baseline="0" dirty="0" smtClean="0"/>
              <a:t>테이블에도 부서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직급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급여 정보가 저장됩니다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0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부서이름을 입력하고 유효성을 확인 한 후 부서번호를 구해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사원정보와 </a:t>
            </a:r>
            <a:r>
              <a:rPr lang="ko-KR" altLang="en-US" dirty="0" err="1" smtClean="0"/>
              <a:t>히스토리에</a:t>
            </a:r>
            <a:r>
              <a:rPr lang="ko-KR" altLang="en-US" dirty="0" smtClean="0"/>
              <a:t> 등록되게 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1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사원검색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스캐너로 이름을</a:t>
            </a:r>
            <a:r>
              <a:rPr lang="ko-KR" altLang="en-US" baseline="0" dirty="0" smtClean="0"/>
              <a:t> 받아서 검색하고 나온 결과를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리스트에 저장한 후 출력합니다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실행화면과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1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존재하는 사원번호인지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을 실행해 검사한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스위치를 </a:t>
            </a:r>
            <a:r>
              <a:rPr lang="ko-KR" altLang="en-US" dirty="0" smtClean="0"/>
              <a:t>이용해 바꿀 항목을 선택합니다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7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부서와 직급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급여에 변화가 </a:t>
            </a:r>
            <a:r>
              <a:rPr lang="ko-KR" altLang="en-US" dirty="0" err="1" smtClean="0"/>
              <a:t>있을땐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</a:t>
            </a:r>
            <a:r>
              <a:rPr lang="ko-KR" altLang="en-US" dirty="0" smtClean="0"/>
              <a:t>테이블에 변경사항을 저장하고 인사정보를 업데이트합니다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0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32000" y="1131750"/>
            <a:ext cx="2880000" cy="2880000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000" y="1131750"/>
            <a:ext cx="2880000" cy="2880000"/>
          </a:xfrm>
        </p:spPr>
        <p:txBody>
          <a:bodyPr/>
          <a:lstStyle>
            <a:lvl1pPr algn="ctr">
              <a:defRPr>
                <a:solidFill>
                  <a:srgbClr val="FFFCD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chart" Target="../charts/char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843808" y="1563638"/>
            <a:ext cx="6300192" cy="792088"/>
            <a:chOff x="2843808" y="1851670"/>
            <a:chExt cx="6300192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87824" y="19553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HR Managing Application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김동은 김석주 김세영 이지원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275606"/>
            <a:ext cx="1835696" cy="936104"/>
          </a:xfrm>
          <a:prstGeom prst="rect">
            <a:avLst/>
          </a:prstGeom>
          <a:solidFill>
            <a:srgbClr val="FFFCD9"/>
          </a:solidFill>
          <a:ln>
            <a:solidFill>
              <a:srgbClr val="FFF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전체업무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635213"/>
            <a:ext cx="7724610" cy="431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개별업무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11710"/>
            <a:ext cx="8400830" cy="26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79712" y="134761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로그인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79712" y="156363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근태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휴가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9702"/>
            <a:ext cx="852931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51670"/>
            <a:ext cx="8288424" cy="31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02750" y="1275606"/>
            <a:ext cx="203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복지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/</a:t>
            </a:r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교육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2492"/>
            <a:ext cx="8430326" cy="32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590788" y="1203598"/>
            <a:ext cx="200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인사관리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"/>
          <p:cNvGrpSpPr/>
          <p:nvPr/>
        </p:nvGrpSpPr>
        <p:grpSpPr>
          <a:xfrm>
            <a:off x="0" y="51470"/>
            <a:ext cx="2160240" cy="2160240"/>
            <a:chOff x="0" y="51470"/>
            <a:chExt cx="2160240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610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공동 진행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54000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전체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0" y="1415266"/>
              <a:ext cx="216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개별 업무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flow chart</a:t>
              </a:r>
              <a:endParaRPr lang="ko-KR" altLang="en-US" sz="13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793775"/>
            <a:ext cx="6299789" cy="43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802382" y="1203598"/>
            <a:ext cx="15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급여  </a:t>
            </a:r>
            <a:r>
              <a:rPr lang="en-US" altLang="ko-KR" spc="-150" dirty="0" smtClean="0">
                <a:solidFill>
                  <a:srgbClr val="00257B"/>
                </a:solidFill>
                <a:latin typeface="a시월구일2" pitchFamily="18" charset="-127"/>
                <a:ea typeface="a시월구일2" pitchFamily="18" charset="-127"/>
              </a:rPr>
              <a:t>flowchart</a:t>
            </a:r>
            <a:endParaRPr lang="ko-KR" altLang="en-US" spc="-150" dirty="0">
              <a:solidFill>
                <a:srgbClr val="00257B"/>
              </a:solidFill>
              <a:latin typeface="a시월구일2" pitchFamily="18" charset="-127"/>
              <a:ea typeface="a시월구일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895029"/>
            <a:ext cx="1835696" cy="13166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31117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0" y="177922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131161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474226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954000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전체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415266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개별 업무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flow chart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1847314"/>
            <a:ext cx="216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- DB</a:t>
            </a:r>
            <a:r>
              <a:rPr lang="ko-KR" altLang="en-US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설계 </a:t>
            </a:r>
            <a:r>
              <a:rPr lang="en-US" altLang="ko-KR" sz="1300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ERD</a:t>
            </a:r>
            <a:endParaRPr lang="ko-KR" altLang="en-US" sz="1300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9582"/>
            <a:ext cx="6357094" cy="37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사원정보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5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9662"/>
            <a:ext cx="6624736" cy="314874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91126"/>
            <a:ext cx="3743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0" y="1635646"/>
            <a:ext cx="7943850" cy="3095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사원정보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5273"/>
            <a:ext cx="3781425" cy="1371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97" y="4727095"/>
            <a:ext cx="49434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-36512" y="1581634"/>
            <a:ext cx="9289032" cy="18008"/>
          </a:xfrm>
          <a:prstGeom prst="line">
            <a:avLst/>
          </a:prstGeom>
          <a:ln w="17780">
            <a:solidFill>
              <a:srgbClr val="002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169628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215516" y="2139702"/>
            <a:ext cx="2016224" cy="2160240"/>
            <a:chOff x="215516" y="1707654"/>
            <a:chExt cx="2016224" cy="2160240"/>
          </a:xfrm>
        </p:grpSpPr>
        <p:sp>
          <p:nvSpPr>
            <p:cNvPr id="139" name="직사각형 138"/>
            <p:cNvSpPr/>
            <p:nvPr/>
          </p:nvSpPr>
          <p:spPr>
            <a:xfrm>
              <a:off x="2155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251012" y="1833086"/>
              <a:ext cx="1872208" cy="1746776"/>
              <a:chOff x="467544" y="1833086"/>
              <a:chExt cx="1872208" cy="1746776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7544" y="21931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소개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7544" y="2774126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역할 분담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7544" y="3030800"/>
                <a:ext cx="1584176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일정 계획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67544" y="3287474"/>
                <a:ext cx="187220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요구사항 정의서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67544" y="183308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01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59" name="타원 58"/>
          <p:cNvSpPr/>
          <p:nvPr/>
        </p:nvSpPr>
        <p:spPr>
          <a:xfrm>
            <a:off x="3407961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54"/>
          <p:cNvGrpSpPr/>
          <p:nvPr/>
        </p:nvGrpSpPr>
        <p:grpSpPr>
          <a:xfrm>
            <a:off x="2453849" y="2139702"/>
            <a:ext cx="2016224" cy="2160240"/>
            <a:chOff x="2555776" y="1707654"/>
            <a:chExt cx="2016224" cy="2160240"/>
          </a:xfrm>
        </p:grpSpPr>
        <p:sp>
          <p:nvSpPr>
            <p:cNvPr id="148" name="직사각형 147"/>
            <p:cNvSpPr/>
            <p:nvPr/>
          </p:nvSpPr>
          <p:spPr>
            <a:xfrm>
              <a:off x="255577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2591272" y="1833086"/>
              <a:ext cx="1980727" cy="1746776"/>
              <a:chOff x="2699792" y="1851670"/>
              <a:chExt cx="1980727" cy="174677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699793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공동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699792" y="2792710"/>
                <a:ext cx="188419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전체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699793" y="3049384"/>
                <a:ext cx="194421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개별 업무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Flow Chart</a:t>
                </a:r>
                <a:endParaRPr lang="ko-KR" altLang="en-US" sz="1300" dirty="0">
                  <a:solidFill>
                    <a:srgbClr val="00257B"/>
                  </a:solidFill>
                  <a:latin typeface="a시월구일1" pitchFamily="18" charset="-127"/>
                  <a:ea typeface="a시월구일1" pitchFamily="18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699793" y="3306058"/>
                <a:ext cx="18722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- DB</a:t>
                </a:r>
                <a:r>
                  <a:rPr lang="ko-KR" altLang="en-US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설계 </a:t>
                </a:r>
                <a:r>
                  <a:rPr lang="en-US" altLang="ko-KR" sz="1300" dirty="0" smtClean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rPr>
                  <a:t>ERD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99792" y="1851670"/>
                <a:ext cx="19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02</a:t>
                </a:r>
              </a:p>
            </p:txBody>
          </p:sp>
        </p:grpSp>
      </p:grpSp>
      <p:sp>
        <p:nvSpPr>
          <p:cNvPr id="60" name="타원 59"/>
          <p:cNvSpPr/>
          <p:nvPr/>
        </p:nvSpPr>
        <p:spPr>
          <a:xfrm>
            <a:off x="5646294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4692182" y="2139702"/>
            <a:ext cx="2016224" cy="2160240"/>
            <a:chOff x="4716016" y="1707654"/>
            <a:chExt cx="2016224" cy="2160240"/>
          </a:xfrm>
        </p:grpSpPr>
        <p:sp>
          <p:nvSpPr>
            <p:cNvPr id="150" name="직사각형 149"/>
            <p:cNvSpPr/>
            <p:nvPr/>
          </p:nvSpPr>
          <p:spPr>
            <a:xfrm>
              <a:off x="4716016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4751512" y="1833086"/>
              <a:ext cx="1884197" cy="1490102"/>
              <a:chOff x="5004048" y="1851670"/>
              <a:chExt cx="1884197" cy="149010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004049" y="221171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개별 진행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04" name="그룹 84"/>
              <p:cNvGrpSpPr/>
              <p:nvPr/>
            </p:nvGrpSpPr>
            <p:grpSpPr>
              <a:xfrm>
                <a:off x="5004048" y="2792710"/>
                <a:ext cx="1884197" cy="549062"/>
                <a:chOff x="467543" y="3206174"/>
                <a:chExt cx="1884197" cy="54906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467543" y="3206174"/>
                  <a:ext cx="188419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일정 계획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67544" y="3462848"/>
                  <a:ext cx="1728191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- </a:t>
                  </a:r>
                  <a:r>
                    <a:rPr lang="ko-KR" altLang="en-US" sz="1300" dirty="0" smtClean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rPr>
                    <a:t>요구사항 정의서</a:t>
                  </a:r>
                  <a:endParaRPr lang="ko-KR" altLang="en-US" sz="1300" dirty="0">
                    <a:solidFill>
                      <a:srgbClr val="00257B"/>
                    </a:solidFill>
                    <a:latin typeface="a시월구일1" pitchFamily="18" charset="-127"/>
                    <a:ea typeface="a시월구일1" pitchFamily="18" charset="-127"/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5004049" y="1851670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03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</p:grpSp>
      </p:grpSp>
      <p:sp>
        <p:nvSpPr>
          <p:cNvPr id="64" name="타원 63"/>
          <p:cNvSpPr/>
          <p:nvPr/>
        </p:nvSpPr>
        <p:spPr>
          <a:xfrm>
            <a:off x="7884627" y="1527634"/>
            <a:ext cx="108000" cy="108000"/>
          </a:xfrm>
          <a:prstGeom prst="ellipse">
            <a:avLst/>
          </a:prstGeom>
          <a:solidFill>
            <a:srgbClr val="002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0" name="그룹 159"/>
          <p:cNvGrpSpPr/>
          <p:nvPr/>
        </p:nvGrpSpPr>
        <p:grpSpPr>
          <a:xfrm>
            <a:off x="6930515" y="2139702"/>
            <a:ext cx="2016224" cy="2160240"/>
            <a:chOff x="6930515" y="1707654"/>
            <a:chExt cx="2016224" cy="2160240"/>
          </a:xfrm>
        </p:grpSpPr>
        <p:sp>
          <p:nvSpPr>
            <p:cNvPr id="151" name="직사각형 150"/>
            <p:cNvSpPr/>
            <p:nvPr/>
          </p:nvSpPr>
          <p:spPr>
            <a:xfrm>
              <a:off x="6930515" y="1707654"/>
              <a:ext cx="2016224" cy="21602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2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6966011" y="1833086"/>
              <a:ext cx="1763689" cy="1490102"/>
              <a:chOff x="6912767" y="1923678"/>
              <a:chExt cx="1763689" cy="1490102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6912768" y="228371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rPr>
                  <a:t>구현 내용</a:t>
                </a:r>
                <a:endParaRPr lang="ko-KR" altLang="en-US" dirty="0">
                  <a:solidFill>
                    <a:srgbClr val="00257B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6912767" y="1923678"/>
                <a:ext cx="1763689" cy="1490102"/>
                <a:chOff x="6912767" y="1923678"/>
                <a:chExt cx="1763689" cy="1490102"/>
              </a:xfrm>
            </p:grpSpPr>
            <p:grpSp>
              <p:nvGrpSpPr>
                <p:cNvPr id="128" name="그룹 127"/>
                <p:cNvGrpSpPr/>
                <p:nvPr/>
              </p:nvGrpSpPr>
              <p:grpSpPr>
                <a:xfrm>
                  <a:off x="6912767" y="2864718"/>
                  <a:ext cx="1763689" cy="549062"/>
                  <a:chOff x="6912767" y="2864718"/>
                  <a:chExt cx="1763689" cy="549062"/>
                </a:xfrm>
              </p:grpSpPr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912767" y="2864718"/>
                    <a:ext cx="176368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테이블 구현 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912767" y="3121392"/>
                    <a:ext cx="1547665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- SQL</a:t>
                    </a:r>
                    <a:r>
                      <a:rPr lang="ko-KR" altLang="en-US" sz="1300" dirty="0" smtClean="0">
                        <a:solidFill>
                          <a:srgbClr val="00257B"/>
                        </a:solidFill>
                        <a:latin typeface="a시월구일1" pitchFamily="18" charset="-127"/>
                        <a:ea typeface="a시월구일1" pitchFamily="18" charset="-127"/>
                      </a:rPr>
                      <a:t>작성</a:t>
                    </a:r>
                    <a:endParaRPr lang="ko-KR" altLang="en-US" sz="1300" dirty="0">
                      <a:solidFill>
                        <a:srgbClr val="00257B"/>
                      </a:solidFill>
                      <a:latin typeface="a시월구일1" pitchFamily="18" charset="-127"/>
                      <a:ea typeface="a시월구일1" pitchFamily="18" charset="-127"/>
                    </a:endParaRPr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6912768" y="1923678"/>
                  <a:ext cx="1584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>
                      <a:solidFill>
                        <a:srgbClr val="00257B"/>
                      </a:solidFill>
                      <a:latin typeface="a시월구일3" pitchFamily="18" charset="-127"/>
                      <a:ea typeface="a시월구일3" pitchFamily="18" charset="-127"/>
                    </a:rPr>
                    <a:t>04</a:t>
                  </a:r>
                  <a:endParaRPr lang="ko-KR" altLang="en-US" dirty="0">
                    <a:solidFill>
                      <a:srgbClr val="00257B"/>
                    </a:solidFill>
                    <a:latin typeface="a시월구일3" pitchFamily="18" charset="-127"/>
                    <a:ea typeface="a시월구일3" pitchFamily="18" charset="-127"/>
                  </a:endParaRPr>
                </a:p>
              </p:txBody>
            </p:sp>
          </p:grpSp>
        </p:grpSp>
      </p:grpSp>
      <p:grpSp>
        <p:nvGrpSpPr>
          <p:cNvPr id="168" name="그룹 167"/>
          <p:cNvGrpSpPr/>
          <p:nvPr/>
        </p:nvGrpSpPr>
        <p:grpSpPr>
          <a:xfrm>
            <a:off x="971600" y="879562"/>
            <a:ext cx="7107055" cy="471640"/>
            <a:chOff x="971600" y="1347613"/>
            <a:chExt cx="7107055" cy="471640"/>
          </a:xfrm>
        </p:grpSpPr>
        <p:pic>
          <p:nvPicPr>
            <p:cNvPr id="163" name="그림 162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971600" y="1347613"/>
              <a:ext cx="432048" cy="432048"/>
            </a:xfrm>
            <a:prstGeom prst="rect">
              <a:avLst/>
            </a:prstGeom>
          </p:spPr>
        </p:pic>
        <p:pic>
          <p:nvPicPr>
            <p:cNvPr id="164" name="그림 163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5018" t="7154" r="16326" b="71384"/>
            <a:stretch>
              <a:fillRect/>
            </a:stretch>
          </p:blipFill>
          <p:spPr>
            <a:xfrm>
              <a:off x="5445608" y="1347613"/>
              <a:ext cx="432048" cy="432048"/>
            </a:xfrm>
            <a:prstGeom prst="rect">
              <a:avLst/>
            </a:prstGeom>
          </p:spPr>
        </p:pic>
        <p:pic>
          <p:nvPicPr>
            <p:cNvPr id="165" name="그림 164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3244608" y="1387205"/>
              <a:ext cx="360040" cy="432048"/>
            </a:xfrm>
            <a:prstGeom prst="rect">
              <a:avLst/>
            </a:prstGeom>
          </p:spPr>
        </p:pic>
        <p:pic>
          <p:nvPicPr>
            <p:cNvPr id="166" name="그림 165" descr="화면_캡처_2022-10-09_154608-removebg-preview.png"/>
            <p:cNvPicPr>
              <a:picLocks noChangeAspect="1"/>
            </p:cNvPicPr>
            <p:nvPr/>
          </p:nvPicPr>
          <p:blipFill>
            <a:blip r:embed="rId2" cstate="print"/>
            <a:srcRect l="78853" t="50000" r="13934" b="28538"/>
            <a:stretch>
              <a:fillRect/>
            </a:stretch>
          </p:blipFill>
          <p:spPr>
            <a:xfrm rot="910523" flipH="1">
              <a:off x="7718615" y="1387205"/>
              <a:ext cx="360040" cy="4320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7784"/>
          <a:stretch/>
        </p:blipFill>
        <p:spPr>
          <a:xfrm>
            <a:off x="125197" y="1693210"/>
            <a:ext cx="2754566" cy="29667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</a:t>
            </a:r>
            <a:r>
              <a:rPr lang="ko-KR" altLang="en-US" dirty="0" smtClean="0"/>
              <a:t>등록 화면</a:t>
            </a:r>
            <a:r>
              <a:rPr lang="en-US" altLang="ko-KR" dirty="0"/>
              <a:t> </a:t>
            </a:r>
            <a:r>
              <a:rPr lang="en-US" altLang="ko-KR" dirty="0" smtClean="0"/>
              <a:t>/ SQL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369031"/>
            <a:ext cx="1008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584518"/>
            <a:ext cx="5760640" cy="337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1238922"/>
            <a:ext cx="180020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등록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5" y="3270344"/>
            <a:ext cx="1995167" cy="1112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915815" y="2931790"/>
            <a:ext cx="196830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사원번호 시퀀스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816" y="2314909"/>
            <a:ext cx="5400600" cy="4909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15815" y="1976355"/>
            <a:ext cx="25202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History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 등록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등록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271" y="1183667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부서정보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입력받고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유효성 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221"/>
            <a:ext cx="7138550" cy="689450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71" y="2266458"/>
            <a:ext cx="5868144" cy="976064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3798034"/>
            <a:ext cx="8568952" cy="13164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496" y="3459480"/>
            <a:ext cx="266429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받은 정보로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insert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6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검색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" y="1562815"/>
            <a:ext cx="2664297" cy="3675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83643"/>
            <a:ext cx="1008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513351"/>
            <a:ext cx="5054327" cy="457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1800" y="1183643"/>
            <a:ext cx="180020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800" y="2643758"/>
            <a:ext cx="6768752" cy="2106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71800" y="2276173"/>
            <a:ext cx="115212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 </a:t>
            </a:r>
            <a:r>
              <a:rPr lang="ko-KR" altLang="en-US" sz="1600" dirty="0" err="1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수정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8586" y="3805330"/>
            <a:ext cx="1008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17" y="1270787"/>
            <a:ext cx="1008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257B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257B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2" y="1609341"/>
            <a:ext cx="3118607" cy="171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43315"/>
            <a:ext cx="7128792" cy="4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934"/>
          <a:stretch/>
        </p:blipFill>
        <p:spPr>
          <a:xfrm>
            <a:off x="2135484" y="2811191"/>
            <a:ext cx="4743968" cy="289806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사원정보 수정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사원정보 수정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6183" y="1209216"/>
            <a:ext cx="22322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사원번호 유효성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2271" y="2827659"/>
            <a:ext cx="213775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Switch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변경항목 선택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51" y="1209216"/>
            <a:ext cx="6896195" cy="1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인사이동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변경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273803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707654"/>
            <a:ext cx="4315649" cy="2630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68688"/>
            <a:ext cx="6375415" cy="6375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132451"/>
            <a:ext cx="6422479" cy="4525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627784" y="270982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인사이동 추가 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9792" y="3796338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변경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2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3736"/>
          <a:stretch/>
        </p:blipFill>
        <p:spPr>
          <a:xfrm>
            <a:off x="171624" y="1779662"/>
            <a:ext cx="7686285" cy="27363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인사이동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624" y="1441108"/>
            <a:ext cx="25202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인사정보 유효성 확인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8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40677"/>
            <a:ext cx="7952593" cy="16646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인사이동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부서</a:t>
            </a:r>
            <a:r>
              <a:rPr lang="en-US" altLang="ko-KR" dirty="0"/>
              <a:t>/</a:t>
            </a:r>
            <a:r>
              <a:rPr lang="ko-KR" altLang="en-US" dirty="0"/>
              <a:t>직급 </a:t>
            </a:r>
            <a:r>
              <a:rPr lang="ko-KR" altLang="en-US" dirty="0" err="1"/>
              <a:t>변경시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13" y="2648831"/>
            <a:ext cx="190784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사원정보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Update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9121" y="1636557"/>
            <a:ext cx="223876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생성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54533" y="1990968"/>
            <a:ext cx="2516541" cy="278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4533" y="2461719"/>
            <a:ext cx="1501244" cy="242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2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32000" y="1131590"/>
            <a:ext cx="2880000" cy="2880000"/>
          </a:xfrm>
        </p:spPr>
        <p:txBody>
          <a:bodyPr/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/>
          <p:cNvGrpSpPr/>
          <p:nvPr/>
        </p:nvGrpSpPr>
        <p:grpSpPr>
          <a:xfrm>
            <a:off x="0" y="0"/>
            <a:ext cx="9144000" cy="2211710"/>
            <a:chOff x="0" y="0"/>
            <a:chExt cx="9144000" cy="221171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0" y="474226"/>
              <a:ext cx="1835696" cy="1737484"/>
              <a:chOff x="0" y="474226"/>
              <a:chExt cx="1835696" cy="173748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895029"/>
                <a:ext cx="1835696" cy="131668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7504" y="474226"/>
                <a:ext cx="15841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소개</a:t>
                </a:r>
                <a:endParaRPr lang="ko-KR" altLang="en-US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7504" y="915566"/>
                <a:ext cx="1440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- </a:t>
                </a:r>
                <a:r>
                  <a:rPr lang="ko-KR" altLang="en-US" sz="1500" dirty="0" smtClean="0">
                    <a:solidFill>
                      <a:schemeClr val="bg1"/>
                    </a:solidFill>
                    <a:latin typeface="a아시아헤드1" pitchFamily="18" charset="-127"/>
                    <a:ea typeface="a아시아헤드1" pitchFamily="18" charset="-127"/>
                  </a:rPr>
                  <a:t>역할 분담</a:t>
                </a:r>
                <a:endParaRPr lang="ko-KR" altLang="en-US" sz="1500" dirty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0" y="1275606"/>
                <a:ext cx="1835696" cy="936104"/>
              </a:xfrm>
              <a:prstGeom prst="rect">
                <a:avLst/>
              </a:prstGeom>
              <a:solidFill>
                <a:srgbClr val="FFFCD9"/>
              </a:solidFill>
              <a:ln>
                <a:solidFill>
                  <a:srgbClr val="FFFC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  <a:solidFill>
              <a:srgbClr val="FF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7758" y="1563638"/>
            <a:ext cx="9144762" cy="3168352"/>
            <a:chOff x="107758" y="1563638"/>
            <a:chExt cx="9144762" cy="31683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107758" y="1563638"/>
              <a:ext cx="2160240" cy="3048872"/>
              <a:chOff x="107758" y="1563638"/>
              <a:chExt cx="2160240" cy="3048872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683822" y="1563638"/>
                <a:ext cx="1008112" cy="1089412"/>
                <a:chOff x="575556" y="1770370"/>
                <a:chExt cx="1008112" cy="1089412"/>
              </a:xfrm>
            </p:grpSpPr>
            <p:pic>
              <p:nvPicPr>
                <p:cNvPr id="24" name="그림 23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647564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575556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김동은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179766" y="3939902"/>
                <a:ext cx="2016224" cy="672608"/>
                <a:chOff x="0" y="3867894"/>
                <a:chExt cx="2016224" cy="672608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0" y="4186559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008" y="3867894"/>
                  <a:ext cx="187220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/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107758" y="2859782"/>
                <a:ext cx="2160240" cy="1012757"/>
                <a:chOff x="323528" y="2787774"/>
                <a:chExt cx="2160240" cy="1012757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323528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6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인사정보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86358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387927" y="1563638"/>
              <a:ext cx="2088232" cy="2592288"/>
              <a:chOff x="2387927" y="1563638"/>
              <a:chExt cx="2088232" cy="2592288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927987" y="1563638"/>
                <a:ext cx="1008112" cy="1089412"/>
                <a:chOff x="2903815" y="1770370"/>
                <a:chExt cx="1008112" cy="1089412"/>
              </a:xfrm>
            </p:grpSpPr>
            <p:pic>
              <p:nvPicPr>
                <p:cNvPr id="27" name="그림 26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2975823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28" name="TextBox 27"/>
                <p:cNvSpPr txBox="1"/>
                <p:nvPr/>
              </p:nvSpPr>
              <p:spPr>
                <a:xfrm>
                  <a:off x="2903815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김석주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2387927" y="2859782"/>
                <a:ext cx="2088232" cy="1296144"/>
                <a:chOff x="2519772" y="2787774"/>
                <a:chExt cx="2088232" cy="1296144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2519772" y="3149846"/>
                  <a:ext cx="2088232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807804" y="2787774"/>
                  <a:ext cx="1512168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급여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023828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2555776" y="3729975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개별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flowchart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</p:grpSp>
        <p:grpSp>
          <p:nvGrpSpPr>
            <p:cNvPr id="106" name="그룹 105"/>
            <p:cNvGrpSpPr/>
            <p:nvPr/>
          </p:nvGrpSpPr>
          <p:grpSpPr>
            <a:xfrm>
              <a:off x="4644008" y="1563638"/>
              <a:ext cx="2088232" cy="2592288"/>
              <a:chOff x="4644008" y="1563638"/>
              <a:chExt cx="2088232" cy="2592288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5184068" y="1563638"/>
                <a:ext cx="1008112" cy="1089412"/>
                <a:chOff x="5232074" y="1770370"/>
                <a:chExt cx="1008112" cy="1089412"/>
              </a:xfrm>
            </p:grpSpPr>
            <p:pic>
              <p:nvPicPr>
                <p:cNvPr id="30" name="그림 29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5304082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1" name="TextBox 30"/>
                <p:cNvSpPr txBox="1"/>
                <p:nvPr/>
              </p:nvSpPr>
              <p:spPr>
                <a:xfrm>
                  <a:off x="5232074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김세영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4644008" y="3221854"/>
                <a:ext cx="208823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요구사항 정의서 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680012" y="2859782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복지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교육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,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인사관리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_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148064" y="3518596"/>
                <a:ext cx="108012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ERD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80012" y="3801983"/>
                <a:ext cx="2016224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개별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732240" y="1563638"/>
              <a:ext cx="2520280" cy="3168352"/>
              <a:chOff x="6732240" y="1563638"/>
              <a:chExt cx="2520280" cy="31683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100392" y="1646679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pc="-150" dirty="0" smtClean="0">
                    <a:solidFill>
                      <a:srgbClr val="DF2D32"/>
                    </a:solidFill>
                    <a:latin typeface="a시월구일3" pitchFamily="18" charset="-127"/>
                    <a:ea typeface="a시월구일3" pitchFamily="18" charset="-127"/>
                  </a:rPr>
                  <a:t>조장</a:t>
                </a:r>
                <a:endParaRPr lang="ko-KR" altLang="en-US" sz="1400" spc="-150" dirty="0">
                  <a:solidFill>
                    <a:srgbClr val="DF2D32"/>
                  </a:solidFill>
                  <a:latin typeface="a시월구일3" pitchFamily="18" charset="-127"/>
                  <a:ea typeface="a시월구일3" pitchFamily="18" charset="-127"/>
                </a:endParaRP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7488324" y="1563638"/>
                <a:ext cx="1008112" cy="1089412"/>
                <a:chOff x="7560332" y="1770370"/>
                <a:chExt cx="1008112" cy="1089412"/>
              </a:xfrm>
            </p:grpSpPr>
            <p:pic>
              <p:nvPicPr>
                <p:cNvPr id="33" name="그림 32" descr="오뚜기CI-removebg-preview-removebg-preview.png"/>
                <p:cNvPicPr>
                  <a:picLocks noChangeAspect="1"/>
                </p:cNvPicPr>
                <p:nvPr/>
              </p:nvPicPr>
              <p:blipFill>
                <a:blip r:embed="rId2" cstate="print"/>
                <a:srcRect l="34969" t="7785" r="35058" b="63671"/>
                <a:stretch>
                  <a:fillRect/>
                </a:stretch>
              </p:blipFill>
              <p:spPr>
                <a:xfrm>
                  <a:off x="7632340" y="1770370"/>
                  <a:ext cx="864096" cy="720080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7560332" y="2490450"/>
                  <a:ext cx="1008112" cy="369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3D9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이지원</a:t>
                  </a:r>
                  <a:endParaRPr lang="ko-KR" altLang="en-US" b="1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32240" y="4378047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전체</a:t>
                </a:r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flowchart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작성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6912260" y="3287185"/>
                <a:ext cx="2160240" cy="1012757"/>
                <a:chOff x="7128284" y="2787774"/>
                <a:chExt cx="2160240" cy="1012757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7128284" y="3149846"/>
                  <a:ext cx="21602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요구사항 정의서 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200292" y="2787774"/>
                  <a:ext cx="201622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휴가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, 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근태</a:t>
                  </a:r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_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668344" y="3446588"/>
                  <a:ext cx="108012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ERD</a:t>
                  </a:r>
                  <a:r>
                    <a:rPr lang="ko-KR" altLang="en-US" sz="1700" spc="-150" dirty="0" smtClean="0">
                      <a:solidFill>
                        <a:srgbClr val="00257B"/>
                      </a:solidFill>
                      <a:latin typeface="a시월구일2" pitchFamily="18" charset="-127"/>
                      <a:ea typeface="a시월구일2" pitchFamily="18" charset="-127"/>
                    </a:rPr>
                    <a:t>작성</a:t>
                  </a:r>
                  <a:endParaRPr lang="ko-KR" altLang="en-US" sz="1700" spc="-150" dirty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6732240" y="2859782"/>
                <a:ext cx="252028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PPT </a:t>
                </a:r>
                <a:r>
                  <a:rPr lang="ko-KR" altLang="en-US" sz="1700" spc="-150" dirty="0" smtClean="0">
                    <a:solidFill>
                      <a:srgbClr val="00257B"/>
                    </a:solidFill>
                    <a:latin typeface="a시월구일2" pitchFamily="18" charset="-127"/>
                    <a:ea typeface="a시월구일2" pitchFamily="18" charset="-127"/>
                  </a:rPr>
                  <a:t>제작</a:t>
                </a:r>
                <a:endParaRPr lang="ko-KR" altLang="en-US" sz="1700" spc="-150" dirty="0">
                  <a:solidFill>
                    <a:srgbClr val="00257B"/>
                  </a:solidFill>
                  <a:latin typeface="a시월구일2" pitchFamily="18" charset="-127"/>
                  <a:ea typeface="a시월구일2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3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55726"/>
            <a:ext cx="8801100" cy="1362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276868"/>
            <a:ext cx="3762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224" y="1400175"/>
            <a:ext cx="6200775" cy="2686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부서검색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73318" y="2067694"/>
            <a:ext cx="5686586" cy="742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090402"/>
            <a:ext cx="2016224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group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된 가상테이블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7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51670"/>
            <a:ext cx="6961755" cy="23971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55321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 신청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" y="1612357"/>
            <a:ext cx="5010535" cy="1437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1273803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320156"/>
            <a:ext cx="4968552" cy="4650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093982"/>
            <a:ext cx="4850879" cy="5532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12" y="3325417"/>
            <a:ext cx="14870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근로자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12" y="4093982"/>
            <a:ext cx="14870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 :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관리자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근로자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5646"/>
            <a:ext cx="7372350" cy="17621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4720" y="3101930"/>
            <a:ext cx="2216263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496" y="3392668"/>
            <a:ext cx="3142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로그인한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user 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정보로 사원번호 등록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7614"/>
            <a:ext cx="7667625" cy="32480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smtClean="0"/>
              <a:t>) </a:t>
            </a:r>
            <a:r>
              <a:rPr lang="ko-KR" altLang="en-US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67745" y="4299942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4008" y="408391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대상을 직접 지정해서 입력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1266" y="3795886"/>
            <a:ext cx="792088" cy="249957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검색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7778"/>
          <a:stretch/>
        </p:blipFill>
        <p:spPr>
          <a:xfrm>
            <a:off x="251520" y="1380825"/>
            <a:ext cx="4680520" cy="291980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0716"/>
          <a:stretch/>
        </p:blipFill>
        <p:spPr>
          <a:xfrm>
            <a:off x="5292080" y="1275606"/>
            <a:ext cx="2988332" cy="3130238"/>
          </a:xfrm>
          <a:prstGeom prst="rect">
            <a:avLst/>
          </a:prstGeom>
          <a:ln w="12700">
            <a:solidFill>
              <a:srgbClr val="00257B"/>
            </a:solidFill>
          </a:ln>
        </p:spPr>
      </p:pic>
    </p:spTree>
    <p:extLst>
      <p:ext uri="{BB962C8B-B14F-4D97-AF65-F5344CB8AC3E}">
        <p14:creationId xmlns:p14="http://schemas.microsoft.com/office/powerpoint/2010/main" val="18233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 b="7768"/>
          <a:stretch/>
        </p:blipFill>
        <p:spPr>
          <a:xfrm>
            <a:off x="2081618" y="915566"/>
            <a:ext cx="5730741" cy="42484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86964" y="1423546"/>
            <a:ext cx="5569412" cy="919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1084992"/>
            <a:ext cx="4608512" cy="169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194504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904543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r="8312"/>
          <a:stretch/>
        </p:blipFill>
        <p:spPr>
          <a:xfrm>
            <a:off x="103363" y="1419622"/>
            <a:ext cx="3172494" cy="266429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8672" y="2931790"/>
            <a:ext cx="1685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4" y="4482455"/>
            <a:ext cx="4176464" cy="2495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9752" y="3219822"/>
            <a:ext cx="1152128" cy="8640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8977" y="4187065"/>
            <a:ext cx="3172279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6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케이스가 실행되면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searchline</a:t>
            </a:r>
            <a:endParaRPr lang="en-US" altLang="ko-KR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뒤에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“AND </a:t>
            </a:r>
            <a:r>
              <a:rPr lang="en-US" altLang="ko-KR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e.rank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like ‘%’||?||’%’”</a:t>
            </a:r>
          </a:p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추가된다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2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D9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80083"/>
              </p:ext>
            </p:extLst>
          </p:nvPr>
        </p:nvGraphicFramePr>
        <p:xfrm>
          <a:off x="1835695" y="470072"/>
          <a:ext cx="7148049" cy="43527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6773"/>
                <a:gridCol w="125704"/>
                <a:gridCol w="1019262"/>
                <a:gridCol w="1019262"/>
                <a:gridCol w="1019262"/>
                <a:gridCol w="1019262"/>
                <a:gridCol w="1155172"/>
                <a:gridCol w="883352"/>
              </a:tblGrid>
              <a:tr h="3940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11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57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endParaRPr lang="en-US" altLang="ko-KR" sz="1200" b="1" spc="-150" baseline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5735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8613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연동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4383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6548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251415366"/>
              </p:ext>
            </p:extLst>
          </p:nvPr>
        </p:nvGraphicFramePr>
        <p:xfrm>
          <a:off x="3419872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908133621"/>
              </p:ext>
            </p:extLst>
          </p:nvPr>
        </p:nvGraphicFramePr>
        <p:xfrm>
          <a:off x="4464048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1941170748"/>
              </p:ext>
            </p:extLst>
          </p:nvPr>
        </p:nvGraphicFramePr>
        <p:xfrm>
          <a:off x="5495679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411003796"/>
              </p:ext>
            </p:extLst>
          </p:nvPr>
        </p:nvGraphicFramePr>
        <p:xfrm>
          <a:off x="6503791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667771924"/>
              </p:ext>
            </p:extLst>
          </p:nvPr>
        </p:nvGraphicFramePr>
        <p:xfrm>
          <a:off x="7655919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479933421"/>
              </p:ext>
            </p:extLst>
          </p:nvPr>
        </p:nvGraphicFramePr>
        <p:xfrm>
          <a:off x="8532440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530984865"/>
              </p:ext>
            </p:extLst>
          </p:nvPr>
        </p:nvGraphicFramePr>
        <p:xfrm>
          <a:off x="3419872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254052071"/>
              </p:ext>
            </p:extLst>
          </p:nvPr>
        </p:nvGraphicFramePr>
        <p:xfrm>
          <a:off x="5436096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1969251436"/>
              </p:ext>
            </p:extLst>
          </p:nvPr>
        </p:nvGraphicFramePr>
        <p:xfrm>
          <a:off x="-33955" y="268019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6084" y="278777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일일계획</a:t>
            </a:r>
            <a:r>
              <a:rPr lang="ko-KR" altLang="en-US" sz="1400" dirty="0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달성률</a:t>
            </a:r>
            <a:endParaRPr lang="ko-KR" altLang="en-US" sz="1400" dirty="0">
              <a:solidFill>
                <a:srgbClr val="003D9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1857305853"/>
              </p:ext>
            </p:extLst>
          </p:nvPr>
        </p:nvGraphicFramePr>
        <p:xfrm>
          <a:off x="-31220" y="3074995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9010" y="318338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EDB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전체 진행률</a:t>
            </a:r>
            <a:endParaRPr lang="ko-KR" altLang="en-US" sz="1400" dirty="0">
              <a:solidFill>
                <a:srgbClr val="FEDB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02112210"/>
              </p:ext>
            </p:extLst>
          </p:nvPr>
        </p:nvGraphicFramePr>
        <p:xfrm>
          <a:off x="5148064" y="294166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3809626409"/>
              </p:ext>
            </p:extLst>
          </p:nvPr>
        </p:nvGraphicFramePr>
        <p:xfrm>
          <a:off x="7308304" y="294166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1607810900"/>
              </p:ext>
            </p:extLst>
          </p:nvPr>
        </p:nvGraphicFramePr>
        <p:xfrm>
          <a:off x="3059832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0756"/>
            <a:ext cx="4579765" cy="38614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54" y="3970717"/>
            <a:ext cx="4411919" cy="126533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79912" y="4731990"/>
            <a:ext cx="2016224" cy="216024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70380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977" y="4187065"/>
            <a:ext cx="18473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968" y="2485450"/>
            <a:ext cx="1539962" cy="220929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147215"/>
            <a:ext cx="370790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첫번째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검색조건으로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실행되면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Filtercount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되고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</a:t>
            </a:r>
            <a:r>
              <a:rPr lang="en-US" altLang="ko-KR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noRank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7280"/>
            <a:ext cx="4191212" cy="245459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4860032" y="3542608"/>
            <a:ext cx="0" cy="1120898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130" y="260205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1880" y="2571748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826" y="2403699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8009" y="3251527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17" y="2402471"/>
            <a:ext cx="30019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2080" y="2821154"/>
            <a:ext cx="263715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</a:p>
        </p:txBody>
      </p:sp>
      <p:cxnSp>
        <p:nvCxnSpPr>
          <p:cNvPr id="22" name="직선 화살표 연결선 21"/>
          <p:cNvCxnSpPr>
            <a:endCxn id="24" idx="3"/>
          </p:cNvCxnSpPr>
          <p:nvPr/>
        </p:nvCxnSpPr>
        <p:spPr>
          <a:xfrm flipH="1" flipV="1">
            <a:off x="2773321" y="2771328"/>
            <a:ext cx="1602961" cy="634319"/>
          </a:xfrm>
          <a:prstGeom prst="straightConnector1">
            <a:avLst/>
          </a:prstGeom>
          <a:ln w="76200">
            <a:solidFill>
              <a:srgbClr val="003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19622"/>
            <a:ext cx="6001812" cy="273744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인사 </a:t>
            </a:r>
            <a:r>
              <a:rPr lang="en-US" altLang="ko-KR" dirty="0"/>
              <a:t>– </a:t>
            </a:r>
            <a:r>
              <a:rPr lang="ko-KR" altLang="en-US" dirty="0"/>
              <a:t>퇴사정보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39552" y="1544533"/>
            <a:ext cx="5569764" cy="739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3528" y="3961738"/>
            <a:ext cx="1368152" cy="195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98616"/>
            <a:ext cx="3591037" cy="19215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00192" y="2760062"/>
            <a:ext cx="176868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퇴사정보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급여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5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53446"/>
            <a:ext cx="8552036" cy="1118504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급여 지급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부서별 급여 지급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79662"/>
            <a:ext cx="3096344" cy="1020993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5760" y="1369100"/>
            <a:ext cx="97159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872663"/>
            <a:ext cx="97159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endParaRPr lang="en-US" altLang="ko-KR" sz="1600" b="1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1779662"/>
            <a:ext cx="4907106" cy="837548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51920" y="1401406"/>
            <a:ext cx="97159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3" y="4046140"/>
            <a:ext cx="6886775" cy="266700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4312840"/>
            <a:ext cx="2952327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History </a:t>
            </a:r>
            <a:r>
              <a:rPr lang="ko-KR" altLang="en-US" sz="14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테이블에서 최신 정보 가져오기 </a:t>
            </a:r>
            <a:endParaRPr lang="en-US" altLang="ko-KR" sz="14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42763" y="3676604"/>
            <a:ext cx="5187804" cy="220598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97951" y="3389366"/>
            <a:ext cx="1032616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퇴사자 제외</a:t>
            </a:r>
            <a:endParaRPr lang="en-US" altLang="ko-KR" sz="14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3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급여 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소득 조회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60" y="1369100"/>
            <a:ext cx="971599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19227"/>
            <a:ext cx="2540255" cy="2076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719227"/>
            <a:ext cx="6043024" cy="1080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3808" y="1347614"/>
            <a:ext cx="64807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SQL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9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급여 조회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소득조회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5646"/>
            <a:ext cx="3775359" cy="1248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635646"/>
            <a:ext cx="4032448" cy="13553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435846"/>
            <a:ext cx="6736992" cy="1125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151" y="1297092"/>
            <a:ext cx="56742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급여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9146" y="1297092"/>
            <a:ext cx="92494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추가수당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3095046"/>
            <a:ext cx="100811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결과 출력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5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근무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스케줄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46933"/>
              </p:ext>
            </p:extLst>
          </p:nvPr>
        </p:nvGraphicFramePr>
        <p:xfrm>
          <a:off x="1979712" y="211985"/>
          <a:ext cx="7020272" cy="491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4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8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70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889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9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인사정보 페이지에서 사원명을 검색하면 개인별 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 등이 나온다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조회도 가능하다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페이지에서 예로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1000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 부서번호를 입력하면 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부서인원 등이 나온다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결과조회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부서이동 신청 결과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날짜 정보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 성명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이동 결과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승인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기각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등으로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인사평가 결과 조회 버튼을 클릭하면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등을 확인 할 수 있다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검색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현황 페이지에서 퇴사자명을 입력하면 해당 퇴사자의 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등을 알 수 있다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77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처음 등록 시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생성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사번을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아이디로 설정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램덤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배정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정보 등록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직급별 열람 권한 설정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수정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수정 혹은 부분적 수정 가능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정보 등록 부분에서 전체 삭제 혹은 부분적 삭제 가능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 시 이유 기재 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삭제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이유가 퇴사면 퇴직으로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기재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퇴사일 추가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위치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인원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정보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이동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부서정보에서 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부서번호 변경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 정보 삭제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부서정보 전체 혹은 부분적 삭제 처리 가능 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01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평가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팀 업무성과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개인 업무 성과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업무 개선 정보 입력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395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 신청서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직무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사원명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간단한 주소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입사일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퇴직년월일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퇴직사유</a:t>
                      </a:r>
                      <a:r>
                        <a:rPr lang="en-US" altLang="ko-KR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연락처 정보 입력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 </a:t>
            </a:r>
            <a:r>
              <a:rPr lang="en-US" altLang="ko-KR" dirty="0"/>
              <a:t>- </a:t>
            </a:r>
            <a:r>
              <a:rPr lang="ko-KR" altLang="en-US" dirty="0"/>
              <a:t>부서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17351"/>
              </p:ext>
            </p:extLst>
          </p:nvPr>
        </p:nvGraphicFramePr>
        <p:xfrm>
          <a:off x="1979712" y="535310"/>
          <a:ext cx="698477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5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급여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등록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퇴직금을 입력하고 수정할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특정 기간을 조건으로 퇴직금 지급 여부를 확인할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한 아이디의 정보를 조회한다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확인할 수 있는 정보는 이름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부서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연봉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근무기간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퇴직금이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관리하고 있는 근로자들의 월급 지급하는 기능으로 부서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직급에 따라 정해져 있는 월급 조회 후 해당하는 금액을 지급한다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현황 조회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근로자의 마지막 급여 지급</a:t>
                      </a:r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일을 확인할 수 있다</a:t>
                      </a:r>
                      <a:r>
                        <a:rPr lang="en-US" altLang="ko-KR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baseline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마지막 급여 지급일을 통해 이번 달 월급이 지급됐는지 알 수 있음 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급여 지급 방식 선택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회원정보에서 급여를 지급받을 방법을 선택하여 변경한다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은행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계좌번호 입력하고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변경 시 변경확인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신청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야간 근로수당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연장 근로수당 등 각종 수당 신청한다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시 이름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주민번호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수당종류를 작성하고 신청 완료 문구를 출력한다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수당 관리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신청 받은 수당의 종류 통해 지급할 금액 산출하여 저장한다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저장된 수당을 조회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지급할 수 있다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11" name="직사각형 10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051721" y="458678"/>
          <a:ext cx="698477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45"/>
                <a:gridCol w="1615194"/>
                <a:gridCol w="720080"/>
                <a:gridCol w="4104456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근태</a:t>
                      </a:r>
                      <a:r>
                        <a:rPr lang="en-US" altLang="ko-KR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휴가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검색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월 단위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등록된 본인 근무 스케줄 항목 확인 가능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타인 근무 스케줄 확인은 설정된 권한에 따라 다름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대리급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과장급 권한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유무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출근유무와 출근했다면 출근 시간도 출력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그 아래로 최신순대로 출근기록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조회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결재권자가 사원이름 검색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해당 사원의 휴가 정보 최신순대로 출력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일정한 날짜 혹은 기간 검색하면 해당 날짜 동안의 휴가자 정보 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스케줄별로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참여자 소속부서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근무내용 등록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참여인은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직급순으로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i="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모두 개별로 수정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근무 스케줄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참여인원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참여인 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근무내용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참여 인 순서 개별 삭제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전체 삭제 가능</a:t>
                      </a:r>
                      <a:endParaRPr lang="ko-KR" altLang="en-US" sz="1000" b="0" i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등록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직원 이름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소속 부서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날짜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 시간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퇴근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시간 등록</a:t>
                      </a:r>
                      <a:endParaRPr lang="en-US" altLang="ko-KR" sz="1000" b="0" baseline="0" dirty="0" smtClean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출근하지 않았을 때는 휴가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/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결근</a:t>
                      </a:r>
                      <a:r>
                        <a:rPr lang="en-US" altLang="ko-KR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출근부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직원의 이의신청이 있을 시에 출근부 수정 혹은 삭제 처리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수정 사유 남기도록 함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.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신청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가 신청자 이름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소속부서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 사유 등록 휴가기간만큼 연차일수 줄어듦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휴가날짜와 휴가 사유 수정 가능</a:t>
                      </a:r>
                      <a:endParaRPr lang="en-US" altLang="ko-KR" sz="1000" dirty="0" smtClean="0">
                        <a:latin typeface="a시월구일1" pitchFamily="18" charset="-127"/>
                        <a:ea typeface="a시월구일1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날짜 수정</a:t>
                      </a:r>
                      <a:r>
                        <a:rPr lang="ko-KR" altLang="en-US" sz="1000" baseline="0" dirty="0" smtClean="0">
                          <a:latin typeface="a시월구일1" pitchFamily="18" charset="-127"/>
                          <a:ea typeface="a시월구일1" pitchFamily="18" charset="-127"/>
                        </a:rPr>
                        <a:t> 시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연차일 해당 수정일 만큼 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휴가 정보 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신청자체 삭제 가능</a:t>
                      </a:r>
                      <a:r>
                        <a:rPr lang="en-US" altLang="ko-KR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a시월구일1" pitchFamily="18" charset="-127"/>
                          <a:ea typeface="a시월구일1" pitchFamily="18" charset="-127"/>
                        </a:rPr>
                        <a:t>휴가 삭제 시 연차일 복구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6349"/>
              </p:ext>
            </p:extLst>
          </p:nvPr>
        </p:nvGraphicFramePr>
        <p:xfrm>
          <a:off x="1979712" y="393235"/>
          <a:ext cx="6912767" cy="473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647"/>
                <a:gridCol w="1635278"/>
                <a:gridCol w="743308"/>
                <a:gridCol w="3939534"/>
              </a:tblGrid>
              <a:tr h="272752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복지</a:t>
                      </a:r>
                      <a:endParaRPr lang="ko-KR" altLang="en-US" sz="11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종류에 따라 조건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근속연수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자녀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혜택수령 내역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을 입력하고 저장한다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신청할 수 있는 복지의 종류와 조건이 출력된다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복지사항 조회 후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신청하고자하는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복지명을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지정된 복지조건과 맞지 않으면 신청불가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메세지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 후 이전화면으로 돌아간다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근로자의 정보가 복지조건과 맞으면 신청일과 함께 신청내용이 저장된다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내역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본인이 신청한 복지의 신청일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신청항목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현상태가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신청 결재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근로자가 신청한 내용이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조건을 확인 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반려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'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로 상태를 변경하고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내역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조건별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검색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신청년도와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신청자 이름을 입력해 검색한다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그 연도의 모든 신청 내역의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완료일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상태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교육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교육일정 등록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관리자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입력하고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조회를 선택하면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기한 지난 교육 제외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신청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교육명을 입력하고 신청을 누르면 신청 정보가 저장된다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신청인원과 최대인원이 같은 경우 신청 불가 메시지 출력 후 이전화면으로 돌아간다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교육별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교육명을 입력하면 교육명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신청자가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근로자별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현황 조회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특정 근로자명을 입력하면 신청했던 교육의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분류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실행일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신청인원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최대인원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강사명이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출력된다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51720" y="481950"/>
          <a:ext cx="6696744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512168"/>
                <a:gridCol w="720080"/>
                <a:gridCol w="3816424"/>
              </a:tblGrid>
              <a:tr h="22739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요구사항 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권한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상세설명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22739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인사</a:t>
                      </a:r>
                      <a:endParaRPr lang="en-US" altLang="ko-KR" sz="1200" b="1" smtClean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관리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계획 입력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관리자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연도를 입력하고 부서별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직급별 인원을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인사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 입력을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계획 인원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현재 인원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계획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연도별 부서별 예산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종류별 예산 계획을 입력하고 저장한다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예산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 종류를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 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검색 조건에 따른 계획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실제 발생 비용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미달율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초과율이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계획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연도와 부서를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예산계획달성비율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평균평가가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평가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최대값과 최소값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직급을 입력해 검색한다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최고 평가 점수가 출력된다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퇴사자 분석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퇴사자의 평균 근속기간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평균 급여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직급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가장 퇴사 많은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적은 평가를 출력한다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00257B"/>
                          </a:solidFill>
                          <a:latin typeface="08서울남산체 M" pitchFamily="18" charset="-127"/>
                          <a:ea typeface="08서울남산체 M" pitchFamily="18" charset="-127"/>
                        </a:rPr>
                        <a:t>로그인</a:t>
                      </a:r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근로자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사번과 비밀번호를 입력해 로그인하고 메인메뉴에 접속한다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73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a시월구일1" pitchFamily="18" charset="-127"/>
                          <a:ea typeface="a시월구일1" pitchFamily="18" charset="-127"/>
                        </a:rPr>
                        <a:t>비밀번호 변경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시월구일1" pitchFamily="18" charset="-127"/>
                        <a:ea typeface="a시월구일1" pitchFamily="18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비밀번호를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입력후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일치하면 새로운 비밀번호를 입력해 저장한다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25"/>
          <p:cNvGrpSpPr/>
          <p:nvPr/>
        </p:nvGrpSpPr>
        <p:grpSpPr>
          <a:xfrm>
            <a:off x="0" y="51470"/>
            <a:ext cx="1835696" cy="2160240"/>
            <a:chOff x="0" y="51470"/>
            <a:chExt cx="1835696" cy="2160240"/>
          </a:xfrm>
        </p:grpSpPr>
        <p:sp>
          <p:nvSpPr>
            <p:cNvPr id="27" name="직사각형 26"/>
            <p:cNvSpPr/>
            <p:nvPr/>
          </p:nvSpPr>
          <p:spPr>
            <a:xfrm>
              <a:off x="0" y="51470"/>
              <a:ext cx="1835696" cy="1933666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0" y="1779228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7504" y="1816537"/>
              <a:ext cx="16561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요구사항 정의서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2099</Words>
  <Application>Microsoft Office PowerPoint</Application>
  <PresentationFormat>화면 슬라이드 쇼(16:9)</PresentationFormat>
  <Paragraphs>475</Paragraphs>
  <Slides>50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08서울남산체 M</vt:lpstr>
      <vt:lpstr>A시월구일1</vt:lpstr>
      <vt:lpstr>A시월구일1</vt:lpstr>
      <vt:lpstr>a시월구일2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사원정보</vt:lpstr>
      <vt:lpstr>사원정보</vt:lpstr>
      <vt:lpstr>사원정보</vt:lpstr>
      <vt:lpstr>사원정보 등록</vt:lpstr>
      <vt:lpstr>사원정보 등록</vt:lpstr>
      <vt:lpstr>사원정보 검색</vt:lpstr>
      <vt:lpstr>사원정보 수정</vt:lpstr>
      <vt:lpstr>사원정보 수정</vt:lpstr>
      <vt:lpstr>인사이동 정보</vt:lpstr>
      <vt:lpstr>인사이동 정보</vt:lpstr>
      <vt:lpstr>인사이동 정보</vt:lpstr>
      <vt:lpstr>로그인</vt:lpstr>
      <vt:lpstr>부서</vt:lpstr>
      <vt:lpstr>인사 - 부서</vt:lpstr>
      <vt:lpstr>인사 - 부서</vt:lpstr>
      <vt:lpstr>퇴사정보</vt:lpstr>
      <vt:lpstr>퇴사 정보</vt:lpstr>
      <vt:lpstr>퇴사정보</vt:lpstr>
      <vt:lpstr>퇴사 정보</vt:lpstr>
      <vt:lpstr>퇴사 정보</vt:lpstr>
      <vt:lpstr>퇴사 정보</vt:lpstr>
      <vt:lpstr>퇴사 정보</vt:lpstr>
      <vt:lpstr>인사 – 퇴사정보</vt:lpstr>
      <vt:lpstr>인사 – 퇴사정보</vt:lpstr>
      <vt:lpstr>인사 – 퇴사정보</vt:lpstr>
      <vt:lpstr>급여/수당</vt:lpstr>
      <vt:lpstr>급여 지급</vt:lpstr>
      <vt:lpstr>급여 조회</vt:lpstr>
      <vt:lpstr>급여 조회</vt:lpstr>
      <vt:lpstr>인사평가</vt:lpstr>
      <vt:lpstr>근무 스케줄</vt:lpstr>
      <vt:lpstr>인사 - 부서</vt:lpstr>
      <vt:lpstr>인사 - 부서</vt:lpstr>
      <vt:lpstr>인사 - 부서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178</cp:revision>
  <dcterms:created xsi:type="dcterms:W3CDTF">2022-10-08T07:01:47Z</dcterms:created>
  <dcterms:modified xsi:type="dcterms:W3CDTF">2022-10-25T15:43:33Z</dcterms:modified>
</cp:coreProperties>
</file>