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2" r:id="rId2"/>
    <p:sldId id="335" r:id="rId3"/>
    <p:sldId id="336" r:id="rId4"/>
    <p:sldId id="333" r:id="rId5"/>
    <p:sldId id="316" r:id="rId6"/>
    <p:sldId id="325" r:id="rId7"/>
    <p:sldId id="293" r:id="rId8"/>
    <p:sldId id="328" r:id="rId9"/>
    <p:sldId id="296" r:id="rId10"/>
    <p:sldId id="329" r:id="rId11"/>
    <p:sldId id="330" r:id="rId12"/>
    <p:sldId id="322" r:id="rId13"/>
    <p:sldId id="337" r:id="rId14"/>
    <p:sldId id="311" r:id="rId15"/>
    <p:sldId id="312" r:id="rId16"/>
    <p:sldId id="334" r:id="rId17"/>
    <p:sldId id="31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3D91"/>
    <a:srgbClr val="00257B"/>
    <a:srgbClr val="FEDB00"/>
    <a:srgbClr val="FFFCD9"/>
    <a:srgbClr val="DF2D32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1" autoAdjust="0"/>
    <p:restoredTop sz="84372" autoAdjust="0"/>
  </p:normalViewPr>
  <p:slideViewPr>
    <p:cSldViewPr>
      <p:cViewPr varScale="1">
        <p:scale>
          <a:sx n="107" d="100"/>
          <a:sy n="107" d="100"/>
        </p:scale>
        <p:origin x="76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7"/>
    </p:cViewPr>
  </p:sorterViewPr>
  <p:notesViewPr>
    <p:cSldViewPr>
      <p:cViewPr varScale="1">
        <p:scale>
          <a:sx n="73" d="100"/>
          <a:sy n="73" d="100"/>
        </p:scale>
        <p:origin x="286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010101010101010101111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1111111111111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212121212121212111112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1313131313131313111113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2222222221111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33333331111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44444441111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55555551111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66666661111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7777777771111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8888888881111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9999999991111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explosion val="4"/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6350"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63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63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8D26-0283-4E66-8FED-A2AD4128C26C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327B-F913-468E-89AE-6D76E5DDF6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1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 상태 변경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퇴사</a:t>
            </a:r>
            <a:r>
              <a:rPr lang="ko-KR" altLang="en-US" baseline="0" dirty="0" smtClean="0"/>
              <a:t> 신청 후 승인되거나 </a:t>
            </a:r>
            <a:r>
              <a:rPr lang="ko-KR" altLang="en-US" baseline="0" dirty="0" err="1" smtClean="0"/>
              <a:t>취소되었을때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퇴사가 </a:t>
            </a:r>
            <a:r>
              <a:rPr lang="ko-KR" altLang="en-US" baseline="0" dirty="0" err="1" smtClean="0"/>
              <a:t>완료됐을때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update </a:t>
            </a:r>
            <a:r>
              <a:rPr lang="ko-KR" altLang="en-US" baseline="0" dirty="0" smtClean="0"/>
              <a:t>명령으로 상태를 변경할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57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승인된 퇴사 신청서 중 퇴사하기로 한 날짜가 지나면 사원을 </a:t>
            </a:r>
            <a:r>
              <a:rPr lang="ko-KR" altLang="en-US" dirty="0" err="1" smtClean="0"/>
              <a:t>한명한명</a:t>
            </a:r>
            <a:r>
              <a:rPr lang="ko-KR" altLang="en-US" dirty="0" smtClean="0"/>
              <a:t> 입력하지 않아도 한번에 상태를 변경할 수 있는 자동 퇴사 처리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가 승인이고 </a:t>
            </a:r>
            <a:r>
              <a:rPr lang="ko-KR" altLang="en-US" dirty="0" err="1" smtClean="0"/>
              <a:t>퇴사신청일이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sysdate</a:t>
            </a:r>
            <a:r>
              <a:rPr lang="ko-KR" altLang="en-US" dirty="0" smtClean="0"/>
              <a:t>보다 작은 날짜에서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퇴사로 업데이트 합니다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37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61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이 파트는 교육과 복지 테이블이 있고 신청을 하면 목록번호와 자신의 사원번호가 신청자목록에 저장되도록 구성했습니다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07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복리후생 등록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기본정보를 입력하고 </a:t>
            </a:r>
            <a:r>
              <a:rPr lang="ko-KR" altLang="en-US" dirty="0" err="1" smtClean="0"/>
              <a:t>신청가능한</a:t>
            </a:r>
            <a:r>
              <a:rPr lang="ko-KR" altLang="en-US" dirty="0" smtClean="0"/>
              <a:t> 조건을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문으로 만들어서 테이블의 요소로 저장하게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6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신청조건을 저장하기 위해서 복리후생을 </a:t>
            </a:r>
            <a:r>
              <a:rPr lang="ko-KR" altLang="en-US" dirty="0" err="1" smtClean="0"/>
              <a:t>신청할때</a:t>
            </a:r>
            <a:r>
              <a:rPr lang="ko-KR" altLang="en-US" dirty="0" smtClean="0"/>
              <a:t> 사용하는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 자체를 저장하기로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필터라는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스트링에</a:t>
            </a:r>
            <a:r>
              <a:rPr lang="ko-KR" altLang="en-US" baseline="0" dirty="0" smtClean="0"/>
              <a:t> 기본 신청문장을 넣고 조건을 선택해서 스위치 케이스가 실행되면 그 조건을 필터 문장 뒤에 추가합니다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부서번호나 </a:t>
            </a:r>
            <a:r>
              <a:rPr lang="ko-KR" altLang="en-US" dirty="0" smtClean="0"/>
              <a:t>직급은 여러 개를 선택할 수 있게 처음에 </a:t>
            </a:r>
            <a:r>
              <a:rPr lang="ko-KR" altLang="en-US" dirty="0" err="1" smtClean="0"/>
              <a:t>입력할때는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문이 추가되고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추가로 </a:t>
            </a:r>
            <a:r>
              <a:rPr lang="ko-KR" altLang="en-US" dirty="0" err="1" smtClean="0"/>
              <a:t>입력할땐</a:t>
            </a:r>
            <a:r>
              <a:rPr lang="ko-KR" altLang="en-US" dirty="0" smtClean="0"/>
              <a:t> </a:t>
            </a:r>
            <a:r>
              <a:rPr lang="en-US" altLang="ko-KR" dirty="0" smtClean="0"/>
              <a:t>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입력되게 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이렇게 만들어진 필터 </a:t>
            </a:r>
            <a:r>
              <a:rPr lang="ko-KR" altLang="en-US" baseline="0" dirty="0" smtClean="0"/>
              <a:t>문장과 기본정보를 함께 등록합니다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83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사내교육 검색기능입니다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날짜가 지나지 않은 교육만 검색할 수 있도록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4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신청할때는</a:t>
            </a:r>
            <a:r>
              <a:rPr lang="ko-KR" altLang="en-US" dirty="0" smtClean="0"/>
              <a:t> 교육번호를 입력합니다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교육테이블을 업데이트하는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신청인원을 확인하고 아직 신청 </a:t>
            </a:r>
            <a:r>
              <a:rPr lang="ko-KR" altLang="en-US" dirty="0" err="1" smtClean="0"/>
              <a:t>가능할때만</a:t>
            </a:r>
            <a:r>
              <a:rPr lang="ko-KR" altLang="en-US" dirty="0" smtClean="0"/>
              <a:t> 신청인원이 추가되게 했습니다</a:t>
            </a:r>
            <a:endParaRPr lang="en-US" altLang="ko-KR" dirty="0" smtClean="0"/>
          </a:p>
          <a:p>
            <a:r>
              <a:rPr lang="ko-KR" altLang="en-US" dirty="0" smtClean="0"/>
              <a:t>그리고 중복신청을 방지하기 위해 </a:t>
            </a:r>
            <a:r>
              <a:rPr lang="ko-KR" altLang="en-US" dirty="0" smtClean="0"/>
              <a:t>신청자목록 테이블에 </a:t>
            </a:r>
            <a:r>
              <a:rPr lang="en-US" altLang="ko-KR" dirty="0" smtClean="0"/>
              <a:t>not </a:t>
            </a:r>
            <a:r>
              <a:rPr lang="en-US" altLang="ko-KR" dirty="0" smtClean="0"/>
              <a:t>exists </a:t>
            </a:r>
            <a:r>
              <a:rPr lang="ko-KR" altLang="en-US" dirty="0" smtClean="0"/>
              <a:t>기능을 써서 확인하고 중복이 없어야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두가지</a:t>
            </a:r>
            <a:r>
              <a:rPr lang="ko-KR" altLang="en-US" dirty="0" smtClean="0"/>
              <a:t> 문장의 값이 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되어야 제대로 신청이 </a:t>
            </a:r>
            <a:r>
              <a:rPr lang="ko-KR" altLang="en-US" dirty="0" err="1" smtClean="0"/>
              <a:t>된거기</a:t>
            </a:r>
            <a:r>
              <a:rPr lang="ko-KR" altLang="en-US" dirty="0" smtClean="0"/>
              <a:t> 때문에 </a:t>
            </a:r>
            <a:r>
              <a:rPr lang="ko-KR" altLang="en-US" dirty="0" err="1" smtClean="0"/>
              <a:t>합했을때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되야 </a:t>
            </a:r>
            <a:r>
              <a:rPr lang="ko-KR" altLang="en-US" dirty="0" err="1" smtClean="0"/>
              <a:t>커밋하고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실제 신청인원과 데이터베이스 상 신청인원이 달라지지 않게 하기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아닐때는</a:t>
            </a:r>
            <a:r>
              <a:rPr lang="ko-KR" altLang="en-US" dirty="0" smtClean="0"/>
              <a:t> 추가로 롤백 명령을 주었습니다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8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위에는 일정계획이고 아래는 일일 진행 내용입니다</a:t>
            </a:r>
            <a:endParaRPr lang="en-US" altLang="ko-KR" dirty="0" smtClean="0"/>
          </a:p>
          <a:p>
            <a:r>
              <a:rPr lang="ko-KR" altLang="en-US" dirty="0" smtClean="0"/>
              <a:t>파란 원은 </a:t>
            </a:r>
            <a:r>
              <a:rPr lang="ko-KR" altLang="en-US" dirty="0" err="1" smtClean="0"/>
              <a:t>일일계획을</a:t>
            </a:r>
            <a:r>
              <a:rPr lang="ko-KR" altLang="en-US" dirty="0" smtClean="0"/>
              <a:t> 얼마나 달성했는지 나타내고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노란원은</a:t>
            </a:r>
            <a:r>
              <a:rPr lang="ko-KR" altLang="en-US" baseline="0" dirty="0" smtClean="0"/>
              <a:t> 전체 진행률입니다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주중에 조금씩 밀리고 있었는데 주말에 </a:t>
            </a:r>
            <a:r>
              <a:rPr lang="ko-KR" altLang="en-US" baseline="0" dirty="0" err="1" smtClean="0"/>
              <a:t>여유있게</a:t>
            </a:r>
            <a:r>
              <a:rPr lang="ko-KR" altLang="en-US" baseline="0" dirty="0" smtClean="0"/>
              <a:t> 계획을 잡아서 일정을 따라잡았습니다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5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테이블입니다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최대한 간결하게 </a:t>
            </a:r>
            <a:r>
              <a:rPr lang="ko-KR" altLang="en-US" dirty="0" err="1" smtClean="0"/>
              <a:t>만드는것에</a:t>
            </a:r>
            <a:r>
              <a:rPr lang="ko-KR" altLang="en-US" dirty="0" smtClean="0"/>
              <a:t> 중점을 두고 설계했습니다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4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0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 정보는 검색할 조건을 선택할 수 있도록 했습니다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검색할때의</a:t>
            </a:r>
            <a:r>
              <a:rPr lang="ko-KR" altLang="en-US" dirty="0" smtClean="0"/>
              <a:t> 기본적인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이런데 실제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실행할때는</a:t>
            </a:r>
            <a:r>
              <a:rPr lang="ko-KR" altLang="en-US" dirty="0" smtClean="0"/>
              <a:t> 검색조건이 실행되는 구문은 사용자가 입력한 값에 따라 변하도록 설정했습니다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1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이름별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부서별 등 조건을 선택할 수 있고 여러 조건을 한번에 적용할 수도 있게 </a:t>
            </a:r>
            <a:r>
              <a:rPr lang="ko-KR" altLang="en-US" baseline="0" dirty="0" err="1" smtClean="0"/>
              <a:t>반복문으로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여러가지를</a:t>
            </a:r>
            <a:r>
              <a:rPr lang="ko-KR" altLang="en-US" baseline="0" dirty="0" smtClean="0"/>
              <a:t> 선택할 수 있게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1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smtClean="0"/>
              <a:t>search line</a:t>
            </a:r>
            <a:r>
              <a:rPr lang="ko-KR" altLang="en-US" baseline="0" dirty="0" smtClean="0"/>
              <a:t>이라는 변수로 만들었습니다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검색메소드에서</a:t>
            </a:r>
            <a:r>
              <a:rPr lang="ko-KR" altLang="en-US" baseline="0" dirty="0" smtClean="0"/>
              <a:t> 조건이 선택되면 실행되는 케이스에 따라 </a:t>
            </a:r>
            <a:r>
              <a:rPr lang="en-US" altLang="ko-KR" baseline="0" dirty="0" smtClean="0"/>
              <a:t>set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변수를 할당하도록 했고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할당하면서 해당검색을 위해 필요한 구문이 </a:t>
            </a:r>
            <a:r>
              <a:rPr lang="en-US" altLang="ko-KR" baseline="0" dirty="0" smtClean="0"/>
              <a:t>search line </a:t>
            </a:r>
            <a:r>
              <a:rPr lang="ko-KR" altLang="en-US" baseline="0" dirty="0" smtClean="0"/>
              <a:t>뒤에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추가되록</a:t>
            </a:r>
            <a:r>
              <a:rPr lang="ko-KR" altLang="en-US" baseline="0" dirty="0" smtClean="0"/>
              <a:t>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Set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실행할때</a:t>
            </a:r>
            <a:r>
              <a:rPr lang="ko-KR" altLang="en-US" baseline="0" dirty="0" smtClean="0"/>
              <a:t> 필터카운트랑 검색조건에 넘버링이 되도록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검색메소드에서</a:t>
            </a:r>
            <a:r>
              <a:rPr lang="ko-KR" altLang="en-US" baseline="0" dirty="0" smtClean="0"/>
              <a:t> 조건을 순서대로 입력하지 않아도 먼저 선택된 조건이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번이 되고 그 다음에 선택된 조건이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순서가 배정됩니다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4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검색메소드에서</a:t>
            </a:r>
            <a:r>
              <a:rPr lang="ko-KR" altLang="en-US" baseline="0" dirty="0" smtClean="0"/>
              <a:t> 검색조건에 맞게 변경된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문을 가져오고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Prepared statement</a:t>
            </a:r>
            <a:r>
              <a:rPr lang="ko-KR" altLang="en-US" baseline="0" dirty="0" smtClean="0"/>
              <a:t>에 조건을 </a:t>
            </a:r>
            <a:r>
              <a:rPr lang="ko-KR" altLang="en-US" baseline="0" dirty="0" err="1" smtClean="0"/>
              <a:t>입력할때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검색조건이 설정되었는지 안되었는지 넘버링을 통해 구분해서 검색을 실행합니다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나온 값은 리스트에 저장해서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문으로 출력하도록 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8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931-49AD-4F81-85BC-853DD233692A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4F8B-87A6-4AD6-AC7E-EDFCDEFCCFD4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CB9F-5AAA-48A7-8B37-5CB5E8B58173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7AA8-EDAB-494C-AC38-6C13FA45A173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2271" y="830970"/>
            <a:ext cx="1835696" cy="344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411510"/>
            <a:ext cx="1835696" cy="411509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-2271" y="415273"/>
            <a:ext cx="1835696" cy="407746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/>
          </p:nvPr>
        </p:nvSpPr>
        <p:spPr>
          <a:xfrm>
            <a:off x="0" y="859464"/>
            <a:ext cx="1837968" cy="287734"/>
          </a:xfrm>
        </p:spPr>
        <p:txBody>
          <a:bodyPr/>
          <a:lstStyle>
            <a:lvl1pPr marL="0" indent="0" algn="l">
              <a:buNone/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  <a:lvl2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2pPr>
            <a:lvl3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3pPr>
            <a:lvl4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4pPr>
            <a:lvl5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07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132000" y="1131750"/>
            <a:ext cx="2880000" cy="2880000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000" y="1131750"/>
            <a:ext cx="2880000" cy="2880000"/>
          </a:xfrm>
        </p:spPr>
        <p:txBody>
          <a:bodyPr/>
          <a:lstStyle>
            <a:lvl1pPr algn="ctr">
              <a:defRPr>
                <a:solidFill>
                  <a:srgbClr val="FFFCD9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4F20-AD51-4BBC-AD68-65941E414C44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3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A3A1-FFD9-4BDA-9BD2-879CDA90D4A0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40DC-8FD2-4754-AEAE-1941B8C8DEEC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90D5-1FE4-43DC-853A-D37D7EA58D42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D2D-A673-491C-A1E6-48545AB3775D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25970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172775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126014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5760" y="233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B0E-68E1-4D72-B4F8-71A203AED164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BD82-37CE-4596-A84E-AFC0F9FD9EAE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1E82-A5BC-4F45-ADF3-CF810E32BE20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5" Type="http://schemas.openxmlformats.org/officeDocument/2006/relationships/chart" Target="../charts/chart1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직선 연결선 185"/>
          <p:cNvCxnSpPr/>
          <p:nvPr/>
        </p:nvCxnSpPr>
        <p:spPr>
          <a:xfrm>
            <a:off x="4932040" y="915566"/>
            <a:ext cx="1080120" cy="2520280"/>
          </a:xfrm>
          <a:prstGeom prst="line">
            <a:avLst/>
          </a:prstGeom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0"/>
          </p:cNvCxnSpPr>
          <p:nvPr/>
        </p:nvCxnSpPr>
        <p:spPr>
          <a:xfrm>
            <a:off x="3275852" y="915566"/>
            <a:ext cx="504060" cy="187220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1" idx="4"/>
          </p:cNvCxnSpPr>
          <p:nvPr/>
        </p:nvCxnSpPr>
        <p:spPr>
          <a:xfrm>
            <a:off x="395536" y="4083918"/>
            <a:ext cx="288032" cy="576064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1763688" y="2427734"/>
            <a:ext cx="2016224" cy="36004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763688" y="987574"/>
            <a:ext cx="1533257" cy="1317235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8" idx="5"/>
          </p:cNvCxnSpPr>
          <p:nvPr/>
        </p:nvCxnSpPr>
        <p:spPr>
          <a:xfrm>
            <a:off x="1393096" y="1409070"/>
            <a:ext cx="309136" cy="936112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61" idx="3"/>
          </p:cNvCxnSpPr>
          <p:nvPr/>
        </p:nvCxnSpPr>
        <p:spPr>
          <a:xfrm flipH="1">
            <a:off x="344619" y="2571750"/>
            <a:ext cx="1275053" cy="1491077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2" idx="4"/>
          </p:cNvCxnSpPr>
          <p:nvPr/>
        </p:nvCxnSpPr>
        <p:spPr>
          <a:xfrm>
            <a:off x="1691680" y="2427734"/>
            <a:ext cx="1764192" cy="252028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39552" y="4515966"/>
            <a:ext cx="360040" cy="288032"/>
            <a:chOff x="1763688" y="1059582"/>
            <a:chExt cx="864096" cy="792088"/>
          </a:xfrm>
        </p:grpSpPr>
        <p:sp>
          <p:nvSpPr>
            <p:cNvPr id="30" name="타원 2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오뚜기CI-removebg-preview-removebg-preview.png"/>
            <p:cNvPicPr>
              <a:picLocks noChangeAspect="1"/>
            </p:cNvPicPr>
            <p:nvPr/>
          </p:nvPicPr>
          <p:blipFill>
            <a:blip r:embed="rId3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23" name="타원 22"/>
          <p:cNvSpPr/>
          <p:nvPr/>
        </p:nvSpPr>
        <p:spPr>
          <a:xfrm>
            <a:off x="1403648" y="2192115"/>
            <a:ext cx="504056" cy="45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오뚜기CI-removebg-preview-removebg-preview.png"/>
          <p:cNvPicPr>
            <a:picLocks noChangeAspect="1"/>
          </p:cNvPicPr>
          <p:nvPr/>
        </p:nvPicPr>
        <p:blipFill>
          <a:blip r:embed="rId4" cstate="print"/>
          <a:srcRect l="34969" t="7785" r="35058" b="63671"/>
          <a:stretch>
            <a:fillRect/>
          </a:stretch>
        </p:blipFill>
        <p:spPr>
          <a:xfrm>
            <a:off x="1187624" y="1995686"/>
            <a:ext cx="864096" cy="720080"/>
          </a:xfrm>
          <a:prstGeom prst="rect">
            <a:avLst/>
          </a:prstGeom>
        </p:spPr>
      </p:pic>
      <p:cxnSp>
        <p:nvCxnSpPr>
          <p:cNvPr id="12" name="직선 연결선 11"/>
          <p:cNvCxnSpPr>
            <a:endCxn id="38" idx="1"/>
          </p:cNvCxnSpPr>
          <p:nvPr/>
        </p:nvCxnSpPr>
        <p:spPr>
          <a:xfrm>
            <a:off x="611560" y="1131590"/>
            <a:ext cx="730624" cy="2265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31640" y="1347614"/>
            <a:ext cx="72000" cy="72000"/>
          </a:xfrm>
          <a:prstGeom prst="ellipse">
            <a:avLst/>
          </a:prstGeom>
          <a:solidFill>
            <a:srgbClr val="003D91"/>
          </a:solidFill>
          <a:ln w="114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1" idx="6"/>
          </p:cNvCxnSpPr>
          <p:nvPr/>
        </p:nvCxnSpPr>
        <p:spPr>
          <a:xfrm flipH="1">
            <a:off x="3347856" y="843558"/>
            <a:ext cx="1440169" cy="14401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3851920" y="2787774"/>
            <a:ext cx="1008112" cy="792088"/>
          </a:xfrm>
          <a:prstGeom prst="line">
            <a:avLst/>
          </a:prstGeom>
          <a:solidFill>
            <a:schemeClr val="bg1"/>
          </a:solidFill>
          <a:ln w="1270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9" idx="2"/>
            <a:endCxn id="52" idx="3"/>
          </p:cNvCxnSpPr>
          <p:nvPr/>
        </p:nvCxnSpPr>
        <p:spPr>
          <a:xfrm flipH="1">
            <a:off x="3430416" y="4713982"/>
            <a:ext cx="1213592" cy="22348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9" idx="3"/>
          </p:cNvCxnSpPr>
          <p:nvPr/>
        </p:nvCxnSpPr>
        <p:spPr>
          <a:xfrm flipH="1">
            <a:off x="4659824" y="3507854"/>
            <a:ext cx="1352336" cy="124431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7"/>
          </p:cNvCxnSpPr>
          <p:nvPr/>
        </p:nvCxnSpPr>
        <p:spPr>
          <a:xfrm flipH="1">
            <a:off x="446453" y="2787774"/>
            <a:ext cx="3333459" cy="1173219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23528" y="3939902"/>
            <a:ext cx="144016" cy="144016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44008" y="4659982"/>
            <a:ext cx="108000" cy="108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>
            <a:endCxn id="52" idx="3"/>
          </p:cNvCxnSpPr>
          <p:nvPr/>
        </p:nvCxnSpPr>
        <p:spPr>
          <a:xfrm flipH="1">
            <a:off x="3430416" y="3579862"/>
            <a:ext cx="1429616" cy="135760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419872" y="4876006"/>
            <a:ext cx="72000" cy="72008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1" idx="6"/>
          </p:cNvCxnSpPr>
          <p:nvPr/>
        </p:nvCxnSpPr>
        <p:spPr>
          <a:xfrm flipV="1">
            <a:off x="467544" y="3507856"/>
            <a:ext cx="4320480" cy="504054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1" idx="1"/>
          </p:cNvCxnSpPr>
          <p:nvPr/>
        </p:nvCxnSpPr>
        <p:spPr>
          <a:xfrm flipH="1" flipV="1">
            <a:off x="6012161" y="3507856"/>
            <a:ext cx="1023927" cy="51987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2559032" y="1563638"/>
            <a:ext cx="6691885" cy="792088"/>
            <a:chOff x="2843808" y="1851670"/>
            <a:chExt cx="6402483" cy="792088"/>
          </a:xfrm>
        </p:grpSpPr>
        <p:sp>
          <p:nvSpPr>
            <p:cNvPr id="132" name="직사각형 131"/>
            <p:cNvSpPr/>
            <p:nvPr/>
          </p:nvSpPr>
          <p:spPr>
            <a:xfrm>
              <a:off x="2843808" y="1851670"/>
              <a:ext cx="6300192" cy="792088"/>
            </a:xfrm>
            <a:prstGeom prst="rect">
              <a:avLst/>
            </a:prstGeom>
            <a:solidFill>
              <a:srgbClr val="FEDB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09587" y="1955327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JAVA&amp;ORACLE </a:t>
              </a:r>
              <a:r>
                <a:rPr lang="ko-KR" altLang="en-US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인사프로그램 프로젝트</a:t>
              </a:r>
              <a:endParaRPr lang="ko-KR" altLang="en-US" sz="3200" dirty="0">
                <a:solidFill>
                  <a:srgbClr val="DF2D32"/>
                </a:solidFill>
                <a:latin typeface="a우주소년" pitchFamily="18" charset="-127"/>
                <a:ea typeface="a우주소년" pitchFamily="18" charset="-127"/>
              </a:endParaRPr>
            </a:p>
          </p:txBody>
        </p:sp>
      </p:grpSp>
      <p:cxnSp>
        <p:nvCxnSpPr>
          <p:cNvPr id="124" name="직선 연결선 123"/>
          <p:cNvCxnSpPr/>
          <p:nvPr/>
        </p:nvCxnSpPr>
        <p:spPr>
          <a:xfrm flipH="1" flipV="1">
            <a:off x="7092280" y="4083918"/>
            <a:ext cx="267856" cy="55588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11910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380312" y="2859782"/>
            <a:ext cx="432048" cy="360040"/>
            <a:chOff x="1763688" y="1059582"/>
            <a:chExt cx="864096" cy="792088"/>
          </a:xfrm>
        </p:grpSpPr>
        <p:sp>
          <p:nvSpPr>
            <p:cNvPr id="50" name="타원 4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오뚜기CI-removebg-preview-removebg-preview.png"/>
            <p:cNvPicPr>
              <a:picLocks noChangeAspect="1"/>
            </p:cNvPicPr>
            <p:nvPr/>
          </p:nvPicPr>
          <p:blipFill>
            <a:blip r:embed="rId4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6228184" y="2427734"/>
            <a:ext cx="2915816" cy="342038"/>
          </a:xfrm>
          <a:prstGeom prst="rect">
            <a:avLst/>
          </a:prstGeom>
          <a:solidFill>
            <a:srgbClr val="FEDB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96136" y="2437171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5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조  </a:t>
            </a:r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| 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150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김세영 개인발표자료</a:t>
            </a:r>
            <a:endParaRPr lang="ko-KR" altLang="en-US" sz="1500" dirty="0">
              <a:solidFill>
                <a:srgbClr val="003D91"/>
              </a:solidFill>
              <a:latin typeface="a우주소년" pitchFamily="18" charset="-127"/>
              <a:ea typeface="a우주소년" pitchFamily="18" charset="-127"/>
            </a:endParaRPr>
          </a:p>
        </p:txBody>
      </p:sp>
      <p:cxnSp>
        <p:nvCxnSpPr>
          <p:cNvPr id="140" name="직선 연결선 139"/>
          <p:cNvCxnSpPr>
            <a:stCxn id="149" idx="2"/>
          </p:cNvCxnSpPr>
          <p:nvPr/>
        </p:nvCxnSpPr>
        <p:spPr>
          <a:xfrm flipH="1">
            <a:off x="3779912" y="2535742"/>
            <a:ext cx="1296144" cy="25203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5076056" y="2499742"/>
            <a:ext cx="72000" cy="72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 flipH="1">
            <a:off x="4932040" y="339502"/>
            <a:ext cx="1234688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H="1">
            <a:off x="611560" y="483518"/>
            <a:ext cx="1224136" cy="6120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41" idx="6"/>
          </p:cNvCxnSpPr>
          <p:nvPr/>
        </p:nvCxnSpPr>
        <p:spPr>
          <a:xfrm flipH="1" flipV="1">
            <a:off x="1835696" y="483518"/>
            <a:ext cx="1512160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그림 176" descr="화면_캡처_2022-10-09_154608-removebg-preview.png"/>
          <p:cNvPicPr>
            <a:picLocks noChangeAspect="1"/>
          </p:cNvPicPr>
          <p:nvPr/>
        </p:nvPicPr>
        <p:blipFill>
          <a:blip r:embed="rId5" cstate="print"/>
          <a:srcRect l="18754" r="72590" b="71384"/>
          <a:stretch>
            <a:fillRect/>
          </a:stretch>
        </p:blipFill>
        <p:spPr>
          <a:xfrm rot="416631">
            <a:off x="1652909" y="219490"/>
            <a:ext cx="432048" cy="576064"/>
          </a:xfrm>
          <a:prstGeom prst="rect">
            <a:avLst/>
          </a:prstGeom>
        </p:spPr>
      </p:pic>
      <p:sp>
        <p:nvSpPr>
          <p:cNvPr id="184" name="타원 183"/>
          <p:cNvSpPr/>
          <p:nvPr/>
        </p:nvSpPr>
        <p:spPr>
          <a:xfrm>
            <a:off x="6120184" y="267494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화면_캡처_2022-10-09_154608-removebg-preview.png"/>
          <p:cNvPicPr>
            <a:picLocks noChangeAspect="1"/>
          </p:cNvPicPr>
          <p:nvPr/>
        </p:nvPicPr>
        <p:blipFill>
          <a:blip r:embed="rId5" cstate="print"/>
          <a:srcRect l="78853" t="50000" r="13934" b="28538"/>
          <a:stretch>
            <a:fillRect/>
          </a:stretch>
        </p:blipFill>
        <p:spPr>
          <a:xfrm rot="20689477">
            <a:off x="4694280" y="3259413"/>
            <a:ext cx="360040" cy="432048"/>
          </a:xfrm>
          <a:prstGeom prst="rect">
            <a:avLst/>
          </a:prstGeom>
        </p:spPr>
      </p:pic>
      <p:pic>
        <p:nvPicPr>
          <p:cNvPr id="65" name="그림 64" descr="화면_캡처_2022-10-09_154608-removebg-preview.png"/>
          <p:cNvPicPr>
            <a:picLocks noChangeAspect="1"/>
          </p:cNvPicPr>
          <p:nvPr/>
        </p:nvPicPr>
        <p:blipFill>
          <a:blip r:embed="rId5" cstate="print"/>
          <a:srcRect l="75018" t="7154" r="16326" b="71384"/>
          <a:stretch>
            <a:fillRect/>
          </a:stretch>
        </p:blipFill>
        <p:spPr>
          <a:xfrm>
            <a:off x="3563888" y="2571750"/>
            <a:ext cx="432048" cy="432048"/>
          </a:xfrm>
          <a:prstGeom prst="rect">
            <a:avLst/>
          </a:prstGeom>
        </p:spPr>
      </p:pic>
      <p:pic>
        <p:nvPicPr>
          <p:cNvPr id="63" name="그림 62" descr="화면_캡처_2022-10-09_154608-removebg-preview.png"/>
          <p:cNvPicPr>
            <a:picLocks noChangeAspect="1"/>
          </p:cNvPicPr>
          <p:nvPr/>
        </p:nvPicPr>
        <p:blipFill>
          <a:blip r:embed="rId5" cstate="print"/>
          <a:srcRect r="91837" b="71462"/>
          <a:stretch>
            <a:fillRect/>
          </a:stretch>
        </p:blipFill>
        <p:spPr>
          <a:xfrm rot="2235437">
            <a:off x="383838" y="908273"/>
            <a:ext cx="407447" cy="574479"/>
          </a:xfrm>
          <a:prstGeom prst="rect">
            <a:avLst/>
          </a:prstGeom>
        </p:spPr>
      </p:pic>
      <p:cxnSp>
        <p:nvCxnSpPr>
          <p:cNvPr id="190" name="직선 연결선 189"/>
          <p:cNvCxnSpPr/>
          <p:nvPr/>
        </p:nvCxnSpPr>
        <p:spPr>
          <a:xfrm flipH="1">
            <a:off x="6012160" y="3075806"/>
            <a:ext cx="1512168" cy="432048"/>
          </a:xfrm>
          <a:prstGeom prst="line">
            <a:avLst/>
          </a:prstGeom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008" y="627534"/>
            <a:ext cx="504056" cy="432048"/>
            <a:chOff x="1763688" y="1059581"/>
            <a:chExt cx="864096" cy="792087"/>
          </a:xfrm>
        </p:grpSpPr>
        <p:sp>
          <p:nvSpPr>
            <p:cNvPr id="16" name="타원 15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오뚜기CI-removebg-preview-removebg-preview.png"/>
            <p:cNvPicPr>
              <a:picLocks noChangeAspect="1"/>
            </p:cNvPicPr>
            <p:nvPr/>
          </p:nvPicPr>
          <p:blipFill>
            <a:blip r:embed="rId3" cstate="print"/>
            <a:srcRect l="34969" t="7785" r="35058" b="63671"/>
            <a:stretch>
              <a:fillRect/>
            </a:stretch>
          </p:blipFill>
          <p:spPr>
            <a:xfrm>
              <a:off x="1763688" y="1059581"/>
              <a:ext cx="864096" cy="792087"/>
            </a:xfrm>
            <a:prstGeom prst="rect">
              <a:avLst/>
            </a:prstGeom>
          </p:spPr>
        </p:pic>
      </p:grpSp>
      <p:pic>
        <p:nvPicPr>
          <p:cNvPr id="195" name="그림 194" descr="화면_캡처_2022-10-09_154608-removebg-preview.png"/>
          <p:cNvPicPr>
            <a:picLocks noChangeAspect="1"/>
          </p:cNvPicPr>
          <p:nvPr/>
        </p:nvPicPr>
        <p:blipFill>
          <a:blip r:embed="rId5" cstate="print"/>
          <a:srcRect l="9931" t="24623" r="82856" b="50338"/>
          <a:stretch>
            <a:fillRect/>
          </a:stretch>
        </p:blipFill>
        <p:spPr>
          <a:xfrm>
            <a:off x="7236296" y="4299942"/>
            <a:ext cx="360040" cy="504056"/>
          </a:xfrm>
          <a:prstGeom prst="rect">
            <a:avLst/>
          </a:prstGeom>
        </p:spPr>
      </p:pic>
      <p:pic>
        <p:nvPicPr>
          <p:cNvPr id="73" name="그림 72" descr="화면_캡처_2022-10-09_154608-removebg-preview.png"/>
          <p:cNvPicPr>
            <a:picLocks noChangeAspect="1"/>
          </p:cNvPicPr>
          <p:nvPr/>
        </p:nvPicPr>
        <p:blipFill>
          <a:blip r:embed="rId5" cstate="print"/>
          <a:srcRect l="11541" t="57233" r="79803" b="21305"/>
          <a:stretch>
            <a:fillRect/>
          </a:stretch>
        </p:blipFill>
        <p:spPr>
          <a:xfrm>
            <a:off x="5796136" y="3291830"/>
            <a:ext cx="432048" cy="43204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203848" y="915566"/>
            <a:ext cx="144008" cy="144016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신청 상태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11" y="2066537"/>
            <a:ext cx="5422181" cy="356636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664" y="2507973"/>
            <a:ext cx="6647004" cy="2918510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9512" y="1210405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03" y="2068102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703" y="2504952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111" y="491631"/>
            <a:ext cx="4396755" cy="1437548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자동 퇴사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10405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08" y="1897687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396" y="2415692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73" y="1897687"/>
            <a:ext cx="6408712" cy="3398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406" y="957970"/>
            <a:ext cx="3672408" cy="8434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883" y="2415692"/>
            <a:ext cx="6363444" cy="228462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73" y="1275606"/>
            <a:ext cx="5904136" cy="3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3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복리후생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2" y="4092499"/>
            <a:ext cx="8640960" cy="92635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6276" y="3778434"/>
            <a:ext cx="72008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QL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612" b="45166"/>
          <a:stretch/>
        </p:blipFill>
        <p:spPr>
          <a:xfrm>
            <a:off x="1191273" y="1260884"/>
            <a:ext cx="3740767" cy="2706990"/>
          </a:xfrm>
          <a:prstGeom prst="rect">
            <a:avLst/>
          </a:prstGeom>
          <a:ln w="12700">
            <a:solidFill>
              <a:srgbClr val="003D9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012" y="1260884"/>
            <a:ext cx="3733633" cy="2362969"/>
          </a:xfrm>
          <a:prstGeom prst="rect">
            <a:avLst/>
          </a:prstGeom>
          <a:ln w="12700">
            <a:solidFill>
              <a:srgbClr val="003D9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89772" y="1271823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복리후생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등록하기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89789"/>
            <a:ext cx="5206715" cy="380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61" y="998954"/>
            <a:ext cx="6264696" cy="2528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24" y="3703298"/>
            <a:ext cx="8647877" cy="1440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7784" y="484465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신청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323133"/>
            <a:ext cx="13681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신청조건 설정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424" y="3388867"/>
            <a:ext cx="13681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등록하기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사내교육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70" y="927098"/>
            <a:ext cx="6200101" cy="1347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00" y="3075806"/>
            <a:ext cx="6611471" cy="17281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446" y="2499742"/>
            <a:ext cx="6448425" cy="361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2497501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328893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075806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사내교육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신청하기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77" y="1907245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415273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54" y="2836569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37" y="453040"/>
            <a:ext cx="3600400" cy="13883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27435"/>
          <a:stretch/>
        </p:blipFill>
        <p:spPr>
          <a:xfrm>
            <a:off x="1115616" y="1900984"/>
            <a:ext cx="7560840" cy="6407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667" y="2836569"/>
            <a:ext cx="6264696" cy="213348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04248" y="1878441"/>
            <a:ext cx="1872208" cy="261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56488" y="2348279"/>
            <a:ext cx="1195512" cy="2221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56376" y="1593208"/>
            <a:ext cx="1008112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인원확인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9792" y="2522082"/>
            <a:ext cx="792088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중복확인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4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일정 계획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900144" y="483518"/>
          <a:ext cx="7148049" cy="435272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06773"/>
                <a:gridCol w="125704"/>
                <a:gridCol w="1019262"/>
                <a:gridCol w="1019262"/>
                <a:gridCol w="1019262"/>
                <a:gridCol w="1019262"/>
                <a:gridCol w="1155172"/>
                <a:gridCol w="883352"/>
              </a:tblGrid>
              <a:tr h="3940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9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11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12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13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14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15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711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err="1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팀회의</a:t>
                      </a:r>
                      <a:endParaRPr lang="en-US" altLang="ko-KR" sz="1200" b="1" spc="-150" dirty="0" smtClean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역할분담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일정계획  </a:t>
                      </a:r>
                      <a:r>
                        <a:rPr lang="en-US" altLang="ko-KR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&amp;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요구사항정의서 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업무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Flow Chart / DB</a:t>
                      </a:r>
                      <a:r>
                        <a:rPr lang="ko-KR" altLang="en-US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설계 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ERD</a:t>
                      </a:r>
                      <a:endParaRPr lang="ko-KR" altLang="en-US" sz="1200" b="1" spc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공통부분</a:t>
                      </a:r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endParaRPr lang="en-US" altLang="ko-KR" sz="1200" b="1" spc="-150" baseline="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19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21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22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57357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테이블 생성 및 연동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</a:t>
                      </a:r>
                      <a:endParaRPr lang="ko-KR" altLang="en-US" sz="1400" b="1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endParaRPr lang="ko-KR" altLang="en-US" sz="14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</a:tr>
              <a:tr h="8613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연동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사원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20%</a:t>
                      </a:r>
                      <a:endParaRPr lang="ko-KR" altLang="en-US" sz="1200" b="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 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80%</a:t>
                      </a:r>
                      <a:endParaRPr lang="ko-KR" altLang="en-US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r>
                        <a:rPr lang="ko-KR" altLang="en-US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  <a:endParaRPr lang="en-US" altLang="ko-KR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23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24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25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>
                        <a:alpha val="70000"/>
                      </a:srgbClr>
                    </a:solidFill>
                  </a:tcPr>
                </a:tc>
              </a:tr>
              <a:tr h="4383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연동 클래스 작성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보완 </a:t>
                      </a:r>
                      <a:r>
                        <a:rPr lang="en-US" altLang="ko-KR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 </a:t>
                      </a:r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검토</a:t>
                      </a:r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프로젝트 발표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/>
                    </a:solidFill>
                  </a:tcPr>
                </a:tc>
              </a:tr>
              <a:tr h="6548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 </a:t>
                      </a:r>
                      <a:r>
                        <a:rPr lang="en-US" altLang="ko-KR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80%</a:t>
                      </a:r>
                      <a:endParaRPr lang="ko-KR" altLang="en-US" sz="1200" b="0" spc="-15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 </a:t>
                      </a:r>
                      <a:r>
                        <a:rPr lang="en-US" altLang="ko-KR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spc="-15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차트 4"/>
          <p:cNvGraphicFramePr/>
          <p:nvPr>
            <p:extLst/>
          </p:nvPr>
        </p:nvGraphicFramePr>
        <p:xfrm>
          <a:off x="3484321" y="294523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/>
          <p:nvPr>
            <p:extLst/>
          </p:nvPr>
        </p:nvGraphicFramePr>
        <p:xfrm>
          <a:off x="4528497" y="294523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/>
          <p:nvPr>
            <p:extLst/>
          </p:nvPr>
        </p:nvGraphicFramePr>
        <p:xfrm>
          <a:off x="5560128" y="294523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/>
          <p:nvPr>
            <p:extLst/>
          </p:nvPr>
        </p:nvGraphicFramePr>
        <p:xfrm>
          <a:off x="6568240" y="294523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/>
          <p:nvPr>
            <p:extLst/>
          </p:nvPr>
        </p:nvGraphicFramePr>
        <p:xfrm>
          <a:off x="7720368" y="294523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차트 9"/>
          <p:cNvGraphicFramePr/>
          <p:nvPr>
            <p:extLst/>
          </p:nvPr>
        </p:nvGraphicFramePr>
        <p:xfrm>
          <a:off x="8596889" y="294523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차트 10"/>
          <p:cNvGraphicFramePr/>
          <p:nvPr>
            <p:extLst/>
          </p:nvPr>
        </p:nvGraphicFramePr>
        <p:xfrm>
          <a:off x="3484321" y="438539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차트 11"/>
          <p:cNvGraphicFramePr/>
          <p:nvPr>
            <p:extLst/>
          </p:nvPr>
        </p:nvGraphicFramePr>
        <p:xfrm>
          <a:off x="5500545" y="438539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차트 12"/>
          <p:cNvGraphicFramePr/>
          <p:nvPr>
            <p:extLst/>
          </p:nvPr>
        </p:nvGraphicFramePr>
        <p:xfrm>
          <a:off x="30494" y="2693642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0533" y="280122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일일계획</a:t>
            </a:r>
            <a:r>
              <a:rPr lang="ko-KR" altLang="en-US" sz="1400" dirty="0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400" dirty="0" err="1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달성률</a:t>
            </a:r>
            <a:endParaRPr lang="ko-KR" altLang="en-US" sz="1400" dirty="0">
              <a:solidFill>
                <a:srgbClr val="003D9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aphicFrame>
        <p:nvGraphicFramePr>
          <p:cNvPr id="15" name="차트 14"/>
          <p:cNvGraphicFramePr/>
          <p:nvPr>
            <p:extLst/>
          </p:nvPr>
        </p:nvGraphicFramePr>
        <p:xfrm>
          <a:off x="33229" y="3088441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3459" y="319682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EDB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전체 진행률</a:t>
            </a:r>
            <a:endParaRPr lang="ko-KR" altLang="en-US" sz="1400" dirty="0">
              <a:solidFill>
                <a:srgbClr val="FEDB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aphicFrame>
        <p:nvGraphicFramePr>
          <p:cNvPr id="17" name="차트 16"/>
          <p:cNvGraphicFramePr/>
          <p:nvPr>
            <p:extLst/>
          </p:nvPr>
        </p:nvGraphicFramePr>
        <p:xfrm>
          <a:off x="5212513" y="2955108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8" name="차트 17"/>
          <p:cNvGraphicFramePr/>
          <p:nvPr>
            <p:extLst/>
          </p:nvPr>
        </p:nvGraphicFramePr>
        <p:xfrm>
          <a:off x="7372753" y="2955108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9" name="차트 18"/>
          <p:cNvGraphicFramePr/>
          <p:nvPr>
            <p:extLst/>
          </p:nvPr>
        </p:nvGraphicFramePr>
        <p:xfrm>
          <a:off x="3124281" y="438539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-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진행률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4860E5C-8634-45DF-9199-7FCB4E0BFAFA}"/>
              </a:ext>
            </a:extLst>
          </p:cNvPr>
          <p:cNvSpPr/>
          <p:nvPr/>
        </p:nvSpPr>
        <p:spPr>
          <a:xfrm>
            <a:off x="2195736" y="1789762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860E5C-8634-45DF-9199-7FCB4E0BFAFA}"/>
              </a:ext>
            </a:extLst>
          </p:cNvPr>
          <p:cNvSpPr/>
          <p:nvPr/>
        </p:nvSpPr>
        <p:spPr>
          <a:xfrm>
            <a:off x="6804229" y="1685391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AD68242-94FE-B3CD-52D5-E80A13D7AD5E}"/>
              </a:ext>
            </a:extLst>
          </p:cNvPr>
          <p:cNvSpPr/>
          <p:nvPr/>
        </p:nvSpPr>
        <p:spPr>
          <a:xfrm>
            <a:off x="2195736" y="2365826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5095770-058E-DDBB-F0FF-9D5A34354B91}"/>
              </a:ext>
            </a:extLst>
          </p:cNvPr>
          <p:cNvSpPr/>
          <p:nvPr/>
        </p:nvSpPr>
        <p:spPr>
          <a:xfrm>
            <a:off x="6801400" y="2308887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55913DF-C783-BEEA-398B-3D471B3E3D69}"/>
              </a:ext>
            </a:extLst>
          </p:cNvPr>
          <p:cNvSpPr/>
          <p:nvPr/>
        </p:nvSpPr>
        <p:spPr>
          <a:xfrm>
            <a:off x="2195736" y="2960194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4532801-1DBC-3C3D-55AE-8266F53524D8}"/>
              </a:ext>
            </a:extLst>
          </p:cNvPr>
          <p:cNvSpPr/>
          <p:nvPr/>
        </p:nvSpPr>
        <p:spPr>
          <a:xfrm>
            <a:off x="6801399" y="2847076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2DB0FF4-639E-85F3-96D8-BB12B942137A}"/>
              </a:ext>
            </a:extLst>
          </p:cNvPr>
          <p:cNvSpPr/>
          <p:nvPr/>
        </p:nvSpPr>
        <p:spPr>
          <a:xfrm>
            <a:off x="2195736" y="3557213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E27EF27-FB79-8470-6387-BE4FCC8201BA}"/>
              </a:ext>
            </a:extLst>
          </p:cNvPr>
          <p:cNvSpPr/>
          <p:nvPr/>
        </p:nvSpPr>
        <p:spPr>
          <a:xfrm>
            <a:off x="6801398" y="3464562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FF9B5AE-F5D8-CA40-9891-0CFD94352CF8}"/>
              </a:ext>
            </a:extLst>
          </p:cNvPr>
          <p:cNvSpPr/>
          <p:nvPr/>
        </p:nvSpPr>
        <p:spPr>
          <a:xfrm>
            <a:off x="2195736" y="4154232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7B20820-3417-DC70-B4A4-A09E46BD6618}"/>
              </a:ext>
            </a:extLst>
          </p:cNvPr>
          <p:cNvSpPr/>
          <p:nvPr/>
        </p:nvSpPr>
        <p:spPr>
          <a:xfrm>
            <a:off x="6801398" y="4082048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8">
            <a:extLst>
              <a:ext uri="{FF2B5EF4-FFF2-40B4-BE49-F238E27FC236}">
                <a16:creationId xmlns:a16="http://schemas.microsoft.com/office/drawing/2014/main" xmlns="" id="{4A4CF474-71DA-44AA-96A6-BA13DF6AE7AC}"/>
              </a:ext>
            </a:extLst>
          </p:cNvPr>
          <p:cNvSpPr/>
          <p:nvPr/>
        </p:nvSpPr>
        <p:spPr>
          <a:xfrm>
            <a:off x="944887" y="1738843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인사</a:t>
            </a:r>
          </a:p>
        </p:txBody>
      </p:sp>
      <p:sp>
        <p:nvSpPr>
          <p:cNvPr id="15" name="사각형: 둥근 모서리 19">
            <a:extLst>
              <a:ext uri="{FF2B5EF4-FFF2-40B4-BE49-F238E27FC236}">
                <a16:creationId xmlns:a16="http://schemas.microsoft.com/office/drawing/2014/main" xmlns="" id="{FC4725EF-1A05-1DD7-AB89-9EF2A34A888F}"/>
              </a:ext>
            </a:extLst>
          </p:cNvPr>
          <p:cNvSpPr/>
          <p:nvPr/>
        </p:nvSpPr>
        <p:spPr>
          <a:xfrm>
            <a:off x="944887" y="2314907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</a:t>
            </a:r>
          </a:p>
        </p:txBody>
      </p:sp>
      <p:sp>
        <p:nvSpPr>
          <p:cNvPr id="16" name="사각형: 둥근 모서리 20">
            <a:extLst>
              <a:ext uri="{FF2B5EF4-FFF2-40B4-BE49-F238E27FC236}">
                <a16:creationId xmlns:a16="http://schemas.microsoft.com/office/drawing/2014/main" xmlns="" id="{0A5A8926-2F14-F8D1-41E3-3ABEB678B4D2}"/>
              </a:ext>
            </a:extLst>
          </p:cNvPr>
          <p:cNvSpPr/>
          <p:nvPr/>
        </p:nvSpPr>
        <p:spPr>
          <a:xfrm>
            <a:off x="944887" y="2912060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휴가</a:t>
            </a:r>
          </a:p>
        </p:txBody>
      </p:sp>
      <p:sp>
        <p:nvSpPr>
          <p:cNvPr id="17" name="사각형: 둥근 모서리 21">
            <a:extLst>
              <a:ext uri="{FF2B5EF4-FFF2-40B4-BE49-F238E27FC236}">
                <a16:creationId xmlns:a16="http://schemas.microsoft.com/office/drawing/2014/main" xmlns="" id="{BB7C5F7B-4AAD-1B95-A2C7-E9FF0DA9F4BA}"/>
              </a:ext>
            </a:extLst>
          </p:cNvPr>
          <p:cNvSpPr/>
          <p:nvPr/>
        </p:nvSpPr>
        <p:spPr>
          <a:xfrm>
            <a:off x="944887" y="3509213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복지</a:t>
            </a:r>
          </a:p>
        </p:txBody>
      </p:sp>
      <p:sp>
        <p:nvSpPr>
          <p:cNvPr id="18" name="사각형: 둥근 모서리 24">
            <a:extLst>
              <a:ext uri="{FF2B5EF4-FFF2-40B4-BE49-F238E27FC236}">
                <a16:creationId xmlns:a16="http://schemas.microsoft.com/office/drawing/2014/main" xmlns="" id="{6DD403BA-C41D-3DEB-62E9-0669BD25B68C}"/>
              </a:ext>
            </a:extLst>
          </p:cNvPr>
          <p:cNvSpPr/>
          <p:nvPr/>
        </p:nvSpPr>
        <p:spPr>
          <a:xfrm>
            <a:off x="944887" y="4106366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A7605F-2A7C-A259-3036-37D3D8105916}"/>
              </a:ext>
            </a:extLst>
          </p:cNvPr>
          <p:cNvSpPr/>
          <p:nvPr/>
        </p:nvSpPr>
        <p:spPr>
          <a:xfrm>
            <a:off x="2217424" y="4803701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 smtClean="0">
                <a:solidFill>
                  <a:schemeClr val="tx1"/>
                </a:solidFill>
              </a:rPr>
              <a:t>100</a:t>
            </a:r>
            <a:r>
              <a:rPr lang="en-US" altLang="ko-KR" sz="900" dirty="0" smtClean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B454EF7-F26B-AC5E-9A7B-248436289A73}"/>
              </a:ext>
            </a:extLst>
          </p:cNvPr>
          <p:cNvSpPr/>
          <p:nvPr/>
        </p:nvSpPr>
        <p:spPr>
          <a:xfrm>
            <a:off x="6801397" y="4711050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9">
            <a:extLst>
              <a:ext uri="{FF2B5EF4-FFF2-40B4-BE49-F238E27FC236}">
                <a16:creationId xmlns:a16="http://schemas.microsoft.com/office/drawing/2014/main" xmlns="" id="{F2824901-7A54-B5FA-69B7-3A6A44A3F76C}"/>
              </a:ext>
            </a:extLst>
          </p:cNvPr>
          <p:cNvSpPr/>
          <p:nvPr/>
        </p:nvSpPr>
        <p:spPr>
          <a:xfrm>
            <a:off x="944887" y="4755835"/>
            <a:ext cx="893926" cy="281837"/>
          </a:xfrm>
          <a:prstGeom prst="roundRect">
            <a:avLst>
              <a:gd name="adj" fmla="val 10689"/>
            </a:avLst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인사관리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042348A-ADA5-9249-8483-4913C5C27B99}"/>
              </a:ext>
            </a:extLst>
          </p:cNvPr>
          <p:cNvSpPr/>
          <p:nvPr/>
        </p:nvSpPr>
        <p:spPr>
          <a:xfrm>
            <a:off x="2195736" y="1257683"/>
            <a:ext cx="4653807" cy="180000"/>
          </a:xfrm>
          <a:prstGeom prst="rect">
            <a:avLst/>
          </a:prstGeom>
          <a:solidFill>
            <a:schemeClr val="accent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 smtClean="0">
                <a:solidFill>
                  <a:schemeClr val="tx1"/>
                </a:solidFill>
              </a:rPr>
              <a:t>100</a:t>
            </a:r>
            <a:r>
              <a:rPr lang="en-US" altLang="ko-KR" sz="900" dirty="0" smtClean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FAF1748-056C-98A3-13AF-ADBF272B4436}"/>
              </a:ext>
            </a:extLst>
          </p:cNvPr>
          <p:cNvSpPr/>
          <p:nvPr/>
        </p:nvSpPr>
        <p:spPr>
          <a:xfrm>
            <a:off x="6796691" y="1166484"/>
            <a:ext cx="69833" cy="36530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33">
            <a:extLst>
              <a:ext uri="{FF2B5EF4-FFF2-40B4-BE49-F238E27FC236}">
                <a16:creationId xmlns:a16="http://schemas.microsoft.com/office/drawing/2014/main" xmlns="" id="{98C6E6D8-F0B1-4E61-A843-732ED0BEF402}"/>
              </a:ext>
            </a:extLst>
          </p:cNvPr>
          <p:cNvSpPr/>
          <p:nvPr/>
        </p:nvSpPr>
        <p:spPr>
          <a:xfrm>
            <a:off x="944887" y="1206764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전체진행</a:t>
            </a:r>
          </a:p>
        </p:txBody>
      </p:sp>
      <p:sp>
        <p:nvSpPr>
          <p:cNvPr id="25" name="사각형: 둥근 모서리 33">
            <a:extLst>
              <a:ext uri="{FF2B5EF4-FFF2-40B4-BE49-F238E27FC236}">
                <a16:creationId xmlns:a16="http://schemas.microsoft.com/office/drawing/2014/main" xmlns="" id="{98C6E6D8-F0B1-4E61-A843-732ED0BEF402}"/>
              </a:ext>
            </a:extLst>
          </p:cNvPr>
          <p:cNvSpPr/>
          <p:nvPr/>
        </p:nvSpPr>
        <p:spPr>
          <a:xfrm>
            <a:off x="7092280" y="1206764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우선순위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8175" y="16842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1</a:t>
            </a:r>
            <a:r>
              <a:rPr lang="ko-KR" altLang="en-US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번</a:t>
            </a:r>
            <a:endParaRPr lang="ko-KR" altLang="en-US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8175" y="466834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6</a:t>
            </a:r>
            <a:r>
              <a:rPr lang="ko-KR" altLang="en-US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번</a:t>
            </a:r>
            <a:endParaRPr lang="ko-KR" altLang="en-US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1575" y="371271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4,5</a:t>
            </a:r>
            <a:r>
              <a:rPr lang="ko-KR" altLang="en-US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번</a:t>
            </a:r>
            <a:endParaRPr lang="ko-KR" altLang="en-US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8175" y="286316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2</a:t>
            </a:r>
            <a:r>
              <a:rPr lang="ko-KR" altLang="en-US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번</a:t>
            </a:r>
            <a:endParaRPr lang="ko-KR" altLang="en-US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58557" y="227730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3</a:t>
            </a:r>
            <a:r>
              <a:rPr lang="ko-KR" altLang="en-US" dirty="0" smtClean="0">
                <a:latin typeface="a시월구일3" panose="02020600000000000000" pitchFamily="18" charset="-127"/>
                <a:ea typeface="a시월구일3" panose="02020600000000000000" pitchFamily="18" charset="-127"/>
              </a:rPr>
              <a:t>번</a:t>
            </a:r>
            <a:endParaRPr lang="ko-KR" altLang="en-US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916" t="1427"/>
          <a:stretch/>
        </p:blipFill>
        <p:spPr>
          <a:xfrm>
            <a:off x="2123728" y="415273"/>
            <a:ext cx="5614353" cy="47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퇴사정보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퇴사정보 </a:t>
            </a:r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7778"/>
          <a:stretch/>
        </p:blipFill>
        <p:spPr>
          <a:xfrm>
            <a:off x="2051720" y="771550"/>
            <a:ext cx="4158049" cy="2593872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50716"/>
          <a:stretch/>
        </p:blipFill>
        <p:spPr>
          <a:xfrm>
            <a:off x="6300192" y="771550"/>
            <a:ext cx="2474769" cy="2592288"/>
          </a:xfrm>
          <a:prstGeom prst="rect">
            <a:avLst/>
          </a:prstGeom>
          <a:ln w="12700">
            <a:solidFill>
              <a:srgbClr val="00257B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3718551"/>
            <a:ext cx="6696744" cy="11931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89864" y="4194919"/>
            <a:ext cx="5277568" cy="679953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5577" y="3723878"/>
            <a:ext cx="57670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577" y="1347614"/>
            <a:ext cx="936104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2562" b="7768"/>
          <a:stretch/>
        </p:blipFill>
        <p:spPr>
          <a:xfrm>
            <a:off x="2081618" y="915566"/>
            <a:ext cx="5730741" cy="424847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86964" y="1423546"/>
            <a:ext cx="5569412" cy="919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1084992"/>
            <a:ext cx="4608512" cy="169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194504"/>
            <a:ext cx="23397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904543"/>
            <a:ext cx="22717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값으로 검색할지 선택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퇴사정보 검색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687" r="2830" b="-1"/>
          <a:stretch/>
        </p:blipFill>
        <p:spPr>
          <a:xfrm>
            <a:off x="1907704" y="696836"/>
            <a:ext cx="5247760" cy="2132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833425" y="398079"/>
            <a:ext cx="237597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검색메소드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 조건 입력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155925"/>
            <a:ext cx="3960862" cy="926331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197884"/>
            <a:ext cx="6156176" cy="927829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0" y="2829118"/>
            <a:ext cx="432048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1600" dirty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검색조건이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선택되면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 변경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75606"/>
            <a:ext cx="6664017" cy="354587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7749" y="3939902"/>
            <a:ext cx="23397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29934" y="4291830"/>
            <a:ext cx="6352313" cy="531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693</Words>
  <Application>Microsoft Office PowerPoint</Application>
  <PresentationFormat>화면 슬라이드 쇼(16:9)</PresentationFormat>
  <Paragraphs>194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a시월구일1</vt:lpstr>
      <vt:lpstr>a시월구일3</vt:lpstr>
      <vt:lpstr>a아시아헤드1</vt:lpstr>
      <vt:lpstr>a우주소년</vt:lpstr>
      <vt:lpstr>맑은 고딕</vt:lpstr>
      <vt:lpstr>Arial</vt:lpstr>
      <vt:lpstr>Office 테마</vt:lpstr>
      <vt:lpstr>PowerPoint 프레젠테이션</vt:lpstr>
      <vt:lpstr>소개</vt:lpstr>
      <vt:lpstr>소개</vt:lpstr>
      <vt:lpstr>DB설계</vt:lpstr>
      <vt:lpstr>퇴사정보</vt:lpstr>
      <vt:lpstr>퇴사 정보</vt:lpstr>
      <vt:lpstr>퇴사 정보</vt:lpstr>
      <vt:lpstr>퇴사 정보</vt:lpstr>
      <vt:lpstr>퇴사 정보</vt:lpstr>
      <vt:lpstr>퇴사 정보</vt:lpstr>
      <vt:lpstr>퇴사 정보</vt:lpstr>
      <vt:lpstr>복지 / 교육</vt:lpstr>
      <vt:lpstr>복지/교육</vt:lpstr>
      <vt:lpstr>복리후생</vt:lpstr>
      <vt:lpstr>복리후생</vt:lpstr>
      <vt:lpstr>사내교육</vt:lpstr>
      <vt:lpstr>사내교육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Windows 사용자</cp:lastModifiedBy>
  <cp:revision>219</cp:revision>
  <cp:lastPrinted>2022-10-27T21:51:30Z</cp:lastPrinted>
  <dcterms:created xsi:type="dcterms:W3CDTF">2022-10-08T07:01:47Z</dcterms:created>
  <dcterms:modified xsi:type="dcterms:W3CDTF">2022-10-27T21:52:29Z</dcterms:modified>
</cp:coreProperties>
</file>