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439" r:id="rId5"/>
    <p:sldId id="353" r:id="rId6"/>
    <p:sldId id="402" r:id="rId7"/>
    <p:sldId id="401" r:id="rId8"/>
    <p:sldId id="408" r:id="rId9"/>
    <p:sldId id="403" r:id="rId10"/>
    <p:sldId id="404" r:id="rId11"/>
    <p:sldId id="405" r:id="rId12"/>
    <p:sldId id="437" r:id="rId13"/>
    <p:sldId id="438" r:id="rId14"/>
    <p:sldId id="413" r:id="rId15"/>
    <p:sldId id="414" r:id="rId16"/>
    <p:sldId id="415" r:id="rId17"/>
    <p:sldId id="409" r:id="rId18"/>
    <p:sldId id="410" r:id="rId19"/>
    <p:sldId id="407" r:id="rId20"/>
    <p:sldId id="416" r:id="rId21"/>
    <p:sldId id="417" r:id="rId22"/>
    <p:sldId id="418" r:id="rId23"/>
    <p:sldId id="419" r:id="rId24"/>
    <p:sldId id="420" r:id="rId25"/>
    <p:sldId id="421" r:id="rId26"/>
    <p:sldId id="426" r:id="rId27"/>
    <p:sldId id="422" r:id="rId28"/>
    <p:sldId id="423" r:id="rId29"/>
    <p:sldId id="424" r:id="rId30"/>
    <p:sldId id="427" r:id="rId31"/>
    <p:sldId id="428" r:id="rId32"/>
    <p:sldId id="425" r:id="rId33"/>
    <p:sldId id="429" r:id="rId34"/>
    <p:sldId id="431" r:id="rId35"/>
    <p:sldId id="432" r:id="rId36"/>
    <p:sldId id="433" r:id="rId37"/>
    <p:sldId id="434" r:id="rId38"/>
    <p:sldId id="435" r:id="rId39"/>
    <p:sldId id="436" r:id="rId40"/>
    <p:sldId id="349" r:id="rId41"/>
    <p:sldId id="398" r:id="rId42"/>
    <p:sldId id="400" r:id="rId43"/>
    <p:sldId id="39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39"/>
          </p14:sldIdLst>
        </p14:section>
        <p14:section name="Comparison Operators" id="{BC4A3995-4CED-4320-A673-95328C9C809D}">
          <p14:sldIdLst>
            <p14:sldId id="353"/>
            <p14:sldId id="402"/>
            <p14:sldId id="401"/>
          </p14:sldIdLst>
        </p14:section>
        <p14:section name="The if-else Statements" id="{5E0C1F41-426A-41DC-A72D-3BEAA22B91F1}">
          <p14:sldIdLst>
            <p14:sldId id="408"/>
            <p14:sldId id="403"/>
            <p14:sldId id="404"/>
            <p14:sldId id="405"/>
            <p14:sldId id="437"/>
            <p14:sldId id="438"/>
          </p14:sldIdLst>
        </p14:section>
        <p14:section name="The switch-case Statements" id="{25B097D4-EAB6-4975-83DE-916CF240CD46}">
          <p14:sldIdLst>
            <p14:sldId id="413"/>
            <p14:sldId id="414"/>
            <p14:sldId id="415"/>
          </p14:sldIdLst>
        </p14:section>
        <p14:section name="Logical Operators" id="{39FFD2A6-3ECC-4BB6-A336-3C8A35F76299}">
          <p14:sldIdLst>
            <p14:sldId id="409"/>
            <p14:sldId id="410"/>
            <p14:sldId id="407"/>
            <p14:sldId id="416"/>
            <p14:sldId id="417"/>
            <p14:sldId id="418"/>
            <p14:sldId id="419"/>
          </p14:sldIdLst>
        </p14:section>
        <p14:section name="Loops" id="{6ADBDF73-E1E3-4218-B366-C659BA784C50}">
          <p14:sldIdLst>
            <p14:sldId id="420"/>
            <p14:sldId id="421"/>
          </p14:sldIdLst>
        </p14:section>
        <p14:section name="For-loops" id="{E7D500E3-B74C-488F-83EF-852A3F797F4F}">
          <p14:sldIdLst>
            <p14:sldId id="426"/>
            <p14:sldId id="422"/>
            <p14:sldId id="423"/>
            <p14:sldId id="424"/>
            <p14:sldId id="427"/>
          </p14:sldIdLst>
        </p14:section>
        <p14:section name="While loops" id="{A404AE21-088C-4394-829B-4831DB3819CE}">
          <p14:sldIdLst>
            <p14:sldId id="428"/>
            <p14:sldId id="425"/>
            <p14:sldId id="429"/>
          </p14:sldIdLst>
        </p14:section>
        <p14:section name="Do While Loop" id="{3A9B19E3-B505-468B-8C3D-AF6A81B54F3D}">
          <p14:sldIdLst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Conclusion" id="{10E03AB1-9AA8-4E86-9A64-D741901E50A2}">
          <p14:sldIdLst>
            <p14:sldId id="349"/>
            <p14:sldId id="39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40F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3" d="100"/>
          <a:sy n="83" d="100"/>
        </p:scale>
        <p:origin x="365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8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1611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1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0680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7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3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491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840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918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451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3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908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fragistics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8212" y="609600"/>
            <a:ext cx="9281899" cy="1171552"/>
          </a:xfrm>
        </p:spPr>
        <p:txBody>
          <a:bodyPr>
            <a:normAutofit/>
          </a:bodyPr>
          <a:lstStyle/>
          <a:p>
            <a:r>
              <a:rPr lang="en-US" sz="4400" dirty="0"/>
              <a:t>C#: Conditional Statements and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828800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Implementing Control-Flow Logic, Conditions and Loops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66424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136323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582927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24089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7371" y="3873973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111902" y="3711402"/>
            <a:ext cx="161935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Conditions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Loops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078" y="4123458"/>
            <a:ext cx="1704654" cy="1719224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78" y="3980256"/>
            <a:ext cx="2423134" cy="2210417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43865" y="3590512"/>
            <a:ext cx="135386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90431" y="3562928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0932" y="3569388"/>
            <a:ext cx="1316479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43865" y="5021999"/>
            <a:ext cx="135399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90431" y="4994415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20932" y="5000875"/>
            <a:ext cx="1316480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61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151121"/>
            <a:ext cx="10287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7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138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Switch-Case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675600"/>
            <a:ext cx="9832319" cy="719034"/>
          </a:xfrm>
        </p:spPr>
        <p:txBody>
          <a:bodyPr/>
          <a:lstStyle/>
          <a:p>
            <a:r>
              <a:rPr lang="en-US" dirty="0"/>
              <a:t>Simplified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20223" y="14682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967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Works as sequence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3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Example: read input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300" dirty="0"/>
              <a:t> and print its corresponding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z="3300" dirty="0"/>
              <a:t>: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8411" y="2456872"/>
            <a:ext cx="1037760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month = int.Parse(Console.ReadLine());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(month)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Console.WriteLine("January");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Console.WriteLine("February");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other cases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12: Console.WriteLine("December");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4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18857" y="1006034"/>
            <a:ext cx="11804822" cy="170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sz="3200" dirty="0"/>
              <a:t> -&gt; England, USA;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Spanish</a:t>
            </a:r>
            <a:r>
              <a:rPr lang="en-US" sz="3200" dirty="0"/>
              <a:t> -&gt; Spain, Argentina, Mexico;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3200" dirty="0"/>
              <a:t> -&gt; unknown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94368" y="2246744"/>
            <a:ext cx="10453800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(country)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"England": Console.WriteLine("English");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"Spain":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"Argentina":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"Mexico": Console.WriteLine("Spanish");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03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5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9" y="1385335"/>
            <a:ext cx="7894847" cy="305063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6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5161"/>
              </p:ext>
            </p:extLst>
          </p:nvPr>
        </p:nvGraphicFramePr>
        <p:xfrm>
          <a:off x="989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74625"/>
              </p:ext>
            </p:extLst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74575" y="5258360"/>
            <a:ext cx="766769" cy="908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16649" y="5257800"/>
            <a:ext cx="1266442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14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3266" y="990600"/>
            <a:ext cx="11804822" cy="5534402"/>
          </a:xfrm>
        </p:spPr>
        <p:txBody>
          <a:bodyPr>
            <a:noAutofit/>
          </a:bodyPr>
          <a:lstStyle/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Comparison Operators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Conditional Statements in C#</a:t>
            </a:r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/>
              <a:t>-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Statements</a:t>
            </a:r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dirty="0"/>
              <a:t> Statement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Logical Operators</a:t>
            </a:r>
            <a:endParaRPr lang="bg-BG" sz="3200" dirty="0"/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Loops in C#</a:t>
            </a:r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...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Loops</a:t>
            </a:r>
            <a:endParaRPr lang="en-US" sz="2800" b="1" dirty="0"/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/>
              <a:t> </a:t>
            </a:r>
            <a:r>
              <a:rPr lang="en-US" sz="2800" dirty="0"/>
              <a:t>Loops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55" y="1638368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94" y="4114800"/>
            <a:ext cx="1408805" cy="142084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94" y="1297575"/>
            <a:ext cx="1655033" cy="1607609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3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(4)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0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4787717"/>
            <a:ext cx="10515600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6613" y="5636344"/>
            <a:ext cx="10515600" cy="719034"/>
          </a:xfrm>
        </p:spPr>
        <p:txBody>
          <a:bodyPr/>
          <a:lstStyle/>
          <a:p>
            <a:r>
              <a:rPr lang="en-US" dirty="0"/>
              <a:t>Repeating a Piece of Code Multiple Times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92" y="1408544"/>
            <a:ext cx="2998735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3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control statement that repeats 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while a given condition returns true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of the above </a:t>
            </a:r>
            <a:r>
              <a:rPr lang="en-US" dirty="0"/>
              <a:t>types of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375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For-Loops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15560"/>
            <a:ext cx="9832319" cy="688256"/>
          </a:xfrm>
        </p:spPr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64774" y="1093806"/>
            <a:ext cx="4659276" cy="3801328"/>
            <a:chOff x="3764775" y="1056862"/>
            <a:chExt cx="4659276" cy="3801328"/>
          </a:xfrm>
        </p:grpSpPr>
        <p:pic>
          <p:nvPicPr>
            <p:cNvPr id="7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15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4812" y="41946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3200400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1224" y="5511266"/>
            <a:ext cx="3276600" cy="971655"/>
          </a:xfrm>
          <a:prstGeom prst="wedgeRoundRectCallout">
            <a:avLst>
              <a:gd name="adj1" fmla="val -41331"/>
              <a:gd name="adj2" fmla="val -1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6556" y="21047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5664" y="21047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48730" y="36023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4612" y="5142344"/>
            <a:ext cx="2514600" cy="1042395"/>
          </a:xfrm>
          <a:prstGeom prst="wedgeRoundRectCallout">
            <a:avLst>
              <a:gd name="adj1" fmla="val -67610"/>
              <a:gd name="adj2" fmla="val -60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54285" y="23030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190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1847924"/>
            <a:ext cx="10363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629400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54" y="4841272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276668" y="5209731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055812" y="4617314"/>
            <a:ext cx="2660901" cy="538732"/>
          </a:xfrm>
          <a:prstGeom prst="wedgeRoundRectCallout">
            <a:avLst>
              <a:gd name="adj1" fmla="val -77907"/>
              <a:gd name="adj2" fmla="val 3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67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86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1234619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67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5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While-Loops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67960"/>
            <a:ext cx="9832319" cy="688256"/>
          </a:xfrm>
        </p:spPr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1892" y="417944"/>
            <a:ext cx="3171045" cy="4229258"/>
            <a:chOff x="5209367" y="381000"/>
            <a:chExt cx="3171045" cy="4229258"/>
          </a:xfrm>
        </p:grpSpPr>
        <p:sp>
          <p:nvSpPr>
            <p:cNvPr id="11" name="Rectangle 10"/>
            <p:cNvSpPr/>
            <p:nvPr/>
          </p:nvSpPr>
          <p:spPr>
            <a:xfrm>
              <a:off x="5209367" y="31908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52367" y="3810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5209367" y="9610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352367" y="22860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53979" y="14882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6799" y="33982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411" y="25146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952" y="12201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cxnSp>
          <p:nvCxnSpPr>
            <p:cNvPr id="10" name="Elbow Connector 23"/>
            <p:cNvCxnSpPr/>
            <p:nvPr/>
          </p:nvCxnSpPr>
          <p:spPr>
            <a:xfrm rot="16200000" flipH="1">
              <a:off x="6457781" y="26876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"/>
            <p:cNvCxnSpPr/>
            <p:nvPr/>
          </p:nvCxnSpPr>
          <p:spPr>
            <a:xfrm rot="5400000" flipH="1">
              <a:off x="4599767" y="23651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15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Executes commands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condition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true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67830"/>
            <a:ext cx="10363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10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3522276"/>
            <a:ext cx="2211204" cy="712442"/>
          </a:xfrm>
          <a:prstGeom prst="wedgeRoundRectCallout">
            <a:avLst>
              <a:gd name="adj1" fmla="val -91162"/>
              <a:gd name="adj2" fmla="val 84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788709" y="2780125"/>
            <a:ext cx="1828800" cy="695444"/>
          </a:xfrm>
          <a:prstGeom prst="wedgeRoundRectCallout">
            <a:avLst>
              <a:gd name="adj1" fmla="val -81415"/>
              <a:gd name="adj2" fmla="val 73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36363" y="2095108"/>
            <a:ext cx="2116206" cy="703660"/>
          </a:xfrm>
          <a:prstGeom prst="wedgeRoundRectCallout">
            <a:avLst>
              <a:gd name="adj1" fmla="val 25825"/>
              <a:gd name="adj2" fmla="val 103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4109" y="4690549"/>
            <a:ext cx="4343400" cy="10668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454" y="5416984"/>
            <a:ext cx="3729855" cy="686832"/>
          </a:xfrm>
          <a:prstGeom prst="wedgeRoundRectCallout">
            <a:avLst>
              <a:gd name="adj1" fmla="val -66323"/>
              <a:gd name="adj2" fmla="val -391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965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3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029856"/>
            <a:ext cx="11585578" cy="69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 table holding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 times * number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1034" y="1838787"/>
            <a:ext cx="10823578" cy="4253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(times &lt;= 10)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5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37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Do…While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23115"/>
            <a:ext cx="10815551" cy="719034"/>
          </a:xfrm>
        </p:spPr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2468" y="575424"/>
            <a:ext cx="4134550" cy="4013708"/>
            <a:chOff x="4093462" y="609600"/>
            <a:chExt cx="4134550" cy="401370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018212" y="6096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875212" y="3034134"/>
              <a:ext cx="2286000" cy="1589174"/>
              <a:chOff x="4875212" y="3186534"/>
              <a:chExt cx="2286000" cy="1589174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4875212" y="3186534"/>
                <a:ext cx="2286000" cy="15891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9586" y="369422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5212" y="1219200"/>
              <a:ext cx="2286000" cy="926910"/>
              <a:chOff x="2586252" y="1101100"/>
              <a:chExt cx="2286000" cy="9269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86252" y="1101100"/>
                <a:ext cx="2286000" cy="92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21857" y="1309897"/>
                <a:ext cx="1814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commands</a:t>
                </a:r>
              </a:p>
            </p:txBody>
          </p:sp>
        </p:grpSp>
        <p:cxnSp>
          <p:nvCxnSpPr>
            <p:cNvPr id="35" name="Elbow Connector 17"/>
            <p:cNvCxnSpPr>
              <a:endCxn id="33" idx="1"/>
            </p:cNvCxnSpPr>
            <p:nvPr/>
          </p:nvCxnSpPr>
          <p:spPr>
            <a:xfrm rot="16200000" flipV="1">
              <a:off x="3950677" y="2607191"/>
              <a:ext cx="2158041" cy="308969"/>
            </a:xfrm>
            <a:prstGeom prst="bentConnector4">
              <a:avLst>
                <a:gd name="adj1" fmla="val 52"/>
                <a:gd name="adj2" fmla="val 394847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54606" y="330907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3462" y="330907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cxnSp>
          <p:nvCxnSpPr>
            <p:cNvPr id="38" name="Elbow Connector 23"/>
            <p:cNvCxnSpPr/>
            <p:nvPr/>
          </p:nvCxnSpPr>
          <p:spPr>
            <a:xfrm>
              <a:off x="7008812" y="3828721"/>
              <a:ext cx="1219200" cy="585956"/>
            </a:xfrm>
            <a:prstGeom prst="bentConnector3">
              <a:avLst>
                <a:gd name="adj1" fmla="val 1003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477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556" y="2371609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95304" y="3334718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94158" y="5668356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15525" y="2094344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230" y="3780321"/>
            <a:ext cx="4265857" cy="99059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39853" y="4393588"/>
            <a:ext cx="3728663" cy="660919"/>
          </a:xfrm>
          <a:prstGeom prst="wedgeRoundRectCallout">
            <a:avLst>
              <a:gd name="adj1" fmla="val -72918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17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9634" y="2426522"/>
            <a:ext cx="10366378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Number. The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990600"/>
            <a:ext cx="11804822" cy="5730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 exits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innermost</a:t>
            </a:r>
            <a:r>
              <a:rPr lang="en-US" sz="3200" dirty="0"/>
              <a:t> loop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Take as an input</a:t>
            </a:r>
            <a:r>
              <a:rPr lang="bg-BG" sz="3200" dirty="0"/>
              <a:t>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 number </a:t>
            </a:r>
            <a:r>
              <a:rPr lang="en-US" sz="3200" dirty="0"/>
              <a:t>and print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absolute value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the number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, print 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Please write an odd number.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2915935"/>
            <a:ext cx="106680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Math.Abs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% 2 == 1)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 an error message and read another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665084" y="4255477"/>
            <a:ext cx="3619927" cy="593615"/>
          </a:xfrm>
          <a:prstGeom prst="wedgeRoundRectCallout">
            <a:avLst>
              <a:gd name="adj1" fmla="val -101517"/>
              <a:gd name="adj2" fmla="val 37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exits the loop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5" name="Arrow: U-Turn 34"/>
          <p:cNvSpPr/>
          <p:nvPr/>
        </p:nvSpPr>
        <p:spPr>
          <a:xfrm rot="5400000" flipV="1">
            <a:off x="124562" y="4797237"/>
            <a:ext cx="1445547" cy="1225870"/>
          </a:xfrm>
          <a:prstGeom prst="uturnArrow">
            <a:avLst>
              <a:gd name="adj1" fmla="val 11364"/>
              <a:gd name="adj2" fmla="val 14798"/>
              <a:gd name="adj3" fmla="val 17834"/>
              <a:gd name="adj4" fmla="val 43750"/>
              <a:gd name="adj5" fmla="val 38370"/>
            </a:avLst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9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35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3" y="4077067"/>
            <a:ext cx="480054" cy="5404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0012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4621" y="4077068"/>
            <a:ext cx="3272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75412" y="407706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93796" y="4077066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718301" y="4173559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3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99940" y="3380743"/>
            <a:ext cx="2667000" cy="685389"/>
          </a:xfrm>
          <a:prstGeom prst="wedgeRoundRectCallout">
            <a:avLst>
              <a:gd name="adj1" fmla="val -77235"/>
              <a:gd name="adj2" fmla="val 4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9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494800" cy="557035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If-statements</a:t>
            </a:r>
            <a:r>
              <a:rPr lang="en-US" sz="3200" dirty="0"/>
              <a:t> in C# are like in Java, JS, C++, …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200" dirty="0"/>
              <a:t> in C# are like in Java, JS, C++, 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bracket</a:t>
            </a:r>
            <a:r>
              <a:rPr lang="en-US" sz="3200" dirty="0"/>
              <a:t> in C# is stays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30000"/>
              </a:lnSpc>
            </a:pPr>
            <a:r>
              <a:rPr lang="en-US" sz="3200" dirty="0"/>
              <a:t>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exits</a:t>
            </a:r>
            <a:r>
              <a:rPr lang="en-US" sz="3200" dirty="0"/>
              <a:t> the innermost loop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are runtime errors</a:t>
            </a:r>
          </a:p>
          <a:p>
            <a:pPr lvl="1">
              <a:lnSpc>
                <a:spcPct val="13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000" dirty="0"/>
              <a:t> statement catches exceptions and executes custom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46" y="1977910"/>
            <a:ext cx="3577656" cy="26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42" y="4218885"/>
            <a:ext cx="1136576" cy="114629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56" y="5014850"/>
            <a:ext cx="1268726" cy="115735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33258" y="1034973"/>
            <a:ext cx="8722309" cy="4307387"/>
          </a:xfrm>
          <a:prstGeom prst="roundRect">
            <a:avLst>
              <a:gd name="adj" fmla="val 38546"/>
            </a:avLst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5473517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Comparison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35" y="2079709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C#: Conditional Statements and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0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7520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7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1026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2870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50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30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3713820"/>
            <a:ext cx="10972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94952" y="4535133"/>
            <a:ext cx="4204860" cy="1198339"/>
          </a:xfrm>
          <a:prstGeom prst="wedgeRoundRectCallout">
            <a:avLst>
              <a:gd name="adj1" fmla="val -189895"/>
              <a:gd name="adj2" fmla="val -151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49323" y="2886685"/>
            <a:ext cx="10287000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07684" y="4343400"/>
            <a:ext cx="5867400" cy="671149"/>
          </a:xfrm>
          <a:prstGeom prst="wedgeRoundRectCallout">
            <a:avLst>
              <a:gd name="adj1" fmla="val -61024"/>
              <a:gd name="adj2" fmla="val 1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1235</TotalTime>
  <Words>2874</Words>
  <Application>Microsoft Office PowerPoint</Application>
  <PresentationFormat>Custom</PresentationFormat>
  <Paragraphs>525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C#: Conditional Statements and Loops</vt:lpstr>
      <vt:lpstr>Table of Contents</vt:lpstr>
      <vt:lpstr>Have a Question?</vt:lpstr>
      <vt:lpstr>Comparison Operators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The Switch-Case Statement</vt:lpstr>
      <vt:lpstr>The switch-case Statement</vt:lpstr>
      <vt:lpstr>Problem: Foreign Languages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Solution: Theatre Promotion (4)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While-Loops</vt:lpstr>
      <vt:lpstr>While Loops</vt:lpstr>
      <vt:lpstr>Problem: Multiplication Table</vt:lpstr>
      <vt:lpstr>Do…While Loop</vt:lpstr>
      <vt:lpstr>Do ... While Loop</vt:lpstr>
      <vt:lpstr>Problem: Multiplication Table 2.0</vt:lpstr>
      <vt:lpstr>Problem: Odd Number. The break Keyword</vt:lpstr>
      <vt:lpstr>Handling Errors with Try-Catch</vt:lpstr>
      <vt:lpstr>Solution: Number Checker</vt:lpstr>
      <vt:lpstr>Summary</vt:lpstr>
      <vt:lpstr>C#: Conditional Statements and Loops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Conditonal Statements and Loops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Svetlin Nakov</cp:lastModifiedBy>
  <cp:revision>255</cp:revision>
  <dcterms:created xsi:type="dcterms:W3CDTF">2014-01-02T17:00:34Z</dcterms:created>
  <dcterms:modified xsi:type="dcterms:W3CDTF">2017-05-23T20:04:27Z</dcterms:modified>
  <cp:category>programming;computer programming;software development, programmin 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