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394" r:id="rId3"/>
    <p:sldId id="395" r:id="rId4"/>
    <p:sldId id="598" r:id="rId5"/>
    <p:sldId id="578" r:id="rId6"/>
    <p:sldId id="544" r:id="rId7"/>
    <p:sldId id="584" r:id="rId8"/>
    <p:sldId id="602" r:id="rId9"/>
    <p:sldId id="580" r:id="rId10"/>
    <p:sldId id="581" r:id="rId11"/>
    <p:sldId id="583" r:id="rId12"/>
    <p:sldId id="545" r:id="rId13"/>
    <p:sldId id="532" r:id="rId14"/>
    <p:sldId id="571" r:id="rId15"/>
    <p:sldId id="582" r:id="rId16"/>
    <p:sldId id="546" r:id="rId17"/>
    <p:sldId id="569" r:id="rId18"/>
    <p:sldId id="570" r:id="rId19"/>
    <p:sldId id="585" r:id="rId20"/>
    <p:sldId id="455" r:id="rId21"/>
    <p:sldId id="589" r:id="rId22"/>
    <p:sldId id="586" r:id="rId23"/>
    <p:sldId id="587" r:id="rId24"/>
    <p:sldId id="590" r:id="rId25"/>
    <p:sldId id="604" r:id="rId26"/>
    <p:sldId id="592" r:id="rId27"/>
    <p:sldId id="593" r:id="rId28"/>
    <p:sldId id="594" r:id="rId29"/>
    <p:sldId id="574" r:id="rId30"/>
    <p:sldId id="595" r:id="rId31"/>
    <p:sldId id="596" r:id="rId32"/>
    <p:sldId id="605" r:id="rId33"/>
    <p:sldId id="606" r:id="rId34"/>
    <p:sldId id="607" r:id="rId35"/>
    <p:sldId id="608" r:id="rId36"/>
    <p:sldId id="576" r:id="rId37"/>
    <p:sldId id="577" r:id="rId38"/>
    <p:sldId id="609" r:id="rId39"/>
    <p:sldId id="610" r:id="rId40"/>
    <p:sldId id="572" r:id="rId41"/>
    <p:sldId id="573" r:id="rId42"/>
    <p:sldId id="478" r:id="rId43"/>
    <p:sldId id="421" r:id="rId44"/>
    <p:sldId id="611" r:id="rId45"/>
    <p:sldId id="352" r:id="rId46"/>
    <p:sldId id="612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6C74FC7-408B-4917-8644-760975245400}">
          <p14:sldIdLst>
            <p14:sldId id="394"/>
            <p14:sldId id="395"/>
            <p14:sldId id="598"/>
          </p14:sldIdLst>
        </p14:section>
        <p14:section name="Associative Arrays" id="{26BEEB90-1F0C-492E-9BC6-E54F12FB3E10}">
          <p14:sldIdLst>
            <p14:sldId id="578"/>
            <p14:sldId id="544"/>
            <p14:sldId id="584"/>
            <p14:sldId id="602"/>
            <p14:sldId id="580"/>
            <p14:sldId id="581"/>
            <p14:sldId id="583"/>
            <p14:sldId id="545"/>
            <p14:sldId id="532"/>
            <p14:sldId id="571"/>
            <p14:sldId id="582"/>
            <p14:sldId id="546"/>
            <p14:sldId id="569"/>
            <p14:sldId id="570"/>
            <p14:sldId id="585"/>
          </p14:sldIdLst>
        </p14:section>
        <p14:section name="Lambda Functions and LINQ" id="{976B11B7-4FD3-49FC-87AE-677B3FAF6659}">
          <p14:sldIdLst>
            <p14:sldId id="455"/>
            <p14:sldId id="589"/>
            <p14:sldId id="586"/>
            <p14:sldId id="587"/>
            <p14:sldId id="590"/>
            <p14:sldId id="604"/>
            <p14:sldId id="592"/>
            <p14:sldId id="593"/>
            <p14:sldId id="594"/>
            <p14:sldId id="574"/>
            <p14:sldId id="595"/>
            <p14:sldId id="596"/>
            <p14:sldId id="605"/>
            <p14:sldId id="606"/>
            <p14:sldId id="607"/>
            <p14:sldId id="608"/>
            <p14:sldId id="576"/>
            <p14:sldId id="577"/>
            <p14:sldId id="609"/>
            <p14:sldId id="610"/>
            <p14:sldId id="572"/>
            <p14:sldId id="573"/>
            <p14:sldId id="478"/>
          </p14:sldIdLst>
        </p14:section>
        <p14:section name="Conclusion" id="{24C0FC73-EA0F-458F-999B-431F99144895}">
          <p14:sldIdLst>
            <p14:sldId id="421"/>
            <p14:sldId id="611"/>
            <p14:sldId id="352"/>
            <p14:sldId id="6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5" autoAdjust="0"/>
    <p:restoredTop sz="94595" autoAdjust="0"/>
  </p:normalViewPr>
  <p:slideViewPr>
    <p:cSldViewPr>
      <p:cViewPr varScale="1">
        <p:scale>
          <a:sx n="87" d="100"/>
          <a:sy n="87" d="100"/>
        </p:scale>
        <p:origin x="59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2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8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47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32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Dictionaries,</a:t>
            </a:r>
            <a:br>
              <a:rPr lang="en-US" dirty="0"/>
            </a:b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412131"/>
            <a:ext cx="1787669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Lambda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LINQ</a:t>
            </a:r>
          </a:p>
        </p:txBody>
      </p:sp>
      <p:pic>
        <p:nvPicPr>
          <p:cNvPr id="16" name="Picture 2" descr="Image result for dictionary icon moder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40" y="3761503"/>
            <a:ext cx="3376573" cy="24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3193" y="3770130"/>
            <a:ext cx="1926503" cy="19265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5812" y="4553528"/>
            <a:ext cx="1505843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5908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59080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1612" y="1863488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4766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Dictionary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259010"/>
            <a:ext cx="10486782" cy="4819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</a:rPr>
              <a:t>var phonebook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"John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"+1-555-8976";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"Lisa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"Sam Doe"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"Nakov"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"Nakov"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"+359-2-981-9819";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phonebook.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foreach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KeyValuePair</a:t>
            </a:r>
            <a:r>
              <a:rPr lang="en-US" dirty="0">
                <a:solidFill>
                  <a:schemeClr val="tx2"/>
                </a:solidFill>
              </a:rPr>
              <a:t>&lt;string, string&gt; pair in phonebook)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Console.WriteLine("{0} --&gt; {1}",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/>
                </a:solidFill>
              </a:rPr>
              <a:t>,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474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889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474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856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7271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856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4217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632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4217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5158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to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if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is odd</a:t>
            </a:r>
          </a:p>
          <a:p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27928"/>
            <a:ext cx="3505200" cy="1691672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 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</a:t>
            </a:r>
            <a:r>
              <a:rPr lang="en-US" noProof="1"/>
              <a:t>SortedDictionary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nums = Console.ReadLine().Split(' ')</a:t>
            </a:r>
            <a:r>
              <a:rPr lang="bg-BG" sz="2800" dirty="0"/>
              <a:t>;</a:t>
            </a:r>
          </a:p>
          <a:p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double parsedNum = double.Parse(num);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(parsedNum))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725046" y="3352800"/>
            <a:ext cx="3415352" cy="1477657"/>
          </a:xfrm>
          <a:prstGeom prst="wedgeRoundRectCallout">
            <a:avLst>
              <a:gd name="adj1" fmla="val -43434"/>
              <a:gd name="adj2" fmla="val -13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783528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6909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003577">
            <a:off x="4492966" y="2784776"/>
            <a:ext cx="3256020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8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 </a:t>
            </a:r>
            <a:r>
              <a:rPr lang="en-US" dirty="0">
                <a:cs typeface="Consolas" panose="020B0609020204030204" pitchFamily="49" charset="0"/>
              </a:rPr>
              <a:t>pairs</a:t>
            </a:r>
          </a:p>
          <a:p>
            <a:pPr marL="712788" lvl="1" indent="-409575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Looping</a:t>
            </a:r>
            <a:r>
              <a:rPr lang="en-US" dirty="0">
                <a:cs typeface="Consolas" panose="020B0609020204030204" pitchFamily="49" charset="0"/>
              </a:rPr>
              <a:t> through dictionaries</a:t>
            </a:r>
          </a:p>
          <a:p>
            <a:pPr marL="512817" indent="-514350"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712788" lvl="1" indent="-409575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en-US" dirty="0"/>
              <a:t> data</a:t>
            </a:r>
          </a:p>
          <a:p>
            <a:pPr marL="712788" lvl="1" indent="-409575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dirty="0"/>
              <a:t> data</a:t>
            </a:r>
          </a:p>
          <a:p>
            <a:pPr marL="712788" lvl="1" indent="-409575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Ordering</a:t>
            </a:r>
            <a:r>
              <a:rPr lang="en-US" dirty="0"/>
              <a:t>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smallest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largest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sum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average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828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293926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692852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563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214333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		.Split()</a:t>
            </a:r>
          </a:p>
          <a:p>
            <a:r>
              <a:rPr lang="en-US" noProof="1"/>
              <a:t>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</a:t>
            </a:r>
            <a:r>
              <a:rPr lang="bg-BG" noProof="1">
                <a:solidFill>
                  <a:srgbClr val="ADA485"/>
                </a:solidFill>
              </a:rPr>
              <a:t>		</a:t>
            </a:r>
            <a:r>
              <a:rPr lang="en-US" noProof="1">
                <a:solidFill>
                  <a:srgbClr val="ADA485"/>
                </a:solidFill>
              </a:rPr>
              <a:t>.Select(double.Parse);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2453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		.Split()</a:t>
            </a:r>
          </a:p>
          <a:p>
            <a:r>
              <a:rPr lang="en-US" noProof="1"/>
              <a:t>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</a:t>
            </a:r>
            <a:r>
              <a:rPr lang="bg-BG" noProof="1">
                <a:solidFill>
                  <a:srgbClr val="ADA485"/>
                </a:solidFill>
              </a:rPr>
              <a:t>		</a:t>
            </a:r>
            <a:r>
              <a:rPr lang="en-US" noProof="1">
                <a:solidFill>
                  <a:srgbClr val="ADA485"/>
                </a:solidFill>
              </a:rPr>
              <a:t>.Select(number =&gt; int.Parse(number));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47077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		.Split()</a:t>
            </a:r>
          </a:p>
          <a:p>
            <a:r>
              <a:rPr lang="en-US" sz="3200" noProof="1"/>
              <a:t>		.Select(number =&gt; int.Parse(number))</a:t>
            </a:r>
          </a:p>
          <a:p>
            <a:r>
              <a:rPr lang="en-US" sz="3200" noProof="1"/>
              <a:t>		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89405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		.Split()</a:t>
            </a:r>
          </a:p>
          <a:p>
            <a:r>
              <a:rPr lang="en-US" sz="3200" noProof="1"/>
              <a:t>		.Select(double.Parse)</a:t>
            </a:r>
          </a:p>
          <a:p>
            <a:r>
              <a:rPr lang="en-US" sz="3200" noProof="1"/>
              <a:t>		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828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5720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more than 1 criteria: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Similar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noProof="1"/>
              <a:t>, </a:t>
            </a:r>
            <a:r>
              <a:rPr lang="en-US" dirty="0"/>
              <a:t>there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ThenByDescending()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Dictionary&lt;int, string&gt; products = </a:t>
            </a:r>
          </a:p>
          <a:p>
            <a:r>
              <a:rPr lang="en-US" noProof="1"/>
              <a:t>			     new Dictionary&lt;int, string&gt;();</a:t>
            </a:r>
          </a:p>
          <a:p>
            <a:r>
              <a:rPr lang="en-US" noProof="1"/>
              <a:t>Dictionary&lt;int, string&gt; sortedDict = products</a:t>
            </a:r>
          </a:p>
          <a:p>
            <a:r>
              <a:rPr lang="en-US" noProof="1"/>
              <a:t>			.OrderBy(pair =&gt; pair.Value)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</a:t>
            </a:r>
          </a:p>
          <a:p>
            <a:r>
              <a:rPr lang="en-US" noProof="1"/>
              <a:t>		 			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Take/Skip N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[1, 2, 3]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26892"/>
            <a:ext cx="10882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[4, 5, 6]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151121"/>
            <a:ext cx="10668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string[] strings = Console.ReadLine().Split(' ');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List&lt;int&gt; nums = strings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noProof="1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noProof="1"/>
            </a:br>
            <a:r>
              <a:rPr lang="en-US" sz="11500" b="1" noProof="1"/>
              <a:t>#fund-softuni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362200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8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400" noProof="1"/>
              <a:t>(num =&gt; num % 2 == 0)</a:t>
            </a:r>
          </a:p>
          <a:p>
            <a:r>
              <a:rPr lang="en-US" sz="2400" noProof="1"/>
              <a:t>	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73730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count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400" noProof="1"/>
              <a:t>(num =&gt; num % 2 == 0);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6959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to get the unique elements from a collection: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4" y="2590800"/>
            <a:ext cx="114839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</a:t>
            </a:r>
          </a:p>
          <a:p>
            <a:r>
              <a:rPr lang="en-US" sz="3200" noProof="1"/>
              <a:t>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	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	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620" y="1066800"/>
            <a:ext cx="114227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26054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941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7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600" dirty="0"/>
              <a:t> hold {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600" dirty="0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dirty="0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dirty="0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When you iterate over dictionary you 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600" dirty="0">
                <a:sym typeface="Wingdings" panose="05000000000000000000" pitchFamily="2" charset="2"/>
              </a:rPr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600" dirty="0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612" y="3151094"/>
            <a:ext cx="5359306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6471" y="3143375"/>
            <a:ext cx="5486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612" y="3931801"/>
            <a:ext cx="5359306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310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57297"/>
              </p:ext>
            </p:extLst>
          </p:nvPr>
        </p:nvGraphicFramePr>
        <p:xfrm>
          <a:off x="16805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06471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88951"/>
              </p:ext>
            </p:extLst>
          </p:nvPr>
        </p:nvGraphicFramePr>
        <p:xfrm>
          <a:off x="6532879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41712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654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4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4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Have property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2861398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sz="2400" noProof="1"/>
              <a:t>string, int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400" noProof="1"/>
              <a:t> dict =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sz="2400" noProof="1"/>
              <a:t>string, int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400" noProof="1"/>
              <a:t>();</a:t>
            </a:r>
          </a:p>
          <a:p>
            <a:r>
              <a:rPr lang="en-US" sz="2400" noProof="1"/>
              <a:t>foreach(var key in dict.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400" noProof="1"/>
              <a:t>)</a:t>
            </a:r>
          </a:p>
          <a:p>
            <a:r>
              <a:rPr lang="en-US" sz="2400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953000"/>
            <a:ext cx="108822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foreach(var value in dict.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sz="2400" noProof="1"/>
              <a:t>)</a:t>
            </a:r>
          </a:p>
          <a:p>
            <a:r>
              <a:rPr lang="en-US" sz="2400" noProof="1"/>
              <a:t>  Console.WriteLine(value);</a:t>
            </a:r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SortedDictionary&lt;K,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, 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noProof="1"/>
              <a:t>.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295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0107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95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0107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295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0107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449 L 0.62255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7 L 0.62256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5 L 0.62256 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7 L 0.62255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9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2255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5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6 L 0.62256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2707</Words>
  <Application>Microsoft Office PowerPoint</Application>
  <PresentationFormat>Custom</PresentationFormat>
  <Paragraphs>559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Dictionaries, Lambda and LINQ</vt:lpstr>
      <vt:lpstr>Table of Contents</vt:lpstr>
      <vt:lpstr>Questions?</vt:lpstr>
      <vt:lpstr>Associative Arrays</vt:lpstr>
      <vt:lpstr>Associative Arrays (Maps, Dictionaries)</vt:lpstr>
      <vt:lpstr>Dictionary&lt;K, V&gt;, SortedDictionary&lt;K, V&gt;</vt:lpstr>
      <vt:lpstr>Dictionary&lt;K, V&gt;, SortedDictionary&lt;K, V&gt;(2)</vt:lpstr>
      <vt:lpstr>Dictionary&lt;K, V&gt; – Add()</vt:lpstr>
      <vt:lpstr>Dictionary&lt;K, V&gt; – Remove()</vt:lpstr>
      <vt:lpstr>Looping through dictionaries</vt:lpstr>
      <vt:lpstr>Phonebook – Dictionary Example</vt:lpstr>
      <vt:lpstr>Problem: Odd Occurrences</vt:lpstr>
      <vt:lpstr>Solution: Odd Occurrences</vt:lpstr>
      <vt:lpstr>SortedDictionary&lt;K, V&gt; – Example</vt:lpstr>
      <vt:lpstr>Events – SortedDictionary Example</vt:lpstr>
      <vt:lpstr>Problem: Count Real Numbers </vt:lpstr>
      <vt:lpstr>Solution: Count Real Numbers</vt:lpstr>
      <vt:lpstr>Associative Arrays</vt:lpstr>
      <vt:lpstr>Lambda Functions and LINQ</vt:lpstr>
      <vt:lpstr>Math Operations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Collections(2)</vt:lpstr>
      <vt:lpstr>Take/Skip N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Dictionaries, Lambda and LINQ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2017-06-14T09:12:10Z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