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" pitchFamily="2" charset="0"/>
      <p:regular r:id="rId13"/>
    </p:embeddedFont>
    <p:embeddedFont>
      <p:font typeface="DM Sans Bold" panose="020B0604020202020204" charset="0"/>
      <p:regular r:id="rId14"/>
    </p:embeddedFont>
    <p:embeddedFont>
      <p:font typeface="DM Sans Bold Italics" panose="020B0604020202020204" charset="0"/>
      <p:regular r:id="rId15"/>
    </p:embeddedFont>
    <p:embeddedFont>
      <p:font typeface="Open Sans" panose="020B0606030504020204" pitchFamily="34" charset="0"/>
      <p:regular r:id="rId16"/>
    </p:embeddedFont>
    <p:embeddedFont>
      <p:font typeface="Open Sans Bold" panose="020B0806030504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2138" y="2590884"/>
            <a:ext cx="4932849" cy="3508272"/>
            <a:chOff x="0" y="0"/>
            <a:chExt cx="2608670" cy="18553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8670" cy="1855301"/>
            </a:xfrm>
            <a:custGeom>
              <a:avLst/>
              <a:gdLst/>
              <a:ahLst/>
              <a:cxnLst/>
              <a:rect l="l" t="t" r="r" b="b"/>
              <a:pathLst>
                <a:path w="2608670" h="1855301">
                  <a:moveTo>
                    <a:pt x="0" y="0"/>
                  </a:moveTo>
                  <a:lnTo>
                    <a:pt x="2608670" y="0"/>
                  </a:lnTo>
                  <a:lnTo>
                    <a:pt x="2608670" y="1855301"/>
                  </a:lnTo>
                  <a:lnTo>
                    <a:pt x="0" y="1855301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08670" cy="1893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82633" y="3856047"/>
            <a:ext cx="5261664" cy="1287453"/>
            <a:chOff x="0" y="0"/>
            <a:chExt cx="1385788" cy="339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85788" cy="339082"/>
            </a:xfrm>
            <a:custGeom>
              <a:avLst/>
              <a:gdLst/>
              <a:ahLst/>
              <a:cxnLst/>
              <a:rect l="l" t="t" r="r" b="b"/>
              <a:pathLst>
                <a:path w="1385788" h="339082">
                  <a:moveTo>
                    <a:pt x="0" y="0"/>
                  </a:moveTo>
                  <a:lnTo>
                    <a:pt x="1385788" y="0"/>
                  </a:lnTo>
                  <a:lnTo>
                    <a:pt x="1385788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85788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9" name="Freeform 9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757741" y="5895932"/>
            <a:ext cx="838625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198825" y="3175860"/>
            <a:ext cx="10176815" cy="267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sz="65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TEMPS</a:t>
            </a:r>
          </a:p>
          <a:p>
            <a:pPr algn="l">
              <a:lnSpc>
                <a:spcPts val="6758"/>
              </a:lnSpc>
            </a:pPr>
            <a:r>
              <a:rPr lang="en-US" sz="62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RÉEL POUR L'EMBARQUÉ</a:t>
            </a:r>
          </a:p>
          <a:p>
            <a:pPr algn="l">
              <a:lnSpc>
                <a:spcPts val="7189"/>
              </a:lnSpc>
            </a:pPr>
            <a:endParaRPr lang="en-US" sz="625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7355153"/>
            <a:ext cx="4516365" cy="2081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9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SFAXI Nidhal</a:t>
            </a:r>
          </a:p>
          <a:p>
            <a:pPr algn="l">
              <a:lnSpc>
                <a:spcPts val="5556"/>
              </a:lnSpc>
            </a:pPr>
            <a:r>
              <a:rPr lang="en-US" sz="39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5A ESE 2024/2025</a:t>
            </a:r>
          </a:p>
          <a:p>
            <a:pPr algn="l">
              <a:lnSpc>
                <a:spcPts val="5556"/>
              </a:lnSpc>
            </a:pPr>
            <a:endParaRPr lang="en-US" sz="3968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1026515" y="2049281"/>
            <a:ext cx="5053226" cy="3613533"/>
          </a:xfrm>
          <a:custGeom>
            <a:avLst/>
            <a:gdLst/>
            <a:ahLst/>
            <a:cxnLst/>
            <a:rect l="l" t="t" r="r" b="b"/>
            <a:pathLst>
              <a:path w="5053226" h="3613533">
                <a:moveTo>
                  <a:pt x="0" y="0"/>
                </a:moveTo>
                <a:lnTo>
                  <a:pt x="5053226" y="0"/>
                </a:lnTo>
                <a:lnTo>
                  <a:pt x="5053226" y="3613533"/>
                </a:lnTo>
                <a:lnTo>
                  <a:pt x="0" y="3613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6569" y="-197773"/>
            <a:ext cx="15952731" cy="1287453"/>
            <a:chOff x="0" y="0"/>
            <a:chExt cx="4201542" cy="339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1542" cy="339082"/>
            </a:xfrm>
            <a:custGeom>
              <a:avLst/>
              <a:gdLst/>
              <a:ahLst/>
              <a:cxnLst/>
              <a:rect l="l" t="t" r="r" b="b"/>
              <a:pathLst>
                <a:path w="4201542" h="339082">
                  <a:moveTo>
                    <a:pt x="0" y="0"/>
                  </a:moveTo>
                  <a:lnTo>
                    <a:pt x="4201542" y="0"/>
                  </a:lnTo>
                  <a:lnTo>
                    <a:pt x="4201542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01542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0065" y="3485542"/>
            <a:ext cx="4819855" cy="3315915"/>
          </a:xfrm>
          <a:custGeom>
            <a:avLst/>
            <a:gdLst/>
            <a:ahLst/>
            <a:cxnLst/>
            <a:rect l="l" t="t" r="r" b="b"/>
            <a:pathLst>
              <a:path w="4819855" h="3315915">
                <a:moveTo>
                  <a:pt x="0" y="0"/>
                </a:moveTo>
                <a:lnTo>
                  <a:pt x="4819855" y="0"/>
                </a:lnTo>
                <a:lnTo>
                  <a:pt x="4819855" y="3315916"/>
                </a:lnTo>
                <a:lnTo>
                  <a:pt x="0" y="331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7" name="Freeform 7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4" name="Freeform 14"/>
          <p:cNvSpPr/>
          <p:nvPr/>
        </p:nvSpPr>
        <p:spPr>
          <a:xfrm>
            <a:off x="5983414" y="2343980"/>
            <a:ext cx="10791263" cy="6118324"/>
          </a:xfrm>
          <a:custGeom>
            <a:avLst/>
            <a:gdLst/>
            <a:ahLst/>
            <a:cxnLst/>
            <a:rect l="l" t="t" r="r" b="b"/>
            <a:pathLst>
              <a:path w="10791263" h="6118324">
                <a:moveTo>
                  <a:pt x="0" y="0"/>
                </a:moveTo>
                <a:lnTo>
                  <a:pt x="10791264" y="0"/>
                </a:lnTo>
                <a:lnTo>
                  <a:pt x="10791264" y="6118324"/>
                </a:lnTo>
                <a:lnTo>
                  <a:pt x="0" y="61183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TextBox 15"/>
          <p:cNvSpPr txBox="1"/>
          <p:nvPr/>
        </p:nvSpPr>
        <p:spPr>
          <a:xfrm>
            <a:off x="1674441" y="472957"/>
            <a:ext cx="15584859" cy="120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1"/>
              </a:lnSpc>
            </a:pPr>
            <a:r>
              <a:rPr lang="en-US" sz="85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de l’application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674588" y="1584443"/>
            <a:ext cx="15445924" cy="47625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11530" y="2531685"/>
            <a:ext cx="3822906" cy="1287453"/>
            <a:chOff x="0" y="0"/>
            <a:chExt cx="1006856" cy="339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856" cy="339082"/>
            </a:xfrm>
            <a:custGeom>
              <a:avLst/>
              <a:gdLst/>
              <a:ahLst/>
              <a:cxnLst/>
              <a:rect l="l" t="t" r="r" b="b"/>
              <a:pathLst>
                <a:path w="1006856" h="339082">
                  <a:moveTo>
                    <a:pt x="0" y="0"/>
                  </a:moveTo>
                  <a:lnTo>
                    <a:pt x="1006856" y="0"/>
                  </a:lnTo>
                  <a:lnTo>
                    <a:pt x="1006856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6856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6" name="Freeform 6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AutoShape 13"/>
          <p:cNvSpPr/>
          <p:nvPr/>
        </p:nvSpPr>
        <p:spPr>
          <a:xfrm>
            <a:off x="1028700" y="6668219"/>
            <a:ext cx="838625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4" name="Group 14"/>
          <p:cNvGrpSpPr/>
          <p:nvPr/>
        </p:nvGrpSpPr>
        <p:grpSpPr>
          <a:xfrm>
            <a:off x="11468432" y="3088364"/>
            <a:ext cx="4905996" cy="3320300"/>
            <a:chOff x="0" y="0"/>
            <a:chExt cx="2594469" cy="175589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4469" cy="1755895"/>
            </a:xfrm>
            <a:custGeom>
              <a:avLst/>
              <a:gdLst/>
              <a:ahLst/>
              <a:cxnLst/>
              <a:rect l="l" t="t" r="r" b="b"/>
              <a:pathLst>
                <a:path w="2594469" h="1755895">
                  <a:moveTo>
                    <a:pt x="0" y="0"/>
                  </a:moveTo>
                  <a:lnTo>
                    <a:pt x="2594469" y="0"/>
                  </a:lnTo>
                  <a:lnTo>
                    <a:pt x="2594469" y="1755895"/>
                  </a:lnTo>
                  <a:lnTo>
                    <a:pt x="0" y="1755895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594469" cy="1793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026515" y="2531685"/>
            <a:ext cx="5053226" cy="3613533"/>
          </a:xfrm>
          <a:custGeom>
            <a:avLst/>
            <a:gdLst/>
            <a:ahLst/>
            <a:cxnLst/>
            <a:rect l="l" t="t" r="r" b="b"/>
            <a:pathLst>
              <a:path w="5053226" h="3613533">
                <a:moveTo>
                  <a:pt x="0" y="0"/>
                </a:moveTo>
                <a:lnTo>
                  <a:pt x="5053226" y="0"/>
                </a:lnTo>
                <a:lnTo>
                  <a:pt x="5053226" y="3613533"/>
                </a:lnTo>
                <a:lnTo>
                  <a:pt x="0" y="3613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TextBox 18"/>
          <p:cNvSpPr txBox="1"/>
          <p:nvPr/>
        </p:nvSpPr>
        <p:spPr>
          <a:xfrm>
            <a:off x="1252229" y="2626935"/>
            <a:ext cx="8809201" cy="369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73"/>
              </a:lnSpc>
            </a:pPr>
            <a:r>
              <a:rPr lang="en-US" sz="89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MERCI POUR VOTRE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3698" y="1096953"/>
            <a:ext cx="6235995" cy="1287453"/>
            <a:chOff x="0" y="0"/>
            <a:chExt cx="1642402" cy="339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2402" cy="339082"/>
            </a:xfrm>
            <a:custGeom>
              <a:avLst/>
              <a:gdLst/>
              <a:ahLst/>
              <a:cxnLst/>
              <a:rect l="l" t="t" r="r" b="b"/>
              <a:pathLst>
                <a:path w="1642402" h="339082">
                  <a:moveTo>
                    <a:pt x="0" y="0"/>
                  </a:moveTo>
                  <a:lnTo>
                    <a:pt x="1642402" y="0"/>
                  </a:lnTo>
                  <a:lnTo>
                    <a:pt x="1642402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2402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4666" y="2705936"/>
            <a:ext cx="19473531" cy="7996556"/>
            <a:chOff x="0" y="0"/>
            <a:chExt cx="5128831" cy="2106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28831" cy="2106089"/>
            </a:xfrm>
            <a:custGeom>
              <a:avLst/>
              <a:gdLst/>
              <a:ahLst/>
              <a:cxnLst/>
              <a:rect l="l" t="t" r="r" b="b"/>
              <a:pathLst>
                <a:path w="5128831" h="2106089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9" name="Freeform 9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983698" y="3394133"/>
            <a:ext cx="7231149" cy="1675003"/>
            <a:chOff x="0" y="0"/>
            <a:chExt cx="1904500" cy="44115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04500" cy="441153"/>
            </a:xfrm>
            <a:custGeom>
              <a:avLst/>
              <a:gdLst/>
              <a:ahLst/>
              <a:cxnLst/>
              <a:rect l="l" t="t" r="r" b="b"/>
              <a:pathLst>
                <a:path w="1904500" h="441153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1143000"/>
            <a:ext cx="9032731" cy="126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89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sommaire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83698" y="5321488"/>
            <a:ext cx="7687653" cy="1675003"/>
            <a:chOff x="0" y="0"/>
            <a:chExt cx="2024732" cy="44115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24732" cy="441153"/>
            </a:xfrm>
            <a:custGeom>
              <a:avLst/>
              <a:gdLst/>
              <a:ahLst/>
              <a:cxnLst/>
              <a:rect l="l" t="t" r="r" b="b"/>
              <a:pathLst>
                <a:path w="2024732" h="441153">
                  <a:moveTo>
                    <a:pt x="0" y="0"/>
                  </a:moveTo>
                  <a:lnTo>
                    <a:pt x="2024732" y="0"/>
                  </a:lnTo>
                  <a:lnTo>
                    <a:pt x="2024732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024732" cy="47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35882" y="7274567"/>
            <a:ext cx="7231149" cy="1675003"/>
            <a:chOff x="0" y="0"/>
            <a:chExt cx="1904500" cy="44115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04500" cy="441153"/>
            </a:xfrm>
            <a:custGeom>
              <a:avLst/>
              <a:gdLst/>
              <a:ahLst/>
              <a:cxnLst/>
              <a:rect l="l" t="t" r="r" b="b"/>
              <a:pathLst>
                <a:path w="1904500" h="441153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982433" y="3665673"/>
            <a:ext cx="9352160" cy="1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9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Étapes de développement du driver temps réel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982433" y="5795005"/>
            <a:ext cx="6312668" cy="6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9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Projet : Radar de recul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982433" y="7699488"/>
            <a:ext cx="4516365" cy="6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9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Démonstration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83698" y="3394133"/>
            <a:ext cx="1678464" cy="1675003"/>
            <a:chOff x="0" y="0"/>
            <a:chExt cx="442065" cy="44115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42065" cy="441153"/>
            </a:xfrm>
            <a:custGeom>
              <a:avLst/>
              <a:gdLst/>
              <a:ahLst/>
              <a:cxnLst/>
              <a:rect l="l" t="t" r="r" b="b"/>
              <a:pathLst>
                <a:path w="442065" h="441153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83698" y="3516592"/>
            <a:ext cx="1690577" cy="126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83698" y="5321488"/>
            <a:ext cx="1678464" cy="1675003"/>
            <a:chOff x="0" y="0"/>
            <a:chExt cx="442065" cy="44115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42065" cy="441153"/>
            </a:xfrm>
            <a:custGeom>
              <a:avLst/>
              <a:gdLst/>
              <a:ahLst/>
              <a:cxnLst/>
              <a:rect l="l" t="t" r="r" b="b"/>
              <a:pathLst>
                <a:path w="442065" h="441153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95811" y="7274567"/>
            <a:ext cx="1678464" cy="1675003"/>
            <a:chOff x="0" y="0"/>
            <a:chExt cx="442065" cy="44115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42065" cy="441153"/>
            </a:xfrm>
            <a:custGeom>
              <a:avLst/>
              <a:gdLst/>
              <a:ahLst/>
              <a:cxnLst/>
              <a:rect l="l" t="t" r="r" b="b"/>
              <a:pathLst>
                <a:path w="442065" h="441153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983698" y="5443947"/>
            <a:ext cx="1690577" cy="126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83698" y="7409888"/>
            <a:ext cx="1690577" cy="126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243" y="456438"/>
            <a:ext cx="10970424" cy="572262"/>
            <a:chOff x="0" y="0"/>
            <a:chExt cx="2889330" cy="1507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89330" cy="150719"/>
            </a:xfrm>
            <a:custGeom>
              <a:avLst/>
              <a:gdLst/>
              <a:ahLst/>
              <a:cxnLst/>
              <a:rect l="l" t="t" r="r" b="b"/>
              <a:pathLst>
                <a:path w="2889330" h="150719">
                  <a:moveTo>
                    <a:pt x="0" y="0"/>
                  </a:moveTo>
                  <a:lnTo>
                    <a:pt x="2889330" y="0"/>
                  </a:lnTo>
                  <a:lnTo>
                    <a:pt x="2889330" y="150719"/>
                  </a:lnTo>
                  <a:lnTo>
                    <a:pt x="0" y="150719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89330" cy="18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6" name="Freeform 6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376430" y="2964765"/>
            <a:ext cx="5230773" cy="788999"/>
          </a:xfrm>
          <a:custGeom>
            <a:avLst/>
            <a:gdLst/>
            <a:ahLst/>
            <a:cxnLst/>
            <a:rect l="l" t="t" r="r" b="b"/>
            <a:pathLst>
              <a:path w="5230773" h="788999">
                <a:moveTo>
                  <a:pt x="0" y="0"/>
                </a:moveTo>
                <a:lnTo>
                  <a:pt x="5230774" y="0"/>
                </a:lnTo>
                <a:lnTo>
                  <a:pt x="5230774" y="788999"/>
                </a:lnTo>
                <a:lnTo>
                  <a:pt x="0" y="788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12784269" y="4198547"/>
            <a:ext cx="4231826" cy="4562883"/>
          </a:xfrm>
          <a:custGeom>
            <a:avLst/>
            <a:gdLst/>
            <a:ahLst/>
            <a:cxnLst/>
            <a:rect l="l" t="t" r="r" b="b"/>
            <a:pathLst>
              <a:path w="4231826" h="4562883">
                <a:moveTo>
                  <a:pt x="0" y="0"/>
                </a:moveTo>
                <a:lnTo>
                  <a:pt x="4231826" y="0"/>
                </a:lnTo>
                <a:lnTo>
                  <a:pt x="4231826" y="4562883"/>
                </a:lnTo>
                <a:lnTo>
                  <a:pt x="0" y="4562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355" r="-14569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1496989" y="1347488"/>
            <a:ext cx="5762311" cy="2612940"/>
          </a:xfrm>
          <a:custGeom>
            <a:avLst/>
            <a:gdLst/>
            <a:ahLst/>
            <a:cxnLst/>
            <a:rect l="l" t="t" r="r" b="b"/>
            <a:pathLst>
              <a:path w="5762311" h="2612940">
                <a:moveTo>
                  <a:pt x="0" y="0"/>
                </a:moveTo>
                <a:lnTo>
                  <a:pt x="5762311" y="0"/>
                </a:lnTo>
                <a:lnTo>
                  <a:pt x="5762311" y="2612939"/>
                </a:lnTo>
                <a:lnTo>
                  <a:pt x="0" y="2612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328290" y="494538"/>
            <a:ext cx="11514070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Étapes Clés pour le Développement du driver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1514" y="1708684"/>
            <a:ext cx="7731204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Étude du Capteur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Comprendre le principe de fonctionnement (émission/réception).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Identifier les protocoles nécessaires (GPIO, I2C, etc.).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1514" y="4195762"/>
            <a:ext cx="3072765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Configuration des GPIO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27384" y="4814252"/>
            <a:ext cx="2776895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Vcc : Alimentation 5V.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GND : Masse.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 : I/O (GPIO_SIG = 16).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31514" y="6655031"/>
            <a:ext cx="4931331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Implémentation des Fonctions de Base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677445" y="7133290"/>
            <a:ext cx="2639467" cy="199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send_pulse 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pulse_in 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measure_distance 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ultrasound_read 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ultrasound_init 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ultrasound_exit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1208533"/>
            <a:ext cx="18132170" cy="8153019"/>
            <a:chOff x="0" y="0"/>
            <a:chExt cx="5128831" cy="2106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8831" cy="2106089"/>
            </a:xfrm>
            <a:custGeom>
              <a:avLst/>
              <a:gdLst/>
              <a:ahLst/>
              <a:cxnLst/>
              <a:rect l="l" t="t" r="r" b="b"/>
              <a:pathLst>
                <a:path w="5128831" h="2106089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3086" y="2513975"/>
            <a:ext cx="3930817" cy="3670460"/>
            <a:chOff x="0" y="0"/>
            <a:chExt cx="1359679" cy="12696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59679" cy="1269621"/>
            </a:xfrm>
            <a:custGeom>
              <a:avLst/>
              <a:gdLst/>
              <a:ahLst/>
              <a:cxnLst/>
              <a:rect l="l" t="t" r="r" b="b"/>
              <a:pathLst>
                <a:path w="1359679" h="1269621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45312" y="8927732"/>
            <a:ext cx="2359118" cy="661137"/>
            <a:chOff x="0" y="0"/>
            <a:chExt cx="3145491" cy="881516"/>
          </a:xfrm>
        </p:grpSpPr>
        <p:sp>
          <p:nvSpPr>
            <p:cNvPr id="9" name="Freeform 9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6613559" y="8968661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23086" y="1958763"/>
            <a:ext cx="3930817" cy="623475"/>
            <a:chOff x="0" y="0"/>
            <a:chExt cx="1359679" cy="21566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18551" y="2412994"/>
            <a:ext cx="3412801" cy="3186755"/>
            <a:chOff x="0" y="0"/>
            <a:chExt cx="1359679" cy="126962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59679" cy="1269621"/>
            </a:xfrm>
            <a:custGeom>
              <a:avLst/>
              <a:gdLst/>
              <a:ahLst/>
              <a:cxnLst/>
              <a:rect l="l" t="t" r="r" b="b"/>
              <a:pathLst>
                <a:path w="1359679" h="1269621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118551" y="1930950"/>
            <a:ext cx="3412801" cy="541311"/>
            <a:chOff x="0" y="0"/>
            <a:chExt cx="1359679" cy="21566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266033" y="2297093"/>
            <a:ext cx="3315251" cy="3095666"/>
            <a:chOff x="0" y="0"/>
            <a:chExt cx="1359679" cy="126962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59679" cy="1269621"/>
            </a:xfrm>
            <a:custGeom>
              <a:avLst/>
              <a:gdLst/>
              <a:ahLst/>
              <a:cxnLst/>
              <a:rect l="l" t="t" r="r" b="b"/>
              <a:pathLst>
                <a:path w="1359679" h="1269621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107310" y="1841265"/>
            <a:ext cx="3632697" cy="525839"/>
            <a:chOff x="0" y="0"/>
            <a:chExt cx="1489873" cy="21566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89873" cy="215661"/>
            </a:xfrm>
            <a:custGeom>
              <a:avLst/>
              <a:gdLst/>
              <a:ahLst/>
              <a:cxnLst/>
              <a:rect l="l" t="t" r="r" b="b"/>
              <a:pathLst>
                <a:path w="1489873" h="215661">
                  <a:moveTo>
                    <a:pt x="0" y="0"/>
                  </a:moveTo>
                  <a:lnTo>
                    <a:pt x="1489873" y="0"/>
                  </a:lnTo>
                  <a:lnTo>
                    <a:pt x="1489873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489873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23086" y="6440804"/>
            <a:ext cx="3930817" cy="3670460"/>
            <a:chOff x="0" y="0"/>
            <a:chExt cx="1359679" cy="126962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59679" cy="1269621"/>
            </a:xfrm>
            <a:custGeom>
              <a:avLst/>
              <a:gdLst/>
              <a:ahLst/>
              <a:cxnLst/>
              <a:rect l="l" t="t" r="r" b="b"/>
              <a:pathLst>
                <a:path w="1359679" h="1269621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23086" y="5885592"/>
            <a:ext cx="3930817" cy="623475"/>
            <a:chOff x="0" y="0"/>
            <a:chExt cx="1359679" cy="21566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118551" y="6444691"/>
            <a:ext cx="3412801" cy="3186755"/>
            <a:chOff x="0" y="0"/>
            <a:chExt cx="1359679" cy="126962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59679" cy="1269621"/>
            </a:xfrm>
            <a:custGeom>
              <a:avLst/>
              <a:gdLst/>
              <a:ahLst/>
              <a:cxnLst/>
              <a:rect l="l" t="t" r="r" b="b"/>
              <a:pathLst>
                <a:path w="1359679" h="1269621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18551" y="5962646"/>
            <a:ext cx="3412801" cy="541311"/>
            <a:chOff x="0" y="0"/>
            <a:chExt cx="1359679" cy="21566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266033" y="6262567"/>
            <a:ext cx="3315251" cy="3368878"/>
            <a:chOff x="0" y="0"/>
            <a:chExt cx="1359679" cy="138167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359679" cy="1381673"/>
            </a:xfrm>
            <a:custGeom>
              <a:avLst/>
              <a:gdLst/>
              <a:ahLst/>
              <a:cxnLst/>
              <a:rect l="l" t="t" r="r" b="b"/>
              <a:pathLst>
                <a:path w="1359679" h="1381673">
                  <a:moveTo>
                    <a:pt x="0" y="0"/>
                  </a:moveTo>
                  <a:lnTo>
                    <a:pt x="1359679" y="0"/>
                  </a:lnTo>
                  <a:lnTo>
                    <a:pt x="1359679" y="1381673"/>
                  </a:lnTo>
                  <a:lnTo>
                    <a:pt x="0" y="1381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359679" cy="1419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266033" y="5949542"/>
            <a:ext cx="3315251" cy="525839"/>
            <a:chOff x="0" y="0"/>
            <a:chExt cx="1359679" cy="21566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88243" y="456438"/>
            <a:ext cx="10970424" cy="572262"/>
            <a:chOff x="0" y="0"/>
            <a:chExt cx="2889330" cy="150719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2889330" cy="150719"/>
            </a:xfrm>
            <a:custGeom>
              <a:avLst/>
              <a:gdLst/>
              <a:ahLst/>
              <a:cxnLst/>
              <a:rect l="l" t="t" r="r" b="b"/>
              <a:pathLst>
                <a:path w="2889330" h="150719">
                  <a:moveTo>
                    <a:pt x="0" y="0"/>
                  </a:moveTo>
                  <a:lnTo>
                    <a:pt x="2889330" y="0"/>
                  </a:lnTo>
                  <a:lnTo>
                    <a:pt x="2889330" y="150719"/>
                  </a:lnTo>
                  <a:lnTo>
                    <a:pt x="0" y="150719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2889330" cy="18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13315965" y="4754572"/>
            <a:ext cx="4365700" cy="2595416"/>
          </a:xfrm>
          <a:custGeom>
            <a:avLst/>
            <a:gdLst/>
            <a:ahLst/>
            <a:cxnLst/>
            <a:rect l="l" t="t" r="r" b="b"/>
            <a:pathLst>
              <a:path w="4365700" h="2595416">
                <a:moveTo>
                  <a:pt x="0" y="0"/>
                </a:moveTo>
                <a:lnTo>
                  <a:pt x="4365700" y="0"/>
                </a:lnTo>
                <a:lnTo>
                  <a:pt x="4365700" y="2595416"/>
                </a:lnTo>
                <a:lnTo>
                  <a:pt x="0" y="2595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4" name="TextBox 54"/>
          <p:cNvSpPr txBox="1"/>
          <p:nvPr/>
        </p:nvSpPr>
        <p:spPr>
          <a:xfrm>
            <a:off x="629559" y="2777780"/>
            <a:ext cx="3517872" cy="12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</a:pPr>
            <a:r>
              <a:rPr lang="en-US" sz="23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Gestion des modules Linux (module_init, module_exit).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42590" y="1969143"/>
            <a:ext cx="3891809" cy="530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0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&lt;linux/module.h&gt; 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297814" y="2637013"/>
            <a:ext cx="3054275" cy="704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"/>
              </a:lnSpc>
            </a:pPr>
            <a:r>
              <a:rPr lang="en-US" sz="2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Gestion des broches GPIO.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118551" y="1950225"/>
            <a:ext cx="3412801" cy="455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68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&lt;linux/gpio.h&gt;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440172" y="2541346"/>
            <a:ext cx="2966973" cy="138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Gestion des interruptions pour capturer les changements d’état du GPIO Echo.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871420" y="1858628"/>
            <a:ext cx="4104477" cy="438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261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&lt;linux/interrupt.h&gt;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29559" y="6704609"/>
            <a:ext cx="3517872" cy="161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1"/>
              </a:lnSpc>
            </a:pPr>
            <a:r>
              <a:rPr lang="en-US" sz="23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Fournit des fonctions de délai comme </a:t>
            </a:r>
            <a:r>
              <a:rPr lang="en-US" sz="2336" b="1">
                <a:solidFill>
                  <a:srgbClr val="439751"/>
                </a:solidFill>
                <a:latin typeface="DM Sans Bold"/>
                <a:ea typeface="DM Sans Bold"/>
                <a:cs typeface="DM Sans Bold"/>
                <a:sym typeface="DM Sans Bold"/>
              </a:rPr>
              <a:t>udelay</a:t>
            </a:r>
            <a:r>
              <a:rPr lang="en-US" sz="23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pour générer des impulsions précises.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42590" y="5895971"/>
            <a:ext cx="3891809" cy="530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0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&lt;linux/delay.h&gt;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5297814" y="6668710"/>
            <a:ext cx="3054275" cy="1422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"/>
              </a:lnSpc>
            </a:pPr>
            <a:r>
              <a:rPr lang="en-US" sz="2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Interface RTDM pour développer un driver temps réel sous Xenomai.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118551" y="5981921"/>
            <a:ext cx="3412801" cy="455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68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&lt;rtdm/driver.h&gt;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440172" y="6660233"/>
            <a:ext cx="2966973" cy="138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Fournit des horodatages avec une résolution élevée pour mesurer le temps de vol.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266033" y="5966905"/>
            <a:ext cx="3315251" cy="438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261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&lt;linux/ktime.h&gt;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28290" y="494538"/>
            <a:ext cx="10830376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Étapes Clés pour le Développement du driver 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458715" y="3958784"/>
            <a:ext cx="567345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Les bibliothèques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3698" y="1096953"/>
            <a:ext cx="10203249" cy="1287453"/>
            <a:chOff x="0" y="0"/>
            <a:chExt cx="2687275" cy="339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7276" cy="339082"/>
            </a:xfrm>
            <a:custGeom>
              <a:avLst/>
              <a:gdLst/>
              <a:ahLst/>
              <a:cxnLst/>
              <a:rect l="l" t="t" r="r" b="b"/>
              <a:pathLst>
                <a:path w="2687276" h="339082">
                  <a:moveTo>
                    <a:pt x="0" y="0"/>
                  </a:moveTo>
                  <a:lnTo>
                    <a:pt x="2687276" y="0"/>
                  </a:lnTo>
                  <a:lnTo>
                    <a:pt x="2687276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87275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516826"/>
            <a:ext cx="18288000" cy="7996556"/>
            <a:chOff x="0" y="0"/>
            <a:chExt cx="5128831" cy="2106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28831" cy="2106089"/>
            </a:xfrm>
            <a:custGeom>
              <a:avLst/>
              <a:gdLst/>
              <a:ahLst/>
              <a:cxnLst/>
              <a:rect l="l" t="t" r="r" b="b"/>
              <a:pathLst>
                <a:path w="5128831" h="2106089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15015" y="3605943"/>
            <a:ext cx="5162532" cy="4832735"/>
            <a:chOff x="0" y="0"/>
            <a:chExt cx="655324" cy="6134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5324" cy="613460"/>
            </a:xfrm>
            <a:custGeom>
              <a:avLst/>
              <a:gdLst/>
              <a:ahLst/>
              <a:cxnLst/>
              <a:rect l="l" t="t" r="r" b="b"/>
              <a:pathLst>
                <a:path w="655324" h="613460">
                  <a:moveTo>
                    <a:pt x="0" y="0"/>
                  </a:moveTo>
                  <a:lnTo>
                    <a:pt x="655324" y="0"/>
                  </a:lnTo>
                  <a:lnTo>
                    <a:pt x="655324" y="613460"/>
                  </a:lnTo>
                  <a:lnTo>
                    <a:pt x="0" y="613460"/>
                  </a:lnTo>
                  <a:close/>
                </a:path>
              </a:pathLst>
            </a:custGeom>
            <a:blipFill>
              <a:blip r:embed="rId2"/>
              <a:stretch>
                <a:fillRect l="-12349" r="-1234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84614" y="3605943"/>
            <a:ext cx="5162532" cy="4832735"/>
            <a:chOff x="0" y="0"/>
            <a:chExt cx="655324" cy="6134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5324" cy="613460"/>
            </a:xfrm>
            <a:custGeom>
              <a:avLst/>
              <a:gdLst/>
              <a:ahLst/>
              <a:cxnLst/>
              <a:rect l="l" t="t" r="r" b="b"/>
              <a:pathLst>
                <a:path w="655324" h="613460">
                  <a:moveTo>
                    <a:pt x="0" y="0"/>
                  </a:moveTo>
                  <a:lnTo>
                    <a:pt x="655324" y="0"/>
                  </a:lnTo>
                  <a:lnTo>
                    <a:pt x="655324" y="613460"/>
                  </a:lnTo>
                  <a:lnTo>
                    <a:pt x="0" y="613460"/>
                  </a:lnTo>
                  <a:close/>
                </a:path>
              </a:pathLst>
            </a:custGeom>
            <a:blipFill>
              <a:blip r:embed="rId3"/>
              <a:stretch>
                <a:fillRect l="-28609" r="-2860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13" name="Freeform 13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>
            <a:off x="1058999" y="7962434"/>
            <a:ext cx="5162532" cy="717640"/>
            <a:chOff x="0" y="0"/>
            <a:chExt cx="1359679" cy="18900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59679" cy="189008"/>
            </a:xfrm>
            <a:custGeom>
              <a:avLst/>
              <a:gdLst/>
              <a:ahLst/>
              <a:cxnLst/>
              <a:rect l="l" t="t" r="r" b="b"/>
              <a:pathLst>
                <a:path w="1359679" h="189008">
                  <a:moveTo>
                    <a:pt x="0" y="0"/>
                  </a:moveTo>
                  <a:lnTo>
                    <a:pt x="1359679" y="0"/>
                  </a:lnTo>
                  <a:lnTo>
                    <a:pt x="1359679" y="189008"/>
                  </a:lnTo>
                  <a:lnTo>
                    <a:pt x="0" y="189008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59679" cy="227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29840" y="7822238"/>
            <a:ext cx="5162532" cy="818840"/>
            <a:chOff x="0" y="0"/>
            <a:chExt cx="1359679" cy="21566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97684" y="3437919"/>
            <a:ext cx="5162532" cy="4832735"/>
            <a:chOff x="0" y="0"/>
            <a:chExt cx="655324" cy="61346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55324" cy="613460"/>
            </a:xfrm>
            <a:custGeom>
              <a:avLst/>
              <a:gdLst/>
              <a:ahLst/>
              <a:cxnLst/>
              <a:rect l="l" t="t" r="r" b="b"/>
              <a:pathLst>
                <a:path w="655324" h="613460">
                  <a:moveTo>
                    <a:pt x="0" y="0"/>
                  </a:moveTo>
                  <a:lnTo>
                    <a:pt x="655324" y="0"/>
                  </a:lnTo>
                  <a:lnTo>
                    <a:pt x="655324" y="613460"/>
                  </a:lnTo>
                  <a:lnTo>
                    <a:pt x="0" y="613460"/>
                  </a:lnTo>
                  <a:close/>
                </a:path>
              </a:pathLst>
            </a:custGeom>
            <a:blipFill>
              <a:blip r:embed="rId6"/>
              <a:stretch>
                <a:fillRect l="-1432" r="-143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197684" y="7721038"/>
            <a:ext cx="5162532" cy="818840"/>
            <a:chOff x="0" y="0"/>
            <a:chExt cx="1359679" cy="21566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59679" cy="215661"/>
            </a:xfrm>
            <a:custGeom>
              <a:avLst/>
              <a:gdLst/>
              <a:ahLst/>
              <a:cxnLst/>
              <a:rect l="l" t="t" r="r" b="b"/>
              <a:pathLst>
                <a:path w="1359679" h="215661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1604029" y="470224"/>
            <a:ext cx="5910661" cy="2967696"/>
          </a:xfrm>
          <a:custGeom>
            <a:avLst/>
            <a:gdLst/>
            <a:ahLst/>
            <a:cxnLst/>
            <a:rect l="l" t="t" r="r" b="b"/>
            <a:pathLst>
              <a:path w="5910661" h="2967696">
                <a:moveTo>
                  <a:pt x="0" y="0"/>
                </a:moveTo>
                <a:lnTo>
                  <a:pt x="5910660" y="0"/>
                </a:lnTo>
                <a:lnTo>
                  <a:pt x="5910660" y="2967695"/>
                </a:lnTo>
                <a:lnTo>
                  <a:pt x="0" y="29676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2" name="TextBox 32"/>
          <p:cNvSpPr txBox="1"/>
          <p:nvPr/>
        </p:nvSpPr>
        <p:spPr>
          <a:xfrm>
            <a:off x="494752" y="446097"/>
            <a:ext cx="10107015" cy="126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89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 &amp; Validation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230" y="7992836"/>
            <a:ext cx="5111301" cy="68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4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compilation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615015" y="7746038"/>
            <a:ext cx="5162532" cy="68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406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Branchement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197684" y="7746038"/>
            <a:ext cx="5162532" cy="68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4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55147" y="2681555"/>
            <a:ext cx="7282567" cy="3974964"/>
            <a:chOff x="0" y="0"/>
            <a:chExt cx="2061233" cy="11250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1233" cy="1125060"/>
            </a:xfrm>
            <a:custGeom>
              <a:avLst/>
              <a:gdLst/>
              <a:ahLst/>
              <a:cxnLst/>
              <a:rect l="l" t="t" r="r" b="b"/>
              <a:pathLst>
                <a:path w="2061233" h="1125060">
                  <a:moveTo>
                    <a:pt x="0" y="0"/>
                  </a:moveTo>
                  <a:lnTo>
                    <a:pt x="2061233" y="0"/>
                  </a:lnTo>
                  <a:lnTo>
                    <a:pt x="2061233" y="1125060"/>
                  </a:lnTo>
                  <a:lnTo>
                    <a:pt x="0" y="1125060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1233" cy="11631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3698" y="2531685"/>
            <a:ext cx="3620956" cy="1287453"/>
            <a:chOff x="0" y="0"/>
            <a:chExt cx="953667" cy="3390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3667" cy="339082"/>
            </a:xfrm>
            <a:custGeom>
              <a:avLst/>
              <a:gdLst/>
              <a:ahLst/>
              <a:cxnLst/>
              <a:rect l="l" t="t" r="r" b="b"/>
              <a:pathLst>
                <a:path w="953667" h="339082">
                  <a:moveTo>
                    <a:pt x="0" y="0"/>
                  </a:moveTo>
                  <a:lnTo>
                    <a:pt x="953667" y="0"/>
                  </a:lnTo>
                  <a:lnTo>
                    <a:pt x="953667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53667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9" name="Freeform 9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351936" y="5154215"/>
            <a:ext cx="8386259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7" name="Freeform 17"/>
          <p:cNvSpPr/>
          <p:nvPr/>
        </p:nvSpPr>
        <p:spPr>
          <a:xfrm>
            <a:off x="10061431" y="2531685"/>
            <a:ext cx="7137061" cy="3561737"/>
          </a:xfrm>
          <a:custGeom>
            <a:avLst/>
            <a:gdLst/>
            <a:ahLst/>
            <a:cxnLst/>
            <a:rect l="l" t="t" r="r" b="b"/>
            <a:pathLst>
              <a:path w="7137061" h="3561737">
                <a:moveTo>
                  <a:pt x="0" y="0"/>
                </a:moveTo>
                <a:lnTo>
                  <a:pt x="7137061" y="0"/>
                </a:lnTo>
                <a:lnTo>
                  <a:pt x="7137061" y="3561737"/>
                </a:lnTo>
                <a:lnTo>
                  <a:pt x="0" y="3561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776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TextBox 18"/>
          <p:cNvSpPr txBox="1"/>
          <p:nvPr/>
        </p:nvSpPr>
        <p:spPr>
          <a:xfrm>
            <a:off x="1028700" y="2626935"/>
            <a:ext cx="9032731" cy="247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8957" b="1" i="1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Projet:</a:t>
            </a:r>
          </a:p>
          <a:p>
            <a:pPr algn="l">
              <a:lnSpc>
                <a:spcPts val="9673"/>
              </a:lnSpc>
            </a:pPr>
            <a:r>
              <a:rPr lang="en-US" sz="89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Radar de recul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613559" y="9071844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243" y="456438"/>
            <a:ext cx="9224969" cy="572262"/>
            <a:chOff x="0" y="0"/>
            <a:chExt cx="2429622" cy="1507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9622" cy="150719"/>
            </a:xfrm>
            <a:custGeom>
              <a:avLst/>
              <a:gdLst/>
              <a:ahLst/>
              <a:cxnLst/>
              <a:rect l="l" t="t" r="r" b="b"/>
              <a:pathLst>
                <a:path w="2429622" h="150719">
                  <a:moveTo>
                    <a:pt x="0" y="0"/>
                  </a:moveTo>
                  <a:lnTo>
                    <a:pt x="2429622" y="0"/>
                  </a:lnTo>
                  <a:lnTo>
                    <a:pt x="2429622" y="150719"/>
                  </a:lnTo>
                  <a:lnTo>
                    <a:pt x="0" y="150719"/>
                  </a:lnTo>
                  <a:close/>
                </a:path>
              </a:pathLst>
            </a:custGeom>
            <a:solidFill>
              <a:srgbClr val="EAFAB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29622" cy="1888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6" name="Freeform 6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9757264" y="5733578"/>
            <a:ext cx="3579643" cy="2877071"/>
          </a:xfrm>
          <a:custGeom>
            <a:avLst/>
            <a:gdLst/>
            <a:ahLst/>
            <a:cxnLst/>
            <a:rect l="l" t="t" r="r" b="b"/>
            <a:pathLst>
              <a:path w="3579643" h="2877071">
                <a:moveTo>
                  <a:pt x="0" y="0"/>
                </a:moveTo>
                <a:lnTo>
                  <a:pt x="3579643" y="0"/>
                </a:lnTo>
                <a:lnTo>
                  <a:pt x="3579643" y="2877071"/>
                </a:lnTo>
                <a:lnTo>
                  <a:pt x="0" y="2877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94" t="-20562" r="-1694" b="-807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5338361" y="5520285"/>
            <a:ext cx="4418903" cy="3303656"/>
          </a:xfrm>
          <a:custGeom>
            <a:avLst/>
            <a:gdLst/>
            <a:ahLst/>
            <a:cxnLst/>
            <a:rect l="l" t="t" r="r" b="b"/>
            <a:pathLst>
              <a:path w="4418903" h="3303656">
                <a:moveTo>
                  <a:pt x="0" y="0"/>
                </a:moveTo>
                <a:lnTo>
                  <a:pt x="4418903" y="0"/>
                </a:lnTo>
                <a:lnTo>
                  <a:pt x="4418903" y="3303656"/>
                </a:lnTo>
                <a:lnTo>
                  <a:pt x="0" y="3303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3632182" y="5304371"/>
            <a:ext cx="4309318" cy="3735485"/>
          </a:xfrm>
          <a:custGeom>
            <a:avLst/>
            <a:gdLst/>
            <a:ahLst/>
            <a:cxnLst/>
            <a:rect l="l" t="t" r="r" b="b"/>
            <a:pathLst>
              <a:path w="4309318" h="3735485">
                <a:moveTo>
                  <a:pt x="0" y="0"/>
                </a:moveTo>
                <a:lnTo>
                  <a:pt x="4309317" y="0"/>
                </a:lnTo>
                <a:lnTo>
                  <a:pt x="4309317" y="3735485"/>
                </a:lnTo>
                <a:lnTo>
                  <a:pt x="0" y="37354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57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531514" y="4971717"/>
            <a:ext cx="4846071" cy="4818413"/>
          </a:xfrm>
          <a:custGeom>
            <a:avLst/>
            <a:gdLst/>
            <a:ahLst/>
            <a:cxnLst/>
            <a:rect l="l" t="t" r="r" b="b"/>
            <a:pathLst>
              <a:path w="4846071" h="4818413">
                <a:moveTo>
                  <a:pt x="0" y="0"/>
                </a:moveTo>
                <a:lnTo>
                  <a:pt x="4846070" y="0"/>
                </a:lnTo>
                <a:lnTo>
                  <a:pt x="4846070" y="4818413"/>
                </a:lnTo>
                <a:lnTo>
                  <a:pt x="0" y="48184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726" r="-1926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328290" y="494538"/>
            <a:ext cx="9661203" cy="53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Présentation du Projet : Radar de recul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1514" y="1708684"/>
            <a:ext cx="5220058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Qu'est-ce qu'un Radar de recul ?</a:t>
            </a:r>
          </a:p>
          <a:p>
            <a:pPr algn="l">
              <a:lnSpc>
                <a:spcPts val="3359"/>
              </a:lnSpc>
            </a:pPr>
            <a:endParaRPr lang="en-US" sz="23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1514" y="5105400"/>
            <a:ext cx="2953226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Matériels utilisés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3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83562" y="2317649"/>
            <a:ext cx="9205931" cy="259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n-US" sz="2999" b="1">
                <a:solidFill>
                  <a:srgbClr val="43975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radar de recul</a:t>
            </a: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est un système électronique utilisé principalement dans les véhicules pour assister les conducteurs lors des manœuvres de stationnement ou des déplacements en marche arrière. </a:t>
            </a:r>
          </a:p>
        </p:txBody>
      </p:sp>
      <p:sp>
        <p:nvSpPr>
          <p:cNvPr id="22" name="Freeform 22"/>
          <p:cNvSpPr/>
          <p:nvPr/>
        </p:nvSpPr>
        <p:spPr>
          <a:xfrm>
            <a:off x="11828720" y="1016827"/>
            <a:ext cx="4784838" cy="3773194"/>
          </a:xfrm>
          <a:custGeom>
            <a:avLst/>
            <a:gdLst/>
            <a:ahLst/>
            <a:cxnLst/>
            <a:rect l="l" t="t" r="r" b="b"/>
            <a:pathLst>
              <a:path w="4784838" h="3773194">
                <a:moveTo>
                  <a:pt x="0" y="0"/>
                </a:moveTo>
                <a:lnTo>
                  <a:pt x="4784839" y="0"/>
                </a:lnTo>
                <a:lnTo>
                  <a:pt x="4784839" y="3773194"/>
                </a:lnTo>
                <a:lnTo>
                  <a:pt x="0" y="37731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6811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9762" y="-224626"/>
            <a:ext cx="15952731" cy="1287453"/>
            <a:chOff x="0" y="0"/>
            <a:chExt cx="4201542" cy="339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1542" cy="339082"/>
            </a:xfrm>
            <a:custGeom>
              <a:avLst/>
              <a:gdLst/>
              <a:ahLst/>
              <a:cxnLst/>
              <a:rect l="l" t="t" r="r" b="b"/>
              <a:pathLst>
                <a:path w="4201542" h="339082">
                  <a:moveTo>
                    <a:pt x="0" y="0"/>
                  </a:moveTo>
                  <a:lnTo>
                    <a:pt x="4201542" y="0"/>
                  </a:lnTo>
                  <a:lnTo>
                    <a:pt x="4201542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01542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6" name="Freeform 6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TextBox 13"/>
          <p:cNvSpPr txBox="1"/>
          <p:nvPr/>
        </p:nvSpPr>
        <p:spPr>
          <a:xfrm>
            <a:off x="1167634" y="95250"/>
            <a:ext cx="15584859" cy="126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89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Montage éléctrique </a:t>
            </a:r>
          </a:p>
        </p:txBody>
      </p:sp>
      <p:sp>
        <p:nvSpPr>
          <p:cNvPr id="14" name="AutoShape 14"/>
          <p:cNvSpPr/>
          <p:nvPr/>
        </p:nvSpPr>
        <p:spPr>
          <a:xfrm>
            <a:off x="799908" y="1260455"/>
            <a:ext cx="15445924" cy="47625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618801" y="2067839"/>
            <a:ext cx="6654015" cy="6654015"/>
          </a:xfrm>
          <a:custGeom>
            <a:avLst/>
            <a:gdLst/>
            <a:ahLst/>
            <a:cxnLst/>
            <a:rect l="l" t="t" r="r" b="b"/>
            <a:pathLst>
              <a:path w="6654015" h="6654015">
                <a:moveTo>
                  <a:pt x="0" y="0"/>
                </a:moveTo>
                <a:lnTo>
                  <a:pt x="6654015" y="0"/>
                </a:lnTo>
                <a:lnTo>
                  <a:pt x="6654015" y="6654016"/>
                </a:lnTo>
                <a:lnTo>
                  <a:pt x="0" y="6654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8272816" y="1765673"/>
            <a:ext cx="7461400" cy="7461400"/>
          </a:xfrm>
          <a:custGeom>
            <a:avLst/>
            <a:gdLst/>
            <a:ahLst/>
            <a:cxnLst/>
            <a:rect l="l" t="t" r="r" b="b"/>
            <a:pathLst>
              <a:path w="7461400" h="7461400">
                <a:moveTo>
                  <a:pt x="0" y="0"/>
                </a:moveTo>
                <a:lnTo>
                  <a:pt x="7461400" y="0"/>
                </a:lnTo>
                <a:lnTo>
                  <a:pt x="7461400" y="7461400"/>
                </a:lnTo>
                <a:lnTo>
                  <a:pt x="0" y="7461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Freeform 17"/>
          <p:cNvSpPr/>
          <p:nvPr/>
        </p:nvSpPr>
        <p:spPr>
          <a:xfrm rot="5400000">
            <a:off x="10417847" y="4170564"/>
            <a:ext cx="1043306" cy="700707"/>
          </a:xfrm>
          <a:custGeom>
            <a:avLst/>
            <a:gdLst/>
            <a:ahLst/>
            <a:cxnLst/>
            <a:rect l="l" t="t" r="r" b="b"/>
            <a:pathLst>
              <a:path w="1043306" h="700707">
                <a:moveTo>
                  <a:pt x="0" y="0"/>
                </a:moveTo>
                <a:lnTo>
                  <a:pt x="1043306" y="0"/>
                </a:lnTo>
                <a:lnTo>
                  <a:pt x="1043306" y="700707"/>
                </a:lnTo>
                <a:lnTo>
                  <a:pt x="0" y="700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714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8" name="Freeform 18"/>
          <p:cNvSpPr/>
          <p:nvPr/>
        </p:nvSpPr>
        <p:spPr>
          <a:xfrm rot="5400000">
            <a:off x="11832217" y="4170564"/>
            <a:ext cx="1043306" cy="700707"/>
          </a:xfrm>
          <a:custGeom>
            <a:avLst/>
            <a:gdLst/>
            <a:ahLst/>
            <a:cxnLst/>
            <a:rect l="l" t="t" r="r" b="b"/>
            <a:pathLst>
              <a:path w="1043306" h="700707">
                <a:moveTo>
                  <a:pt x="0" y="0"/>
                </a:moveTo>
                <a:lnTo>
                  <a:pt x="1043306" y="0"/>
                </a:lnTo>
                <a:lnTo>
                  <a:pt x="1043306" y="700707"/>
                </a:lnTo>
                <a:lnTo>
                  <a:pt x="0" y="700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714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sp>
        <p:nvSpPr>
          <p:cNvPr id="19" name="Freeform 19"/>
          <p:cNvSpPr/>
          <p:nvPr/>
        </p:nvSpPr>
        <p:spPr>
          <a:xfrm rot="5400000">
            <a:off x="11832217" y="6521018"/>
            <a:ext cx="1043306" cy="700707"/>
          </a:xfrm>
          <a:custGeom>
            <a:avLst/>
            <a:gdLst/>
            <a:ahLst/>
            <a:cxnLst/>
            <a:rect l="l" t="t" r="r" b="b"/>
            <a:pathLst>
              <a:path w="1043306" h="700707">
                <a:moveTo>
                  <a:pt x="0" y="0"/>
                </a:moveTo>
                <a:lnTo>
                  <a:pt x="1043306" y="0"/>
                </a:lnTo>
                <a:lnTo>
                  <a:pt x="1043306" y="700707"/>
                </a:lnTo>
                <a:lnTo>
                  <a:pt x="0" y="700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714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fr-FR"/>
          </a:p>
        </p:txBody>
      </p:sp>
      <p:grpSp>
        <p:nvGrpSpPr>
          <p:cNvPr id="20" name="Group 20"/>
          <p:cNvGrpSpPr/>
          <p:nvPr/>
        </p:nvGrpSpPr>
        <p:grpSpPr>
          <a:xfrm rot="-10800000">
            <a:off x="11912689" y="2447024"/>
            <a:ext cx="882362" cy="1888316"/>
            <a:chOff x="0" y="0"/>
            <a:chExt cx="571445" cy="122293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71445" cy="1222932"/>
            </a:xfrm>
            <a:custGeom>
              <a:avLst/>
              <a:gdLst/>
              <a:ahLst/>
              <a:cxnLst/>
              <a:rect l="l" t="t" r="r" b="b"/>
              <a:pathLst>
                <a:path w="571445" h="1222932">
                  <a:moveTo>
                    <a:pt x="285722" y="1222932"/>
                  </a:moveTo>
                  <a:lnTo>
                    <a:pt x="0" y="816532"/>
                  </a:lnTo>
                  <a:lnTo>
                    <a:pt x="203200" y="816532"/>
                  </a:lnTo>
                  <a:lnTo>
                    <a:pt x="203200" y="0"/>
                  </a:lnTo>
                  <a:lnTo>
                    <a:pt x="368245" y="0"/>
                  </a:lnTo>
                  <a:lnTo>
                    <a:pt x="368245" y="816532"/>
                  </a:lnTo>
                  <a:lnTo>
                    <a:pt x="571445" y="816532"/>
                  </a:lnTo>
                  <a:lnTo>
                    <a:pt x="285722" y="1222932"/>
                  </a:lnTo>
                  <a:close/>
                </a:path>
              </a:pathLst>
            </a:custGeom>
            <a:solidFill>
              <a:srgbClr val="45453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03200" y="-38100"/>
              <a:ext cx="165045" cy="1159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  <p:grpSp>
        <p:nvGrpSpPr>
          <p:cNvPr id="24" name="Group 24"/>
          <p:cNvGrpSpPr/>
          <p:nvPr/>
        </p:nvGrpSpPr>
        <p:grpSpPr>
          <a:xfrm rot="-10800000">
            <a:off x="10498319" y="2447024"/>
            <a:ext cx="882362" cy="1888316"/>
            <a:chOff x="0" y="0"/>
            <a:chExt cx="571445" cy="122293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71445" cy="1222932"/>
            </a:xfrm>
            <a:custGeom>
              <a:avLst/>
              <a:gdLst/>
              <a:ahLst/>
              <a:cxnLst/>
              <a:rect l="l" t="t" r="r" b="b"/>
              <a:pathLst>
                <a:path w="571445" h="1222932">
                  <a:moveTo>
                    <a:pt x="285722" y="1222932"/>
                  </a:moveTo>
                  <a:lnTo>
                    <a:pt x="0" y="816532"/>
                  </a:lnTo>
                  <a:lnTo>
                    <a:pt x="203200" y="816532"/>
                  </a:lnTo>
                  <a:lnTo>
                    <a:pt x="203200" y="0"/>
                  </a:lnTo>
                  <a:lnTo>
                    <a:pt x="368245" y="0"/>
                  </a:lnTo>
                  <a:lnTo>
                    <a:pt x="368245" y="816532"/>
                  </a:lnTo>
                  <a:lnTo>
                    <a:pt x="571445" y="816532"/>
                  </a:lnTo>
                  <a:lnTo>
                    <a:pt x="285722" y="1222932"/>
                  </a:lnTo>
                  <a:close/>
                </a:path>
              </a:pathLst>
            </a:custGeom>
            <a:solidFill>
              <a:srgbClr val="45453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03200" y="-38100"/>
              <a:ext cx="165045" cy="1159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912689" y="6871371"/>
            <a:ext cx="882362" cy="1888316"/>
            <a:chOff x="0" y="0"/>
            <a:chExt cx="571445" cy="122293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71445" cy="1222932"/>
            </a:xfrm>
            <a:custGeom>
              <a:avLst/>
              <a:gdLst/>
              <a:ahLst/>
              <a:cxnLst/>
              <a:rect l="l" t="t" r="r" b="b"/>
              <a:pathLst>
                <a:path w="571445" h="1222932">
                  <a:moveTo>
                    <a:pt x="285722" y="1222932"/>
                  </a:moveTo>
                  <a:lnTo>
                    <a:pt x="0" y="816532"/>
                  </a:lnTo>
                  <a:lnTo>
                    <a:pt x="203200" y="816532"/>
                  </a:lnTo>
                  <a:lnTo>
                    <a:pt x="203200" y="0"/>
                  </a:lnTo>
                  <a:lnTo>
                    <a:pt x="368245" y="0"/>
                  </a:lnTo>
                  <a:lnTo>
                    <a:pt x="368245" y="816532"/>
                  </a:lnTo>
                  <a:lnTo>
                    <a:pt x="571445" y="816532"/>
                  </a:lnTo>
                  <a:lnTo>
                    <a:pt x="285722" y="1222932"/>
                  </a:lnTo>
                  <a:close/>
                </a:path>
              </a:pathLst>
            </a:custGeom>
            <a:solidFill>
              <a:srgbClr val="45453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203200" y="-38100"/>
              <a:ext cx="165045" cy="1159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586721" y="8793193"/>
            <a:ext cx="452032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Afficheur LCD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53870" y="1616744"/>
            <a:ext cx="320744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Ultrason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8727557" y="1576667"/>
            <a:ext cx="22119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Buzzer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9762" y="-224626"/>
            <a:ext cx="15952731" cy="1287453"/>
            <a:chOff x="0" y="0"/>
            <a:chExt cx="4201542" cy="3390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01542" cy="339082"/>
            </a:xfrm>
            <a:custGeom>
              <a:avLst/>
              <a:gdLst/>
              <a:ahLst/>
              <a:cxnLst/>
              <a:rect l="l" t="t" r="r" b="b"/>
              <a:pathLst>
                <a:path w="4201542" h="339082">
                  <a:moveTo>
                    <a:pt x="0" y="0"/>
                  </a:moveTo>
                  <a:lnTo>
                    <a:pt x="4201542" y="0"/>
                  </a:lnTo>
                  <a:lnTo>
                    <a:pt x="4201542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01542" cy="3771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00182" y="9128994"/>
            <a:ext cx="2359118" cy="661137"/>
            <a:chOff x="0" y="0"/>
            <a:chExt cx="3145491" cy="881516"/>
          </a:xfrm>
        </p:grpSpPr>
        <p:sp>
          <p:nvSpPr>
            <p:cNvPr id="6" name="Freeform 6"/>
            <p:cNvSpPr/>
            <p:nvPr/>
          </p:nvSpPr>
          <p:spPr>
            <a:xfrm>
              <a:off x="1144810" y="0"/>
              <a:ext cx="855872" cy="881516"/>
            </a:xfrm>
            <a:custGeom>
              <a:avLst/>
              <a:gdLst/>
              <a:ahLst/>
              <a:cxnLst/>
              <a:rect l="l" t="t" r="r" b="b"/>
              <a:pathLst>
                <a:path w="855872" h="881516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881516" cy="881516"/>
              <a:chOff x="0" y="0"/>
              <a:chExt cx="140071" cy="14007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0071" cy="140071"/>
              </a:xfrm>
              <a:custGeom>
                <a:avLst/>
                <a:gdLst/>
                <a:ahLst/>
                <a:cxnLst/>
                <a:rect l="l" t="t" r="r" b="b"/>
                <a:pathLst>
                  <a:path w="140071" h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4453635" y="1749086"/>
            <a:ext cx="11105499" cy="7710476"/>
          </a:xfrm>
          <a:custGeom>
            <a:avLst/>
            <a:gdLst/>
            <a:ahLst/>
            <a:cxnLst/>
            <a:rect l="l" t="t" r="r" b="b"/>
            <a:pathLst>
              <a:path w="11105499" h="7710476">
                <a:moveTo>
                  <a:pt x="0" y="0"/>
                </a:moveTo>
                <a:lnTo>
                  <a:pt x="11105499" y="0"/>
                </a:lnTo>
                <a:lnTo>
                  <a:pt x="11105499" y="7710476"/>
                </a:lnTo>
                <a:lnTo>
                  <a:pt x="0" y="7710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1167634" y="480224"/>
            <a:ext cx="15584859" cy="126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89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Routine d’un Radar de Recul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613559" y="9169923"/>
            <a:ext cx="645741" cy="52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167634" y="1693054"/>
            <a:ext cx="15445924" cy="47625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Personnalisé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Open Sans Bold</vt:lpstr>
      <vt:lpstr>DM Sans Bold</vt:lpstr>
      <vt:lpstr>Open Sans</vt:lpstr>
      <vt:lpstr>DM Sans</vt:lpstr>
      <vt:lpstr>Arial</vt:lpstr>
      <vt:lpstr>Calibri</vt:lpstr>
      <vt:lpstr>DM Sans Bold Italics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radar de recul est un système utilisé à l'arrière des véhicules pour faciliter la manoeuvre de stationnement.</dc:title>
  <dc:creator>Nidhal</dc:creator>
  <cp:lastModifiedBy>Nidhal Sfaxi</cp:lastModifiedBy>
  <cp:revision>2</cp:revision>
  <dcterms:created xsi:type="dcterms:W3CDTF">2006-08-16T00:00:00Z</dcterms:created>
  <dcterms:modified xsi:type="dcterms:W3CDTF">2024-12-05T19:35:35Z</dcterms:modified>
  <dc:identifier>DAGX5sd8Mos</dc:identifier>
</cp:coreProperties>
</file>