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Ubuntu-bold.fntdata"/><Relationship Id="rId10" Type="http://schemas.openxmlformats.org/officeDocument/2006/relationships/slide" Target="slides/slide6.xml"/><Relationship Id="rId21" Type="http://schemas.openxmlformats.org/officeDocument/2006/relationships/font" Target="fonts/Ubuntu-regular.fntdata"/><Relationship Id="rId13" Type="http://schemas.openxmlformats.org/officeDocument/2006/relationships/slide" Target="slides/slide9.xml"/><Relationship Id="rId24" Type="http://schemas.openxmlformats.org/officeDocument/2006/relationships/font" Target="fonts/Ubuntu-boldItalic.fntdata"/><Relationship Id="rId12" Type="http://schemas.openxmlformats.org/officeDocument/2006/relationships/slide" Target="slides/slide8.xml"/><Relationship Id="rId23" Type="http://schemas.openxmlformats.org/officeDocument/2006/relationships/font" Target="fonts/Ubuntu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200">
                <a:solidFill>
                  <a:srgbClr val="666666"/>
                </a:solidFill>
                <a:highlight>
                  <a:srgbClr val="FFFFFF"/>
                </a:highlight>
              </a:rPr>
              <a:t>maintain an average CPU utilization across all Pods of 50%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twitter.com/abdennebi" TargetMode="External"/><Relationship Id="rId5" Type="http://schemas.openxmlformats.org/officeDocument/2006/relationships/hyperlink" Target="github.com/abdenneb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kubernetes.io/docs/tutorials/kubernetes-basics/" TargetMode="External"/><Relationship Id="rId4" Type="http://schemas.openxmlformats.org/officeDocument/2006/relationships/hyperlink" Target="https://www.udacity.com/course/scalable-microservices-with-kubernetes--ud615" TargetMode="External"/><Relationship Id="rId5" Type="http://schemas.openxmlformats.org/officeDocument/2006/relationships/hyperlink" Target="https://github.com/Abdennebi/hello-kuberne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3" y="744575"/>
            <a:ext cx="45117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  <a:latin typeface="Ubuntu"/>
                <a:ea typeface="Ubuntu"/>
                <a:cs typeface="Ubuntu"/>
                <a:sym typeface="Ubuntu"/>
              </a:rPr>
              <a:t>Introduction</a:t>
            </a:r>
            <a:r>
              <a:rPr lang="fr">
                <a:solidFill>
                  <a:srgbClr val="326DE6"/>
                </a:solidFill>
                <a:latin typeface="Ubuntu"/>
                <a:ea typeface="Ubuntu"/>
                <a:cs typeface="Ubuntu"/>
                <a:sym typeface="Ubuntu"/>
              </a:rPr>
              <a:t> to Kubernetes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63925" y="2797175"/>
            <a:ext cx="3012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  <a:latin typeface="Ubuntu"/>
                <a:ea typeface="Ubuntu"/>
                <a:cs typeface="Ubuntu"/>
                <a:sym typeface="Ubuntu"/>
              </a:rPr>
              <a:t>Basic concepts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kubernetes.png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350" y="-510725"/>
            <a:ext cx="5996421" cy="599642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506100" y="3919425"/>
            <a:ext cx="41079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>
                <a:solidFill>
                  <a:schemeClr val="dk2"/>
                </a:solidFill>
              </a:rPr>
              <a:t>Mohamed Abdennebi</a:t>
            </a:r>
          </a:p>
          <a:p>
            <a:pPr lvl="0">
              <a:spcBef>
                <a:spcPts val="0"/>
              </a:spcBef>
              <a:buNone/>
            </a:pPr>
            <a:r>
              <a:rPr lang="fr" sz="1200" u="sng">
                <a:solidFill>
                  <a:srgbClr val="326DE6"/>
                </a:solidFill>
                <a:hlinkClick r:id="rId4"/>
              </a:rPr>
              <a:t>twitter.com/abdennebi</a:t>
            </a:r>
          </a:p>
          <a:p>
            <a:pPr lvl="0">
              <a:spcBef>
                <a:spcPts val="0"/>
              </a:spcBef>
              <a:buNone/>
            </a:pPr>
            <a:r>
              <a:rPr lang="fr" sz="1200" u="sng">
                <a:solidFill>
                  <a:srgbClr val="326DE6"/>
                </a:solidFill>
                <a:hlinkClick r:id="rId5"/>
              </a:rPr>
              <a:t>github.com/abdennebi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235400" y="4825700"/>
            <a:ext cx="458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/>
              <a:t>Sfeir Quarters Back : May 2,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 Scale 2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275" y="1090625"/>
            <a:ext cx="352845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326DE6"/>
                </a:solidFill>
              </a:rPr>
              <a:t>Scaling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26DE6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14325" y="2405075"/>
            <a:ext cx="3690900" cy="2679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39700" marR="1397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apiVersion: apps/v1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kind: Deployment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metadata: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name: nginx-deployment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spec: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fr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replicas: 4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spec: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containers: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name: nginx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image: nginx:1.7.9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ports: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- containerPort: 80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0" y="1321600"/>
            <a:ext cx="47505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b="1" lang="fr">
                <a:solidFill>
                  <a:srgbClr val="326DE6"/>
                </a:solidFill>
              </a:rPr>
              <a:t>Scaling </a:t>
            </a:r>
            <a:r>
              <a:rPr lang="fr"/>
              <a:t>is accomplished by changing the number of </a:t>
            </a:r>
            <a:r>
              <a:rPr b="1" lang="fr">
                <a:solidFill>
                  <a:srgbClr val="4A86E8"/>
                </a:solidFill>
              </a:rPr>
              <a:t>replicas </a:t>
            </a:r>
            <a:r>
              <a:rPr lang="fr"/>
              <a:t>in a Deployment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226225" y="1333500"/>
            <a:ext cx="6858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>
                <a:solidFill>
                  <a:schemeClr val="dk1"/>
                </a:solidFill>
              </a:rPr>
              <a:t>Kubernetes supports : Scale out, Scale down and Autoscale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</a:rPr>
              <a:t>Scaling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26DE6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809750" y="1914525"/>
            <a:ext cx="6503100" cy="4881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kubectl </a:t>
            </a:r>
            <a:r>
              <a:rPr b="1" lang="fr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scale </a:t>
            </a: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deployment hello </a:t>
            </a:r>
            <a:r>
              <a:rPr b="1" lang="fr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--replicas=4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809750" y="2745575"/>
            <a:ext cx="6503100" cy="4881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kubectl </a:t>
            </a:r>
            <a:r>
              <a:rPr b="1" lang="fr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scale </a:t>
            </a: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deployment hello </a:t>
            </a:r>
            <a:r>
              <a:rPr b="1" lang="fr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--replicas=2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809750" y="3493300"/>
            <a:ext cx="6503100" cy="4881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kubectl </a:t>
            </a:r>
            <a:r>
              <a:rPr b="1" lang="fr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autoscale </a:t>
            </a: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deployment hello </a:t>
            </a:r>
            <a:r>
              <a:rPr b="1" lang="fr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--cpu-percent=50 --min=1 --max=10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78650" y="1914525"/>
            <a:ext cx="9762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>
                <a:solidFill>
                  <a:srgbClr val="326DE6"/>
                </a:solidFill>
              </a:rPr>
              <a:t>Scale out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78650" y="2745575"/>
            <a:ext cx="1345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>
                <a:solidFill>
                  <a:srgbClr val="326DE6"/>
                </a:solidFill>
              </a:rPr>
              <a:t>Scale down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78650" y="3493300"/>
            <a:ext cx="1345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>
                <a:solidFill>
                  <a:srgbClr val="326DE6"/>
                </a:solidFill>
              </a:rPr>
              <a:t>Autoscale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</a:rPr>
              <a:t>Rolling update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19050" y="1327962"/>
            <a:ext cx="34290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Rolling updates allow Deployments' update to take place with zero downtime 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Updates are versioned and any Deployment update can be reverted to previous (stable) version.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While updating, traffic is routed to both versions</a:t>
            </a:r>
          </a:p>
        </p:txBody>
      </p:sp>
      <p:pic>
        <p:nvPicPr>
          <p:cNvPr descr="6. Update 1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275" y="1140025"/>
            <a:ext cx="35396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 Update 2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25" y="1077949"/>
            <a:ext cx="405910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</a:rPr>
              <a:t>Rolling update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19050" y="1327962"/>
            <a:ext cx="34290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Rolling updates allow Deployments' update to take place with zero downtime 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Updates are versioned and any Deployment update can be reverted to previous (stable) version.</a:t>
            </a:r>
          </a:p>
          <a:p>
            <a:pPr indent="-228600" lvl="0" marL="45720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While updating, traffic is routed to both versions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 Update 3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1132026"/>
            <a:ext cx="4046378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</a:rPr>
              <a:t>Rolling update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73" name="Shape 173"/>
          <p:cNvSpPr txBox="1"/>
          <p:nvPr/>
        </p:nvSpPr>
        <p:spPr>
          <a:xfrm>
            <a:off x="119050" y="1327962"/>
            <a:ext cx="34290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Rolling updates allow Deployments' update to take place with zero downtime 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Updates are versioned and any Deployment update can be reverted to previous (stable) version.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While updating, traffic is routed to both versions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 Update 4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1132024"/>
            <a:ext cx="446443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</a:rPr>
              <a:t>Rolling update</a:t>
            </a: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81" name="Shape 181"/>
          <p:cNvSpPr txBox="1"/>
          <p:nvPr/>
        </p:nvSpPr>
        <p:spPr>
          <a:xfrm>
            <a:off x="119050" y="1327962"/>
            <a:ext cx="34290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Rolling updates allow Deployments' update to take place with zero downtime 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Updates are versioned and any Deployment update can be reverted to previous (stable) version.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While updating, traffic is routed to both versions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</a:rPr>
              <a:t>To go further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88" name="Shape 188"/>
          <p:cNvSpPr txBox="1"/>
          <p:nvPr/>
        </p:nvSpPr>
        <p:spPr>
          <a:xfrm>
            <a:off x="430950" y="1167725"/>
            <a:ext cx="5546700" cy="26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Kubernetes interactive tutorial who inspired this presentation : </a:t>
            </a:r>
            <a:r>
              <a:rPr lang="fr" u="sng">
                <a:solidFill>
                  <a:srgbClr val="326DE6"/>
                </a:solidFill>
                <a:hlinkClick r:id="rId3"/>
              </a:rPr>
              <a:t>https://kubernetes.io/docs/tutorials/kubernetes-basics/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Scalable Microservices with Kubernetes (free course on Udacity by Google) </a:t>
            </a:r>
            <a:r>
              <a:rPr lang="fr" u="sng">
                <a:solidFill>
                  <a:srgbClr val="326DE6"/>
                </a:solidFill>
                <a:hlinkClick r:id="rId4"/>
              </a:rPr>
              <a:t>https://www.udacity.com/course/scalable-microservices-with-kubernetes--ud615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Compagnon project to this presentation : </a:t>
            </a:r>
            <a:r>
              <a:rPr lang="fr" u="sng">
                <a:solidFill>
                  <a:srgbClr val="326DE6"/>
                </a:solidFill>
                <a:hlinkClick r:id="rId5"/>
              </a:rPr>
              <a:t>https://github.com/Abdennebi/hello-kubernetes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</a:rPr>
              <a:t>Big Internet Companies Secrets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81475" y="1249700"/>
            <a:ext cx="449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fr" sz="2400">
                <a:solidFill>
                  <a:schemeClr val="dk2"/>
                </a:solidFill>
              </a:rPr>
              <a:t>Scalability and </a:t>
            </a:r>
            <a:r>
              <a:rPr i="1" lang="fr" sz="2400">
                <a:solidFill>
                  <a:schemeClr val="dk2"/>
                </a:solidFill>
              </a:rPr>
              <a:t>availability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434100" y="1828500"/>
            <a:ext cx="4248900" cy="24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Fully automated data centers :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>
                <a:solidFill>
                  <a:schemeClr val="dk1"/>
                </a:solidFill>
              </a:rPr>
              <a:t>Auto-placement for applications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>
                <a:solidFill>
                  <a:schemeClr val="dk1"/>
                </a:solidFill>
              </a:rPr>
              <a:t>Auto-replication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>
                <a:solidFill>
                  <a:schemeClr val="dk1"/>
                </a:solidFill>
              </a:rPr>
              <a:t>Auto-updating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>
                <a:solidFill>
                  <a:schemeClr val="dk1"/>
                </a:solidFill>
              </a:rPr>
              <a:t>Auto-healing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</a:rPr>
              <a:t>Microservices with cloud practices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52450" y="1167725"/>
            <a:ext cx="63687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>
                <a:solidFill>
                  <a:schemeClr val="dk1"/>
                </a:solidFill>
              </a:rPr>
              <a:t>Easily deploy an application to multiple machines at the same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>
                <a:solidFill>
                  <a:schemeClr val="dk1"/>
                </a:solidFill>
              </a:rPr>
              <a:t>Update applications with zero downtime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>
                <a:solidFill>
                  <a:schemeClr val="dk1"/>
                </a:solidFill>
              </a:rPr>
              <a:t>Scale out or down at demand and even better scale automatically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>
                <a:solidFill>
                  <a:schemeClr val="dk1"/>
                </a:solidFill>
              </a:rPr>
              <a:t>Recover gracefully from application crash or hardware failure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Optimize usage of computers resources and infrastructure to save money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</a:rPr>
              <a:t>Kubernetes </a:t>
            </a:r>
            <a:r>
              <a:rPr lang="fr">
                <a:solidFill>
                  <a:srgbClr val="326DE6"/>
                </a:solidFill>
              </a:rPr>
              <a:t>Cluster </a:t>
            </a:r>
          </a:p>
        </p:txBody>
      </p:sp>
      <p:pic>
        <p:nvPicPr>
          <p:cNvPr descr="1. Kubernetes Cluster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1066800"/>
            <a:ext cx="491649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06550" y="1558450"/>
            <a:ext cx="35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381000" y="1267200"/>
            <a:ext cx="3352800" cy="3000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The </a:t>
            </a:r>
            <a:r>
              <a:rPr b="1" lang="fr">
                <a:solidFill>
                  <a:srgbClr val="326DE6"/>
                </a:solidFill>
              </a:rPr>
              <a:t>Master</a:t>
            </a:r>
            <a:r>
              <a:rPr lang="fr"/>
              <a:t> coordinates the cluster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r">
                <a:solidFill>
                  <a:schemeClr val="dk1"/>
                </a:solidFill>
              </a:rPr>
              <a:t>From one to several </a:t>
            </a:r>
            <a:r>
              <a:rPr b="1" lang="fr">
                <a:solidFill>
                  <a:srgbClr val="326DE6"/>
                </a:solidFill>
              </a:rPr>
              <a:t>Nodes</a:t>
            </a:r>
            <a:r>
              <a:rPr lang="fr">
                <a:solidFill>
                  <a:srgbClr val="326DE6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the execute the workload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i="1" lang="fr">
                <a:solidFill>
                  <a:schemeClr val="dk2"/>
                </a:solidFill>
              </a:rPr>
              <a:t>Concept 1 : </a:t>
            </a:r>
            <a:r>
              <a:rPr lang="fr">
                <a:solidFill>
                  <a:srgbClr val="326DE6"/>
                </a:solidFill>
              </a:rPr>
              <a:t>Node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3. Node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340" y="1132024"/>
            <a:ext cx="466185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69100" y="1464475"/>
            <a:ext cx="37506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b="1" lang="fr">
                <a:solidFill>
                  <a:srgbClr val="326DE6"/>
                </a:solidFill>
              </a:rPr>
              <a:t>Machines (physical or virtual)</a:t>
            </a:r>
            <a:r>
              <a:rPr lang="fr"/>
              <a:t> that run the actual workloads assigned to them.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b="1" lang="fr">
                <a:solidFill>
                  <a:srgbClr val="326DE6"/>
                </a:solidFill>
              </a:rPr>
              <a:t>Docker</a:t>
            </a:r>
            <a:r>
              <a:rPr lang="fr"/>
              <a:t> installed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b="1" lang="fr">
                <a:solidFill>
                  <a:srgbClr val="326DE6"/>
                </a:solidFill>
              </a:rPr>
              <a:t>Kublet agent </a:t>
            </a:r>
            <a:r>
              <a:rPr lang="fr"/>
              <a:t>: The main contact point for each node with the cluster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i="1" lang="fr">
                <a:solidFill>
                  <a:schemeClr val="dk2"/>
                </a:solidFill>
              </a:rPr>
              <a:t>Concept 2 :</a:t>
            </a:r>
            <a:r>
              <a:rPr lang="fr">
                <a:solidFill>
                  <a:srgbClr val="326DE6"/>
                </a:solidFill>
              </a:rPr>
              <a:t> Pod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3. Pod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23067"/>
            <a:ext cx="8686795" cy="265373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81000" y="1143000"/>
            <a:ext cx="68940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b="1" lang="fr">
                <a:solidFill>
                  <a:srgbClr val="326DE6"/>
                </a:solidFill>
              </a:rPr>
              <a:t>Atomic </a:t>
            </a:r>
            <a:r>
              <a:rPr lang="fr"/>
              <a:t>unit of deployment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Attached </a:t>
            </a:r>
            <a:r>
              <a:rPr b="1" lang="fr">
                <a:solidFill>
                  <a:srgbClr val="326DE6"/>
                </a:solidFill>
              </a:rPr>
              <a:t>resources </a:t>
            </a:r>
            <a:r>
              <a:rPr lang="fr"/>
              <a:t>to it : unique IP </a:t>
            </a:r>
            <a:r>
              <a:rPr lang="fr"/>
              <a:t>address</a:t>
            </a:r>
            <a:r>
              <a:rPr lang="fr"/>
              <a:t>, data volumes, etc.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A </a:t>
            </a:r>
            <a:r>
              <a:rPr b="1" lang="fr">
                <a:solidFill>
                  <a:srgbClr val="326DE6"/>
                </a:solidFill>
              </a:rPr>
              <a:t>group </a:t>
            </a:r>
            <a:r>
              <a:rPr lang="fr"/>
              <a:t>of one or more application containers tightly coupled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Supported containers : </a:t>
            </a:r>
            <a:r>
              <a:rPr b="1" lang="fr">
                <a:solidFill>
                  <a:srgbClr val="326DE6"/>
                </a:solidFill>
              </a:rPr>
              <a:t>Docker </a:t>
            </a:r>
            <a:r>
              <a:rPr lang="fr"/>
              <a:t>and </a:t>
            </a:r>
            <a:r>
              <a:rPr b="1" lang="fr">
                <a:solidFill>
                  <a:srgbClr val="326DE6"/>
                </a:solidFill>
              </a:rPr>
              <a:t>rkt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i="1" lang="fr">
                <a:solidFill>
                  <a:schemeClr val="dk2"/>
                </a:solidFill>
              </a:rPr>
              <a:t>Concept 3 : </a:t>
            </a:r>
            <a:r>
              <a:rPr lang="fr">
                <a:solidFill>
                  <a:srgbClr val="326DE6"/>
                </a:solidFill>
              </a:rPr>
              <a:t>Deployment</a:t>
            </a:r>
          </a:p>
        </p:txBody>
      </p:sp>
      <p:pic>
        <p:nvPicPr>
          <p:cNvPr descr="2. Deployment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1055825"/>
            <a:ext cx="515031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0200" y="1481700"/>
            <a:ext cx="4015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b="1" lang="fr">
                <a:solidFill>
                  <a:srgbClr val="4A86E8"/>
                </a:solidFill>
              </a:rPr>
              <a:t>Deployment </a:t>
            </a:r>
            <a:r>
              <a:rPr lang="fr"/>
              <a:t>provides a declarative mecanisme to create, update and scale applications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214325" y="2405075"/>
            <a:ext cx="3690900" cy="2679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139700" marR="1397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apiVersion: apps/v1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kind: Deployment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metadata: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name: hello-deployment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spec: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replicas: 3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spec: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fr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containers: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name: hello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image: hello:1.0.0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ports: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- containerPort: 80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fr">
                <a:solidFill>
                  <a:schemeClr val="dk2"/>
                </a:solidFill>
              </a:rPr>
              <a:t>Concept 4 : </a:t>
            </a:r>
            <a:r>
              <a:rPr lang="fr">
                <a:solidFill>
                  <a:srgbClr val="326DE6"/>
                </a:solidFill>
              </a:rPr>
              <a:t>Services</a:t>
            </a:r>
          </a:p>
        </p:txBody>
      </p:sp>
      <p:pic>
        <p:nvPicPr>
          <p:cNvPr descr="4. Service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1170125"/>
            <a:ext cx="377162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0" y="1405500"/>
            <a:ext cx="3048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Service acts like </a:t>
            </a:r>
            <a:r>
              <a:rPr b="1" lang="fr">
                <a:solidFill>
                  <a:srgbClr val="326DE6"/>
                </a:solidFill>
              </a:rPr>
              <a:t>gateway </a:t>
            </a:r>
            <a:r>
              <a:rPr lang="fr"/>
              <a:t>to a group of Pods</a:t>
            </a:r>
          </a:p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It allows decoupling between apps by implementing </a:t>
            </a:r>
            <a:r>
              <a:rPr b="1" lang="fr">
                <a:solidFill>
                  <a:srgbClr val="326DE6"/>
                </a:solidFill>
              </a:rPr>
              <a:t>s</a:t>
            </a:r>
            <a:r>
              <a:rPr b="1" lang="fr">
                <a:solidFill>
                  <a:srgbClr val="326DE6"/>
                </a:solidFill>
              </a:rPr>
              <a:t>ervice discovery</a:t>
            </a:r>
            <a:r>
              <a:rPr lang="fr"/>
              <a:t>.</a:t>
            </a:r>
          </a:p>
          <a:p>
            <a:pPr indent="-228600" lvl="0" marL="457200">
              <a:spcBef>
                <a:spcPts val="0"/>
              </a:spcBef>
              <a:buClr>
                <a:srgbClr val="326DE6"/>
              </a:buClr>
              <a:buChar char="○"/>
            </a:pPr>
            <a:r>
              <a:rPr lang="fr"/>
              <a:t>It acts as </a:t>
            </a:r>
            <a:r>
              <a:rPr b="1" lang="fr">
                <a:solidFill>
                  <a:srgbClr val="326DE6"/>
                </a:solidFill>
              </a:rPr>
              <a:t>l</a:t>
            </a:r>
            <a:r>
              <a:rPr b="1" lang="fr">
                <a:solidFill>
                  <a:srgbClr val="326DE6"/>
                </a:solidFill>
              </a:rPr>
              <a:t>oad balancer</a:t>
            </a:r>
            <a:r>
              <a:rPr lang="fr"/>
              <a:t> for Pods it covers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52400" y="3200400"/>
            <a:ext cx="4608000" cy="8043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kubectl </a:t>
            </a:r>
            <a:r>
              <a:rPr lang="fr" sz="12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expose </a:t>
            </a:r>
            <a:r>
              <a:rPr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deployment hello-world --type="NodePort" </a:t>
            </a:r>
          </a:p>
          <a:p>
            <a:pPr lvl="0">
              <a:spcBef>
                <a:spcPts val="0"/>
              </a:spcBef>
              <a:buNone/>
            </a:pPr>
            <a:r>
              <a:rPr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--port 80 service "hello-world"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52400" y="4148700"/>
            <a:ext cx="4572000" cy="4233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curl http://hello-world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326DE6"/>
                </a:solidFill>
              </a:rPr>
              <a:t>Scaling</a:t>
            </a:r>
          </a:p>
        </p:txBody>
      </p:sp>
      <p:pic>
        <p:nvPicPr>
          <p:cNvPr descr="5. Scale 1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175" y="1098675"/>
            <a:ext cx="355065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0" y="1321600"/>
            <a:ext cx="47505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26DE6"/>
              </a:buClr>
              <a:buChar char="○"/>
            </a:pPr>
            <a:r>
              <a:rPr b="1" lang="fr">
                <a:solidFill>
                  <a:srgbClr val="326DE6"/>
                </a:solidFill>
              </a:rPr>
              <a:t>Scaling </a:t>
            </a:r>
            <a:r>
              <a:rPr lang="fr"/>
              <a:t>is accomplished by changing the number of </a:t>
            </a:r>
            <a:r>
              <a:rPr b="1" lang="fr">
                <a:solidFill>
                  <a:srgbClr val="4A86E8"/>
                </a:solidFill>
              </a:rPr>
              <a:t>replicas </a:t>
            </a:r>
            <a:r>
              <a:rPr lang="fr"/>
              <a:t>in a Deployment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14325" y="2405075"/>
            <a:ext cx="3690900" cy="2679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39700" marR="1397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apiVersion: apps/v1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kind: Deployment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metadata: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name: nginx-deployment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spec: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fr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replicas: 4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spec: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containers: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name: nginx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image: nginx:1.7.9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ports:</a:t>
            </a:r>
            <a:b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- containerPort: 80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