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ffbfceff1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ffbfceff1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ffbfceff1_2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ffbfceff1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ffbfceff1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ffbfceff1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ffbfceff1_2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ffbfceff1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ffbfceff1_2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ffbfceff1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ffbfceff1_2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ffbfceff1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ffbfceff1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ffbfceff1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ffbfceff1_2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ffbfceff1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ffbfceff1_2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ffbfceff1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0a42eddd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0a42eddd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fbfceff1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fbfceff1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fbfceff1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ffbfceff1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ffbfceff1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ffbfceff1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ffbfceff1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ffbfceff1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ffbfceff1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ffbfceff1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ffbfceff1_2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ffbfceff1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4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86" name="Google Shape;8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4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1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utfile.open/" TargetMode="External"/><Relationship Id="rId4" Type="http://schemas.openxmlformats.org/officeDocument/2006/relationships/hyperlink" Target="http://outfile.open/" TargetMode="External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infile.open/" TargetMode="External"/><Relationship Id="rId4" Type="http://schemas.openxmlformats.org/officeDocument/2006/relationships/hyperlink" Target="http://infile.open/" TargetMode="External"/><Relationship Id="rId5" Type="http://schemas.openxmlformats.org/officeDocument/2006/relationships/hyperlink" Target="http://infile.fail/" TargetMode="External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.milanote.com/1NemdJ1jxg2C68?p=TOfIxjtHCS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outfile.open/" TargetMode="External"/><Relationship Id="rId4" Type="http://schemas.openxmlformats.org/officeDocument/2006/relationships/hyperlink" Target="http://outfile.ope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outfile.open/" TargetMode="External"/><Relationship Id="rId4" Type="http://schemas.openxmlformats.org/officeDocument/2006/relationships/hyperlink" Target="http://outfile.open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outfile.open/" TargetMode="External"/><Relationship Id="rId4" Type="http://schemas.openxmlformats.org/officeDocument/2006/relationships/hyperlink" Target="http://outfile.open/" TargetMode="External"/><Relationship Id="rId5" Type="http://schemas.openxmlformats.org/officeDocument/2006/relationships/hyperlink" Target="http://outfile.open/" TargetMode="External"/><Relationship Id="rId6" Type="http://schemas.openxmlformats.org/officeDocument/2006/relationships/hyperlink" Target="http://outfile.op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3801"/>
          <a:stretch/>
        </p:blipFill>
        <p:spPr>
          <a:xfrm>
            <a:off x="627339" y="518160"/>
            <a:ext cx="2888021" cy="19812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622800" y="325120"/>
            <a:ext cx="66039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include &lt;fstream&gt;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file stream and is used to create files and to write information into file.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ifstream</a:t>
            </a:r>
            <a:endParaRPr b="0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input file stream and is used to read information from files.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622800" y="2937715"/>
            <a:ext cx="8036560" cy="3989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ios::app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 mode. All output to that file to be appended (to add on) to the end.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.close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Closes the file currently associated with the object.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.open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 the file identified by argument filename.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.is_open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whether the stream is currently associated to a file.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060" y="2915490"/>
            <a:ext cx="3880684" cy="248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173567" y="1136067"/>
            <a:ext cx="6820800" cy="464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void getInput()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{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char date[20], fuel[10], odo_reading[10], brand[10];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char opt;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cout &lt;&lt; "_____________________________\n" &lt;&lt; endl;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cout &lt;&lt; "Date : ";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cin.getline(date, 20);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cout &lt;&lt; "Amount of fuel used (in litters) : ";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cin.getline(fuel, 10);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cout &lt;&lt; "Odometer reading (in KM) : ";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cin.getline(odo_reading, 10);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cout &lt;&lt; "Car brand type ( 1: BMW, 2: Toyota, 3: Honda ): ";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cin.getline(brand, 10);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</a:t>
            </a:r>
            <a:r>
              <a:rPr lang="en-US" sz="1300">
                <a:solidFill>
                  <a:schemeClr val="dk2"/>
                </a:solidFill>
              </a:rPr>
              <a:t> // using &lt;string&gt; class to create an array of mutable strings 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//  the size of the string is not fixed, and the strings can be changed.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string car_Fuel_Consumption_Record[4] = {date, fuel, odo_reading, brand};</a:t>
            </a:r>
            <a:endParaRPr sz="700">
              <a:solidFill>
                <a:srgbClr val="F2F2F2"/>
              </a:solidFill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8363333" y="1339400"/>
            <a:ext cx="3517200" cy="2641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  <a:highlight>
                  <a:schemeClr val="accent5"/>
                </a:highlight>
              </a:rPr>
              <a:t>Display instruction &amp; get input from user for each array:</a:t>
            </a:r>
            <a:endParaRPr sz="1300">
              <a:solidFill>
                <a:srgbClr val="333333"/>
              </a:solidFill>
              <a:highlight>
                <a:schemeClr val="accent5"/>
              </a:highlight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date</a:t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fuel</a:t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odo_reading</a:t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car brand</a:t>
            </a:r>
            <a:endParaRPr sz="1300">
              <a:solidFill>
                <a:srgbClr val="F2F2F2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cxnSp>
        <p:nvCxnSpPr>
          <p:cNvPr id="204" name="Google Shape;204;p34"/>
          <p:cNvCxnSpPr/>
          <p:nvPr/>
        </p:nvCxnSpPr>
        <p:spPr>
          <a:xfrm flipH="1">
            <a:off x="4526433" y="2609100"/>
            <a:ext cx="36261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5" name="Google Shape;205;p34"/>
          <p:cNvPicPr preferRelativeResize="0"/>
          <p:nvPr/>
        </p:nvPicPr>
        <p:blipFill rotWithShape="1">
          <a:blip r:embed="rId3">
            <a:alphaModFix/>
          </a:blip>
          <a:srcRect b="0" l="1195" r="0" t="3549"/>
          <a:stretch/>
        </p:blipFill>
        <p:spPr>
          <a:xfrm>
            <a:off x="6443832" y="4167533"/>
            <a:ext cx="5436701" cy="9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0" y="0"/>
            <a:ext cx="399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void getInput()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/>
        </p:nvSpPr>
        <p:spPr>
          <a:xfrm>
            <a:off x="173567" y="1136067"/>
            <a:ext cx="6820800" cy="491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ofstream outfile;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</a:t>
            </a:r>
            <a:r>
              <a:rPr lang="en-US" sz="1300">
                <a:solidFill>
                  <a:srgbClr val="F2F2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chemeClr val="hlink"/>
                </a:solidFill>
                <a:hlinkClick r:id="rId4"/>
              </a:rPr>
              <a:t>outfile.open</a:t>
            </a:r>
            <a:r>
              <a:rPr lang="en-US" sz="1300">
                <a:solidFill>
                  <a:srgbClr val="F2F2F2"/>
                </a:solidFill>
              </a:rPr>
              <a:t>("Test.txt", ios::app);     //append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if (outfile.is_open())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{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for (int i = 0; i &lt; 4; i++)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{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      </a:t>
            </a:r>
            <a:r>
              <a:rPr lang="en-US" sz="1300">
                <a:solidFill>
                  <a:schemeClr val="dk2"/>
                </a:solidFill>
              </a:rPr>
              <a:t>  // transport the data that has being stored in the string array into the txt file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    // seperate each value by a delimiter (in this case : a tab)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    outfile &lt;&lt; car_Fuel_Consumption_Record[i] &lt;&lt; "\t" 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    count++;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}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outfile &lt;&lt; "\n" &lt;&lt; endl;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outfile.close();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}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else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{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cout &lt;&lt; "Unable to open file. ";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}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8363333" y="1339400"/>
            <a:ext cx="3430500" cy="3670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AutoNum type="arabicPeriod"/>
            </a:pPr>
            <a:r>
              <a:rPr lang="en-US" sz="1300">
                <a:solidFill>
                  <a:srgbClr val="F2F2F2"/>
                </a:solidFill>
              </a:rPr>
              <a:t>Open Test.txt file, append 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AutoNum type="arabicPeriod"/>
            </a:pPr>
            <a:r>
              <a:rPr lang="en-US" sz="1300">
                <a:solidFill>
                  <a:srgbClr val="F2F2F2"/>
                </a:solidFill>
              </a:rPr>
              <a:t>if File is open &gt;&gt; will run for loop</a:t>
            </a:r>
            <a:endParaRPr sz="1300">
              <a:solidFill>
                <a:srgbClr val="F2F2F2"/>
              </a:solidFill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None/>
            </a:pPr>
            <a:r>
              <a:rPr lang="en-US" sz="1300">
                <a:solidFill>
                  <a:srgbClr val="FF9900"/>
                </a:solidFill>
              </a:rPr>
              <a:t>transport the data that has being stored in the string array into the txt file</a:t>
            </a:r>
            <a:endParaRPr sz="1300">
              <a:solidFill>
                <a:srgbClr val="FF9900"/>
              </a:solidFill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None/>
            </a:pPr>
            <a:r>
              <a:rPr lang="en-US" sz="1300">
                <a:solidFill>
                  <a:srgbClr val="F2F2F2"/>
                </a:solidFill>
              </a:rPr>
              <a:t>seperate each value by a delimiter (in this case : a tab)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outfile &lt;&lt; "\n" &lt;&lt; endl;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AutoNum type="arabicPeriod"/>
            </a:pPr>
            <a:r>
              <a:rPr lang="en-US" sz="1300">
                <a:solidFill>
                  <a:srgbClr val="F2F2F2"/>
                </a:solidFill>
              </a:rPr>
              <a:t>if file not open, for  loop will cout "Unable to open file."</a:t>
            </a:r>
            <a:endParaRPr sz="1300">
              <a:solidFill>
                <a:srgbClr val="F2F2F2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8363333" y="857000"/>
            <a:ext cx="234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  <a:highlight>
                  <a:srgbClr val="333333"/>
                </a:highlight>
                <a:latin typeface="Georgia"/>
                <a:ea typeface="Georgia"/>
                <a:cs typeface="Georgia"/>
                <a:sym typeface="Georgia"/>
              </a:rPr>
              <a:t>Collect data one time.</a:t>
            </a:r>
            <a:endParaRPr sz="1900"/>
          </a:p>
        </p:txBody>
      </p:sp>
      <p:cxnSp>
        <p:nvCxnSpPr>
          <p:cNvPr id="214" name="Google Shape;214;p35"/>
          <p:cNvCxnSpPr/>
          <p:nvPr/>
        </p:nvCxnSpPr>
        <p:spPr>
          <a:xfrm rot="10800000">
            <a:off x="4018067" y="1562600"/>
            <a:ext cx="4179300" cy="1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5"/>
          <p:cNvCxnSpPr/>
          <p:nvPr/>
        </p:nvCxnSpPr>
        <p:spPr>
          <a:xfrm flipH="1">
            <a:off x="5493800" y="3112767"/>
            <a:ext cx="2343900" cy="1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5"/>
          <p:cNvCxnSpPr/>
          <p:nvPr/>
        </p:nvCxnSpPr>
        <p:spPr>
          <a:xfrm flipH="1">
            <a:off x="3547033" y="4563733"/>
            <a:ext cx="44643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7" name="Google Shape;217;p35"/>
          <p:cNvPicPr preferRelativeResize="0"/>
          <p:nvPr/>
        </p:nvPicPr>
        <p:blipFill rotWithShape="1">
          <a:blip r:embed="rId5">
            <a:alphaModFix/>
          </a:blip>
          <a:srcRect b="37903" l="0" r="0" t="0"/>
          <a:stretch/>
        </p:blipFill>
        <p:spPr>
          <a:xfrm>
            <a:off x="4907067" y="5202900"/>
            <a:ext cx="6820801" cy="1270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/>
        </p:nvSpPr>
        <p:spPr>
          <a:xfrm>
            <a:off x="0" y="0"/>
            <a:ext cx="399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void getInput()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/>
        </p:nvSpPr>
        <p:spPr>
          <a:xfrm>
            <a:off x="272800" y="801233"/>
            <a:ext cx="6820800" cy="284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cout &lt;&lt; "Continue Add Data [R]? or View Summary Report [V] ? : ";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cin &gt;&gt; opt;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cin.ignore();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if ((opt == 'R') || (opt == 'r'))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{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return getInput();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}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else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{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summaryReport();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}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}</a:t>
            </a:r>
            <a:endParaRPr sz="1300">
              <a:solidFill>
                <a:srgbClr val="F2F2F2"/>
              </a:solidFill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8363333" y="1339400"/>
            <a:ext cx="3480000" cy="1897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if else statement for user to choose whether to:</a:t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-"/>
            </a:pPr>
            <a:r>
              <a:rPr lang="en-US" sz="1300">
                <a:solidFill>
                  <a:srgbClr val="F2F2F2"/>
                </a:solidFill>
              </a:rPr>
              <a:t>add more data</a:t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-"/>
            </a:pPr>
            <a:r>
              <a:rPr lang="en-US" sz="1300">
                <a:solidFill>
                  <a:srgbClr val="F2F2F2"/>
                </a:solidFill>
              </a:rPr>
              <a:t>or view summary report instead.</a:t>
            </a:r>
            <a:endParaRPr sz="1300">
              <a:solidFill>
                <a:srgbClr val="F2F2F2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</a:rPr>
              <a:t>program will run summaryReport() function.</a:t>
            </a:r>
            <a:endParaRPr sz="1300">
              <a:solidFill>
                <a:srgbClr val="F2F2F2"/>
              </a:solidFill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8363333" y="857000"/>
            <a:ext cx="282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  <a:highlight>
                  <a:srgbClr val="333333"/>
                </a:highlight>
                <a:latin typeface="Georgia"/>
                <a:ea typeface="Georgia"/>
                <a:cs typeface="Georgia"/>
                <a:sym typeface="Georgia"/>
              </a:rPr>
              <a:t>Add data or change option</a:t>
            </a:r>
            <a:endParaRPr sz="1900"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67" y="4140600"/>
            <a:ext cx="4897904" cy="2472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6"/>
          <p:cNvCxnSpPr/>
          <p:nvPr/>
        </p:nvCxnSpPr>
        <p:spPr>
          <a:xfrm flipH="1" rot="10800000">
            <a:off x="749831" y="5225846"/>
            <a:ext cx="224400" cy="10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6"/>
          <p:cNvCxnSpPr/>
          <p:nvPr/>
        </p:nvCxnSpPr>
        <p:spPr>
          <a:xfrm flipH="1" rot="10800000">
            <a:off x="775384" y="6395755"/>
            <a:ext cx="224400" cy="10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6"/>
          <p:cNvSpPr txBox="1"/>
          <p:nvPr/>
        </p:nvSpPr>
        <p:spPr>
          <a:xfrm>
            <a:off x="1227733" y="3596078"/>
            <a:ext cx="93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Opt: R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600" y="4140600"/>
            <a:ext cx="3479999" cy="247222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 txBox="1"/>
          <p:nvPr/>
        </p:nvSpPr>
        <p:spPr>
          <a:xfrm>
            <a:off x="7093600" y="3582033"/>
            <a:ext cx="93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Opt: V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2" name="Google Shape;232;p36"/>
          <p:cNvCxnSpPr/>
          <p:nvPr/>
        </p:nvCxnSpPr>
        <p:spPr>
          <a:xfrm>
            <a:off x="2145467" y="2306667"/>
            <a:ext cx="905100" cy="16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6"/>
          <p:cNvCxnSpPr/>
          <p:nvPr/>
        </p:nvCxnSpPr>
        <p:spPr>
          <a:xfrm>
            <a:off x="2195067" y="3013567"/>
            <a:ext cx="4712400" cy="7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34" name="Google Shape;234;p36"/>
          <p:cNvSpPr txBox="1"/>
          <p:nvPr/>
        </p:nvSpPr>
        <p:spPr>
          <a:xfrm>
            <a:off x="0" y="0"/>
            <a:ext cx="399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void getInput()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/>
        </p:nvSpPr>
        <p:spPr>
          <a:xfrm>
            <a:off x="297583" y="886542"/>
            <a:ext cx="5072400" cy="404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void summaryReport ()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{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cout &lt;&lt; "\n------------------Summary Report--------------------\n\n";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ifstream inFile;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</a:t>
            </a:r>
            <a:r>
              <a:rPr lang="en-US" sz="1300">
                <a:solidFill>
                  <a:srgbClr val="F2F2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chemeClr val="hlink"/>
                </a:solidFill>
                <a:hlinkClick r:id="rId4"/>
              </a:rPr>
              <a:t>inFile.open</a:t>
            </a:r>
            <a:r>
              <a:rPr lang="en-US" sz="1300">
                <a:solidFill>
                  <a:srgbClr val="F2F2F2"/>
                </a:solidFill>
              </a:rPr>
              <a:t>("Test.txt");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if (</a:t>
            </a:r>
            <a:r>
              <a:rPr lang="en-US" sz="1300" u="sng">
                <a:solidFill>
                  <a:schemeClr val="hlink"/>
                </a:solidFill>
                <a:hlinkClick r:id="rId5"/>
              </a:rPr>
              <a:t>inFile.fail</a:t>
            </a:r>
            <a:r>
              <a:rPr lang="en-US" sz="1300">
                <a:solidFill>
                  <a:srgbClr val="F2F2F2"/>
                </a:solidFill>
              </a:rPr>
              <a:t>())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{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cerr &lt;&lt; "Error opening file. " &lt;&lt; endl;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exit(1);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}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else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{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</a:rPr>
              <a:t>        // Retrive car_brand_set information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ifstream infile("Test.txt");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0" y="0"/>
            <a:ext cx="218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void summaryReport 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8363333" y="1339400"/>
            <a:ext cx="3430500" cy="3670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3333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iftream : Stream class to read from files</a:t>
            </a:r>
            <a:endParaRPr sz="1500">
              <a:solidFill>
                <a:srgbClr val="333333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AutoNum type="arabicPeriod"/>
            </a:pPr>
            <a:r>
              <a:rPr lang="en-US" sz="1300">
                <a:solidFill>
                  <a:srgbClr val="F2F2F2"/>
                </a:solidFill>
              </a:rPr>
              <a:t>Create an instance of </a:t>
            </a:r>
            <a:r>
              <a:rPr b="1" lang="en-US" sz="13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300">
                <a:solidFill>
                  <a:srgbClr val="F2F2F2"/>
                </a:solidFill>
              </a:rPr>
              <a:t>  name "inFile"</a:t>
            </a:r>
            <a:endParaRPr sz="1300">
              <a:solidFill>
                <a:srgbClr val="F2F2F2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AutoNum type="arabicPeriod"/>
            </a:pPr>
            <a:r>
              <a:rPr lang="en-US" sz="1300">
                <a:solidFill>
                  <a:srgbClr val="F2F2F2"/>
                </a:solidFill>
              </a:rPr>
              <a:t>Open the file. (Check for failure to open.)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AutoNum type="arabicPeriod"/>
            </a:pPr>
            <a:r>
              <a:rPr lang="en-US" sz="1300">
                <a:solidFill>
                  <a:srgbClr val="F2F2F2"/>
                </a:solidFill>
              </a:rPr>
              <a:t>if statement - if fail to open the file .. Program will output "Error opening file. ".</a:t>
            </a:r>
            <a:endParaRPr sz="1300">
              <a:solidFill>
                <a:srgbClr val="F2F2F2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AutoNum type="arabicPeriod"/>
            </a:pPr>
            <a:r>
              <a:rPr lang="en-US" sz="1300">
                <a:solidFill>
                  <a:srgbClr val="F2F2F2"/>
                </a:solidFill>
              </a:rPr>
              <a:t>else statement - open "test.txt" file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  <a:highlight>
                <a:srgbClr val="333333"/>
              </a:highlight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pic>
        <p:nvPicPr>
          <p:cNvPr id="242" name="Google Shape;242;p37"/>
          <p:cNvPicPr preferRelativeResize="0"/>
          <p:nvPr/>
        </p:nvPicPr>
        <p:blipFill rotWithShape="1">
          <a:blip r:embed="rId6">
            <a:alphaModFix/>
          </a:blip>
          <a:srcRect b="2950" l="1400" r="0" t="0"/>
          <a:stretch/>
        </p:blipFill>
        <p:spPr>
          <a:xfrm>
            <a:off x="2753125" y="4491275"/>
            <a:ext cx="4516450" cy="21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/>
        </p:nvSpPr>
        <p:spPr>
          <a:xfrm>
            <a:off x="359658" y="589050"/>
            <a:ext cx="4756800" cy="567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string date[20];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fuel[10], odo_reading[10];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int brand[10];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fuel_Total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fuel_Avg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odometer_Total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odometer_Avg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distance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a_fuel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b_fuel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c_fuel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a_km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b_km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c_km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a_avg_fuel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b_avg_fuel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double c_avg_fuel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int x = count / 4;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int i, a = 0, b = 0, c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cout &lt;&lt; "---- Travel Report For The Week ----" &lt;&lt; endl;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cout &lt;&lt; endl &lt;&lt; "Total entries: " &lt;&lt; x &lt;&lt; endl;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0" y="0"/>
            <a:ext cx="218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void summaryReport 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8363333" y="1339400"/>
            <a:ext cx="2351700" cy="1277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Declare array &amp; initialise variables </a:t>
            </a:r>
            <a:endParaRPr sz="13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/>
        </p:nvSpPr>
        <p:spPr>
          <a:xfrm>
            <a:off x="384575" y="1109767"/>
            <a:ext cx="5146800" cy="264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int x = count / 4;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int i, a = 0, b = 0, c = 0;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cout &lt;&lt; "---- Travel Report For The Week ----" &lt;&lt; endl;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cout &lt;&lt; endl &lt;&lt; "Total entries: " &lt;&lt; x &lt;&lt; endl;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for(i = 0; i &lt; x; i++)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{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    infile &gt;&gt; date[i] &gt;&gt; fuel[i] &gt;&gt; odo_reading[i] &gt;&gt; brand[i];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        }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0" y="0"/>
            <a:ext cx="218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void summaryReport 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8363333" y="1339400"/>
            <a:ext cx="2351700" cy="1277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For loop 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1st : read file and get value from each row.</a:t>
            </a:r>
            <a:endParaRPr sz="13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/>
        </p:nvSpPr>
        <p:spPr>
          <a:xfrm>
            <a:off x="173792" y="-71000"/>
            <a:ext cx="3999900" cy="6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for(i = 0; i &lt; x; i++)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{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if (brand[i] == 1)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{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cout &lt;&lt; "On " &lt;&lt; date[i] &lt;&lt; ", you have used " &lt;&lt; fuel[i] &lt;&lt; " litres of fuel and driven "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&lt;&lt; odo_reading[i] &lt;&lt; " km in a BMW." &lt;&lt; endl;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a++;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a_fuel += fuel[i];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a_km += odo_reading[i];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a_avg_fuel = a_fuel / a;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}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if (brand[i] == 2)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{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cout &lt;&lt; "On " &lt;&lt; date[i] &lt;&lt; ", you have used " &lt;&lt; fuel[i] &lt;&lt; " litres of fuel and driven "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&lt;&lt; odo_reading[i] &lt;&lt; " km in a Toyota." &lt;&lt; endl;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b++;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b_fuel += fuel[i];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b_km += odo_reading[i];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b_avg_fuel = b_fuel / b;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}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if (brand[i] == 3)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{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cout &lt;&lt; "On " &lt;&lt; date[i] &lt;&lt; ", you have used " &lt;&lt; fuel[i] &lt;&lt; " litres of fuel and driven "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&lt;&lt; odo_reading[i] &lt;&lt; " km in a Honda." &lt;&lt; endl;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c++;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c_fuel += fuel[i];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c_km += odo_reading[i];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    c_avg_fuel = c_fuel / c;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    }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}</a:t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9945975" y="0"/>
            <a:ext cx="218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void summaryReport 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8261733" y="1339400"/>
            <a:ext cx="3132900" cy="152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For loop: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2nd: display all the output according to brand of car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  <a:highlight>
                <a:srgbClr val="333333"/>
              </a:highlight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4" name="Google Shape;264;p40"/>
          <p:cNvPicPr preferRelativeResize="0"/>
          <p:nvPr/>
        </p:nvPicPr>
        <p:blipFill rotWithShape="1">
          <a:blip r:embed="rId3">
            <a:alphaModFix/>
          </a:blip>
          <a:srcRect b="70810" l="0" r="0" t="0"/>
          <a:stretch/>
        </p:blipFill>
        <p:spPr>
          <a:xfrm>
            <a:off x="6391367" y="3329767"/>
            <a:ext cx="5569507" cy="152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/>
        </p:nvSpPr>
        <p:spPr>
          <a:xfrm>
            <a:off x="2443267" y="586267"/>
            <a:ext cx="4514100" cy="6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</a:rPr>
              <a:t>       // Fuel Total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for (int i = 0; i &lt; x; i++)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{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    fuel_Total += fuel[i];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}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</a:rPr>
              <a:t>        // Fuel Average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fuel_Avg = fuel_Total / x;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</a:rPr>
              <a:t>        // Odometer Total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for (int i = 0; i &lt; x; i++)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{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    odometer_Total += odo_reading[i];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}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</a:rPr>
              <a:t>       </a:t>
            </a:r>
            <a:r>
              <a:rPr lang="en-US" sz="1400">
                <a:solidFill>
                  <a:schemeClr val="dk2"/>
                </a:solidFill>
              </a:rPr>
              <a:t> // Odometer average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odometer_Avg = odometer_Total / x;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</a:rPr>
              <a:t>        //For calculating the average km and fuel per car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for (int i = 0; i &lt; x; i++)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{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</a:rPr>
              <a:t>        }</a:t>
            </a:r>
            <a:endParaRPr sz="14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0" y="0"/>
            <a:ext cx="218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void summaryReport 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8363333" y="1339400"/>
            <a:ext cx="2314500" cy="137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For loops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F2F2"/>
                </a:solidFill>
              </a:rPr>
              <a:t>Calculating total then average for both fuel &amp; odometer</a:t>
            </a:r>
            <a:endParaRPr sz="1300">
              <a:solidFill>
                <a:srgbClr val="F2F2F2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/>
        </p:nvSpPr>
        <p:spPr>
          <a:xfrm>
            <a:off x="384600" y="499467"/>
            <a:ext cx="61011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cout &lt;&lt; "\n----Breakdown Report----\n";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cout &lt;&lt; "\nTotal Fuel consumed: " &lt;&lt; fuel_Total &lt;&lt; " litres."&lt;&lt;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cout &lt;&lt; "\nTotal distance traveled : " &lt;&lt; odometer_Total &lt;&lt; " km."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cout &lt;&lt; "\nAverage Amount Of Fuel Consumed: " &lt;&lt; fuel_Avg &lt;&lt; " litres."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cout &lt;&lt; "\nAverage Distance traveled : " &lt;&lt; odometer_Avg &lt;&lt; " km."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cout &lt;&lt; "\n----Car Report----\n";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if (a &gt; 0)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{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    cout &lt;&lt; "BMW total distance traveled: " &lt;&lt; a_km &lt;&lt; " km."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    cout &lt;&lt; "BMW total fuel consumed: " &lt;&lt; a_fuel &lt;&lt; " litres"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    cout &lt;&lt; "BMW average fuel consumed: " &lt;&lt; a_avg_fuel &lt;&lt; " litres."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}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if (b &gt; 0)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{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    cout &lt;&lt; "Toyota total distance traveled: " &lt;&lt; b_km &lt;&lt; " km."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    cout &lt;&lt; "Toyota total fuel consumed: " &lt;&lt; b_fuel &lt;&lt; " litres"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    cout &lt;&lt; "Toyota average fuel consumed: " &lt;&lt; b_avg_fuel &lt;&lt; " litres."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}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if (c &gt; 0)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{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    cout &lt;&lt; "Honda total distance traveled: " &lt;&lt; c_km &lt;&lt; " km."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    cout &lt;&lt; "Honda total fuel consumed: " &lt;&lt; c_fuel &lt;&lt; " litres."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    cout &lt;&lt; "Honda average fuel consumed: " &lt;&lt; c_avg_fuel &lt;&lt; " litres." &lt;&lt; endl;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    }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    }</a:t>
            </a:r>
            <a:endParaRPr sz="12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</a:rPr>
              <a:t>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0" y="0"/>
            <a:ext cx="218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void summaryReport 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42"/>
          <p:cNvSpPr/>
          <p:nvPr/>
        </p:nvSpPr>
        <p:spPr>
          <a:xfrm>
            <a:off x="8264100" y="570500"/>
            <a:ext cx="3281700" cy="311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chemeClr val="accent5"/>
                </a:highlight>
              </a:rPr>
              <a:t>display out breakdown report for:</a:t>
            </a:r>
            <a:endParaRPr sz="1300">
              <a:highlight>
                <a:schemeClr val="accent5"/>
              </a:highlight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fuel consumed</a:t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distance travelled</a:t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average fuel consumed</a:t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average distance travelled</a:t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  <a:highlight>
                  <a:schemeClr val="accent5"/>
                </a:highlight>
              </a:rPr>
              <a:t>then display out according to car brand:</a:t>
            </a:r>
            <a:endParaRPr sz="1300">
              <a:solidFill>
                <a:srgbClr val="333333"/>
              </a:solidFill>
              <a:highlight>
                <a:schemeClr val="accent5"/>
              </a:highlight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distance travelled</a:t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total fuel consumed</a:t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average fuel consumed</a:t>
            </a:r>
            <a:endParaRPr sz="1300">
              <a:solidFill>
                <a:srgbClr val="F2F2F2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</p:txBody>
      </p:sp>
      <p:pic>
        <p:nvPicPr>
          <p:cNvPr id="279" name="Google Shape;279;p42"/>
          <p:cNvPicPr preferRelativeResize="0"/>
          <p:nvPr/>
        </p:nvPicPr>
        <p:blipFill rotWithShape="1">
          <a:blip r:embed="rId3">
            <a:alphaModFix/>
          </a:blip>
          <a:srcRect b="0" l="0" r="0" t="29393"/>
          <a:stretch/>
        </p:blipFill>
        <p:spPr>
          <a:xfrm>
            <a:off x="6689000" y="3840167"/>
            <a:ext cx="4249066" cy="281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3801"/>
          <a:stretch/>
        </p:blipFill>
        <p:spPr>
          <a:xfrm>
            <a:off x="464779" y="528320"/>
            <a:ext cx="2888021" cy="198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152400" y="152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https://app.milanote.com/1NemdJ1jxg2C68?p=TOfIxjtHCSL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300467" y="250367"/>
            <a:ext cx="98055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Project Objective: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Program with file </a:t>
            </a:r>
            <a:r>
              <a:rPr lang="en-US"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r>
              <a:rPr lang="en-U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operation: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Oswald"/>
              <a:buChar char="-"/>
            </a:pPr>
            <a:r>
              <a:rPr lang="en-US" sz="24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User to enter his/ her car fuel consumption history. </a:t>
            </a:r>
            <a:endParaRPr sz="24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It should include date, amount, brand, odometer reading, etc.</a:t>
            </a:r>
            <a:endParaRPr sz="24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Program with file</a:t>
            </a:r>
            <a:r>
              <a:rPr lang="en-US" sz="24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input</a:t>
            </a:r>
            <a:r>
              <a:rPr lang="en-U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operation: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Oswald"/>
              <a:buChar char="-"/>
            </a:pPr>
            <a:r>
              <a:rPr lang="en-US" sz="24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Retrieve car fuel consumption history. Display all details and calculate average litres per km, etc. </a:t>
            </a:r>
            <a:endParaRPr sz="24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731667" y="520833"/>
            <a:ext cx="39999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#include &lt;iostream&gt;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#include &lt;fstream&gt;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#include &lt;string&gt;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#include &lt;list&gt;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#include &lt;vector&gt;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#include &lt;set&gt;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#include &lt;numeric&gt;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using namespace std;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9900"/>
                </a:solidFill>
              </a:rPr>
              <a:t>void getInput();</a:t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9900"/>
                </a:solidFill>
              </a:rPr>
              <a:t>void summaryReport();</a:t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int count;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//char date[20], fuel[10], odo_reading[10], brand[10];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int main()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</a:rPr>
              <a:t>{</a:t>
            </a:r>
            <a:endParaRPr sz="2100"/>
          </a:p>
        </p:txBody>
      </p:sp>
      <p:sp>
        <p:nvSpPr>
          <p:cNvPr id="162" name="Google Shape;162;p30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main 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161177" y="379564"/>
            <a:ext cx="6820800" cy="6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int main()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{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</a:t>
            </a:r>
            <a:r>
              <a:rPr lang="en-US">
                <a:solidFill>
                  <a:srgbClr val="FF9900"/>
                </a:solidFill>
              </a:rPr>
              <a:t>ofstream outfile;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</a:rPr>
              <a:t>   </a:t>
            </a:r>
            <a:r>
              <a:rPr lang="en-US">
                <a:solidFill>
                  <a:srgbClr val="FF99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rgbClr val="FF99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outfile.open</a:t>
            </a:r>
            <a:r>
              <a:rPr lang="en-US">
                <a:solidFill>
                  <a:srgbClr val="FF9900"/>
                </a:solidFill>
              </a:rPr>
              <a:t>("Test.txt");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char opt;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</a:t>
            </a:r>
            <a:r>
              <a:rPr lang="en-US"/>
              <a:t> </a:t>
            </a:r>
            <a:r>
              <a:rPr lang="en-US">
                <a:solidFill>
                  <a:schemeClr val="dk1"/>
                </a:solidFill>
              </a:rPr>
              <a:t> // to check 'record' or 'view'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cout &lt;&lt;"\nNOTE : [R] = record car fuel consumption history ; [V] = view car fuel comsumption report " ;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cout &lt;&lt; "\nPlease Input [R] / [V] ? :  ";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cin &gt;&gt; opt;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cin.ignore();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if ((opt == 'R') || (opt == 'r'))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{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    getInput();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}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else if ((opt == 'V') || (opt == 'v'))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{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    cout &lt;&lt; "\nNo data found. Please input new data. " &lt;&lt; endl;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    getInput();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}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</a:t>
            </a:r>
            <a:r>
              <a:rPr lang="en-US">
                <a:solidFill>
                  <a:srgbClr val="FF9900"/>
                </a:solidFill>
              </a:rPr>
              <a:t>outfile.close();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    return 0;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}</a:t>
            </a:r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8681033" y="421667"/>
            <a:ext cx="89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User: 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8891833" y="1203300"/>
            <a:ext cx="2964000" cy="186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-US" sz="1300">
                <a:solidFill>
                  <a:schemeClr val="dk1"/>
                </a:solidFill>
              </a:rPr>
              <a:t> to choose which option [opt]: </a:t>
            </a:r>
            <a:endParaRPr sz="13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</a:rPr>
              <a:t>View </a:t>
            </a:r>
            <a:r>
              <a:rPr lang="en-US" sz="1300">
                <a:solidFill>
                  <a:schemeClr val="dk1"/>
                </a:solidFill>
              </a:rPr>
              <a:t>or </a:t>
            </a:r>
            <a:r>
              <a:rPr lang="en-US" sz="1300">
                <a:solidFill>
                  <a:srgbClr val="FF9900"/>
                </a:solidFill>
              </a:rPr>
              <a:t>Record </a:t>
            </a:r>
            <a:r>
              <a:rPr lang="en-US" sz="1300">
                <a:solidFill>
                  <a:schemeClr val="dk1"/>
                </a:solidFill>
              </a:rPr>
              <a:t>fuel consumption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-US" sz="1300">
                <a:solidFill>
                  <a:schemeClr val="dk1"/>
                </a:solidFill>
              </a:rPr>
              <a:t> input option of choice.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8177300" y="3720433"/>
            <a:ext cx="3517200" cy="2641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if option: </a:t>
            </a:r>
            <a:r>
              <a:rPr lang="en-US" sz="1300">
                <a:solidFill>
                  <a:srgbClr val="FF9900"/>
                </a:solidFill>
              </a:rPr>
              <a:t>R/r </a:t>
            </a:r>
            <a:r>
              <a:rPr lang="en-US" sz="1300">
                <a:solidFill>
                  <a:srgbClr val="F2F2F2"/>
                </a:solidFill>
              </a:rPr>
              <a:t>-  program will run:  </a:t>
            </a:r>
            <a:r>
              <a:rPr lang="en-US" sz="1300">
                <a:solidFill>
                  <a:schemeClr val="accent5"/>
                </a:solidFill>
              </a:rPr>
              <a:t>get input (); function.</a:t>
            </a:r>
            <a:endParaRPr sz="1300">
              <a:solidFill>
                <a:schemeClr val="accent5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if option: </a:t>
            </a:r>
            <a:r>
              <a:rPr lang="en-US" sz="1300">
                <a:solidFill>
                  <a:srgbClr val="FF9900"/>
                </a:solidFill>
              </a:rPr>
              <a:t>V/v </a:t>
            </a:r>
            <a:r>
              <a:rPr lang="en-US" sz="1300">
                <a:solidFill>
                  <a:srgbClr val="F2F2F2"/>
                </a:solidFill>
              </a:rPr>
              <a:t>-  program will </a:t>
            </a:r>
            <a:r>
              <a:rPr lang="en-US" sz="1300">
                <a:solidFill>
                  <a:schemeClr val="accent5"/>
                </a:solidFill>
              </a:rPr>
              <a:t>output "No data found</a:t>
            </a:r>
            <a:r>
              <a:rPr lang="en-US" sz="1300">
                <a:solidFill>
                  <a:srgbClr val="F2F2F2"/>
                </a:solidFill>
              </a:rPr>
              <a:t>. Please input new data"</a:t>
            </a:r>
            <a:endParaRPr sz="1300">
              <a:solidFill>
                <a:srgbClr val="F2F2F2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if no data input found: -  program will </a:t>
            </a:r>
            <a:r>
              <a:rPr lang="en-US" sz="1300">
                <a:solidFill>
                  <a:schemeClr val="accent5"/>
                </a:solidFill>
              </a:rPr>
              <a:t>run get input () function</a:t>
            </a:r>
            <a:r>
              <a:rPr lang="en-US" sz="1300">
                <a:solidFill>
                  <a:srgbClr val="F2F2F2"/>
                </a:solidFill>
              </a:rPr>
              <a:t> to </a:t>
            </a:r>
            <a:r>
              <a:rPr lang="en-US" sz="1300">
                <a:solidFill>
                  <a:srgbClr val="DD7E6B"/>
                </a:solidFill>
              </a:rPr>
              <a:t>create the data</a:t>
            </a:r>
            <a:endParaRPr sz="1300">
              <a:solidFill>
                <a:srgbClr val="DD7E6B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71" name="Google Shape;171;p31"/>
          <p:cNvCxnSpPr/>
          <p:nvPr/>
        </p:nvCxnSpPr>
        <p:spPr>
          <a:xfrm flipH="1">
            <a:off x="5481367" y="1624600"/>
            <a:ext cx="28152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1"/>
          <p:cNvCxnSpPr/>
          <p:nvPr/>
        </p:nvCxnSpPr>
        <p:spPr>
          <a:xfrm flipH="1">
            <a:off x="4204000" y="3911233"/>
            <a:ext cx="36261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31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main 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/>
        </p:nvSpPr>
        <p:spPr>
          <a:xfrm>
            <a:off x="173567" y="1136067"/>
            <a:ext cx="6820800" cy="370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int main()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{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</a:t>
            </a:r>
            <a:r>
              <a:rPr lang="en-US" sz="800">
                <a:solidFill>
                  <a:srgbClr val="FF9900"/>
                </a:solidFill>
              </a:rPr>
              <a:t>ofstream outfile;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9900"/>
                </a:solidFill>
              </a:rPr>
              <a:t>   </a:t>
            </a:r>
            <a:r>
              <a:rPr lang="en-US" sz="800">
                <a:solidFill>
                  <a:srgbClr val="FF99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800" u="sng">
                <a:solidFill>
                  <a:srgbClr val="FF99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outfile.open</a:t>
            </a:r>
            <a:r>
              <a:rPr lang="en-US" sz="800">
                <a:solidFill>
                  <a:srgbClr val="FF9900"/>
                </a:solidFill>
              </a:rPr>
              <a:t>("Test.txt");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char opt;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</a:t>
            </a:r>
            <a:r>
              <a:rPr lang="en-US" sz="800"/>
              <a:t> </a:t>
            </a:r>
            <a:r>
              <a:rPr lang="en-US" sz="800">
                <a:solidFill>
                  <a:schemeClr val="dk1"/>
                </a:solidFill>
              </a:rPr>
              <a:t> // to check 'record' or 'view'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cout &lt;&lt;"\nNOTE : [R] = record car fuel consumption history ; [V] = view car fuel comsumption report " ;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cout &lt;&lt; "\nPlease Input [R] / [V] ? :  ";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cin &gt;&gt; opt;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cin.ignore();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if ((opt == 'R') || (opt == 'r'))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{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    getInput();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}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else if ((opt == 'V') || (opt == 'v'))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{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    cout &lt;&lt; "\nNo data found. Please input new data. " &lt;&lt; endl;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    getInput();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}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</a:t>
            </a:r>
            <a:r>
              <a:rPr lang="en-US" sz="800">
                <a:solidFill>
                  <a:srgbClr val="FF9900"/>
                </a:solidFill>
              </a:rPr>
              <a:t>outfile.close();</a:t>
            </a:r>
            <a:endParaRPr sz="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    return 0;</a:t>
            </a:r>
            <a:endParaRPr sz="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</a:rPr>
              <a:t>}</a:t>
            </a:r>
            <a:endParaRPr sz="800"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733" y="683966"/>
            <a:ext cx="7490498" cy="11024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32"/>
          <p:cNvCxnSpPr/>
          <p:nvPr/>
        </p:nvCxnSpPr>
        <p:spPr>
          <a:xfrm flipH="1" rot="10800000">
            <a:off x="3025967" y="1451033"/>
            <a:ext cx="11160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32"/>
          <p:cNvPicPr preferRelativeResize="0"/>
          <p:nvPr/>
        </p:nvPicPr>
        <p:blipFill rotWithShape="1">
          <a:blip r:embed="rId6">
            <a:alphaModFix/>
          </a:blip>
          <a:srcRect b="0" l="1195" r="0" t="3549"/>
          <a:stretch/>
        </p:blipFill>
        <p:spPr>
          <a:xfrm>
            <a:off x="5400826" y="2877767"/>
            <a:ext cx="6535573" cy="11024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32"/>
          <p:cNvCxnSpPr/>
          <p:nvPr/>
        </p:nvCxnSpPr>
        <p:spPr>
          <a:xfrm>
            <a:off x="1736200" y="2777933"/>
            <a:ext cx="34353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2"/>
          <p:cNvSpPr txBox="1"/>
          <p:nvPr/>
        </p:nvSpPr>
        <p:spPr>
          <a:xfrm>
            <a:off x="4979200" y="2475267"/>
            <a:ext cx="633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if option: </a:t>
            </a:r>
            <a:r>
              <a:rPr lang="en-US" sz="1300">
                <a:solidFill>
                  <a:srgbClr val="FF9900"/>
                </a:solidFill>
              </a:rPr>
              <a:t>R/r </a:t>
            </a:r>
            <a:r>
              <a:rPr lang="en-US" sz="1300">
                <a:solidFill>
                  <a:srgbClr val="F2F2F2"/>
                </a:solidFill>
              </a:rPr>
              <a:t>-  program will run:  </a:t>
            </a:r>
            <a:r>
              <a:rPr lang="en-US" sz="1300">
                <a:solidFill>
                  <a:schemeClr val="accent5"/>
                </a:solidFill>
              </a:rPr>
              <a:t>get input (); function.</a:t>
            </a:r>
            <a:endParaRPr sz="1300">
              <a:solidFill>
                <a:schemeClr val="accent5"/>
              </a:solidFill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3500533" y="4647800"/>
            <a:ext cx="67092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873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Char char="●"/>
            </a:pPr>
            <a:r>
              <a:rPr lang="en-US" sz="1300">
                <a:solidFill>
                  <a:srgbClr val="F2F2F2"/>
                </a:solidFill>
              </a:rPr>
              <a:t>if option: </a:t>
            </a:r>
            <a:r>
              <a:rPr lang="en-US" sz="1300">
                <a:solidFill>
                  <a:srgbClr val="FF9900"/>
                </a:solidFill>
              </a:rPr>
              <a:t>V/v </a:t>
            </a:r>
            <a:r>
              <a:rPr lang="en-US" sz="1300">
                <a:solidFill>
                  <a:srgbClr val="F2F2F2"/>
                </a:solidFill>
              </a:rPr>
              <a:t>-  if user have yet to input record - program will </a:t>
            </a:r>
            <a:r>
              <a:rPr lang="en-US" sz="1300">
                <a:solidFill>
                  <a:schemeClr val="accent5"/>
                </a:solidFill>
              </a:rPr>
              <a:t>output "No data found</a:t>
            </a:r>
            <a:r>
              <a:rPr lang="en-US" sz="1300">
                <a:solidFill>
                  <a:srgbClr val="F2F2F2"/>
                </a:solidFill>
              </a:rPr>
              <a:t>.”  and run </a:t>
            </a:r>
            <a:r>
              <a:rPr lang="en-US" sz="1300">
                <a:solidFill>
                  <a:schemeClr val="accent5"/>
                </a:solidFill>
              </a:rPr>
              <a:t>get input (); function </a:t>
            </a:r>
            <a:r>
              <a:rPr lang="en-US" sz="1300">
                <a:solidFill>
                  <a:schemeClr val="dk1"/>
                </a:solidFill>
              </a:rPr>
              <a:t>to gather data first. 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1733" y="5313400"/>
            <a:ext cx="3832000" cy="133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32"/>
          <p:cNvCxnSpPr/>
          <p:nvPr/>
        </p:nvCxnSpPr>
        <p:spPr>
          <a:xfrm>
            <a:off x="2269433" y="3634133"/>
            <a:ext cx="917700" cy="11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2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main 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173567" y="1136067"/>
            <a:ext cx="6820800" cy="515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int main()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{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</a:t>
            </a:r>
            <a:r>
              <a:rPr lang="en-US" sz="1100">
                <a:solidFill>
                  <a:srgbClr val="FF9900"/>
                </a:solidFill>
              </a:rPr>
              <a:t>ofstream outfile;</a:t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9900"/>
                </a:solidFill>
              </a:rPr>
              <a:t>   </a:t>
            </a:r>
            <a:r>
              <a:rPr lang="en-US" sz="1100">
                <a:solidFill>
                  <a:srgbClr val="FF99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100" u="sng">
                <a:solidFill>
                  <a:srgbClr val="FF99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outfile.open</a:t>
            </a:r>
            <a:r>
              <a:rPr lang="en-US" sz="1100">
                <a:solidFill>
                  <a:srgbClr val="FF9900"/>
                </a:solidFill>
              </a:rPr>
              <a:t>("Test.txt");</a:t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char opt;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</a:t>
            </a:r>
            <a:r>
              <a:rPr lang="en-US" sz="1100"/>
              <a:t> </a:t>
            </a:r>
            <a:r>
              <a:rPr lang="en-US" sz="1100">
                <a:solidFill>
                  <a:schemeClr val="dk1"/>
                </a:solidFill>
              </a:rPr>
              <a:t> // to check 'record' or 'view'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cout &lt;&lt;"\nNOTE : [R] = record car fuel consumption history ; [V] = view car fuel comsumption report " 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cout &lt;&lt; "\nPlease Input [R] / [V] ? :  ";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cin &gt;&gt; opt;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cin.ignore();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if ((opt == 'R') || (opt == 'r'))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{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getInput();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}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else if ((opt == 'V') || (opt == 'v'))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{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cout &lt;&lt; "\nNo data found. Please input new data. " &lt;&lt; endl;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    getInput();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}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</a:t>
            </a:r>
            <a:r>
              <a:rPr lang="en-US" sz="1100">
                <a:solidFill>
                  <a:srgbClr val="FF9900"/>
                </a:solidFill>
              </a:rPr>
              <a:t>outfile.close();</a:t>
            </a:r>
            <a:endParaRPr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    return 0;</a:t>
            </a:r>
            <a:endParaRPr sz="11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F2F2"/>
                </a:solidFill>
              </a:rPr>
              <a:t>}</a:t>
            </a:r>
            <a:endParaRPr sz="1100"/>
          </a:p>
        </p:txBody>
      </p:sp>
      <p:cxnSp>
        <p:nvCxnSpPr>
          <p:cNvPr id="193" name="Google Shape;193;p33"/>
          <p:cNvCxnSpPr/>
          <p:nvPr/>
        </p:nvCxnSpPr>
        <p:spPr>
          <a:xfrm>
            <a:off x="2033833" y="1947033"/>
            <a:ext cx="6076800" cy="58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3"/>
          <p:cNvCxnSpPr/>
          <p:nvPr/>
        </p:nvCxnSpPr>
        <p:spPr>
          <a:xfrm flipH="1" rot="10800000">
            <a:off x="1649367" y="3981133"/>
            <a:ext cx="6362100" cy="138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3"/>
          <p:cNvSpPr txBox="1"/>
          <p:nvPr/>
        </p:nvSpPr>
        <p:spPr>
          <a:xfrm>
            <a:off x="6465933" y="1607333"/>
            <a:ext cx="3045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2F2F2"/>
                </a:solidFill>
              </a:rPr>
              <a:t>    </a:t>
            </a:r>
            <a:r>
              <a:rPr lang="en-US" sz="1900">
                <a:solidFill>
                  <a:srgbClr val="FF9900"/>
                </a:solidFill>
              </a:rPr>
              <a:t>ofstream outfile;</a:t>
            </a:r>
            <a:endParaRPr sz="1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</a:rPr>
              <a:t>   </a:t>
            </a:r>
            <a:r>
              <a:rPr lang="en-US" sz="1900">
                <a:solidFill>
                  <a:srgbClr val="FF99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900" u="sng">
                <a:solidFill>
                  <a:srgbClr val="FF99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outfile.open</a:t>
            </a:r>
            <a:r>
              <a:rPr lang="en-US" sz="1900">
                <a:solidFill>
                  <a:srgbClr val="FF9900"/>
                </a:solidFill>
              </a:rPr>
              <a:t>("Test.txt");</a:t>
            </a:r>
            <a:endParaRPr sz="1900"/>
          </a:p>
        </p:txBody>
      </p:sp>
      <p:sp>
        <p:nvSpPr>
          <p:cNvPr id="196" name="Google Shape;196;p33"/>
          <p:cNvSpPr txBox="1"/>
          <p:nvPr/>
        </p:nvSpPr>
        <p:spPr>
          <a:xfrm>
            <a:off x="6527967" y="4086267"/>
            <a:ext cx="399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2F2F2"/>
                </a:solidFill>
              </a:rPr>
              <a:t>    </a:t>
            </a:r>
            <a:r>
              <a:rPr lang="en-US" sz="1900">
                <a:solidFill>
                  <a:srgbClr val="FF9900"/>
                </a:solidFill>
              </a:rPr>
              <a:t>outfile.close();</a:t>
            </a:r>
            <a:endParaRPr sz="1900">
              <a:solidFill>
                <a:srgbClr val="FF9900"/>
              </a:solidFill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main () function</a:t>
            </a:r>
            <a:endParaRPr sz="190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